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Lst>
  <p:sldSz cx="18288000" cy="10287000"/>
  <p:notesSz cx="6858000" cy="9144000"/>
  <p:embeddedFontLst>
    <p:embeddedFont>
      <p:font typeface="Clear Sans Regular" panose="020B0503030202020304" pitchFamily="34" charset="0"/>
      <p:regular r:id="rId25"/>
    </p:embeddedFont>
    <p:embeddedFont>
      <p:font typeface="Clear Sans Regular Bold" panose="020B0603030202020304" pitchFamily="34" charset="0"/>
      <p:regular r:id="rId26"/>
    </p:embeddedFont>
    <p:embeddedFont>
      <p:font typeface="Clear Sans Thin Bold" panose="020B0303030202020304" pitchFamily="34" charset="0"/>
      <p:regular r:id="rId27"/>
    </p:embeddedFont>
    <p:embeddedFont>
      <p:font typeface="Halant Medium Bold" pitchFamily="2" charset="77"/>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30" autoAdjust="0"/>
    <p:restoredTop sz="93722" autoAdjust="0"/>
  </p:normalViewPr>
  <p:slideViewPr>
    <p:cSldViewPr>
      <p:cViewPr varScale="1">
        <p:scale>
          <a:sx n="100" d="100"/>
          <a:sy n="100" d="100"/>
        </p:scale>
        <p:origin x="1560"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5E48"/>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0001" y="13463"/>
            <a:ext cx="10313537" cy="10233536"/>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alpha val="19607"/>
              </a:srgbClr>
            </a:solidFill>
          </p:spPr>
        </p:sp>
      </p:grpSp>
      <p:grpSp>
        <p:nvGrpSpPr>
          <p:cNvPr id="4" name="Group 4"/>
          <p:cNvGrpSpPr>
            <a:grpSpLocks noChangeAspect="1"/>
          </p:cNvGrpSpPr>
          <p:nvPr/>
        </p:nvGrpSpPr>
        <p:grpSpPr>
          <a:xfrm>
            <a:off x="1028700" y="1363821"/>
            <a:ext cx="7491428" cy="7491428"/>
            <a:chOff x="6705600" y="1371600"/>
            <a:chExt cx="10972800" cy="10972800"/>
          </a:xfrm>
        </p:grpSpPr>
        <p:sp>
          <p:nvSpPr>
            <p:cNvPr id="5" name="Freeform 5"/>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554" y="4208090"/>
            <a:ext cx="8075717" cy="1844281"/>
          </a:xfrm>
          <a:prstGeom prst="rect">
            <a:avLst/>
          </a:prstGeom>
        </p:spPr>
      </p:pic>
      <p:grpSp>
        <p:nvGrpSpPr>
          <p:cNvPr id="10" name="Group 10"/>
          <p:cNvGrpSpPr/>
          <p:nvPr/>
        </p:nvGrpSpPr>
        <p:grpSpPr>
          <a:xfrm>
            <a:off x="8229600" y="2711633"/>
            <a:ext cx="9919354" cy="4795803"/>
            <a:chOff x="-288973" y="9525"/>
            <a:chExt cx="13225805" cy="6394403"/>
          </a:xfrm>
        </p:grpSpPr>
        <p:sp>
          <p:nvSpPr>
            <p:cNvPr id="11" name="TextBox 11"/>
            <p:cNvSpPr txBox="1"/>
            <p:nvPr/>
          </p:nvSpPr>
          <p:spPr>
            <a:xfrm>
              <a:off x="-288973" y="9525"/>
              <a:ext cx="13225805" cy="5129608"/>
            </a:xfrm>
            <a:prstGeom prst="rect">
              <a:avLst/>
            </a:prstGeom>
          </p:spPr>
          <p:txBody>
            <a:bodyPr wrap="square" lIns="0" tIns="0" rIns="0" bIns="0" rtlCol="0" anchor="t">
              <a:spAutoFit/>
            </a:bodyPr>
            <a:lstStyle/>
            <a:p>
              <a:pPr algn="ctr">
                <a:lnSpc>
                  <a:spcPts val="14999"/>
                </a:lnSpc>
              </a:pPr>
              <a:r>
                <a:rPr lang="es-ES_tradnl" sz="12000" dirty="0">
                  <a:solidFill>
                    <a:srgbClr val="FFFFFF"/>
                  </a:solidFill>
                  <a:latin typeface="Halant Medium Bold"/>
                </a:rPr>
                <a:t>Transmisiones</a:t>
              </a:r>
            </a:p>
            <a:p>
              <a:pPr algn="ctr">
                <a:lnSpc>
                  <a:spcPts val="14999"/>
                </a:lnSpc>
              </a:pPr>
              <a:r>
                <a:rPr lang="es-ES_tradnl" sz="12000" dirty="0">
                  <a:solidFill>
                    <a:srgbClr val="FFFFFF"/>
                  </a:solidFill>
                  <a:latin typeface="Halant Medium Bold"/>
                </a:rPr>
                <a:t>online </a:t>
              </a:r>
            </a:p>
          </p:txBody>
        </p:sp>
        <p:sp>
          <p:nvSpPr>
            <p:cNvPr id="12" name="TextBox 12"/>
            <p:cNvSpPr txBox="1"/>
            <p:nvPr/>
          </p:nvSpPr>
          <p:spPr>
            <a:xfrm>
              <a:off x="0" y="5171128"/>
              <a:ext cx="12936832" cy="1232800"/>
            </a:xfrm>
            <a:prstGeom prst="rect">
              <a:avLst/>
            </a:prstGeom>
          </p:spPr>
          <p:txBody>
            <a:bodyPr lIns="0" tIns="0" rIns="0" bIns="0" rtlCol="0" anchor="t">
              <a:spAutoFit/>
            </a:bodyPr>
            <a:lstStyle/>
            <a:p>
              <a:pPr algn="ctr">
                <a:lnSpc>
                  <a:spcPts val="7839"/>
                </a:lnSpc>
                <a:spcBef>
                  <a:spcPct val="0"/>
                </a:spcBef>
              </a:pPr>
              <a:r>
                <a:rPr lang="es-ES_tradnl" sz="5600">
                  <a:solidFill>
                    <a:srgbClr val="FFFFFF"/>
                  </a:solidFill>
                  <a:latin typeface="Clear Sans Regular"/>
                </a:rPr>
                <a:t>Cómo realizarlas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19100" y="9258300"/>
            <a:ext cx="19164300" cy="1291297"/>
          </a:xfrm>
          <a:prstGeom prst="rect">
            <a:avLst/>
          </a:prstGeom>
          <a:solidFill>
            <a:srgbClr val="38B6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184" y="1333500"/>
            <a:ext cx="16230600" cy="7186683"/>
          </a:xfrm>
          <a:prstGeom prst="rect">
            <a:avLst/>
          </a:prstGeom>
        </p:spPr>
      </p:pic>
      <p:sp>
        <p:nvSpPr>
          <p:cNvPr id="4" name="TextBox 4"/>
          <p:cNvSpPr txBox="1"/>
          <p:nvPr/>
        </p:nvSpPr>
        <p:spPr>
          <a:xfrm>
            <a:off x="1878873" y="274647"/>
            <a:ext cx="13989223" cy="754053"/>
          </a:xfrm>
          <a:prstGeom prst="rect">
            <a:avLst/>
          </a:prstGeom>
        </p:spPr>
        <p:txBody>
          <a:bodyPr lIns="0" tIns="0" rIns="0" bIns="0" rtlCol="0" anchor="t">
            <a:spAutoFit/>
          </a:bodyPr>
          <a:lstStyle/>
          <a:p>
            <a:pPr algn="ctr">
              <a:lnSpc>
                <a:spcPts val="5600"/>
              </a:lnSpc>
            </a:pPr>
            <a:r>
              <a:rPr lang="en-US" sz="5600" dirty="0">
                <a:solidFill>
                  <a:srgbClr val="2B2B2B"/>
                </a:solidFill>
                <a:latin typeface="Halant Medium Bold"/>
              </a:rPr>
              <a:t>TRANSMISIÓN VIA CELULAR - IPHONE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19100" y="8698657"/>
            <a:ext cx="19164300" cy="1850940"/>
          </a:xfrm>
          <a:prstGeom prst="rect">
            <a:avLst/>
          </a:prstGeom>
          <a:solidFill>
            <a:srgbClr val="38B6FF"/>
          </a:solidFill>
        </p:spPr>
      </p:sp>
      <p:sp>
        <p:nvSpPr>
          <p:cNvPr id="4" name="TextBox 4"/>
          <p:cNvSpPr txBox="1"/>
          <p:nvPr/>
        </p:nvSpPr>
        <p:spPr>
          <a:xfrm>
            <a:off x="1264077" y="7811946"/>
            <a:ext cx="15953012" cy="471388"/>
          </a:xfrm>
          <a:prstGeom prst="rect">
            <a:avLst/>
          </a:prstGeom>
        </p:spPr>
        <p:txBody>
          <a:bodyPr lIns="0" tIns="0" rIns="0" bIns="0" rtlCol="0" anchor="t">
            <a:spAutoFit/>
          </a:bodyPr>
          <a:lstStyle/>
          <a:p>
            <a:pPr>
              <a:lnSpc>
                <a:spcPts val="3919"/>
              </a:lnSpc>
            </a:pPr>
            <a:r>
              <a:rPr lang="en-US" sz="2800" u="sng" dirty="0">
                <a:solidFill>
                  <a:srgbClr val="2B2B2B"/>
                </a:solidFill>
                <a:latin typeface="Clear Sans Thin Bold"/>
              </a:rPr>
              <a:t>https://</a:t>
            </a:r>
            <a:r>
              <a:rPr lang="en-US" sz="2800" u="sng" dirty="0" err="1">
                <a:solidFill>
                  <a:srgbClr val="2B2B2B"/>
                </a:solidFill>
                <a:latin typeface="Clear Sans Thin Bold"/>
              </a:rPr>
              <a:t>www.facebook.com</a:t>
            </a:r>
            <a:r>
              <a:rPr lang="en-US" sz="2800" u="sng" dirty="0">
                <a:solidFill>
                  <a:srgbClr val="2B2B2B"/>
                </a:solidFill>
                <a:latin typeface="Clear Sans Thin Bold"/>
              </a:rPr>
              <a:t>/help/www/1636872026560015?helpref=</a:t>
            </a:r>
            <a:r>
              <a:rPr lang="en-US" sz="2800" u="sng" dirty="0" err="1">
                <a:solidFill>
                  <a:srgbClr val="2B2B2B"/>
                </a:solidFill>
                <a:latin typeface="Clear Sans Thin Bold"/>
              </a:rPr>
              <a:t>platform_switcher</a:t>
            </a:r>
            <a:endParaRPr lang="en-US" sz="2800" u="sng" dirty="0">
              <a:solidFill>
                <a:srgbClr val="2B2B2B"/>
              </a:solidFill>
              <a:latin typeface="Clear Sans Thin Bold"/>
            </a:endParaRPr>
          </a:p>
        </p:txBody>
      </p:sp>
      <p:sp>
        <p:nvSpPr>
          <p:cNvPr id="5" name="TextBox 5"/>
          <p:cNvSpPr txBox="1"/>
          <p:nvPr/>
        </p:nvSpPr>
        <p:spPr>
          <a:xfrm>
            <a:off x="1028700" y="710372"/>
            <a:ext cx="11206816" cy="754053"/>
          </a:xfrm>
          <a:prstGeom prst="rect">
            <a:avLst/>
          </a:prstGeom>
        </p:spPr>
        <p:txBody>
          <a:bodyPr lIns="0" tIns="0" rIns="0" bIns="0" rtlCol="0" anchor="t">
            <a:spAutoFit/>
          </a:bodyPr>
          <a:lstStyle/>
          <a:p>
            <a:pPr>
              <a:lnSpc>
                <a:spcPts val="5600"/>
              </a:lnSpc>
            </a:pPr>
            <a:r>
              <a:rPr lang="en-US" sz="5600" dirty="0">
                <a:solidFill>
                  <a:srgbClr val="2B2B2B"/>
                </a:solidFill>
                <a:latin typeface="Halant Medium Bold"/>
              </a:rPr>
              <a:t>TRANSMISIÓN VIA COMPUTADOR</a:t>
            </a:r>
          </a:p>
        </p:txBody>
      </p:sp>
      <p:pic>
        <p:nvPicPr>
          <p:cNvPr id="7" name="Imagen 6">
            <a:extLst>
              <a:ext uri="{FF2B5EF4-FFF2-40B4-BE49-F238E27FC236}">
                <a16:creationId xmlns:a16="http://schemas.microsoft.com/office/drawing/2014/main" id="{0C02D78E-0026-9D4E-8DF7-29CE1FBA4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2019300"/>
            <a:ext cx="15823911" cy="5562600"/>
          </a:xfrm>
          <a:prstGeom prst="rect">
            <a:avLst/>
          </a:prstGeom>
        </p:spPr>
      </p:pic>
      <p:pic>
        <p:nvPicPr>
          <p:cNvPr id="6" name="Imagen 6">
            <a:extLst>
              <a:ext uri="{FF2B5EF4-FFF2-40B4-BE49-F238E27FC236}">
                <a16:creationId xmlns:a16="http://schemas.microsoft.com/office/drawing/2014/main" id="{14092FC4-743E-D74A-AE6D-FDB6178CF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1879748"/>
            <a:ext cx="15823911" cy="55469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236971"/>
            <a:ext cx="7408184" cy="3829423"/>
            <a:chOff x="0" y="0"/>
            <a:chExt cx="9877579" cy="5105897"/>
          </a:xfrm>
        </p:grpSpPr>
        <p:sp>
          <p:nvSpPr>
            <p:cNvPr id="3" name="TextBox 3"/>
            <p:cNvSpPr txBox="1"/>
            <p:nvPr/>
          </p:nvSpPr>
          <p:spPr>
            <a:xfrm>
              <a:off x="0" y="0"/>
              <a:ext cx="9877579" cy="3419740"/>
            </a:xfrm>
            <a:prstGeom prst="rect">
              <a:avLst/>
            </a:prstGeom>
          </p:spPr>
          <p:txBody>
            <a:bodyPr lIns="0" tIns="0" rIns="0" bIns="0" rtlCol="0" anchor="t">
              <a:spAutoFit/>
            </a:bodyPr>
            <a:lstStyle/>
            <a:p>
              <a:pPr marL="0" lvl="0" indent="0" algn="l">
                <a:lnSpc>
                  <a:spcPts val="9960"/>
                </a:lnSpc>
                <a:spcBef>
                  <a:spcPct val="0"/>
                </a:spcBef>
              </a:pPr>
              <a:r>
                <a:rPr lang="es-ES_tradnl" sz="8300" dirty="0">
                  <a:solidFill>
                    <a:srgbClr val="2244B0"/>
                  </a:solidFill>
                  <a:latin typeface="Halant Medium Bold"/>
                </a:rPr>
                <a:t>Transmisión para Instagram</a:t>
              </a:r>
            </a:p>
          </p:txBody>
        </p:sp>
        <p:sp>
          <p:nvSpPr>
            <p:cNvPr id="4" name="TextBox 4"/>
            <p:cNvSpPr txBox="1"/>
            <p:nvPr/>
          </p:nvSpPr>
          <p:spPr>
            <a:xfrm>
              <a:off x="0" y="3822127"/>
              <a:ext cx="9877579" cy="1283770"/>
            </a:xfrm>
            <a:prstGeom prst="rect">
              <a:avLst/>
            </a:prstGeom>
          </p:spPr>
          <p:txBody>
            <a:bodyPr lIns="0" tIns="0" rIns="0" bIns="0" rtlCol="0" anchor="t">
              <a:spAutoFit/>
            </a:bodyPr>
            <a:lstStyle/>
            <a:p>
              <a:pPr>
                <a:lnSpc>
                  <a:spcPts val="3919"/>
                </a:lnSpc>
              </a:pPr>
              <a:r>
                <a:rPr lang="es-ES_tradnl" sz="2800" dirty="0">
                  <a:solidFill>
                    <a:srgbClr val="2B2B2B"/>
                  </a:solidFill>
                  <a:latin typeface="Clear Sans Thin Bold"/>
                </a:rPr>
                <a:t>Esté atento para no perder a transmisión después de 24 horas o después de terminarla.</a:t>
              </a:r>
            </a:p>
          </p:txBody>
        </p:sp>
      </p:grpSp>
      <p:grpSp>
        <p:nvGrpSpPr>
          <p:cNvPr id="5" name="Group 5"/>
          <p:cNvGrpSpPr>
            <a:grpSpLocks noChangeAspect="1"/>
          </p:cNvGrpSpPr>
          <p:nvPr/>
        </p:nvGrpSpPr>
        <p:grpSpPr>
          <a:xfrm>
            <a:off x="9303617" y="1165658"/>
            <a:ext cx="7955683" cy="7955683"/>
            <a:chOff x="6705600" y="1371600"/>
            <a:chExt cx="10972800" cy="10972800"/>
          </a:xfrm>
        </p:grpSpPr>
        <p:sp>
          <p:nvSpPr>
            <p:cNvPr id="6" name="Freeform 6"/>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2244B0"/>
            </a:solidFill>
          </p:spPr>
        </p:sp>
      </p:grpSp>
      <p:grpSp>
        <p:nvGrpSpPr>
          <p:cNvPr id="7" name="Group 7"/>
          <p:cNvGrpSpPr>
            <a:grpSpLocks noChangeAspect="1"/>
          </p:cNvGrpSpPr>
          <p:nvPr/>
        </p:nvGrpSpPr>
        <p:grpSpPr>
          <a:xfrm>
            <a:off x="10457665" y="1735870"/>
            <a:ext cx="6801635" cy="6815261"/>
            <a:chOff x="0" y="0"/>
            <a:chExt cx="10143490" cy="10163810"/>
          </a:xfrm>
        </p:grpSpPr>
        <p:sp>
          <p:nvSpPr>
            <p:cNvPr id="8" name="Freeform 8"/>
            <p:cNvSpPr/>
            <p:nvPr/>
          </p:nvSpPr>
          <p:spPr>
            <a:xfrm>
              <a:off x="0" y="0"/>
              <a:ext cx="10143351" cy="10163632"/>
            </a:xfrm>
            <a:custGeom>
              <a:avLst/>
              <a:gdLst/>
              <a:ahLst/>
              <a:cxnLst/>
              <a:rect l="l" t="t" r="r" b="b"/>
              <a:pathLst>
                <a:path w="10143351" h="10163632">
                  <a:moveTo>
                    <a:pt x="0" y="0"/>
                  </a:moveTo>
                  <a:lnTo>
                    <a:pt x="10143351" y="0"/>
                  </a:lnTo>
                  <a:lnTo>
                    <a:pt x="10143351" y="10163632"/>
                  </a:lnTo>
                  <a:lnTo>
                    <a:pt x="0" y="10163632"/>
                  </a:lnTo>
                  <a:close/>
                </a:path>
              </a:pathLst>
            </a:custGeom>
            <a:blipFill>
              <a:blip r:embed="rId2"/>
              <a:stretch>
                <a:fillRect t="-25" r="1" b="-23"/>
              </a:stretch>
            </a:blipFill>
          </p:spPr>
        </p:sp>
        <p:sp>
          <p:nvSpPr>
            <p:cNvPr id="9" name="Freeform 9"/>
            <p:cNvSpPr/>
            <p:nvPr/>
          </p:nvSpPr>
          <p:spPr>
            <a:xfrm>
              <a:off x="3149600" y="2368550"/>
              <a:ext cx="5156200" cy="6858000"/>
            </a:xfrm>
            <a:custGeom>
              <a:avLst/>
              <a:gdLst/>
              <a:ahLst/>
              <a:cxnLst/>
              <a:rect l="l" t="t" r="r" b="b"/>
              <a:pathLst>
                <a:path w="5156200" h="6858000">
                  <a:moveTo>
                    <a:pt x="0" y="0"/>
                  </a:moveTo>
                  <a:lnTo>
                    <a:pt x="5156200" y="0"/>
                  </a:lnTo>
                  <a:lnTo>
                    <a:pt x="5156200" y="6858000"/>
                  </a:lnTo>
                  <a:lnTo>
                    <a:pt x="0" y="6858000"/>
                  </a:lnTo>
                  <a:close/>
                </a:path>
              </a:pathLst>
            </a:custGeom>
            <a:blipFill>
              <a:blip r:embed="rId3"/>
              <a:stretch>
                <a:fillRect l="11393" t="23303" r="-1540" b="9221"/>
              </a:stretch>
            </a:blipFill>
          </p:spPr>
        </p:sp>
        <p:sp>
          <p:nvSpPr>
            <p:cNvPr id="10" name="Freeform 10"/>
            <p:cNvSpPr/>
            <p:nvPr/>
          </p:nvSpPr>
          <p:spPr>
            <a:xfrm>
              <a:off x="374650" y="673100"/>
              <a:ext cx="6318250" cy="8427288"/>
            </a:xfrm>
            <a:custGeom>
              <a:avLst/>
              <a:gdLst/>
              <a:ahLst/>
              <a:cxnLst/>
              <a:rect l="l" t="t" r="r" b="b"/>
              <a:pathLst>
                <a:path w="6318250" h="8427288">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4"/>
              <a:stretch>
                <a:fillRect l="-20549" t="6622" r="9774" b="10462"/>
              </a:stretch>
            </a:blip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15103"/>
            <a:ext cx="15703682" cy="1113044"/>
          </a:xfrm>
          <a:prstGeom prst="rect">
            <a:avLst/>
          </a:prstGeom>
        </p:spPr>
        <p:txBody>
          <a:bodyPr lIns="0" tIns="0" rIns="0" bIns="0" rtlCol="0" anchor="t">
            <a:spAutoFit/>
          </a:bodyPr>
          <a:lstStyle/>
          <a:p>
            <a:pPr>
              <a:lnSpc>
                <a:spcPts val="4479"/>
              </a:lnSpc>
            </a:pPr>
            <a:r>
              <a:rPr lang="es-ES_tradnl" sz="3199" dirty="0">
                <a:solidFill>
                  <a:srgbClr val="2B2B2B"/>
                </a:solidFill>
                <a:latin typeface="Clear Sans Thin Bold"/>
              </a:rPr>
              <a:t>A través do Instagram a transmisión tiene una duración máxima de 60 minutos y hay posibilidades de mantener la transmisión disponible al público por 24 horas.</a:t>
            </a:r>
          </a:p>
        </p:txBody>
      </p:sp>
      <p:sp>
        <p:nvSpPr>
          <p:cNvPr id="3" name="TextBox 3"/>
          <p:cNvSpPr txBox="1"/>
          <p:nvPr/>
        </p:nvSpPr>
        <p:spPr>
          <a:xfrm>
            <a:off x="1028700" y="2695565"/>
            <a:ext cx="4642784" cy="5726632"/>
          </a:xfrm>
          <a:prstGeom prst="rect">
            <a:avLst/>
          </a:prstGeom>
        </p:spPr>
        <p:txBody>
          <a:bodyPr lIns="0" tIns="0" rIns="0" bIns="0" rtlCol="0" anchor="t">
            <a:spAutoFit/>
          </a:bodyPr>
          <a:lstStyle/>
          <a:p>
            <a:pPr algn="just">
              <a:lnSpc>
                <a:spcPts val="4480"/>
              </a:lnSpc>
            </a:pPr>
            <a:r>
              <a:rPr lang="es-ES_tradnl" sz="3200" dirty="0">
                <a:solidFill>
                  <a:srgbClr val="2B2B2B"/>
                </a:solidFill>
                <a:latin typeface="Clear Sans Thin Bold"/>
              </a:rPr>
              <a:t>Instagram, a diferencia de otras plataformas, está enfocado en mantener un "contenido actual". Debido a eso el perfil utilizado necesita siempre postear o  transmitir para esta red social lo deje en evidencia.</a:t>
            </a:r>
          </a:p>
        </p:txBody>
      </p:sp>
      <p:sp>
        <p:nvSpPr>
          <p:cNvPr id="4" name="AutoShape 4"/>
          <p:cNvSpPr/>
          <p:nvPr/>
        </p:nvSpPr>
        <p:spPr>
          <a:xfrm>
            <a:off x="-419100" y="8698657"/>
            <a:ext cx="19164300" cy="1850940"/>
          </a:xfrm>
          <a:prstGeom prst="rect">
            <a:avLst/>
          </a:prstGeom>
          <a:solidFill>
            <a:srgbClr val="2244B0"/>
          </a:solidFill>
        </p:spPr>
      </p:sp>
      <p:sp>
        <p:nvSpPr>
          <p:cNvPr id="5" name="TextBox 5"/>
          <p:cNvSpPr txBox="1"/>
          <p:nvPr/>
        </p:nvSpPr>
        <p:spPr>
          <a:xfrm>
            <a:off x="6295275" y="2695565"/>
            <a:ext cx="4642784" cy="4572470"/>
          </a:xfrm>
          <a:prstGeom prst="rect">
            <a:avLst/>
          </a:prstGeom>
        </p:spPr>
        <p:txBody>
          <a:bodyPr lIns="0" tIns="0" rIns="0" bIns="0" rtlCol="0" anchor="t">
            <a:spAutoFit/>
          </a:bodyPr>
          <a:lstStyle/>
          <a:p>
            <a:pPr algn="just">
              <a:lnSpc>
                <a:spcPts val="4480"/>
              </a:lnSpc>
            </a:pPr>
            <a:r>
              <a:rPr lang="es-ES_tradnl" sz="3200" dirty="0">
                <a:solidFill>
                  <a:srgbClr val="2B2B2B"/>
                </a:solidFill>
                <a:latin typeface="Clear Sans Thin Bold"/>
              </a:rPr>
              <a:t>Debido a la cuestión de "dinamismo" de esta plataforma, después de  realizar una transmisión en vivo, si no compartes la transmisión en las  historias (”</a:t>
            </a:r>
            <a:r>
              <a:rPr lang="es-ES_tradnl" sz="3200" dirty="0" err="1">
                <a:solidFill>
                  <a:srgbClr val="2B2B2B"/>
                </a:solidFill>
                <a:latin typeface="Clear Sans Thin Bold"/>
              </a:rPr>
              <a:t>stories</a:t>
            </a:r>
            <a:r>
              <a:rPr lang="es-ES_tradnl" sz="3200" dirty="0">
                <a:solidFill>
                  <a:srgbClr val="2B2B2B"/>
                </a:solidFill>
                <a:latin typeface="Clear Sans Thin Bold"/>
              </a:rPr>
              <a:t>”), se perderá la grabación.</a:t>
            </a:r>
          </a:p>
        </p:txBody>
      </p:sp>
      <p:sp>
        <p:nvSpPr>
          <p:cNvPr id="6" name="TextBox 6"/>
          <p:cNvSpPr txBox="1"/>
          <p:nvPr/>
        </p:nvSpPr>
        <p:spPr>
          <a:xfrm>
            <a:off x="11659589" y="2695565"/>
            <a:ext cx="4642784" cy="3995389"/>
          </a:xfrm>
          <a:prstGeom prst="rect">
            <a:avLst/>
          </a:prstGeom>
        </p:spPr>
        <p:txBody>
          <a:bodyPr lIns="0" tIns="0" rIns="0" bIns="0" rtlCol="0" anchor="t">
            <a:spAutoFit/>
          </a:bodyPr>
          <a:lstStyle/>
          <a:p>
            <a:pPr algn="just">
              <a:lnSpc>
                <a:spcPts val="4480"/>
              </a:lnSpc>
            </a:pPr>
            <a:r>
              <a:rPr lang="es-ES_tradnl" sz="3200" dirty="0">
                <a:solidFill>
                  <a:srgbClr val="2B2B2B"/>
                </a:solidFill>
                <a:latin typeface="Clear Sans Thin Bold"/>
              </a:rPr>
              <a:t>De todas formas, luego de 24 horas el contenido será eliminado. Por eso, si desea mantener el contenido disponible, lo mejor será utilizar otra plataforma.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19100" y="9258300"/>
            <a:ext cx="19164300" cy="1291297"/>
          </a:xfrm>
          <a:prstGeom prst="rect">
            <a:avLst/>
          </a:prstGeom>
          <a:solidFill>
            <a:srgbClr val="2244B0"/>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566" y="1379687"/>
            <a:ext cx="16800869" cy="6628567"/>
          </a:xfrm>
          <a:prstGeom prst="rect">
            <a:avLst/>
          </a:prstGeom>
        </p:spPr>
      </p:pic>
      <p:sp>
        <p:nvSpPr>
          <p:cNvPr id="4" name="TextBox 4"/>
          <p:cNvSpPr txBox="1"/>
          <p:nvPr/>
        </p:nvSpPr>
        <p:spPr>
          <a:xfrm>
            <a:off x="2168438" y="375976"/>
            <a:ext cx="13989223" cy="754053"/>
          </a:xfrm>
          <a:prstGeom prst="rect">
            <a:avLst/>
          </a:prstGeom>
        </p:spPr>
        <p:txBody>
          <a:bodyPr lIns="0" tIns="0" rIns="0" bIns="0" rtlCol="0" anchor="t">
            <a:spAutoFit/>
          </a:bodyPr>
          <a:lstStyle/>
          <a:p>
            <a:pPr algn="ctr">
              <a:lnSpc>
                <a:spcPts val="5600"/>
              </a:lnSpc>
            </a:pPr>
            <a:r>
              <a:rPr lang="en-US" sz="5600" dirty="0">
                <a:solidFill>
                  <a:srgbClr val="2B2B2B"/>
                </a:solidFill>
                <a:latin typeface="Halant Medium Bold"/>
              </a:rPr>
              <a:t>TRANSMISIÓN VIA CELULAR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19100" y="9258300"/>
            <a:ext cx="19164300" cy="1291297"/>
          </a:xfrm>
          <a:prstGeom prst="rect">
            <a:avLst/>
          </a:prstGeom>
          <a:solidFill>
            <a:srgbClr val="2244B0"/>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29" y="1028700"/>
            <a:ext cx="15601587" cy="7321690"/>
          </a:xfrm>
          <a:prstGeom prst="rect">
            <a:avLst/>
          </a:prstGeom>
        </p:spPr>
      </p:pic>
      <p:sp>
        <p:nvSpPr>
          <p:cNvPr id="4" name="TextBox 4"/>
          <p:cNvSpPr txBox="1"/>
          <p:nvPr/>
        </p:nvSpPr>
        <p:spPr>
          <a:xfrm>
            <a:off x="1761511" y="312747"/>
            <a:ext cx="13989223" cy="754053"/>
          </a:xfrm>
          <a:prstGeom prst="rect">
            <a:avLst/>
          </a:prstGeom>
        </p:spPr>
        <p:txBody>
          <a:bodyPr lIns="0" tIns="0" rIns="0" bIns="0" rtlCol="0" anchor="t">
            <a:spAutoFit/>
          </a:bodyPr>
          <a:lstStyle/>
          <a:p>
            <a:pPr algn="ctr">
              <a:lnSpc>
                <a:spcPts val="5600"/>
              </a:lnSpc>
            </a:pPr>
            <a:r>
              <a:rPr lang="en-US" sz="5600" dirty="0">
                <a:solidFill>
                  <a:srgbClr val="2B2B2B"/>
                </a:solidFill>
                <a:latin typeface="Halant Medium Bold"/>
              </a:rPr>
              <a:t>TRANSMISIÓN VIA CELULAR</a:t>
            </a:r>
          </a:p>
        </p:txBody>
      </p:sp>
      <p:sp>
        <p:nvSpPr>
          <p:cNvPr id="5" name="TextBox 5"/>
          <p:cNvSpPr txBox="1"/>
          <p:nvPr/>
        </p:nvSpPr>
        <p:spPr>
          <a:xfrm>
            <a:off x="1167494" y="8437578"/>
            <a:ext cx="15953012" cy="471388"/>
          </a:xfrm>
          <a:prstGeom prst="rect">
            <a:avLst/>
          </a:prstGeom>
        </p:spPr>
        <p:txBody>
          <a:bodyPr lIns="0" tIns="0" rIns="0" bIns="0" rtlCol="0" anchor="t">
            <a:spAutoFit/>
          </a:bodyPr>
          <a:lstStyle/>
          <a:p>
            <a:pPr>
              <a:lnSpc>
                <a:spcPts val="3919"/>
              </a:lnSpc>
            </a:pPr>
            <a:r>
              <a:rPr lang="en-US" sz="2800" u="sng" dirty="0">
                <a:solidFill>
                  <a:srgbClr val="2B2B2B"/>
                </a:solidFill>
                <a:latin typeface="Clear Sans Thin Bold"/>
              </a:rPr>
              <a:t>https://</a:t>
            </a:r>
            <a:r>
              <a:rPr lang="en-US" sz="2800" u="sng" dirty="0" err="1">
                <a:solidFill>
                  <a:srgbClr val="2B2B2B"/>
                </a:solidFill>
                <a:latin typeface="Clear Sans Thin Bold"/>
              </a:rPr>
              <a:t>help.instagram.com</a:t>
            </a:r>
            <a:r>
              <a:rPr lang="en-US" sz="2800" u="sng" dirty="0">
                <a:solidFill>
                  <a:srgbClr val="2B2B2B"/>
                </a:solidFill>
                <a:latin typeface="Clear Sans Thin Bold"/>
              </a:rPr>
              <a:t>/292478487812558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018570"/>
            <a:ext cx="7636155" cy="6830244"/>
            <a:chOff x="0" y="0"/>
            <a:chExt cx="10181540" cy="9106993"/>
          </a:xfrm>
        </p:grpSpPr>
        <p:sp>
          <p:nvSpPr>
            <p:cNvPr id="3" name="TextBox 3"/>
            <p:cNvSpPr txBox="1"/>
            <p:nvPr/>
          </p:nvSpPr>
          <p:spPr>
            <a:xfrm>
              <a:off x="0" y="0"/>
              <a:ext cx="10181540" cy="3419740"/>
            </a:xfrm>
            <a:prstGeom prst="rect">
              <a:avLst/>
            </a:prstGeom>
          </p:spPr>
          <p:txBody>
            <a:bodyPr lIns="0" tIns="0" rIns="0" bIns="0" rtlCol="0" anchor="t">
              <a:spAutoFit/>
            </a:bodyPr>
            <a:lstStyle/>
            <a:p>
              <a:pPr marL="0" lvl="0" indent="0" algn="l">
                <a:lnSpc>
                  <a:spcPts val="9960"/>
                </a:lnSpc>
                <a:spcBef>
                  <a:spcPct val="0"/>
                </a:spcBef>
              </a:pPr>
              <a:r>
                <a:rPr lang="es-ES_tradnl" sz="8300" dirty="0">
                  <a:solidFill>
                    <a:srgbClr val="EB4E69"/>
                  </a:solidFill>
                  <a:latin typeface="Halant Medium Bold"/>
                </a:rPr>
                <a:t>Transmisión para YouTube</a:t>
              </a:r>
            </a:p>
          </p:txBody>
        </p:sp>
        <p:sp>
          <p:nvSpPr>
            <p:cNvPr id="4" name="TextBox 4"/>
            <p:cNvSpPr txBox="1"/>
            <p:nvPr/>
          </p:nvSpPr>
          <p:spPr>
            <a:xfrm>
              <a:off x="0" y="3822127"/>
              <a:ext cx="10181540" cy="5284866"/>
            </a:xfrm>
            <a:prstGeom prst="rect">
              <a:avLst/>
            </a:prstGeom>
          </p:spPr>
          <p:txBody>
            <a:bodyPr lIns="0" tIns="0" rIns="0" bIns="0" rtlCol="0" anchor="t">
              <a:spAutoFit/>
            </a:bodyPr>
            <a:lstStyle/>
            <a:p>
              <a:pPr>
                <a:lnSpc>
                  <a:spcPts val="3919"/>
                </a:lnSpc>
              </a:pPr>
              <a:r>
                <a:rPr lang="es-ES_tradnl" sz="2800" dirty="0">
                  <a:solidFill>
                    <a:srgbClr val="2B2B2B"/>
                  </a:solidFill>
                  <a:latin typeface="Clear Sans Thin Bold"/>
                </a:rPr>
                <a:t>Esté atento a las diferencias:</a:t>
              </a:r>
            </a:p>
            <a:p>
              <a:pPr>
                <a:lnSpc>
                  <a:spcPts val="3919"/>
                </a:lnSpc>
              </a:pPr>
              <a:endParaRPr lang="es-ES_tradnl" sz="2800" dirty="0">
                <a:solidFill>
                  <a:srgbClr val="2B2B2B"/>
                </a:solidFill>
                <a:latin typeface="Clear Sans Thin Bold"/>
              </a:endParaRPr>
            </a:p>
            <a:p>
              <a:pPr>
                <a:lnSpc>
                  <a:spcPts val="3919"/>
                </a:lnSpc>
              </a:pPr>
              <a:r>
                <a:rPr lang="es-ES_tradnl" sz="2799" dirty="0">
                  <a:solidFill>
                    <a:srgbClr val="2B2B2B"/>
                  </a:solidFill>
                  <a:latin typeface="Clear Sans Thin Bold"/>
                </a:rPr>
                <a:t>-</a:t>
              </a:r>
              <a:r>
                <a:rPr lang="es-ES_tradnl" sz="2800" dirty="0">
                  <a:solidFill>
                    <a:srgbClr val="2B2B2B"/>
                  </a:solidFill>
                  <a:latin typeface="Clear Sans Thin Bold"/>
                </a:rPr>
                <a:t> Para transmitir a través de un equipo celular es necesario tener al menos mil subscriptores.</a:t>
              </a:r>
            </a:p>
            <a:p>
              <a:pPr>
                <a:lnSpc>
                  <a:spcPts val="3919"/>
                </a:lnSpc>
              </a:pPr>
              <a:endParaRPr lang="es-ES_tradnl" sz="2800" dirty="0">
                <a:solidFill>
                  <a:srgbClr val="2B2B2B"/>
                </a:solidFill>
                <a:latin typeface="Clear Sans Thin Bold"/>
              </a:endParaRPr>
            </a:p>
            <a:p>
              <a:pPr>
                <a:lnSpc>
                  <a:spcPts val="3919"/>
                </a:lnSpc>
              </a:pPr>
              <a:r>
                <a:rPr lang="es-ES_tradnl" sz="2799" dirty="0">
                  <a:solidFill>
                    <a:srgbClr val="2B2B2B"/>
                  </a:solidFill>
                  <a:latin typeface="Clear Sans Thin Bold"/>
                </a:rPr>
                <a:t>- Para </a:t>
              </a:r>
              <a:r>
                <a:rPr lang="es-ES_tradnl" sz="2800" dirty="0">
                  <a:solidFill>
                    <a:srgbClr val="2B2B2B"/>
                  </a:solidFill>
                  <a:latin typeface="Clear Sans Thin Bold"/>
                </a:rPr>
                <a:t>transmitir a través de una computadora no es necesario tener un número mínimo de subscriptores.</a:t>
              </a:r>
            </a:p>
          </p:txBody>
        </p:sp>
      </p:grpSp>
      <p:grpSp>
        <p:nvGrpSpPr>
          <p:cNvPr id="5" name="Group 5"/>
          <p:cNvGrpSpPr>
            <a:grpSpLocks noChangeAspect="1"/>
          </p:cNvGrpSpPr>
          <p:nvPr/>
        </p:nvGrpSpPr>
        <p:grpSpPr>
          <a:xfrm>
            <a:off x="9303617" y="1165658"/>
            <a:ext cx="7955683" cy="7955683"/>
            <a:chOff x="6705600" y="1371600"/>
            <a:chExt cx="10972800" cy="10972800"/>
          </a:xfrm>
        </p:grpSpPr>
        <p:sp>
          <p:nvSpPr>
            <p:cNvPr id="6" name="Freeform 6"/>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B4E69"/>
            </a:solidFill>
          </p:spPr>
        </p:sp>
      </p:grpSp>
      <p:grpSp>
        <p:nvGrpSpPr>
          <p:cNvPr id="7" name="Group 7"/>
          <p:cNvGrpSpPr>
            <a:grpSpLocks noChangeAspect="1"/>
          </p:cNvGrpSpPr>
          <p:nvPr/>
        </p:nvGrpSpPr>
        <p:grpSpPr>
          <a:xfrm>
            <a:off x="10457665" y="1735870"/>
            <a:ext cx="6801635" cy="6815261"/>
            <a:chOff x="0" y="0"/>
            <a:chExt cx="10143490" cy="10163810"/>
          </a:xfrm>
        </p:grpSpPr>
        <p:sp>
          <p:nvSpPr>
            <p:cNvPr id="8" name="Freeform 8"/>
            <p:cNvSpPr/>
            <p:nvPr/>
          </p:nvSpPr>
          <p:spPr>
            <a:xfrm>
              <a:off x="0" y="0"/>
              <a:ext cx="10143351" cy="10163632"/>
            </a:xfrm>
            <a:custGeom>
              <a:avLst/>
              <a:gdLst/>
              <a:ahLst/>
              <a:cxnLst/>
              <a:rect l="l" t="t" r="r" b="b"/>
              <a:pathLst>
                <a:path w="10143351" h="10163632">
                  <a:moveTo>
                    <a:pt x="0" y="0"/>
                  </a:moveTo>
                  <a:lnTo>
                    <a:pt x="10143351" y="0"/>
                  </a:lnTo>
                  <a:lnTo>
                    <a:pt x="10143351" y="10163632"/>
                  </a:lnTo>
                  <a:lnTo>
                    <a:pt x="0" y="10163632"/>
                  </a:lnTo>
                  <a:close/>
                </a:path>
              </a:pathLst>
            </a:custGeom>
            <a:blipFill>
              <a:blip r:embed="rId2"/>
              <a:stretch>
                <a:fillRect t="-25" r="1" b="-23"/>
              </a:stretch>
            </a:blipFill>
          </p:spPr>
        </p:sp>
        <p:sp>
          <p:nvSpPr>
            <p:cNvPr id="9" name="Freeform 9"/>
            <p:cNvSpPr/>
            <p:nvPr/>
          </p:nvSpPr>
          <p:spPr>
            <a:xfrm>
              <a:off x="3149600" y="2368550"/>
              <a:ext cx="5156200" cy="6858000"/>
            </a:xfrm>
            <a:custGeom>
              <a:avLst/>
              <a:gdLst/>
              <a:ahLst/>
              <a:cxnLst/>
              <a:rect l="l" t="t" r="r" b="b"/>
              <a:pathLst>
                <a:path w="5156200" h="6858000">
                  <a:moveTo>
                    <a:pt x="0" y="0"/>
                  </a:moveTo>
                  <a:lnTo>
                    <a:pt x="5156200" y="0"/>
                  </a:lnTo>
                  <a:lnTo>
                    <a:pt x="5156200" y="6858000"/>
                  </a:lnTo>
                  <a:lnTo>
                    <a:pt x="0" y="6858000"/>
                  </a:lnTo>
                  <a:close/>
                </a:path>
              </a:pathLst>
            </a:custGeom>
            <a:blipFill>
              <a:blip r:embed="rId3"/>
              <a:stretch>
                <a:fillRect l="5775" t="23303" r="-7158" b="9221"/>
              </a:stretch>
            </a:blipFill>
          </p:spPr>
        </p:sp>
        <p:sp>
          <p:nvSpPr>
            <p:cNvPr id="10" name="Freeform 10"/>
            <p:cNvSpPr/>
            <p:nvPr/>
          </p:nvSpPr>
          <p:spPr>
            <a:xfrm>
              <a:off x="374650" y="673100"/>
              <a:ext cx="6318250" cy="8427288"/>
            </a:xfrm>
            <a:custGeom>
              <a:avLst/>
              <a:gdLst/>
              <a:ahLst/>
              <a:cxnLst/>
              <a:rect l="l" t="t" r="r" b="b"/>
              <a:pathLst>
                <a:path w="6318250" h="8427288">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4"/>
              <a:stretch>
                <a:fillRect l="-20549" t="6622" r="9774" b="10462"/>
              </a:stretch>
            </a:blipFill>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15103"/>
            <a:ext cx="15273673" cy="1109984"/>
          </a:xfrm>
          <a:prstGeom prst="rect">
            <a:avLst/>
          </a:prstGeom>
        </p:spPr>
        <p:txBody>
          <a:bodyPr lIns="0" tIns="0" rIns="0" bIns="0" rtlCol="0" anchor="t">
            <a:spAutoFit/>
          </a:bodyPr>
          <a:lstStyle/>
          <a:p>
            <a:pPr>
              <a:lnSpc>
                <a:spcPts val="4479"/>
              </a:lnSpc>
            </a:pPr>
            <a:r>
              <a:rPr lang="es-ES_tradnl" sz="3199" dirty="0">
                <a:solidFill>
                  <a:srgbClr val="2B2B2B"/>
                </a:solidFill>
                <a:latin typeface="Clear Sans Thin Bold"/>
              </a:rPr>
              <a:t>YouTube permite no solamente transmitir grabaciones, sino también, almacenarlas de manera muy efectiva. </a:t>
            </a:r>
          </a:p>
        </p:txBody>
      </p:sp>
      <p:sp>
        <p:nvSpPr>
          <p:cNvPr id="3" name="TextBox 3"/>
          <p:cNvSpPr txBox="1"/>
          <p:nvPr/>
        </p:nvSpPr>
        <p:spPr>
          <a:xfrm>
            <a:off x="6841658" y="2695564"/>
            <a:ext cx="4642784" cy="3995389"/>
          </a:xfrm>
          <a:prstGeom prst="rect">
            <a:avLst/>
          </a:prstGeom>
        </p:spPr>
        <p:txBody>
          <a:bodyPr lIns="0" tIns="0" rIns="0" bIns="0" rtlCol="0" anchor="t">
            <a:spAutoFit/>
          </a:bodyPr>
          <a:lstStyle/>
          <a:p>
            <a:pPr algn="just">
              <a:lnSpc>
                <a:spcPts val="4480"/>
              </a:lnSpc>
            </a:pPr>
            <a:r>
              <a:rPr lang="es-ES_tradnl" sz="3200" dirty="0">
                <a:solidFill>
                  <a:srgbClr val="2B2B2B"/>
                </a:solidFill>
                <a:latin typeface="Clear Sans Thin Bold"/>
              </a:rPr>
              <a:t>A diferencia de Facebook e Instagram, YouTube no tiene límites de calidad de resolución y tampoco posee límite máximo de tiempo para la transmisión en vivo.</a:t>
            </a:r>
          </a:p>
        </p:txBody>
      </p:sp>
      <p:sp>
        <p:nvSpPr>
          <p:cNvPr id="4" name="AutoShape 4"/>
          <p:cNvSpPr/>
          <p:nvPr/>
        </p:nvSpPr>
        <p:spPr>
          <a:xfrm>
            <a:off x="-419100" y="8698657"/>
            <a:ext cx="19164300" cy="1850940"/>
          </a:xfrm>
          <a:prstGeom prst="rect">
            <a:avLst/>
          </a:prstGeom>
          <a:solidFill>
            <a:srgbClr val="EB4E69"/>
          </a:solidFill>
        </p:spPr>
      </p:sp>
      <p:sp>
        <p:nvSpPr>
          <p:cNvPr id="5" name="TextBox 5"/>
          <p:cNvSpPr txBox="1"/>
          <p:nvPr/>
        </p:nvSpPr>
        <p:spPr>
          <a:xfrm>
            <a:off x="1028700" y="2695565"/>
            <a:ext cx="4946319" cy="5149551"/>
          </a:xfrm>
          <a:prstGeom prst="rect">
            <a:avLst/>
          </a:prstGeom>
        </p:spPr>
        <p:txBody>
          <a:bodyPr lIns="0" tIns="0" rIns="0" bIns="0" rtlCol="0" anchor="t">
            <a:spAutoFit/>
          </a:bodyPr>
          <a:lstStyle/>
          <a:p>
            <a:pPr algn="just">
              <a:lnSpc>
                <a:spcPts val="4480"/>
              </a:lnSpc>
            </a:pPr>
            <a:r>
              <a:rPr lang="es-ES_tradnl" sz="3200" dirty="0">
                <a:solidFill>
                  <a:srgbClr val="2B2B2B"/>
                </a:solidFill>
                <a:latin typeface="Clear Sans Thin Bold"/>
              </a:rPr>
              <a:t>La plataforma dispone diversas opciones de privacidad de los videos, horario de publicación y marcadores para la búsqueda de los mismos. Posibilitando así, una gran chance de que el video sea encontrado.</a:t>
            </a:r>
          </a:p>
        </p:txBody>
      </p:sp>
      <p:sp>
        <p:nvSpPr>
          <p:cNvPr id="6" name="TextBox 6"/>
          <p:cNvSpPr txBox="1"/>
          <p:nvPr/>
        </p:nvSpPr>
        <p:spPr>
          <a:xfrm>
            <a:off x="12420600" y="2695564"/>
            <a:ext cx="4642784" cy="5149551"/>
          </a:xfrm>
          <a:prstGeom prst="rect">
            <a:avLst/>
          </a:prstGeom>
        </p:spPr>
        <p:txBody>
          <a:bodyPr lIns="0" tIns="0" rIns="0" bIns="0" rtlCol="0" anchor="t">
            <a:spAutoFit/>
          </a:bodyPr>
          <a:lstStyle/>
          <a:p>
            <a:pPr algn="just">
              <a:lnSpc>
                <a:spcPts val="4480"/>
              </a:lnSpc>
            </a:pPr>
            <a:r>
              <a:rPr lang="es-ES_tradnl" sz="3200" dirty="0">
                <a:solidFill>
                  <a:srgbClr val="2B2B2B"/>
                </a:solidFill>
                <a:latin typeface="Clear Sans Thin Bold"/>
              </a:rPr>
              <a:t>Para realizar una  transmisión en vivo, deberás </a:t>
            </a:r>
            <a:r>
              <a:rPr lang="es-ES_tradnl" sz="3200" dirty="0">
                <a:solidFill>
                  <a:srgbClr val="EB4E69"/>
                </a:solidFill>
                <a:latin typeface="Clear Sans Thin Bold"/>
              </a:rPr>
              <a:t>activar esa opción dentro de la cuenta</a:t>
            </a:r>
            <a:r>
              <a:rPr lang="es-ES_tradnl" sz="3200" dirty="0">
                <a:solidFill>
                  <a:srgbClr val="2B2B2B"/>
                </a:solidFill>
                <a:latin typeface="Clear Sans Thin Bold"/>
              </a:rPr>
              <a:t> y, para realizar a transmisión por el celular es necesario que el canal posea mínimamente, mil subscritos.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E46E045D-55A7-9846-AB15-198649A7E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813" y="781323"/>
            <a:ext cx="11382373" cy="8265589"/>
          </a:xfrm>
          <a:prstGeom prst="rect">
            <a:avLst/>
          </a:prstGeom>
        </p:spPr>
      </p:pic>
      <p:sp>
        <p:nvSpPr>
          <p:cNvPr id="2" name="AutoShape 2"/>
          <p:cNvSpPr/>
          <p:nvPr/>
        </p:nvSpPr>
        <p:spPr>
          <a:xfrm>
            <a:off x="-419100" y="9258300"/>
            <a:ext cx="19164300" cy="1291297"/>
          </a:xfrm>
          <a:prstGeom prst="rect">
            <a:avLst/>
          </a:prstGeom>
          <a:solidFill>
            <a:srgbClr val="EB4E69"/>
          </a:solidFill>
        </p:spPr>
      </p:sp>
      <p:sp>
        <p:nvSpPr>
          <p:cNvPr id="4" name="TextBox 4"/>
          <p:cNvSpPr txBox="1"/>
          <p:nvPr/>
        </p:nvSpPr>
        <p:spPr>
          <a:xfrm>
            <a:off x="758185" y="287270"/>
            <a:ext cx="13989223" cy="754053"/>
          </a:xfrm>
          <a:prstGeom prst="rect">
            <a:avLst/>
          </a:prstGeom>
        </p:spPr>
        <p:txBody>
          <a:bodyPr lIns="0" tIns="0" rIns="0" bIns="0" rtlCol="0" anchor="t">
            <a:spAutoFit/>
          </a:bodyPr>
          <a:lstStyle/>
          <a:p>
            <a:pPr>
              <a:lnSpc>
                <a:spcPts val="5600"/>
              </a:lnSpc>
            </a:pPr>
            <a:r>
              <a:rPr lang="es-ES_tradnl" sz="5600" dirty="0">
                <a:solidFill>
                  <a:srgbClr val="2B2B2B"/>
                </a:solidFill>
                <a:latin typeface="Halant Medium Bold"/>
              </a:rPr>
              <a:t>TRANSMISIÓN VIA COMPUTADORA</a:t>
            </a:r>
          </a:p>
        </p:txBody>
      </p:sp>
      <p:sp>
        <p:nvSpPr>
          <p:cNvPr id="5" name="TextBox 5"/>
          <p:cNvSpPr txBox="1"/>
          <p:nvPr/>
        </p:nvSpPr>
        <p:spPr>
          <a:xfrm>
            <a:off x="990600" y="8786912"/>
            <a:ext cx="15953012" cy="471388"/>
          </a:xfrm>
          <a:prstGeom prst="rect">
            <a:avLst/>
          </a:prstGeom>
        </p:spPr>
        <p:txBody>
          <a:bodyPr lIns="0" tIns="0" rIns="0" bIns="0" rtlCol="0" anchor="t">
            <a:spAutoFit/>
          </a:bodyPr>
          <a:lstStyle/>
          <a:p>
            <a:pPr>
              <a:lnSpc>
                <a:spcPts val="3919"/>
              </a:lnSpc>
            </a:pPr>
            <a:r>
              <a:rPr lang="en-US" sz="2800" u="sng" dirty="0">
                <a:solidFill>
                  <a:srgbClr val="2B2B2B"/>
                </a:solidFill>
                <a:latin typeface="Clear Sans Thin Bold"/>
              </a:rPr>
              <a:t>https://</a:t>
            </a:r>
            <a:r>
              <a:rPr lang="en-US" sz="2800" u="sng" dirty="0" err="1">
                <a:solidFill>
                  <a:srgbClr val="2B2B2B"/>
                </a:solidFill>
                <a:latin typeface="Clear Sans Thin Bold"/>
              </a:rPr>
              <a:t>support.google.com</a:t>
            </a:r>
            <a:r>
              <a:rPr lang="en-US" sz="2800" u="sng" dirty="0">
                <a:solidFill>
                  <a:srgbClr val="2B2B2B"/>
                </a:solidFill>
                <a:latin typeface="Clear Sans Thin Bold"/>
              </a:rPr>
              <a:t>/</a:t>
            </a:r>
            <a:r>
              <a:rPr lang="en-US" sz="2800" u="sng" dirty="0" err="1">
                <a:solidFill>
                  <a:srgbClr val="2B2B2B"/>
                </a:solidFill>
                <a:latin typeface="Clear Sans Thin Bold"/>
              </a:rPr>
              <a:t>youtube</a:t>
            </a:r>
            <a:r>
              <a:rPr lang="en-US" sz="2800" u="sng" dirty="0">
                <a:solidFill>
                  <a:srgbClr val="2B2B2B"/>
                </a:solidFill>
                <a:latin typeface="Clear Sans Thin Bold"/>
              </a:rPr>
              <a:t>/answer/9228389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1498" y="1655885"/>
            <a:ext cx="16230600" cy="532903"/>
          </a:xfrm>
          <a:prstGeom prst="rect">
            <a:avLst/>
          </a:prstGeom>
        </p:spPr>
        <p:txBody>
          <a:bodyPr lIns="0" tIns="0" rIns="0" bIns="0" rtlCol="0" anchor="t">
            <a:spAutoFit/>
          </a:bodyPr>
          <a:lstStyle/>
          <a:p>
            <a:pPr>
              <a:lnSpc>
                <a:spcPts val="4479"/>
              </a:lnSpc>
            </a:pPr>
            <a:r>
              <a:rPr lang="es-ES_tradnl" sz="3199" dirty="0">
                <a:solidFill>
                  <a:srgbClr val="2B2B2B"/>
                </a:solidFill>
                <a:latin typeface="Clear Sans Thin Bold"/>
              </a:rPr>
              <a:t>Haz una prueba antes de la transmisión, esto te garantizará una buena producción.</a:t>
            </a:r>
          </a:p>
        </p:txBody>
      </p:sp>
      <p:sp>
        <p:nvSpPr>
          <p:cNvPr id="3" name="TextBox 3"/>
          <p:cNvSpPr txBox="1"/>
          <p:nvPr/>
        </p:nvSpPr>
        <p:spPr>
          <a:xfrm>
            <a:off x="876736" y="3019415"/>
            <a:ext cx="4845141" cy="4572470"/>
          </a:xfrm>
          <a:prstGeom prst="rect">
            <a:avLst/>
          </a:prstGeom>
        </p:spPr>
        <p:txBody>
          <a:bodyPr lIns="0" tIns="0" rIns="0" bIns="0" rtlCol="0" anchor="t">
            <a:spAutoFit/>
          </a:bodyPr>
          <a:lstStyle/>
          <a:p>
            <a:pPr algn="just">
              <a:lnSpc>
                <a:spcPts val="4480"/>
              </a:lnSpc>
            </a:pPr>
            <a:r>
              <a:rPr lang="es-ES_tradnl" sz="3200" dirty="0">
                <a:solidFill>
                  <a:srgbClr val="2B2B2B"/>
                </a:solidFill>
                <a:latin typeface="Clear Sans Thin Bold"/>
              </a:rPr>
              <a:t>- Puedes encontrarte con falta o exceso de luz, para evitar sombras, una posibilidad es agregar una iluminación atrás de quien será grabado, apuntando en el fondo donde estará la persona.</a:t>
            </a:r>
          </a:p>
        </p:txBody>
      </p:sp>
      <p:sp>
        <p:nvSpPr>
          <p:cNvPr id="4" name="TextBox 4"/>
          <p:cNvSpPr txBox="1"/>
          <p:nvPr/>
        </p:nvSpPr>
        <p:spPr>
          <a:xfrm>
            <a:off x="12833318" y="3019415"/>
            <a:ext cx="4921282" cy="4572470"/>
          </a:xfrm>
          <a:prstGeom prst="rect">
            <a:avLst/>
          </a:prstGeom>
        </p:spPr>
        <p:txBody>
          <a:bodyPr wrap="square" lIns="0" tIns="0" rIns="0" bIns="0" rtlCol="0" anchor="t">
            <a:spAutoFit/>
          </a:bodyPr>
          <a:lstStyle/>
          <a:p>
            <a:pPr algn="just">
              <a:lnSpc>
                <a:spcPts val="4479"/>
              </a:lnSpc>
            </a:pPr>
            <a:r>
              <a:rPr lang="es-ES_tradnl" sz="3199" dirty="0">
                <a:solidFill>
                  <a:srgbClr val="2B2B2B"/>
                </a:solidFill>
                <a:latin typeface="Clear Sans Thin Bold"/>
              </a:rPr>
              <a:t>- ¡Cuidado con el </a:t>
            </a:r>
            <a:r>
              <a:rPr lang="es-ES_tradnl" sz="3199" dirty="0">
                <a:solidFill>
                  <a:srgbClr val="EB4E69"/>
                </a:solidFill>
                <a:latin typeface="Clear Sans Thin Bold"/>
              </a:rPr>
              <a:t>eco</a:t>
            </a:r>
            <a:r>
              <a:rPr lang="es-ES_tradnl" sz="3199" dirty="0">
                <a:solidFill>
                  <a:srgbClr val="2B2B2B"/>
                </a:solidFill>
                <a:latin typeface="Clear Sans Thin Bold"/>
              </a:rPr>
              <a:t>! En el caso de que el lugar esté vacío, una manera de reducir el eco es a través de cortinas, sillas, tapetes o alguna "barrera" que permita aislar el sonido del  ambiente en la grabación.</a:t>
            </a:r>
          </a:p>
        </p:txBody>
      </p:sp>
      <p:sp>
        <p:nvSpPr>
          <p:cNvPr id="5" name="TextBox 5"/>
          <p:cNvSpPr txBox="1"/>
          <p:nvPr/>
        </p:nvSpPr>
        <p:spPr>
          <a:xfrm>
            <a:off x="6114359" y="3019415"/>
            <a:ext cx="6312228" cy="5726632"/>
          </a:xfrm>
          <a:prstGeom prst="rect">
            <a:avLst/>
          </a:prstGeom>
        </p:spPr>
        <p:txBody>
          <a:bodyPr lIns="0" tIns="0" rIns="0" bIns="0" rtlCol="0" anchor="t">
            <a:spAutoFit/>
          </a:bodyPr>
          <a:lstStyle/>
          <a:p>
            <a:pPr algn="just">
              <a:lnSpc>
                <a:spcPts val="4480"/>
              </a:lnSpc>
            </a:pPr>
            <a:r>
              <a:rPr lang="es-ES_tradnl" sz="3200" dirty="0">
                <a:solidFill>
                  <a:srgbClr val="2B2B2B"/>
                </a:solidFill>
                <a:latin typeface="Clear Sans Thin Bold"/>
              </a:rPr>
              <a:t>-Verifique si el fondo está generando reflejo y si existe en el ambiente alguna posible distracción para el espectador que mirará la transmisión.</a:t>
            </a:r>
          </a:p>
          <a:p>
            <a:pPr>
              <a:lnSpc>
                <a:spcPts val="4480"/>
              </a:lnSpc>
            </a:pPr>
            <a:endParaRPr lang="es-ES_tradnl" sz="3200" dirty="0">
              <a:solidFill>
                <a:srgbClr val="2B2B2B"/>
              </a:solidFill>
              <a:latin typeface="Clear Sans Thin Bold"/>
            </a:endParaRPr>
          </a:p>
          <a:p>
            <a:pPr>
              <a:lnSpc>
                <a:spcPts val="4480"/>
              </a:lnSpc>
            </a:pPr>
            <a:r>
              <a:rPr lang="es-ES_tradnl" sz="3200" dirty="0">
                <a:solidFill>
                  <a:srgbClr val="2B2B2B"/>
                </a:solidFill>
                <a:latin typeface="Clear Sans Thin Bold"/>
              </a:rPr>
              <a:t>- Ten cuidado con las conversaciones detrás de cámara porque pueden estropear la grabación. </a:t>
            </a:r>
          </a:p>
        </p:txBody>
      </p:sp>
      <p:sp>
        <p:nvSpPr>
          <p:cNvPr id="6" name="AutoShape 6"/>
          <p:cNvSpPr/>
          <p:nvPr/>
        </p:nvSpPr>
        <p:spPr>
          <a:xfrm>
            <a:off x="-419100" y="9040613"/>
            <a:ext cx="19164300" cy="1508983"/>
          </a:xfrm>
          <a:prstGeom prst="rect">
            <a:avLst/>
          </a:prstGeom>
          <a:solidFill>
            <a:srgbClr val="64D99B"/>
          </a:solidFill>
        </p:spPr>
      </p:sp>
      <p:sp>
        <p:nvSpPr>
          <p:cNvPr id="7" name="TextBox 7"/>
          <p:cNvSpPr txBox="1"/>
          <p:nvPr/>
        </p:nvSpPr>
        <p:spPr>
          <a:xfrm>
            <a:off x="876736" y="710372"/>
            <a:ext cx="7505264" cy="769441"/>
          </a:xfrm>
          <a:prstGeom prst="rect">
            <a:avLst/>
          </a:prstGeom>
        </p:spPr>
        <p:txBody>
          <a:bodyPr wrap="square" lIns="0" tIns="0" rIns="0" bIns="0" rtlCol="0" anchor="t">
            <a:spAutoFit/>
          </a:bodyPr>
          <a:lstStyle/>
          <a:p>
            <a:pPr>
              <a:lnSpc>
                <a:spcPts val="5600"/>
              </a:lnSpc>
            </a:pPr>
            <a:r>
              <a:rPr lang="es-ES_tradnl" sz="6000" dirty="0">
                <a:solidFill>
                  <a:srgbClr val="2B2B2B"/>
                </a:solidFill>
                <a:latin typeface="Halant Medium Bold"/>
              </a:rPr>
              <a:t>RECOMENDACIONES</a:t>
            </a:r>
            <a:endParaRPr lang="es-ES_tradnl" sz="5600" dirty="0">
              <a:solidFill>
                <a:srgbClr val="2B2B2B"/>
              </a:solidFill>
              <a:latin typeface="Halant Medium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4D99B"/>
        </a:solidFill>
        <a:effectLst/>
      </p:bgPr>
    </p:bg>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40509274-9C8E-5744-80E6-86F44ABC411C}"/>
              </a:ext>
            </a:extLst>
          </p:cNvPr>
          <p:cNvSpPr/>
          <p:nvPr/>
        </p:nvSpPr>
        <p:spPr>
          <a:xfrm>
            <a:off x="0" y="0"/>
            <a:ext cx="18288000" cy="10287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extBox 2"/>
          <p:cNvSpPr txBox="1"/>
          <p:nvPr/>
        </p:nvSpPr>
        <p:spPr>
          <a:xfrm>
            <a:off x="1028700" y="1028700"/>
            <a:ext cx="16230600" cy="3847207"/>
          </a:xfrm>
          <a:prstGeom prst="rect">
            <a:avLst/>
          </a:prstGeom>
        </p:spPr>
        <p:txBody>
          <a:bodyPr lIns="0" tIns="0" rIns="0" bIns="0" rtlCol="0" anchor="t">
            <a:spAutoFit/>
          </a:bodyPr>
          <a:lstStyle/>
          <a:p>
            <a:pPr>
              <a:lnSpc>
                <a:spcPts val="9960"/>
              </a:lnSpc>
            </a:pPr>
            <a:r>
              <a:rPr lang="es-ES_tradnl" sz="8300" dirty="0">
                <a:solidFill>
                  <a:srgbClr val="FFFFFF"/>
                </a:solidFill>
                <a:latin typeface="Halant Medium Bold"/>
              </a:rPr>
              <a:t>Primero, necesitarás definir qué será transmitido y cómo será transmitido</a:t>
            </a:r>
          </a:p>
        </p:txBody>
      </p:sp>
      <p:grpSp>
        <p:nvGrpSpPr>
          <p:cNvPr id="3" name="Group 3"/>
          <p:cNvGrpSpPr/>
          <p:nvPr/>
        </p:nvGrpSpPr>
        <p:grpSpPr>
          <a:xfrm>
            <a:off x="1028700" y="5553552"/>
            <a:ext cx="7720767" cy="3365395"/>
            <a:chOff x="0" y="-19050"/>
            <a:chExt cx="10294356" cy="4487192"/>
          </a:xfrm>
        </p:grpSpPr>
        <p:sp>
          <p:nvSpPr>
            <p:cNvPr id="4" name="TextBox 4"/>
            <p:cNvSpPr txBox="1"/>
            <p:nvPr/>
          </p:nvSpPr>
          <p:spPr>
            <a:xfrm>
              <a:off x="0" y="-19050"/>
              <a:ext cx="10294356" cy="774533"/>
            </a:xfrm>
            <a:prstGeom prst="rect">
              <a:avLst/>
            </a:prstGeom>
          </p:spPr>
          <p:txBody>
            <a:bodyPr lIns="0" tIns="0" rIns="0" bIns="0" rtlCol="0" anchor="t">
              <a:spAutoFit/>
            </a:bodyPr>
            <a:lstStyle/>
            <a:p>
              <a:pPr>
                <a:lnSpc>
                  <a:spcPts val="4716"/>
                </a:lnSpc>
              </a:pPr>
              <a:r>
                <a:rPr lang="es-ES_tradnl" sz="3772" b="1" dirty="0">
                  <a:solidFill>
                    <a:srgbClr val="FFFFFF"/>
                  </a:solidFill>
                  <a:latin typeface="Clear Sans Bold Bold"/>
                </a:rPr>
                <a:t>Qué será transmitido</a:t>
              </a:r>
            </a:p>
          </p:txBody>
        </p:sp>
        <p:sp>
          <p:nvSpPr>
            <p:cNvPr id="5" name="TextBox 5"/>
            <p:cNvSpPr txBox="1"/>
            <p:nvPr/>
          </p:nvSpPr>
          <p:spPr>
            <a:xfrm>
              <a:off x="0" y="1380886"/>
              <a:ext cx="10294356" cy="3087256"/>
            </a:xfrm>
            <a:prstGeom prst="rect">
              <a:avLst/>
            </a:prstGeom>
          </p:spPr>
          <p:txBody>
            <a:bodyPr lIns="0" tIns="0" rIns="0" bIns="0" rtlCol="0" anchor="t">
              <a:spAutoFit/>
            </a:bodyPr>
            <a:lstStyle/>
            <a:p>
              <a:pPr algn="just">
                <a:lnSpc>
                  <a:spcPts val="4621"/>
                </a:lnSpc>
              </a:pPr>
              <a:r>
                <a:rPr lang="es-ES_tradnl" sz="3301" dirty="0">
                  <a:solidFill>
                    <a:srgbClr val="FFFFFF"/>
                  </a:solidFill>
                  <a:latin typeface="Clear Sans Thin Bold"/>
                </a:rPr>
                <a:t>Diferentes tipos de eventos y encuentros tienen distintas dinámicas, por eso, es necesario tener claridad en el objetivo principal de la transmisión.</a:t>
              </a:r>
            </a:p>
          </p:txBody>
        </p:sp>
      </p:grpSp>
      <p:grpSp>
        <p:nvGrpSpPr>
          <p:cNvPr id="6" name="Group 6"/>
          <p:cNvGrpSpPr/>
          <p:nvPr/>
        </p:nvGrpSpPr>
        <p:grpSpPr>
          <a:xfrm>
            <a:off x="9601200" y="5553552"/>
            <a:ext cx="7501571" cy="2741689"/>
            <a:chOff x="0" y="-9525"/>
            <a:chExt cx="10002095" cy="3655585"/>
          </a:xfrm>
        </p:grpSpPr>
        <p:sp>
          <p:nvSpPr>
            <p:cNvPr id="7" name="TextBox 7"/>
            <p:cNvSpPr txBox="1"/>
            <p:nvPr/>
          </p:nvSpPr>
          <p:spPr>
            <a:xfrm>
              <a:off x="0" y="-9525"/>
              <a:ext cx="10002095" cy="743559"/>
            </a:xfrm>
            <a:prstGeom prst="rect">
              <a:avLst/>
            </a:prstGeom>
          </p:spPr>
          <p:txBody>
            <a:bodyPr lIns="0" tIns="0" rIns="0" bIns="0" rtlCol="0" anchor="t">
              <a:spAutoFit/>
            </a:bodyPr>
            <a:lstStyle/>
            <a:p>
              <a:pPr>
                <a:lnSpc>
                  <a:spcPts val="4582"/>
                </a:lnSpc>
              </a:pPr>
              <a:r>
                <a:rPr lang="es-ES_tradnl" sz="3600" b="1" dirty="0">
                  <a:solidFill>
                    <a:srgbClr val="FFFFFF"/>
                  </a:solidFill>
                  <a:latin typeface="Clear Sans Regular Bold"/>
                </a:rPr>
                <a:t>Cómo </a:t>
              </a:r>
              <a:r>
                <a:rPr lang="es-ES_tradnl" sz="3600" b="1" dirty="0">
                  <a:solidFill>
                    <a:srgbClr val="FFFFFF"/>
                  </a:solidFill>
                  <a:latin typeface="Clear Sans Bold Bold"/>
                </a:rPr>
                <a:t>será transmitido</a:t>
              </a:r>
              <a:endParaRPr lang="es-ES_tradnl" sz="3665" b="1" dirty="0">
                <a:solidFill>
                  <a:srgbClr val="FFFFFF"/>
                </a:solidFill>
                <a:latin typeface="Clear Sans Regular Bold"/>
              </a:endParaRPr>
            </a:p>
          </p:txBody>
        </p:sp>
        <p:sp>
          <p:nvSpPr>
            <p:cNvPr id="8" name="TextBox 8"/>
            <p:cNvSpPr txBox="1"/>
            <p:nvPr/>
          </p:nvSpPr>
          <p:spPr>
            <a:xfrm>
              <a:off x="0" y="1396299"/>
              <a:ext cx="10002095" cy="2249761"/>
            </a:xfrm>
            <a:prstGeom prst="rect">
              <a:avLst/>
            </a:prstGeom>
          </p:spPr>
          <p:txBody>
            <a:bodyPr lIns="0" tIns="0" rIns="0" bIns="0" rtlCol="0" anchor="t">
              <a:spAutoFit/>
            </a:bodyPr>
            <a:lstStyle/>
            <a:p>
              <a:pPr algn="just">
                <a:lnSpc>
                  <a:spcPts val="4490"/>
                </a:lnSpc>
              </a:pPr>
              <a:r>
                <a:rPr lang="es-ES_tradnl" sz="3207" dirty="0">
                  <a:solidFill>
                    <a:srgbClr val="FFFFFF"/>
                  </a:solidFill>
                  <a:latin typeface="Clear Sans Thin Bold"/>
                </a:rPr>
                <a:t>Debemos definir cuál red social será utilizada y si será una transmisión grabada o en vivo. </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5331292" cy="10287000"/>
          </a:xfrm>
          <a:prstGeom prst="rect">
            <a:avLst/>
          </a:prstGeom>
          <a:solidFill>
            <a:srgbClr val="ED5E48">
              <a:alpha val="19607"/>
            </a:srgbClr>
          </a:solidFill>
        </p:spPr>
      </p:sp>
      <p:grpSp>
        <p:nvGrpSpPr>
          <p:cNvPr id="3" name="Group 3"/>
          <p:cNvGrpSpPr>
            <a:grpSpLocks noChangeAspect="1"/>
          </p:cNvGrpSpPr>
          <p:nvPr/>
        </p:nvGrpSpPr>
        <p:grpSpPr>
          <a:xfrm>
            <a:off x="1246902" y="991985"/>
            <a:ext cx="8168780" cy="8168780"/>
            <a:chOff x="6705600" y="1371600"/>
            <a:chExt cx="10972800" cy="10972800"/>
          </a:xfrm>
        </p:grpSpPr>
        <p:sp>
          <p:nvSpPr>
            <p:cNvPr id="4" name="Freeform 4"/>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D5E48"/>
            </a:solidFill>
          </p:spPr>
        </p:sp>
      </p:grpSp>
      <p:grpSp>
        <p:nvGrpSpPr>
          <p:cNvPr id="5" name="Group 5"/>
          <p:cNvGrpSpPr>
            <a:grpSpLocks noChangeAspect="1"/>
          </p:cNvGrpSpPr>
          <p:nvPr/>
        </p:nvGrpSpPr>
        <p:grpSpPr>
          <a:xfrm>
            <a:off x="3292002" y="1006323"/>
            <a:ext cx="4078579" cy="8288692"/>
            <a:chOff x="0" y="0"/>
            <a:chExt cx="5001260" cy="10163810"/>
          </a:xfrm>
        </p:grpSpPr>
        <p:sp>
          <p:nvSpPr>
            <p:cNvPr id="6" name="Freeform 6"/>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0" b="1"/>
              </a:stretch>
            </a:blipFill>
          </p:spPr>
        </p:sp>
        <p:sp>
          <p:nvSpPr>
            <p:cNvPr id="7" name="Freeform 7"/>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79700" t="2841" r="-102168" b="4693"/>
              </a:stretch>
            </a:blipFill>
          </p:spPr>
        </p:sp>
      </p:grpSp>
      <p:grpSp>
        <p:nvGrpSpPr>
          <p:cNvPr id="8" name="Group 8"/>
          <p:cNvGrpSpPr/>
          <p:nvPr/>
        </p:nvGrpSpPr>
        <p:grpSpPr>
          <a:xfrm>
            <a:off x="10287000" y="2133566"/>
            <a:ext cx="7408184" cy="6034060"/>
            <a:chOff x="0" y="0"/>
            <a:chExt cx="9877579" cy="8045410"/>
          </a:xfrm>
        </p:grpSpPr>
        <p:sp>
          <p:nvSpPr>
            <p:cNvPr id="9" name="TextBox 9"/>
            <p:cNvSpPr txBox="1"/>
            <p:nvPr/>
          </p:nvSpPr>
          <p:spPr>
            <a:xfrm>
              <a:off x="0" y="0"/>
              <a:ext cx="9877579" cy="1709869"/>
            </a:xfrm>
            <a:prstGeom prst="rect">
              <a:avLst/>
            </a:prstGeom>
          </p:spPr>
          <p:txBody>
            <a:bodyPr lIns="0" tIns="0" rIns="0" bIns="0" rtlCol="0" anchor="t">
              <a:spAutoFit/>
            </a:bodyPr>
            <a:lstStyle/>
            <a:p>
              <a:pPr marL="0" lvl="0" indent="0" algn="l">
                <a:lnSpc>
                  <a:spcPts val="9960"/>
                </a:lnSpc>
                <a:spcBef>
                  <a:spcPct val="0"/>
                </a:spcBef>
              </a:pPr>
              <a:r>
                <a:rPr lang="es-ES_tradnl" sz="8300" dirty="0">
                  <a:solidFill>
                    <a:srgbClr val="ED5E48"/>
                  </a:solidFill>
                  <a:latin typeface="Halant Medium Bold"/>
                </a:rPr>
                <a:t>No se olvide</a:t>
              </a:r>
            </a:p>
          </p:txBody>
        </p:sp>
        <p:sp>
          <p:nvSpPr>
            <p:cNvPr id="10" name="TextBox 10"/>
            <p:cNvSpPr txBox="1"/>
            <p:nvPr/>
          </p:nvSpPr>
          <p:spPr>
            <a:xfrm>
              <a:off x="0" y="2124390"/>
              <a:ext cx="9877579" cy="5921020"/>
            </a:xfrm>
            <a:prstGeom prst="rect">
              <a:avLst/>
            </a:prstGeom>
          </p:spPr>
          <p:txBody>
            <a:bodyPr lIns="0" tIns="0" rIns="0" bIns="0" rtlCol="0" anchor="t">
              <a:spAutoFit/>
            </a:bodyPr>
            <a:lstStyle/>
            <a:p>
              <a:pPr algn="just">
                <a:lnSpc>
                  <a:spcPts val="5040"/>
                </a:lnSpc>
              </a:pPr>
              <a:r>
                <a:rPr lang="es-ES_tradnl" sz="3600" dirty="0">
                  <a:solidFill>
                    <a:srgbClr val="2B2B2B"/>
                  </a:solidFill>
                  <a:latin typeface="Clear Sans Thin Bold"/>
                </a:rPr>
                <a:t>Si graba con el celular, usted necesitará mantenerlo en modo vertical o su grabación quedará torcida. La captura de video hecha con celular, para transmisiones en vivo, no consigue ajustar la imagen cuando el celular está horizontal. </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38150" y="0"/>
            <a:ext cx="5331292" cy="10287000"/>
          </a:xfrm>
          <a:prstGeom prst="rect">
            <a:avLst/>
          </a:prstGeom>
          <a:solidFill>
            <a:srgbClr val="51BAE5">
              <a:alpha val="19607"/>
            </a:srgbClr>
          </a:solidFill>
        </p:spPr>
      </p:sp>
      <p:grpSp>
        <p:nvGrpSpPr>
          <p:cNvPr id="3" name="Group 3"/>
          <p:cNvGrpSpPr>
            <a:grpSpLocks noChangeAspect="1"/>
          </p:cNvGrpSpPr>
          <p:nvPr/>
        </p:nvGrpSpPr>
        <p:grpSpPr>
          <a:xfrm>
            <a:off x="808752" y="991985"/>
            <a:ext cx="8168780" cy="8168780"/>
            <a:chOff x="6705600" y="1371600"/>
            <a:chExt cx="10972800" cy="10972800"/>
          </a:xfrm>
        </p:grpSpPr>
        <p:sp>
          <p:nvSpPr>
            <p:cNvPr id="4" name="Freeform 4"/>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51BAE5"/>
            </a:solidFill>
          </p:spPr>
        </p:sp>
      </p:grpSp>
      <p:grpSp>
        <p:nvGrpSpPr>
          <p:cNvPr id="5" name="Group 5"/>
          <p:cNvGrpSpPr>
            <a:grpSpLocks noChangeAspect="1"/>
          </p:cNvGrpSpPr>
          <p:nvPr/>
        </p:nvGrpSpPr>
        <p:grpSpPr>
          <a:xfrm>
            <a:off x="2853852" y="1006323"/>
            <a:ext cx="4078579" cy="8288692"/>
            <a:chOff x="0" y="0"/>
            <a:chExt cx="5001260" cy="10163810"/>
          </a:xfrm>
        </p:grpSpPr>
        <p:sp>
          <p:nvSpPr>
            <p:cNvPr id="6" name="Freeform 6"/>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0" b="1"/>
              </a:stretch>
            </a:blipFill>
          </p:spPr>
        </p:sp>
        <p:sp>
          <p:nvSpPr>
            <p:cNvPr id="7" name="Freeform 7"/>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110665" t="2841" r="-71114" b="4693"/>
              </a:stretch>
            </a:blipFill>
          </p:spPr>
        </p:sp>
      </p:grpSp>
      <p:grpSp>
        <p:nvGrpSpPr>
          <p:cNvPr id="8" name="Group 8"/>
          <p:cNvGrpSpPr/>
          <p:nvPr/>
        </p:nvGrpSpPr>
        <p:grpSpPr>
          <a:xfrm>
            <a:off x="9236526" y="1866900"/>
            <a:ext cx="8922907" cy="6635674"/>
            <a:chOff x="-1" y="0"/>
            <a:chExt cx="11897209" cy="8847566"/>
          </a:xfrm>
        </p:grpSpPr>
        <p:sp>
          <p:nvSpPr>
            <p:cNvPr id="9" name="TextBox 9"/>
            <p:cNvSpPr txBox="1"/>
            <p:nvPr/>
          </p:nvSpPr>
          <p:spPr>
            <a:xfrm>
              <a:off x="-1" y="0"/>
              <a:ext cx="11897209" cy="3419740"/>
            </a:xfrm>
            <a:prstGeom prst="rect">
              <a:avLst/>
            </a:prstGeom>
          </p:spPr>
          <p:txBody>
            <a:bodyPr wrap="square" lIns="0" tIns="0" rIns="0" bIns="0" rtlCol="0" anchor="t">
              <a:spAutoFit/>
            </a:bodyPr>
            <a:lstStyle/>
            <a:p>
              <a:pPr marL="0" lvl="0" indent="0" algn="l">
                <a:lnSpc>
                  <a:spcPts val="9960"/>
                </a:lnSpc>
                <a:spcBef>
                  <a:spcPct val="0"/>
                </a:spcBef>
              </a:pPr>
              <a:r>
                <a:rPr lang="es-ES_tradnl" sz="8000" dirty="0">
                  <a:solidFill>
                    <a:srgbClr val="51BAE5"/>
                  </a:solidFill>
                  <a:latin typeface="Halant Medium Bold"/>
                </a:rPr>
                <a:t>¿Compensa hacer todo por el celular?</a:t>
              </a:r>
            </a:p>
          </p:txBody>
        </p:sp>
        <p:sp>
          <p:nvSpPr>
            <p:cNvPr id="10" name="TextBox 10"/>
            <p:cNvSpPr txBox="1"/>
            <p:nvPr/>
          </p:nvSpPr>
          <p:spPr>
            <a:xfrm>
              <a:off x="0" y="3803077"/>
              <a:ext cx="11593674" cy="5044489"/>
            </a:xfrm>
            <a:prstGeom prst="rect">
              <a:avLst/>
            </a:prstGeom>
          </p:spPr>
          <p:txBody>
            <a:bodyPr lIns="0" tIns="0" rIns="0" bIns="0" rtlCol="0" anchor="t">
              <a:spAutoFit/>
            </a:bodyPr>
            <a:lstStyle/>
            <a:p>
              <a:pPr algn="just">
                <a:lnSpc>
                  <a:spcPts val="5040"/>
                </a:lnSpc>
              </a:pPr>
              <a:r>
                <a:rPr lang="es-ES_tradnl" sz="3600" dirty="0">
                  <a:solidFill>
                    <a:srgbClr val="2B2B2B"/>
                  </a:solidFill>
                  <a:latin typeface="Clear Sans Thin Bold"/>
                </a:rPr>
                <a:t>La respuesta es ¡sí! Su celular puede ser la herramienta responsable por un momento impresionante en su iglesia. Con el tiempo usted puede invertir en más materiales, pero, el celular será suficiente para dar el primer paso.</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181100"/>
            <a:ext cx="12534900" cy="1077218"/>
          </a:xfrm>
          <a:prstGeom prst="rect">
            <a:avLst/>
          </a:prstGeom>
        </p:spPr>
        <p:txBody>
          <a:bodyPr wrap="square" lIns="0" tIns="0" rIns="0" bIns="0" rtlCol="0" anchor="t">
            <a:spAutoFit/>
          </a:bodyPr>
          <a:lstStyle/>
          <a:p>
            <a:pPr>
              <a:lnSpc>
                <a:spcPts val="8000"/>
              </a:lnSpc>
            </a:pPr>
            <a:r>
              <a:rPr lang="es-ES_tradnl" sz="8000" dirty="0">
                <a:solidFill>
                  <a:srgbClr val="2B2B2B"/>
                </a:solidFill>
                <a:latin typeface="Halant Medium Bold"/>
              </a:rPr>
              <a:t>IDENTIDAD DE LA IGLESIA</a:t>
            </a:r>
          </a:p>
        </p:txBody>
      </p:sp>
      <p:sp>
        <p:nvSpPr>
          <p:cNvPr id="3" name="TextBox 3"/>
          <p:cNvSpPr txBox="1"/>
          <p:nvPr/>
        </p:nvSpPr>
        <p:spPr>
          <a:xfrm>
            <a:off x="533400" y="2674044"/>
            <a:ext cx="7620000" cy="3799566"/>
          </a:xfrm>
          <a:prstGeom prst="rect">
            <a:avLst/>
          </a:prstGeom>
        </p:spPr>
        <p:txBody>
          <a:bodyPr wrap="square" lIns="0" tIns="0" rIns="0" bIns="0" rtlCol="0" anchor="t">
            <a:spAutoFit/>
          </a:bodyPr>
          <a:lstStyle/>
          <a:p>
            <a:pPr algn="just">
              <a:lnSpc>
                <a:spcPts val="5040"/>
              </a:lnSpc>
            </a:pPr>
            <a:r>
              <a:rPr lang="es-ES_tradnl" sz="3600" dirty="0">
                <a:solidFill>
                  <a:srgbClr val="2B2B2B"/>
                </a:solidFill>
                <a:latin typeface="Clear Sans Thin Bold"/>
              </a:rPr>
              <a:t>Al comenzar a publicar contenidos en internet, ya sea transmisiones o cualquier tipo de material, es importante recordar que la iglesia será vista por el mundo, por lo tanto, ¡no se olvide de eso!</a:t>
            </a:r>
          </a:p>
        </p:txBody>
      </p:sp>
      <p:sp>
        <p:nvSpPr>
          <p:cNvPr id="4" name="TextBox 4"/>
          <p:cNvSpPr txBox="1"/>
          <p:nvPr/>
        </p:nvSpPr>
        <p:spPr>
          <a:xfrm>
            <a:off x="9677400" y="2668388"/>
            <a:ext cx="7924800" cy="3799566"/>
          </a:xfrm>
          <a:prstGeom prst="rect">
            <a:avLst/>
          </a:prstGeom>
        </p:spPr>
        <p:txBody>
          <a:bodyPr wrap="square" lIns="0" tIns="0" rIns="0" bIns="0" rtlCol="0" anchor="t">
            <a:spAutoFit/>
          </a:bodyPr>
          <a:lstStyle/>
          <a:p>
            <a:pPr algn="just">
              <a:lnSpc>
                <a:spcPts val="5040"/>
              </a:lnSpc>
            </a:pPr>
            <a:r>
              <a:rPr lang="es-ES_tradnl" sz="3600" dirty="0">
                <a:solidFill>
                  <a:srgbClr val="2B2B2B"/>
                </a:solidFill>
                <a:latin typeface="Clear Sans Thin Bold"/>
              </a:rPr>
              <a:t>Esperamos que esta ”nueva fase” de grabaciones y transmisiones pueda llevar a su iglesia a mostrar la Santidad y la Palabra de Dios desde el lugar donde usted se encuentra, hasta los confines de la tierra.</a:t>
            </a:r>
          </a:p>
        </p:txBody>
      </p:sp>
      <p:sp>
        <p:nvSpPr>
          <p:cNvPr id="6" name="AutoShape 6"/>
          <p:cNvSpPr/>
          <p:nvPr/>
        </p:nvSpPr>
        <p:spPr>
          <a:xfrm>
            <a:off x="-419100" y="8496300"/>
            <a:ext cx="19164300" cy="2053297"/>
          </a:xfrm>
          <a:prstGeom prst="rect">
            <a:avLst/>
          </a:prstGeom>
          <a:solidFill>
            <a:srgbClr val="5CE1E6"/>
          </a:solid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5331292" cy="10287000"/>
          </a:xfrm>
          <a:prstGeom prst="rect">
            <a:avLst/>
          </a:prstGeom>
          <a:solidFill>
            <a:srgbClr val="5CE1E6"/>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76" y="3058297"/>
            <a:ext cx="4807141" cy="3613326"/>
          </a:xfrm>
          <a:prstGeom prst="rect">
            <a:avLst/>
          </a:prstGeom>
        </p:spPr>
      </p:pic>
      <p:sp>
        <p:nvSpPr>
          <p:cNvPr id="4" name="TextBox 4"/>
          <p:cNvSpPr txBox="1"/>
          <p:nvPr/>
        </p:nvSpPr>
        <p:spPr>
          <a:xfrm>
            <a:off x="9144000" y="1181100"/>
            <a:ext cx="8115300" cy="2103140"/>
          </a:xfrm>
          <a:prstGeom prst="rect">
            <a:avLst/>
          </a:prstGeom>
        </p:spPr>
        <p:txBody>
          <a:bodyPr lIns="0" tIns="0" rIns="0" bIns="0" rtlCol="0" anchor="t">
            <a:spAutoFit/>
          </a:bodyPr>
          <a:lstStyle/>
          <a:p>
            <a:pPr algn="r">
              <a:lnSpc>
                <a:spcPts val="8000"/>
              </a:lnSpc>
            </a:pPr>
            <a:r>
              <a:rPr lang="en-US" sz="8000" dirty="0">
                <a:solidFill>
                  <a:srgbClr val="2B2B2B"/>
                </a:solidFill>
                <a:latin typeface="Halant Medium Bold"/>
              </a:rPr>
              <a:t>¿AÚN TIENE DUDAS?</a:t>
            </a:r>
          </a:p>
        </p:txBody>
      </p:sp>
      <p:grpSp>
        <p:nvGrpSpPr>
          <p:cNvPr id="5" name="Group 5"/>
          <p:cNvGrpSpPr/>
          <p:nvPr/>
        </p:nvGrpSpPr>
        <p:grpSpPr>
          <a:xfrm>
            <a:off x="6106382" y="5829300"/>
            <a:ext cx="11152918" cy="1725972"/>
            <a:chOff x="0" y="288735"/>
            <a:chExt cx="14870557" cy="2301296"/>
          </a:xfrm>
        </p:grpSpPr>
        <p:sp>
          <p:nvSpPr>
            <p:cNvPr id="6" name="TextBox 6"/>
            <p:cNvSpPr txBox="1"/>
            <p:nvPr/>
          </p:nvSpPr>
          <p:spPr>
            <a:xfrm>
              <a:off x="83549" y="288735"/>
              <a:ext cx="14787008" cy="1330365"/>
            </a:xfrm>
            <a:prstGeom prst="rect">
              <a:avLst/>
            </a:prstGeom>
          </p:spPr>
          <p:txBody>
            <a:bodyPr lIns="0" tIns="0" rIns="0" bIns="0" rtlCol="0" anchor="t">
              <a:spAutoFit/>
            </a:bodyPr>
            <a:lstStyle/>
            <a:p>
              <a:pPr algn="r">
                <a:lnSpc>
                  <a:spcPts val="3999"/>
                </a:lnSpc>
              </a:pPr>
              <a:r>
                <a:rPr lang="es-ES_tradnl" sz="3199" dirty="0">
                  <a:solidFill>
                    <a:srgbClr val="2B2B2B"/>
                  </a:solidFill>
                  <a:latin typeface="Clear Sans Regular Bold"/>
                </a:rPr>
                <a:t>Puede contactarse con nosotros, </a:t>
              </a:r>
            </a:p>
            <a:p>
              <a:pPr algn="r">
                <a:lnSpc>
                  <a:spcPts val="3999"/>
                </a:lnSpc>
              </a:pPr>
              <a:r>
                <a:rPr lang="es-ES_tradnl" sz="3199" dirty="0">
                  <a:solidFill>
                    <a:srgbClr val="2B2B2B"/>
                  </a:solidFill>
                  <a:latin typeface="Clear Sans Regular Bold"/>
                </a:rPr>
                <a:t>¡estamos para ayudarlo!</a:t>
              </a:r>
            </a:p>
          </p:txBody>
        </p:sp>
        <p:sp>
          <p:nvSpPr>
            <p:cNvPr id="7" name="TextBox 7"/>
            <p:cNvSpPr txBox="1"/>
            <p:nvPr/>
          </p:nvSpPr>
          <p:spPr>
            <a:xfrm>
              <a:off x="0" y="1879494"/>
              <a:ext cx="14787008" cy="710537"/>
            </a:xfrm>
            <a:prstGeom prst="rect">
              <a:avLst/>
            </a:prstGeom>
          </p:spPr>
          <p:txBody>
            <a:bodyPr lIns="0" tIns="0" rIns="0" bIns="0" rtlCol="0" anchor="t">
              <a:spAutoFit/>
            </a:bodyPr>
            <a:lstStyle/>
            <a:p>
              <a:pPr algn="r">
                <a:lnSpc>
                  <a:spcPts val="4479"/>
                </a:lnSpc>
              </a:pPr>
              <a:r>
                <a:rPr lang="es-ES_tradnl" sz="3199" dirty="0" err="1">
                  <a:solidFill>
                    <a:srgbClr val="2B2B2B"/>
                  </a:solidFill>
                  <a:latin typeface="Clear Sans Thin Bold"/>
                </a:rPr>
                <a:t>cnsam@samnaz.org</a:t>
              </a:r>
              <a:endParaRPr lang="es-ES_tradnl" sz="3199" dirty="0">
                <a:solidFill>
                  <a:srgbClr val="2B2B2B"/>
                </a:solidFill>
                <a:latin typeface="Clear Sans Thin Bold"/>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1BAE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4871221"/>
            <a:ext cx="15059006" cy="1878692"/>
            <a:chOff x="0" y="-9525"/>
            <a:chExt cx="20078675" cy="2504924"/>
          </a:xfrm>
        </p:grpSpPr>
        <p:sp>
          <p:nvSpPr>
            <p:cNvPr id="3" name="TextBox 3"/>
            <p:cNvSpPr txBox="1"/>
            <p:nvPr/>
          </p:nvSpPr>
          <p:spPr>
            <a:xfrm>
              <a:off x="0" y="-9525"/>
              <a:ext cx="20078675" cy="650296"/>
            </a:xfrm>
            <a:prstGeom prst="rect">
              <a:avLst/>
            </a:prstGeom>
          </p:spPr>
          <p:txBody>
            <a:bodyPr lIns="0" tIns="0" rIns="0" bIns="0" rtlCol="0" anchor="t">
              <a:spAutoFit/>
            </a:bodyPr>
            <a:lstStyle/>
            <a:p>
              <a:pPr>
                <a:lnSpc>
                  <a:spcPts val="3999"/>
                </a:lnSpc>
              </a:pPr>
              <a:r>
                <a:rPr lang="es-ES_tradnl" sz="3199" dirty="0">
                  <a:solidFill>
                    <a:srgbClr val="FFFFFF"/>
                  </a:solidFill>
                  <a:latin typeface="Clear Sans Regular Bold"/>
                </a:rPr>
                <a:t>Cultos en vivo</a:t>
              </a:r>
            </a:p>
          </p:txBody>
        </p:sp>
        <p:sp>
          <p:nvSpPr>
            <p:cNvPr id="4" name="TextBox 4"/>
            <p:cNvSpPr txBox="1"/>
            <p:nvPr/>
          </p:nvSpPr>
          <p:spPr>
            <a:xfrm>
              <a:off x="0" y="1211628"/>
              <a:ext cx="20078675" cy="1283771"/>
            </a:xfrm>
            <a:prstGeom prst="rect">
              <a:avLst/>
            </a:prstGeom>
          </p:spPr>
          <p:txBody>
            <a:bodyPr lIns="0" tIns="0" rIns="0" bIns="0" rtlCol="0" anchor="t">
              <a:spAutoFit/>
            </a:bodyPr>
            <a:lstStyle/>
            <a:p>
              <a:pPr algn="just">
                <a:lnSpc>
                  <a:spcPts val="3919"/>
                </a:lnSpc>
              </a:pPr>
              <a:r>
                <a:rPr lang="es-ES_tradnl" sz="2800" dirty="0">
                  <a:solidFill>
                    <a:srgbClr val="FFFFFF"/>
                  </a:solidFill>
                  <a:latin typeface="Clear Sans Thin Bold"/>
                </a:rPr>
                <a:t>Este tipo de eventos exigirá que el equipo de transmisión da grabación (ya sea un celular o un set de grabación) posean internet con buena calidad.</a:t>
              </a:r>
            </a:p>
          </p:txBody>
        </p:sp>
      </p:grpSp>
      <p:grpSp>
        <p:nvGrpSpPr>
          <p:cNvPr id="5" name="Group 5"/>
          <p:cNvGrpSpPr/>
          <p:nvPr/>
        </p:nvGrpSpPr>
        <p:grpSpPr>
          <a:xfrm>
            <a:off x="1028700" y="622348"/>
            <a:ext cx="16040100" cy="3719377"/>
            <a:chOff x="0" y="-19050"/>
            <a:chExt cx="20078675" cy="4959169"/>
          </a:xfrm>
        </p:grpSpPr>
        <p:sp>
          <p:nvSpPr>
            <p:cNvPr id="6" name="TextBox 6"/>
            <p:cNvSpPr txBox="1"/>
            <p:nvPr/>
          </p:nvSpPr>
          <p:spPr>
            <a:xfrm>
              <a:off x="0" y="-19050"/>
              <a:ext cx="20078675" cy="1144833"/>
            </a:xfrm>
            <a:prstGeom prst="rect">
              <a:avLst/>
            </a:prstGeom>
          </p:spPr>
          <p:txBody>
            <a:bodyPr lIns="0" tIns="0" rIns="0" bIns="0" rtlCol="0" anchor="t">
              <a:spAutoFit/>
            </a:bodyPr>
            <a:lstStyle/>
            <a:p>
              <a:pPr>
                <a:lnSpc>
                  <a:spcPts val="6999"/>
                </a:lnSpc>
              </a:pPr>
              <a:r>
                <a:rPr lang="es-ES_tradnl" sz="5599" dirty="0">
                  <a:solidFill>
                    <a:srgbClr val="FFFFFF"/>
                  </a:solidFill>
                  <a:latin typeface="Clear Sans Regular Bold"/>
                </a:rPr>
                <a:t>Qué</a:t>
              </a:r>
            </a:p>
          </p:txBody>
        </p:sp>
        <p:sp>
          <p:nvSpPr>
            <p:cNvPr id="7" name="TextBox 7"/>
            <p:cNvSpPr txBox="1"/>
            <p:nvPr/>
          </p:nvSpPr>
          <p:spPr>
            <a:xfrm>
              <a:off x="0" y="1989311"/>
              <a:ext cx="20078675" cy="2950808"/>
            </a:xfrm>
            <a:prstGeom prst="rect">
              <a:avLst/>
            </a:prstGeom>
          </p:spPr>
          <p:txBody>
            <a:bodyPr lIns="0" tIns="0" rIns="0" bIns="0" rtlCol="0" anchor="t">
              <a:spAutoFit/>
            </a:bodyPr>
            <a:lstStyle/>
            <a:p>
              <a:pPr algn="just">
                <a:lnSpc>
                  <a:spcPts val="5925"/>
                </a:lnSpc>
              </a:pPr>
              <a:r>
                <a:rPr lang="es-ES_tradnl" sz="4232" dirty="0">
                  <a:solidFill>
                    <a:srgbClr val="FFFFFF"/>
                  </a:solidFill>
                  <a:latin typeface="Clear Sans Thin Bold"/>
                </a:rPr>
                <a:t>Lo que será transmitido influenciará directamente en la grabación, en relación a la necesidad de cuidados con el micrófono, iluminación y encuadre de la imagen. </a:t>
              </a:r>
            </a:p>
          </p:txBody>
        </p:sp>
      </p:grpSp>
      <p:grpSp>
        <p:nvGrpSpPr>
          <p:cNvPr id="8" name="Group 8"/>
          <p:cNvGrpSpPr/>
          <p:nvPr/>
        </p:nvGrpSpPr>
        <p:grpSpPr>
          <a:xfrm>
            <a:off x="1028700" y="7315472"/>
            <a:ext cx="16768789" cy="2378831"/>
            <a:chOff x="0" y="-9525"/>
            <a:chExt cx="22358385" cy="3171774"/>
          </a:xfrm>
        </p:grpSpPr>
        <p:sp>
          <p:nvSpPr>
            <p:cNvPr id="9" name="TextBox 9"/>
            <p:cNvSpPr txBox="1"/>
            <p:nvPr/>
          </p:nvSpPr>
          <p:spPr>
            <a:xfrm>
              <a:off x="0" y="-9525"/>
              <a:ext cx="22358385" cy="650296"/>
            </a:xfrm>
            <a:prstGeom prst="rect">
              <a:avLst/>
            </a:prstGeom>
          </p:spPr>
          <p:txBody>
            <a:bodyPr lIns="0" tIns="0" rIns="0" bIns="0" rtlCol="0" anchor="t">
              <a:spAutoFit/>
            </a:bodyPr>
            <a:lstStyle/>
            <a:p>
              <a:pPr>
                <a:lnSpc>
                  <a:spcPts val="3999"/>
                </a:lnSpc>
              </a:pPr>
              <a:r>
                <a:rPr lang="es-ES_tradnl" sz="3199" dirty="0">
                  <a:solidFill>
                    <a:srgbClr val="FFFFFF"/>
                  </a:solidFill>
                  <a:latin typeface="Clear Sans Regular Bold"/>
                </a:rPr>
                <a:t>Cultos pre-grabados</a:t>
              </a:r>
            </a:p>
          </p:txBody>
        </p:sp>
        <p:sp>
          <p:nvSpPr>
            <p:cNvPr id="10" name="TextBox 10"/>
            <p:cNvSpPr txBox="1"/>
            <p:nvPr/>
          </p:nvSpPr>
          <p:spPr>
            <a:xfrm>
              <a:off x="0" y="1211629"/>
              <a:ext cx="22358385" cy="1950620"/>
            </a:xfrm>
            <a:prstGeom prst="rect">
              <a:avLst/>
            </a:prstGeom>
          </p:spPr>
          <p:txBody>
            <a:bodyPr lIns="0" tIns="0" rIns="0" bIns="0" rtlCol="0" anchor="t">
              <a:spAutoFit/>
            </a:bodyPr>
            <a:lstStyle/>
            <a:p>
              <a:pPr algn="just">
                <a:lnSpc>
                  <a:spcPts val="3919"/>
                </a:lnSpc>
              </a:pPr>
              <a:r>
                <a:rPr lang="es-ES_tradnl" sz="2800" dirty="0">
                  <a:solidFill>
                    <a:srgbClr val="FFFFFF"/>
                  </a:solidFill>
                  <a:latin typeface="Clear Sans Thin Bold"/>
                </a:rPr>
                <a:t>Este tipo de grabación tiende a ser más fácil, ya que se podrá utilizar múltiples cámaras y capturas de audio. Las grabaciones serán editadas y enviadas para exhibirlas en la red social elegida en un determinado horario o ser exhibida "como transmisión en vivo", a través de alguna herramienta.</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78436"/>
          </a:xfrm>
          <a:prstGeom prst="rect">
            <a:avLst/>
          </a:prstGeom>
          <a:solidFill>
            <a:srgbClr val="51BAE5"/>
          </a:solidFill>
        </p:spPr>
      </p:sp>
      <p:sp>
        <p:nvSpPr>
          <p:cNvPr id="3" name="TextBox 3"/>
          <p:cNvSpPr txBox="1"/>
          <p:nvPr/>
        </p:nvSpPr>
        <p:spPr>
          <a:xfrm>
            <a:off x="552439" y="700609"/>
            <a:ext cx="16615435" cy="1077218"/>
          </a:xfrm>
          <a:prstGeom prst="rect">
            <a:avLst/>
          </a:prstGeom>
        </p:spPr>
        <p:txBody>
          <a:bodyPr lIns="0" tIns="0" rIns="0" bIns="0" rtlCol="0" anchor="t">
            <a:spAutoFit/>
          </a:bodyPr>
          <a:lstStyle/>
          <a:p>
            <a:pPr algn="ctr">
              <a:lnSpc>
                <a:spcPts val="8000"/>
              </a:lnSpc>
            </a:pPr>
            <a:r>
              <a:rPr lang="es-ES_tradnl" sz="8000" dirty="0">
                <a:solidFill>
                  <a:srgbClr val="2B2B2B"/>
                </a:solidFill>
                <a:latin typeface="Halant Medium Bold"/>
              </a:rPr>
              <a:t>EQUIPOS NECESARIOS</a:t>
            </a:r>
          </a:p>
        </p:txBody>
      </p:sp>
      <p:sp>
        <p:nvSpPr>
          <p:cNvPr id="4" name="TextBox 4"/>
          <p:cNvSpPr txBox="1"/>
          <p:nvPr/>
        </p:nvSpPr>
        <p:spPr>
          <a:xfrm>
            <a:off x="371039" y="6165282"/>
            <a:ext cx="5496361" cy="3451073"/>
          </a:xfrm>
          <a:prstGeom prst="rect">
            <a:avLst/>
          </a:prstGeom>
        </p:spPr>
        <p:txBody>
          <a:bodyPr wrap="square" lIns="0" tIns="0" rIns="0" bIns="0" rtlCol="0" anchor="t">
            <a:spAutoFit/>
          </a:bodyPr>
          <a:lstStyle/>
          <a:p>
            <a:pPr>
              <a:lnSpc>
                <a:spcPts val="3919"/>
              </a:lnSpc>
            </a:pPr>
            <a:r>
              <a:rPr lang="es-ES_tradnl" sz="2800" b="1" dirty="0">
                <a:solidFill>
                  <a:srgbClr val="2B2B2B"/>
                </a:solidFill>
                <a:latin typeface="Clear Sans Thin Bold"/>
              </a:rPr>
              <a:t>Filmadora, cámara DSLR o celular</a:t>
            </a:r>
          </a:p>
          <a:p>
            <a:pPr>
              <a:lnSpc>
                <a:spcPts val="3919"/>
              </a:lnSpc>
            </a:pPr>
            <a:endParaRPr lang="es-ES_tradnl" sz="2800" dirty="0">
              <a:solidFill>
                <a:srgbClr val="2B2B2B"/>
              </a:solidFill>
              <a:latin typeface="Clear Sans Thin Bold"/>
            </a:endParaRPr>
          </a:p>
          <a:p>
            <a:pPr algn="just">
              <a:lnSpc>
                <a:spcPts val="3919"/>
              </a:lnSpc>
            </a:pPr>
            <a:r>
              <a:rPr lang="es-ES_tradnl" sz="2400" dirty="0">
                <a:solidFill>
                  <a:srgbClr val="2B2B2B"/>
                </a:solidFill>
                <a:latin typeface="Clear Sans Thin Bold"/>
              </a:rPr>
              <a:t>Recomendamos que el equipo pueda realizar las grabaciones en resolución HD o superior. Al usar un celular, la cámara trasera es la que debe ser utilizada por poseer una mayor calidad.</a:t>
            </a:r>
          </a:p>
        </p:txBody>
      </p:sp>
      <p:sp>
        <p:nvSpPr>
          <p:cNvPr id="5" name="TextBox 5"/>
          <p:cNvSpPr txBox="1"/>
          <p:nvPr/>
        </p:nvSpPr>
        <p:spPr>
          <a:xfrm>
            <a:off x="6290315" y="6165282"/>
            <a:ext cx="5139685" cy="3963649"/>
          </a:xfrm>
          <a:prstGeom prst="rect">
            <a:avLst/>
          </a:prstGeom>
        </p:spPr>
        <p:txBody>
          <a:bodyPr wrap="square" lIns="0" tIns="0" rIns="0" bIns="0" rtlCol="0" anchor="t">
            <a:spAutoFit/>
          </a:bodyPr>
          <a:lstStyle/>
          <a:p>
            <a:pPr algn="ctr">
              <a:lnSpc>
                <a:spcPts val="3919"/>
              </a:lnSpc>
            </a:pPr>
            <a:r>
              <a:rPr lang="es-ES_tradnl" sz="2800" b="1" dirty="0">
                <a:solidFill>
                  <a:srgbClr val="2B2B2B"/>
                </a:solidFill>
                <a:latin typeface="Clear Sans Thin Bold"/>
              </a:rPr>
              <a:t>Micrófono de buena calidad</a:t>
            </a:r>
          </a:p>
          <a:p>
            <a:pPr>
              <a:lnSpc>
                <a:spcPts val="3919"/>
              </a:lnSpc>
            </a:pPr>
            <a:endParaRPr lang="es-ES_tradnl" sz="2800" dirty="0">
              <a:solidFill>
                <a:srgbClr val="2B2B2B"/>
              </a:solidFill>
              <a:latin typeface="Clear Sans Thin Bold"/>
            </a:endParaRPr>
          </a:p>
          <a:p>
            <a:pPr algn="just">
              <a:lnSpc>
                <a:spcPts val="3919"/>
              </a:lnSpc>
            </a:pPr>
            <a:r>
              <a:rPr lang="es-ES_tradnl" sz="2400" dirty="0">
                <a:solidFill>
                  <a:srgbClr val="2B2B2B"/>
                </a:solidFill>
                <a:latin typeface="Clear Sans Thin Bold"/>
              </a:rPr>
              <a:t>También será necesario alguna forma de realizar la captura de audio, con un grabador, placa de captura o un cable conectado al equipo de transmisión (celular).</a:t>
            </a:r>
          </a:p>
          <a:p>
            <a:pPr>
              <a:lnSpc>
                <a:spcPts val="3919"/>
              </a:lnSpc>
            </a:pPr>
            <a:endParaRPr lang="es-ES_tradnl" sz="2799" dirty="0">
              <a:solidFill>
                <a:srgbClr val="2B2B2B"/>
              </a:solidFill>
              <a:latin typeface="Clear Sans Thin Bold"/>
            </a:endParaRPr>
          </a:p>
        </p:txBody>
      </p:sp>
      <p:grpSp>
        <p:nvGrpSpPr>
          <p:cNvPr id="6" name="Group 6"/>
          <p:cNvGrpSpPr>
            <a:grpSpLocks noChangeAspect="1"/>
          </p:cNvGrpSpPr>
          <p:nvPr/>
        </p:nvGrpSpPr>
        <p:grpSpPr>
          <a:xfrm>
            <a:off x="1552443" y="2934621"/>
            <a:ext cx="3133552" cy="3133540"/>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2084" r="-37915"/>
              </a:stretch>
            </a:blipFill>
          </p:spPr>
        </p:sp>
      </p:grpSp>
      <p:grpSp>
        <p:nvGrpSpPr>
          <p:cNvPr id="8" name="Group 8"/>
          <p:cNvGrpSpPr>
            <a:grpSpLocks noChangeAspect="1"/>
          </p:cNvGrpSpPr>
          <p:nvPr/>
        </p:nvGrpSpPr>
        <p:grpSpPr>
          <a:xfrm>
            <a:off x="7293381" y="2934621"/>
            <a:ext cx="3133552" cy="3133540"/>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r="-49952"/>
              </a:stretch>
            </a:blipFill>
          </p:spPr>
        </p:sp>
      </p:grpSp>
      <p:sp>
        <p:nvSpPr>
          <p:cNvPr id="10" name="TextBox 10"/>
          <p:cNvSpPr txBox="1"/>
          <p:nvPr/>
        </p:nvSpPr>
        <p:spPr>
          <a:xfrm>
            <a:off x="11997686" y="6165282"/>
            <a:ext cx="5717728" cy="3951210"/>
          </a:xfrm>
          <a:prstGeom prst="rect">
            <a:avLst/>
          </a:prstGeom>
        </p:spPr>
        <p:txBody>
          <a:bodyPr wrap="square" lIns="0" tIns="0" rIns="0" bIns="0" rtlCol="0" anchor="t">
            <a:spAutoFit/>
          </a:bodyPr>
          <a:lstStyle/>
          <a:p>
            <a:pPr algn="ctr">
              <a:lnSpc>
                <a:spcPts val="3919"/>
              </a:lnSpc>
            </a:pPr>
            <a:r>
              <a:rPr lang="es-ES_tradnl" sz="2800" b="1" dirty="0">
                <a:solidFill>
                  <a:srgbClr val="2B2B2B"/>
                </a:solidFill>
                <a:latin typeface="Clear Sans Thin Bold"/>
              </a:rPr>
              <a:t>Iluminación</a:t>
            </a:r>
          </a:p>
          <a:p>
            <a:pPr>
              <a:lnSpc>
                <a:spcPts val="3919"/>
              </a:lnSpc>
            </a:pPr>
            <a:endParaRPr lang="es-ES_tradnl" sz="2800" dirty="0">
              <a:solidFill>
                <a:srgbClr val="2B2B2B"/>
              </a:solidFill>
              <a:latin typeface="Clear Sans Thin Bold"/>
            </a:endParaRPr>
          </a:p>
          <a:p>
            <a:pPr algn="just">
              <a:lnSpc>
                <a:spcPts val="3919"/>
              </a:lnSpc>
            </a:pPr>
            <a:r>
              <a:rPr lang="es-ES_tradnl" sz="2400" dirty="0">
                <a:solidFill>
                  <a:srgbClr val="2B2B2B"/>
                </a:solidFill>
                <a:latin typeface="Clear Sans Thin Bold"/>
              </a:rPr>
              <a:t>También será necesario alguna forma de realizar la iluminación de manera que el fondo no genere reflejo en la grabación y no tenga sombras. Esto solamente será posible de identificarse realizando pruebas previas.</a:t>
            </a:r>
          </a:p>
        </p:txBody>
      </p:sp>
      <p:grpSp>
        <p:nvGrpSpPr>
          <p:cNvPr id="11" name="Group 11"/>
          <p:cNvGrpSpPr>
            <a:grpSpLocks noChangeAspect="1"/>
          </p:cNvGrpSpPr>
          <p:nvPr/>
        </p:nvGrpSpPr>
        <p:grpSpPr>
          <a:xfrm>
            <a:off x="13289774" y="2934621"/>
            <a:ext cx="3133552" cy="3133540"/>
            <a:chOff x="0" y="0"/>
            <a:chExt cx="6350000" cy="6349975"/>
          </a:xfrm>
        </p:grpSpPr>
        <p:sp>
          <p:nvSpPr>
            <p:cNvPr id="12" name="Freeform 1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0963" r="-29035"/>
              </a:stretch>
            </a:blip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4D99B"/>
        </a:solidFill>
        <a:effectLst/>
      </p:bgPr>
    </p:bg>
    <p:spTree>
      <p:nvGrpSpPr>
        <p:cNvPr id="1" name=""/>
        <p:cNvGrpSpPr/>
        <p:nvPr/>
      </p:nvGrpSpPr>
      <p:grpSpPr>
        <a:xfrm>
          <a:off x="0" y="0"/>
          <a:ext cx="0" cy="0"/>
          <a:chOff x="0" y="0"/>
          <a:chExt cx="0" cy="0"/>
        </a:xfrm>
      </p:grpSpPr>
      <p:sp>
        <p:nvSpPr>
          <p:cNvPr id="2" name="AutoShape 2"/>
          <p:cNvSpPr/>
          <p:nvPr/>
        </p:nvSpPr>
        <p:spPr>
          <a:xfrm>
            <a:off x="0" y="0"/>
            <a:ext cx="5331292" cy="10287000"/>
          </a:xfrm>
          <a:prstGeom prst="rect">
            <a:avLst/>
          </a:prstGeom>
          <a:solidFill>
            <a:srgbClr val="FFFFFF"/>
          </a:solidFill>
        </p:spPr>
      </p:sp>
      <p:grpSp>
        <p:nvGrpSpPr>
          <p:cNvPr id="3" name="Group 3"/>
          <p:cNvGrpSpPr>
            <a:grpSpLocks noChangeAspect="1"/>
          </p:cNvGrpSpPr>
          <p:nvPr/>
        </p:nvGrpSpPr>
        <p:grpSpPr>
          <a:xfrm>
            <a:off x="1193857" y="2067838"/>
            <a:ext cx="8293921" cy="6151324"/>
            <a:chOff x="0" y="0"/>
            <a:chExt cx="13716000" cy="10172700"/>
          </a:xfrm>
        </p:grpSpPr>
        <p:sp>
          <p:nvSpPr>
            <p:cNvPr id="4" name="Freeform 4"/>
            <p:cNvSpPr/>
            <p:nvPr/>
          </p:nvSpPr>
          <p:spPr>
            <a:xfrm>
              <a:off x="0" y="0"/>
              <a:ext cx="13716000" cy="10172700"/>
            </a:xfrm>
            <a:custGeom>
              <a:avLst/>
              <a:gdLst/>
              <a:ahLst/>
              <a:cxnLst/>
              <a:rect l="l" t="t" r="r" b="b"/>
              <a:pathLst>
                <a:path w="13716000" h="10172700">
                  <a:moveTo>
                    <a:pt x="0" y="0"/>
                  </a:moveTo>
                  <a:lnTo>
                    <a:pt x="13716000" y="0"/>
                  </a:lnTo>
                  <a:lnTo>
                    <a:pt x="13716000" y="10172700"/>
                  </a:lnTo>
                  <a:lnTo>
                    <a:pt x="0" y="10172700"/>
                  </a:lnTo>
                  <a:close/>
                </a:path>
              </a:pathLst>
            </a:custGeom>
            <a:blipFill>
              <a:blip r:embed="rId2"/>
              <a:stretch>
                <a:fillRect t="-393" b="-393"/>
              </a:stretch>
            </a:blipFill>
          </p:spPr>
        </p:sp>
        <p:sp>
          <p:nvSpPr>
            <p:cNvPr id="5" name="Freeform 5"/>
            <p:cNvSpPr/>
            <p:nvPr/>
          </p:nvSpPr>
          <p:spPr>
            <a:xfrm>
              <a:off x="393700" y="615950"/>
              <a:ext cx="12941300" cy="9107742"/>
            </a:xfrm>
            <a:custGeom>
              <a:avLst/>
              <a:gdLst/>
              <a:ahLst/>
              <a:cxnLst/>
              <a:rect l="l" t="t" r="r" b="b"/>
              <a:pathLst>
                <a:path w="12941300" h="9107742">
                  <a:moveTo>
                    <a:pt x="12815112" y="9107742"/>
                  </a:moveTo>
                  <a:lnTo>
                    <a:pt x="126187" y="9107742"/>
                  </a:lnTo>
                  <a:cubicBezTo>
                    <a:pt x="56502" y="9107742"/>
                    <a:pt x="0" y="9051252"/>
                    <a:pt x="0" y="8981555"/>
                  </a:cubicBezTo>
                  <a:lnTo>
                    <a:pt x="0" y="0"/>
                  </a:lnTo>
                  <a:lnTo>
                    <a:pt x="12941300" y="0"/>
                  </a:lnTo>
                  <a:lnTo>
                    <a:pt x="12941300" y="8981554"/>
                  </a:lnTo>
                  <a:cubicBezTo>
                    <a:pt x="12941300" y="9051239"/>
                    <a:pt x="12884810" y="9107742"/>
                    <a:pt x="12815112" y="9107742"/>
                  </a:cubicBezTo>
                  <a:close/>
                </a:path>
              </a:pathLst>
            </a:custGeom>
            <a:blipFill>
              <a:blip r:embed="rId3"/>
              <a:stretch>
                <a:fillRect l="-2381" t="6054" r="2777" b="4413"/>
              </a:stretch>
            </a:blipFill>
          </p:spPr>
        </p:sp>
      </p:grpSp>
      <p:grpSp>
        <p:nvGrpSpPr>
          <p:cNvPr id="6" name="Group 6"/>
          <p:cNvGrpSpPr/>
          <p:nvPr/>
        </p:nvGrpSpPr>
        <p:grpSpPr>
          <a:xfrm>
            <a:off x="9703623" y="3032156"/>
            <a:ext cx="7555679" cy="4488943"/>
            <a:chOff x="0" y="152400"/>
            <a:chExt cx="10074238" cy="5985256"/>
          </a:xfrm>
        </p:grpSpPr>
        <p:sp>
          <p:nvSpPr>
            <p:cNvPr id="7" name="TextBox 7"/>
            <p:cNvSpPr txBox="1"/>
            <p:nvPr/>
          </p:nvSpPr>
          <p:spPr>
            <a:xfrm>
              <a:off x="0" y="152400"/>
              <a:ext cx="10074236" cy="4179870"/>
            </a:xfrm>
            <a:prstGeom prst="rect">
              <a:avLst/>
            </a:prstGeom>
          </p:spPr>
          <p:txBody>
            <a:bodyPr lIns="0" tIns="0" rIns="0" bIns="0" rtlCol="0" anchor="t">
              <a:spAutoFit/>
            </a:bodyPr>
            <a:lstStyle/>
            <a:p>
              <a:pPr algn="r">
                <a:lnSpc>
                  <a:spcPts val="8000"/>
                </a:lnSpc>
              </a:pPr>
              <a:r>
                <a:rPr lang="es-ES_tradnl" sz="8000" dirty="0">
                  <a:solidFill>
                    <a:srgbClr val="FFFFFF"/>
                  </a:solidFill>
                  <a:latin typeface="Halant Medium Bold"/>
                </a:rPr>
                <a:t>PERO CÓMO FUNCIONA UNA TRANSMISIÓN?</a:t>
              </a:r>
            </a:p>
          </p:txBody>
        </p:sp>
        <p:sp>
          <p:nvSpPr>
            <p:cNvPr id="8" name="TextBox 8"/>
            <p:cNvSpPr txBox="1"/>
            <p:nvPr/>
          </p:nvSpPr>
          <p:spPr>
            <a:xfrm>
              <a:off x="2434471" y="4853885"/>
              <a:ext cx="7639767" cy="1283771"/>
            </a:xfrm>
            <a:prstGeom prst="rect">
              <a:avLst/>
            </a:prstGeom>
          </p:spPr>
          <p:txBody>
            <a:bodyPr lIns="0" tIns="0" rIns="0" bIns="0" rtlCol="0" anchor="t">
              <a:spAutoFit/>
            </a:bodyPr>
            <a:lstStyle/>
            <a:p>
              <a:pPr algn="r">
                <a:lnSpc>
                  <a:spcPts val="3919"/>
                </a:lnSpc>
              </a:pPr>
              <a:r>
                <a:rPr lang="es-ES_tradnl" sz="2800" dirty="0">
                  <a:solidFill>
                    <a:srgbClr val="FFFFFF"/>
                  </a:solidFill>
                  <a:latin typeface="Clear Sans Thin Bold"/>
                </a:rPr>
                <a:t>Cómo realizar una transmisión de manera efectiva</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363200" y="3845220"/>
            <a:ext cx="6612039" cy="1454649"/>
          </a:xfrm>
          <a:prstGeom prst="rect">
            <a:avLst/>
          </a:prstGeom>
        </p:spPr>
      </p:pic>
      <p:pic>
        <p:nvPicPr>
          <p:cNvPr id="3" name="Picture 3"/>
          <p:cNvPicPr>
            <a:picLocks noChangeAspect="1"/>
          </p:cNvPicPr>
          <p:nvPr/>
        </p:nvPicPr>
        <p:blipFill>
          <a:blip r:embed="rId3"/>
          <a:srcRect l="222" r="222"/>
          <a:stretch>
            <a:fillRect/>
          </a:stretch>
        </p:blipFill>
        <p:spPr>
          <a:xfrm>
            <a:off x="2227294" y="3646716"/>
            <a:ext cx="6520636" cy="2095919"/>
          </a:xfrm>
          <a:prstGeom prst="rect">
            <a:avLst/>
          </a:prstGeom>
        </p:spPr>
      </p:pic>
      <p:pic>
        <p:nvPicPr>
          <p:cNvPr id="4" name="Picture 4"/>
          <p:cNvPicPr>
            <a:picLocks noChangeAspect="1"/>
          </p:cNvPicPr>
          <p:nvPr/>
        </p:nvPicPr>
        <p:blipFill>
          <a:blip r:embed="rId4"/>
          <a:srcRect l="585" r="585"/>
          <a:stretch>
            <a:fillRect/>
          </a:stretch>
        </p:blipFill>
        <p:spPr>
          <a:xfrm>
            <a:off x="4953000" y="6097415"/>
            <a:ext cx="9093457" cy="1790050"/>
          </a:xfrm>
          <a:prstGeom prst="rect">
            <a:avLst/>
          </a:prstGeom>
        </p:spPr>
      </p:pic>
      <p:sp>
        <p:nvSpPr>
          <p:cNvPr id="5" name="TextBox 5"/>
          <p:cNvSpPr txBox="1"/>
          <p:nvPr/>
        </p:nvSpPr>
        <p:spPr>
          <a:xfrm>
            <a:off x="1028700" y="941629"/>
            <a:ext cx="15527439" cy="1653786"/>
          </a:xfrm>
          <a:prstGeom prst="rect">
            <a:avLst/>
          </a:prstGeom>
        </p:spPr>
        <p:txBody>
          <a:bodyPr lIns="0" tIns="0" rIns="0" bIns="0" rtlCol="0" anchor="t">
            <a:spAutoFit/>
          </a:bodyPr>
          <a:lstStyle/>
          <a:p>
            <a:pPr>
              <a:lnSpc>
                <a:spcPts val="6719"/>
              </a:lnSpc>
            </a:pPr>
            <a:r>
              <a:rPr lang="es-ES_tradnl" sz="4800" dirty="0">
                <a:solidFill>
                  <a:srgbClr val="2B2B2B"/>
                </a:solidFill>
                <a:latin typeface="Clear Sans Thin Bold"/>
              </a:rPr>
              <a:t>El primer paso es elegir la red social donde realizaremos la transmisión.</a:t>
            </a:r>
          </a:p>
        </p:txBody>
      </p:sp>
      <p:sp>
        <p:nvSpPr>
          <p:cNvPr id="6" name="AutoShape 6"/>
          <p:cNvSpPr/>
          <p:nvPr/>
        </p:nvSpPr>
        <p:spPr>
          <a:xfrm>
            <a:off x="-419100" y="8875719"/>
            <a:ext cx="19164300" cy="1673878"/>
          </a:xfrm>
          <a:prstGeom prst="rect">
            <a:avLst/>
          </a:prstGeom>
          <a:solidFill>
            <a:srgbClr val="64D99B"/>
          </a:solid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236971"/>
            <a:ext cx="7408184" cy="3829423"/>
            <a:chOff x="0" y="0"/>
            <a:chExt cx="9877579" cy="5105897"/>
          </a:xfrm>
        </p:grpSpPr>
        <p:sp>
          <p:nvSpPr>
            <p:cNvPr id="3" name="TextBox 3"/>
            <p:cNvSpPr txBox="1"/>
            <p:nvPr/>
          </p:nvSpPr>
          <p:spPr>
            <a:xfrm>
              <a:off x="0" y="0"/>
              <a:ext cx="9877579" cy="3419740"/>
            </a:xfrm>
            <a:prstGeom prst="rect">
              <a:avLst/>
            </a:prstGeom>
          </p:spPr>
          <p:txBody>
            <a:bodyPr lIns="0" tIns="0" rIns="0" bIns="0" rtlCol="0" anchor="t">
              <a:spAutoFit/>
            </a:bodyPr>
            <a:lstStyle/>
            <a:p>
              <a:pPr marL="0" lvl="0" indent="0" algn="l">
                <a:lnSpc>
                  <a:spcPts val="9960"/>
                </a:lnSpc>
                <a:spcBef>
                  <a:spcPct val="0"/>
                </a:spcBef>
              </a:pPr>
              <a:r>
                <a:rPr lang="es-ES_tradnl" sz="8300" dirty="0">
                  <a:solidFill>
                    <a:srgbClr val="38B6FF"/>
                  </a:solidFill>
                  <a:latin typeface="Halant Medium Bold"/>
                </a:rPr>
                <a:t>Transmisión para Facebook</a:t>
              </a:r>
            </a:p>
          </p:txBody>
        </p:sp>
        <p:sp>
          <p:nvSpPr>
            <p:cNvPr id="4" name="TextBox 4"/>
            <p:cNvSpPr txBox="1"/>
            <p:nvPr/>
          </p:nvSpPr>
          <p:spPr>
            <a:xfrm>
              <a:off x="0" y="3822126"/>
              <a:ext cx="9877579" cy="1283771"/>
            </a:xfrm>
            <a:prstGeom prst="rect">
              <a:avLst/>
            </a:prstGeom>
          </p:spPr>
          <p:txBody>
            <a:bodyPr lIns="0" tIns="0" rIns="0" bIns="0" rtlCol="0" anchor="t">
              <a:spAutoFit/>
            </a:bodyPr>
            <a:lstStyle/>
            <a:p>
              <a:pPr>
                <a:lnSpc>
                  <a:spcPts val="3919"/>
                </a:lnSpc>
              </a:pPr>
              <a:r>
                <a:rPr lang="es-ES_tradnl" sz="2800" dirty="0">
                  <a:solidFill>
                    <a:srgbClr val="2B2B2B"/>
                  </a:solidFill>
                  <a:latin typeface="Clear Sans Thin Bold"/>
                </a:rPr>
                <a:t>Esté atento a las respuestas de sus seguidores y espectadores.</a:t>
              </a:r>
            </a:p>
          </p:txBody>
        </p:sp>
      </p:grpSp>
      <p:grpSp>
        <p:nvGrpSpPr>
          <p:cNvPr id="5" name="Group 5"/>
          <p:cNvGrpSpPr>
            <a:grpSpLocks noChangeAspect="1"/>
          </p:cNvGrpSpPr>
          <p:nvPr/>
        </p:nvGrpSpPr>
        <p:grpSpPr>
          <a:xfrm>
            <a:off x="9303617" y="1165658"/>
            <a:ext cx="7955683" cy="7955683"/>
            <a:chOff x="6705600" y="1371600"/>
            <a:chExt cx="10972800" cy="10972800"/>
          </a:xfrm>
        </p:grpSpPr>
        <p:sp>
          <p:nvSpPr>
            <p:cNvPr id="6" name="Freeform 6"/>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38B6FF"/>
            </a:solidFill>
          </p:spPr>
        </p:sp>
      </p:grpSp>
      <p:grpSp>
        <p:nvGrpSpPr>
          <p:cNvPr id="7" name="Group 7"/>
          <p:cNvGrpSpPr>
            <a:grpSpLocks noChangeAspect="1"/>
          </p:cNvGrpSpPr>
          <p:nvPr/>
        </p:nvGrpSpPr>
        <p:grpSpPr>
          <a:xfrm>
            <a:off x="10457665" y="1735870"/>
            <a:ext cx="6801635" cy="6815261"/>
            <a:chOff x="0" y="0"/>
            <a:chExt cx="10143490" cy="10163810"/>
          </a:xfrm>
        </p:grpSpPr>
        <p:sp>
          <p:nvSpPr>
            <p:cNvPr id="8" name="Freeform 8"/>
            <p:cNvSpPr/>
            <p:nvPr/>
          </p:nvSpPr>
          <p:spPr>
            <a:xfrm>
              <a:off x="0" y="0"/>
              <a:ext cx="10143351" cy="10163632"/>
            </a:xfrm>
            <a:custGeom>
              <a:avLst/>
              <a:gdLst/>
              <a:ahLst/>
              <a:cxnLst/>
              <a:rect l="l" t="t" r="r" b="b"/>
              <a:pathLst>
                <a:path w="10143351" h="10163632">
                  <a:moveTo>
                    <a:pt x="0" y="0"/>
                  </a:moveTo>
                  <a:lnTo>
                    <a:pt x="10143351" y="0"/>
                  </a:lnTo>
                  <a:lnTo>
                    <a:pt x="10143351" y="10163632"/>
                  </a:lnTo>
                  <a:lnTo>
                    <a:pt x="0" y="10163632"/>
                  </a:lnTo>
                  <a:close/>
                </a:path>
              </a:pathLst>
            </a:custGeom>
            <a:blipFill>
              <a:blip r:embed="rId2"/>
              <a:stretch>
                <a:fillRect t="-25" r="1" b="-23"/>
              </a:stretch>
            </a:blipFill>
          </p:spPr>
        </p:sp>
        <p:sp>
          <p:nvSpPr>
            <p:cNvPr id="9" name="Freeform 9"/>
            <p:cNvSpPr/>
            <p:nvPr/>
          </p:nvSpPr>
          <p:spPr>
            <a:xfrm>
              <a:off x="3149600" y="2368550"/>
              <a:ext cx="5156200" cy="6858000"/>
            </a:xfrm>
            <a:custGeom>
              <a:avLst/>
              <a:gdLst/>
              <a:ahLst/>
              <a:cxnLst/>
              <a:rect l="l" t="t" r="r" b="b"/>
              <a:pathLst>
                <a:path w="5156200" h="6858000">
                  <a:moveTo>
                    <a:pt x="0" y="0"/>
                  </a:moveTo>
                  <a:lnTo>
                    <a:pt x="5156200" y="0"/>
                  </a:lnTo>
                  <a:lnTo>
                    <a:pt x="5156200" y="6858000"/>
                  </a:lnTo>
                  <a:lnTo>
                    <a:pt x="0" y="6858000"/>
                  </a:lnTo>
                  <a:close/>
                </a:path>
              </a:pathLst>
            </a:custGeom>
            <a:blipFill>
              <a:blip r:embed="rId3"/>
              <a:stretch>
                <a:fillRect l="-104949" t="-12897" r="-42017" b="-51418"/>
              </a:stretch>
            </a:blipFill>
          </p:spPr>
        </p:sp>
        <p:sp>
          <p:nvSpPr>
            <p:cNvPr id="10" name="Freeform 10"/>
            <p:cNvSpPr/>
            <p:nvPr/>
          </p:nvSpPr>
          <p:spPr>
            <a:xfrm>
              <a:off x="374650" y="673100"/>
              <a:ext cx="6318250" cy="8427288"/>
            </a:xfrm>
            <a:custGeom>
              <a:avLst/>
              <a:gdLst/>
              <a:ahLst/>
              <a:cxnLst/>
              <a:rect l="l" t="t" r="r" b="b"/>
              <a:pathLst>
                <a:path w="6318250" h="8427288">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4"/>
              <a:stretch>
                <a:fillRect l="-20549" t="6622" r="9774" b="10462"/>
              </a:stretch>
            </a:blip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15103"/>
            <a:ext cx="15273673" cy="1113044"/>
          </a:xfrm>
          <a:prstGeom prst="rect">
            <a:avLst/>
          </a:prstGeom>
        </p:spPr>
        <p:txBody>
          <a:bodyPr lIns="0" tIns="0" rIns="0" bIns="0" rtlCol="0" anchor="t">
            <a:spAutoFit/>
          </a:bodyPr>
          <a:lstStyle/>
          <a:p>
            <a:pPr>
              <a:lnSpc>
                <a:spcPts val="4479"/>
              </a:lnSpc>
            </a:pPr>
            <a:r>
              <a:rPr lang="es-ES_tradnl" sz="3199" dirty="0">
                <a:solidFill>
                  <a:srgbClr val="2B2B2B"/>
                </a:solidFill>
                <a:latin typeface="Clear Sans Thin Bold"/>
              </a:rPr>
              <a:t>Facebook permite que las transmisiones queden almacenadas y que pueda haber interacción con las personas aún después de terminar la transmisión.</a:t>
            </a:r>
          </a:p>
        </p:txBody>
      </p:sp>
      <p:sp>
        <p:nvSpPr>
          <p:cNvPr id="3" name="TextBox 3"/>
          <p:cNvSpPr txBox="1"/>
          <p:nvPr/>
        </p:nvSpPr>
        <p:spPr>
          <a:xfrm>
            <a:off x="1028700" y="2695565"/>
            <a:ext cx="4879194" cy="5726632"/>
          </a:xfrm>
          <a:prstGeom prst="rect">
            <a:avLst/>
          </a:prstGeom>
        </p:spPr>
        <p:txBody>
          <a:bodyPr lIns="0" tIns="0" rIns="0" bIns="0" rtlCol="0" anchor="t">
            <a:spAutoFit/>
          </a:bodyPr>
          <a:lstStyle/>
          <a:p>
            <a:pPr algn="just">
              <a:lnSpc>
                <a:spcPts val="4480"/>
              </a:lnSpc>
            </a:pPr>
            <a:r>
              <a:rPr lang="es-ES_tradnl" sz="3200" dirty="0">
                <a:solidFill>
                  <a:srgbClr val="2B2B2B"/>
                </a:solidFill>
                <a:latin typeface="Clear Sans Thin Bold"/>
              </a:rPr>
              <a:t>Prácticamente todas las personas poseen una cuenta en Facebook, así como en WhatsApp. Sin embargo, los jóvenes han "migrado" a Instagram, por eso, las transmisiones en Facebook tienden a alcanzar a un público de mayor edad.</a:t>
            </a:r>
          </a:p>
        </p:txBody>
      </p:sp>
      <p:sp>
        <p:nvSpPr>
          <p:cNvPr id="4" name="AutoShape 4"/>
          <p:cNvSpPr/>
          <p:nvPr/>
        </p:nvSpPr>
        <p:spPr>
          <a:xfrm>
            <a:off x="-419100" y="8698657"/>
            <a:ext cx="19164300" cy="1850940"/>
          </a:xfrm>
          <a:prstGeom prst="rect">
            <a:avLst/>
          </a:prstGeom>
          <a:solidFill>
            <a:srgbClr val="38B6FF"/>
          </a:solidFill>
        </p:spPr>
      </p:sp>
      <p:sp>
        <p:nvSpPr>
          <p:cNvPr id="5" name="TextBox 5"/>
          <p:cNvSpPr txBox="1"/>
          <p:nvPr/>
        </p:nvSpPr>
        <p:spPr>
          <a:xfrm>
            <a:off x="6629400" y="2695565"/>
            <a:ext cx="4642784" cy="3995389"/>
          </a:xfrm>
          <a:prstGeom prst="rect">
            <a:avLst/>
          </a:prstGeom>
        </p:spPr>
        <p:txBody>
          <a:bodyPr lIns="0" tIns="0" rIns="0" bIns="0" rtlCol="0" anchor="t">
            <a:spAutoFit/>
          </a:bodyPr>
          <a:lstStyle/>
          <a:p>
            <a:pPr algn="just">
              <a:lnSpc>
                <a:spcPts val="4480"/>
              </a:lnSpc>
            </a:pPr>
            <a:r>
              <a:rPr lang="es-ES_tradnl" sz="3200" dirty="0">
                <a:solidFill>
                  <a:srgbClr val="2B2B2B"/>
                </a:solidFill>
                <a:latin typeface="Clear Sans Thin Bold"/>
              </a:rPr>
              <a:t>Las transmisiones en vivo permiten tener más relación e interacción con el público cuando se responde los comentarios de las personas que están mirando.</a:t>
            </a:r>
          </a:p>
        </p:txBody>
      </p:sp>
      <p:sp>
        <p:nvSpPr>
          <p:cNvPr id="6" name="TextBox 6"/>
          <p:cNvSpPr txBox="1"/>
          <p:nvPr/>
        </p:nvSpPr>
        <p:spPr>
          <a:xfrm>
            <a:off x="12192000" y="2695565"/>
            <a:ext cx="4642784" cy="4572470"/>
          </a:xfrm>
          <a:prstGeom prst="rect">
            <a:avLst/>
          </a:prstGeom>
        </p:spPr>
        <p:txBody>
          <a:bodyPr lIns="0" tIns="0" rIns="0" bIns="0" rtlCol="0" anchor="t">
            <a:spAutoFit/>
          </a:bodyPr>
          <a:lstStyle/>
          <a:p>
            <a:pPr algn="just">
              <a:lnSpc>
                <a:spcPts val="4480"/>
              </a:lnSpc>
            </a:pPr>
            <a:r>
              <a:rPr lang="es-ES_tradnl" sz="3200" dirty="0">
                <a:solidFill>
                  <a:srgbClr val="2B2B2B"/>
                </a:solidFill>
                <a:latin typeface="Clear Sans Thin Bold"/>
              </a:rPr>
              <a:t>Una buena utilidad para esta interacción es la proximidad que se logra con las personas, haciendo posible responder preguntas durante una predicación, por ejemplo.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19100" y="9258300"/>
            <a:ext cx="19164300" cy="1291297"/>
          </a:xfrm>
          <a:prstGeom prst="rect">
            <a:avLst/>
          </a:prstGeom>
          <a:solidFill>
            <a:srgbClr val="38B6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409700"/>
            <a:ext cx="16230600" cy="7144570"/>
          </a:xfrm>
          <a:prstGeom prst="rect">
            <a:avLst/>
          </a:prstGeom>
        </p:spPr>
      </p:pic>
      <p:sp>
        <p:nvSpPr>
          <p:cNvPr id="4" name="TextBox 4"/>
          <p:cNvSpPr txBox="1"/>
          <p:nvPr/>
        </p:nvSpPr>
        <p:spPr>
          <a:xfrm>
            <a:off x="1878873" y="274647"/>
            <a:ext cx="13989223" cy="754053"/>
          </a:xfrm>
          <a:prstGeom prst="rect">
            <a:avLst/>
          </a:prstGeom>
        </p:spPr>
        <p:txBody>
          <a:bodyPr lIns="0" tIns="0" rIns="0" bIns="0" rtlCol="0" anchor="t">
            <a:spAutoFit/>
          </a:bodyPr>
          <a:lstStyle/>
          <a:p>
            <a:pPr algn="ctr">
              <a:lnSpc>
                <a:spcPts val="5600"/>
              </a:lnSpc>
            </a:pPr>
            <a:r>
              <a:rPr lang="es-ES_tradnl" sz="5600" dirty="0">
                <a:solidFill>
                  <a:srgbClr val="2B2B2B"/>
                </a:solidFill>
                <a:latin typeface="Halant Medium Bold"/>
              </a:rPr>
              <a:t>TRANSMISIÓN VIA CELULAR - ANDROID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1161</Words>
  <Application>Microsoft Macintosh PowerPoint</Application>
  <PresentationFormat>Personalizar</PresentationFormat>
  <Paragraphs>76</Paragraphs>
  <Slides>23</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23</vt:i4>
      </vt:variant>
    </vt:vector>
  </HeadingPairs>
  <TitlesOfParts>
    <vt:vector size="31" baseType="lpstr">
      <vt:lpstr>Halant Medium Bold</vt:lpstr>
      <vt:lpstr>Clear Sans Regular</vt:lpstr>
      <vt:lpstr>Clear Sans Regular Bold</vt:lpstr>
      <vt:lpstr>Clear Sans Bold Bold</vt:lpstr>
      <vt:lpstr>Calibri</vt:lpstr>
      <vt:lpstr>Clear Sans Thin Bold</vt:lpstr>
      <vt:lpstr>Arial</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Comunicação</dc:title>
  <cp:lastModifiedBy>Microsoft Office User</cp:lastModifiedBy>
  <cp:revision>29</cp:revision>
  <dcterms:created xsi:type="dcterms:W3CDTF">2006-08-16T00:00:00Z</dcterms:created>
  <dcterms:modified xsi:type="dcterms:W3CDTF">2020-04-01T23:55:59Z</dcterms:modified>
  <dc:identifier>DAD35_uVlNQ</dc:identifier>
</cp:coreProperties>
</file>