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</p:sldIdLst>
  <p:sldSz cx="18288000" cy="10287000"/>
  <p:notesSz cx="6858000" cy="9144000"/>
  <p:embeddedFontLst>
    <p:embeddedFont>
      <p:font typeface="Bernoru SemiCondensed" charset="1" panose="00000A06000000000000"/>
      <p:regular r:id="rId39"/>
    </p:embeddedFont>
    <p:embeddedFont>
      <p:font typeface="Brittany" charset="1" panose="00000000000000000000"/>
      <p:regular r:id="rId40"/>
    </p:embeddedFont>
    <p:embeddedFont>
      <p:font typeface="Open Sans Bold" charset="1" panose="020B0806030504020204"/>
      <p:regular r:id="rId41"/>
    </p:embeddedFont>
    <p:embeddedFont>
      <p:font typeface="Barlow Bold" charset="1" panose="00000800000000000000"/>
      <p:regular r:id="rId42"/>
    </p:embeddedFont>
    <p:embeddedFont>
      <p:font typeface="Barlow" charset="1" panose="00000500000000000000"/>
      <p:regular r:id="rId43"/>
    </p:embeddedFont>
    <p:embeddedFont>
      <p:font typeface="Arimo" charset="1" panose="020B0604020202020204"/>
      <p:regular r:id="rId44"/>
    </p:embeddedFont>
    <p:embeddedFont>
      <p:font typeface="Arimo Bold" charset="1" panose="020B0704020202020204"/>
      <p:regular r:id="rId45"/>
    </p:embeddedFont>
    <p:embeddedFont>
      <p:font typeface="Open Sans Bold Italics" charset="1" panose="020B0806030504020204"/>
      <p:regular r:id="rId46"/>
    </p:embeddedFont>
    <p:embeddedFont>
      <p:font typeface="Arimo Bold Italics" charset="1" panose="020B0704020202090204"/>
      <p:regular r:id="rId47"/>
    </p:embeddedFont>
    <p:embeddedFont>
      <p:font typeface="Barlow Bold Italics" charset="1" panose="00000800000000000000"/>
      <p:regular r:id="rId48"/>
    </p:embeddedFont>
    <p:embeddedFont>
      <p:font typeface="Barlow Italics" charset="1" panose="00000500000000000000"/>
      <p:regular r:id="rId4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fonts/font39.fntdata" Type="http://schemas.openxmlformats.org/officeDocument/2006/relationships/font"/><Relationship Id="rId4" Target="theme/theme1.xml" Type="http://schemas.openxmlformats.org/officeDocument/2006/relationships/theme"/><Relationship Id="rId40" Target="fonts/font40.fntdata" Type="http://schemas.openxmlformats.org/officeDocument/2006/relationships/font"/><Relationship Id="rId41" Target="fonts/font41.fntdata" Type="http://schemas.openxmlformats.org/officeDocument/2006/relationships/font"/><Relationship Id="rId42" Target="fonts/font42.fntdata" Type="http://schemas.openxmlformats.org/officeDocument/2006/relationships/font"/><Relationship Id="rId43" Target="fonts/font43.fntdata" Type="http://schemas.openxmlformats.org/officeDocument/2006/relationships/font"/><Relationship Id="rId44" Target="fonts/font44.fntdata" Type="http://schemas.openxmlformats.org/officeDocument/2006/relationships/font"/><Relationship Id="rId45" Target="fonts/font45.fntdata" Type="http://schemas.openxmlformats.org/officeDocument/2006/relationships/font"/><Relationship Id="rId46" Target="fonts/font46.fntdata" Type="http://schemas.openxmlformats.org/officeDocument/2006/relationships/font"/><Relationship Id="rId47" Target="fonts/font47.fntdata" Type="http://schemas.openxmlformats.org/officeDocument/2006/relationships/font"/><Relationship Id="rId48" Target="fonts/font48.fntdata" Type="http://schemas.openxmlformats.org/officeDocument/2006/relationships/font"/><Relationship Id="rId49" Target="fonts/font49.fntdata" Type="http://schemas.openxmlformats.org/officeDocument/2006/relationships/font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6842621"/>
            <a:ext cx="4301499" cy="3444379"/>
            <a:chOff x="0" y="0"/>
            <a:chExt cx="5735332" cy="4592506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3" id="1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grpSp>
        <p:nvGrpSpPr>
          <p:cNvPr name="Group 19" id="19"/>
          <p:cNvGrpSpPr/>
          <p:nvPr/>
        </p:nvGrpSpPr>
        <p:grpSpPr>
          <a:xfrm rot="0">
            <a:off x="2790926" y="2732692"/>
            <a:ext cx="12706149" cy="3758747"/>
            <a:chOff x="0" y="0"/>
            <a:chExt cx="16941532" cy="5011663"/>
          </a:xfrm>
        </p:grpSpPr>
        <p:sp>
          <p:nvSpPr>
            <p:cNvPr name="TextBox 20" id="20"/>
            <p:cNvSpPr txBox="true"/>
            <p:nvPr/>
          </p:nvSpPr>
          <p:spPr>
            <a:xfrm rot="0">
              <a:off x="0" y="2027287"/>
              <a:ext cx="16941532" cy="29843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4167"/>
                </a:lnSpc>
              </a:pPr>
              <a:r>
                <a:rPr lang="en-US" sz="18399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1" id="21"/>
            <p:cNvSpPr txBox="true"/>
            <p:nvPr/>
          </p:nvSpPr>
          <p:spPr>
            <a:xfrm rot="0">
              <a:off x="198765" y="-228600"/>
              <a:ext cx="16544001" cy="258771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16412"/>
                </a:lnSpc>
                <a:spcBef>
                  <a:spcPct val="0"/>
                </a:spcBef>
              </a:pPr>
              <a:r>
                <a:rPr lang="en-US" sz="11723" spc="562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 </a:t>
              </a: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5702498" y="6330855"/>
            <a:ext cx="6883003" cy="8627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47"/>
              </a:lnSpc>
              <a:spcBef>
                <a:spcPct val="0"/>
              </a:spcBef>
            </a:pPr>
            <a:r>
              <a:rPr lang="en-US" b="true" sz="5034">
                <a:solidFill>
                  <a:srgbClr val="737373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1 Corintios 9: 22-10:14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6203296" y="8625668"/>
            <a:ext cx="6017865" cy="6881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47"/>
              </a:lnSpc>
              <a:spcBef>
                <a:spcPct val="0"/>
              </a:spcBef>
            </a:pPr>
            <a:r>
              <a:rPr lang="en-US" b="true" sz="4034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Dr. Christian Sarmiento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61357" y="8225825"/>
            <a:ext cx="4403300" cy="1662891"/>
            <a:chOff x="0" y="0"/>
            <a:chExt cx="1500810" cy="56677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0" y="6842621"/>
            <a:ext cx="4301499" cy="3444379"/>
            <a:chOff x="0" y="0"/>
            <a:chExt cx="5735332" cy="459250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6" id="16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601296" y="8753057"/>
            <a:ext cx="3085813" cy="683656"/>
            <a:chOff x="0" y="0"/>
            <a:chExt cx="4114417" cy="911541"/>
          </a:xfrm>
        </p:grpSpPr>
        <p:sp>
          <p:nvSpPr>
            <p:cNvPr name="TextBox 22" id="22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4041943" y="736531"/>
            <a:ext cx="10213855" cy="21956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908"/>
              </a:lnSpc>
            </a:pPr>
            <a:r>
              <a:rPr lang="en-US" b="true" sz="7791" spc="950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EL CONTEXTO</a:t>
            </a:r>
          </a:p>
          <a:p>
            <a:pPr algn="ctr" marL="0" indent="0" lvl="0">
              <a:lnSpc>
                <a:spcPts val="6397"/>
              </a:lnSpc>
              <a:spcBef>
                <a:spcPct val="0"/>
              </a:spcBef>
            </a:pPr>
            <a:r>
              <a:rPr lang="en-US" sz="4569" spc="557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Disciplina y obediencia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028700" y="3534322"/>
            <a:ext cx="16368321" cy="4003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549"/>
              </a:lnSpc>
            </a:pPr>
            <a:r>
              <a:rPr lang="en-US" sz="3249" spc="34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“. . . a todos me he hecho todo, para que </a:t>
            </a:r>
            <a:r>
              <a:rPr lang="en-US" b="true" sz="3249" spc="34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por todos los medios salve a algunos</a:t>
            </a:r>
            <a:r>
              <a:rPr lang="en-US" sz="3249" spc="34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 . .Por tanto, yo de esta manera corro, no como sin tener meta; de esta manera peleo, </a:t>
            </a:r>
            <a:r>
              <a:rPr lang="en-US" b="true" sz="3249" spc="34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no como dando golpes al aire</a:t>
            </a:r>
            <a:r>
              <a:rPr lang="en-US" sz="3249" spc="34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b="true" sz="3249" spc="34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sino que golpeo mi cuerpo </a:t>
            </a:r>
            <a:r>
              <a:rPr lang="en-US" sz="3249" spc="34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y </a:t>
            </a:r>
            <a:r>
              <a:rPr lang="en-US" b="true" sz="3249" spc="34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lo hago mi esclavo</a:t>
            </a:r>
            <a:r>
              <a:rPr lang="en-US" sz="3249" spc="34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no sea que habiendo predicado a otros, </a:t>
            </a:r>
            <a:r>
              <a:rPr lang="en-US" b="true" sz="3249" spc="34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yo mismo sea descalificado</a:t>
            </a:r>
            <a:r>
              <a:rPr lang="en-US" sz="3249" spc="34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</a:t>
            </a:r>
          </a:p>
          <a:p>
            <a:pPr algn="ctr">
              <a:lnSpc>
                <a:spcPts val="4549"/>
              </a:lnSpc>
            </a:pPr>
          </a:p>
          <a:p>
            <a:pPr algn="ctr">
              <a:lnSpc>
                <a:spcPts val="4549"/>
              </a:lnSpc>
              <a:spcBef>
                <a:spcPct val="0"/>
              </a:spcBef>
            </a:pPr>
            <a:r>
              <a:rPr lang="en-US" sz="3249" spc="34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1 Corintios 9:22-27 LBLA</a:t>
            </a: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6842621"/>
            <a:ext cx="6021037" cy="3444379"/>
            <a:chOff x="0" y="0"/>
            <a:chExt cx="8028049" cy="4592506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84614"/>
              <a:ext cx="3465546" cy="445614"/>
              <a:chOff x="0" y="0"/>
              <a:chExt cx="1772652" cy="227935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772652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772652">
                    <a:moveTo>
                      <a:pt x="0" y="0"/>
                    </a:moveTo>
                    <a:lnTo>
                      <a:pt x="1772652" y="0"/>
                    </a:lnTo>
                    <a:lnTo>
                      <a:pt x="1772652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28575"/>
                <a:ext cx="1772652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961825" y="4157628"/>
              <a:ext cx="7066225" cy="434877"/>
              <a:chOff x="0" y="0"/>
              <a:chExt cx="3614425" cy="222443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614426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3614426">
                    <a:moveTo>
                      <a:pt x="0" y="0"/>
                    </a:moveTo>
                    <a:lnTo>
                      <a:pt x="3614426" y="0"/>
                    </a:lnTo>
                    <a:lnTo>
                      <a:pt x="3614426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3614425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-1769723" y="2150527"/>
              <a:ext cx="4592506" cy="291452"/>
              <a:chOff x="0" y="0"/>
              <a:chExt cx="2349100" cy="14908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349100" cy="149080"/>
              </a:xfrm>
              <a:custGeom>
                <a:avLst/>
                <a:gdLst/>
                <a:ahLst/>
                <a:cxnLst/>
                <a:rect r="r" b="b" t="t" l="l"/>
                <a:pathLst>
                  <a:path h="149080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49080"/>
                    </a:lnTo>
                    <a:lnTo>
                      <a:pt x="0" y="149080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349100" cy="177655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3" id="1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601296" y="8977148"/>
            <a:ext cx="3301113" cy="683656"/>
            <a:chOff x="0" y="0"/>
            <a:chExt cx="4401484" cy="911541"/>
          </a:xfrm>
        </p:grpSpPr>
        <p:sp>
          <p:nvSpPr>
            <p:cNvPr name="TextBox 19" id="19"/>
            <p:cNvSpPr txBox="true"/>
            <p:nvPr/>
          </p:nvSpPr>
          <p:spPr>
            <a:xfrm rot="0">
              <a:off x="0" y="171450"/>
              <a:ext cx="4401484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51640" y="-337731"/>
              <a:ext cx="4298204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4231306" y="398438"/>
            <a:ext cx="10614622" cy="30069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86"/>
              </a:lnSpc>
            </a:pPr>
            <a:r>
              <a:rPr lang="en-US" b="true" sz="6275" spc="765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LAS TENTACIONES DEL LIDERAZGO</a:t>
            </a:r>
          </a:p>
          <a:p>
            <a:pPr algn="ctr">
              <a:lnSpc>
                <a:spcPts val="6235"/>
              </a:lnSpc>
            </a:pPr>
            <a:r>
              <a:rPr lang="en-US" sz="4454" spc="543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CONCEPTOS CLAVES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841229" y="4392871"/>
            <a:ext cx="12615283" cy="21355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69"/>
              </a:lnSpc>
            </a:pPr>
            <a:r>
              <a:rPr lang="en-US" sz="4049" spc="10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“Por tanto, </a:t>
            </a:r>
            <a:r>
              <a:rPr lang="en-US" sz="4049" spc="101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el que cree que está firme</a:t>
            </a:r>
            <a:r>
              <a:rPr lang="en-US" sz="4049" spc="10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sz="4049" spc="101">
                <a:solidFill>
                  <a:srgbClr val="737373"/>
                </a:solidFill>
                <a:latin typeface="Arimo"/>
                <a:ea typeface="Arimo"/>
                <a:cs typeface="Arimo"/>
                <a:sym typeface="Arimo"/>
              </a:rPr>
              <a:t>tenga cuidado, no sea que caiga</a:t>
            </a:r>
            <a:r>
              <a:rPr lang="en-US" sz="4049" spc="10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</a:t>
            </a:r>
          </a:p>
          <a:p>
            <a:pPr algn="l">
              <a:lnSpc>
                <a:spcPts val="5669"/>
              </a:lnSpc>
              <a:spcBef>
                <a:spcPct val="0"/>
              </a:spcBef>
            </a:pPr>
            <a:r>
              <a:rPr lang="en-US" sz="4049" spc="10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1 Corintios 10:12</a:t>
            </a: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6622286" y="9229725"/>
            <a:ext cx="4384076" cy="517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Dr. Christian Sarmiento </a:t>
            </a:r>
          </a:p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General Superintendent, Mesoamerican Region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4174089" y="239413"/>
            <a:ext cx="12994210" cy="40449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9520"/>
              </a:lnSpc>
            </a:pPr>
            <a:r>
              <a:rPr lang="en-US" b="true" sz="6800" spc="829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LAS TENTACIONES DEL LIDERAZGO</a:t>
            </a:r>
          </a:p>
          <a:p>
            <a:pPr algn="r">
              <a:lnSpc>
                <a:spcPts val="6580"/>
              </a:lnSpc>
            </a:pPr>
            <a:r>
              <a:rPr lang="en-US" sz="4700" spc="573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 Conceptos claves</a:t>
            </a:r>
          </a:p>
          <a:p>
            <a:pPr algn="r" marL="0" indent="0" lvl="0">
              <a:lnSpc>
                <a:spcPts val="6580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626970" y="4489413"/>
            <a:ext cx="15020679" cy="3432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549"/>
              </a:lnSpc>
            </a:pPr>
            <a:r>
              <a:rPr lang="en-US" sz="3249" spc="25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“No os ha sobrevenido ninguna tentación </a:t>
            </a:r>
            <a:r>
              <a:rPr lang="en-US" b="true" sz="3249" spc="25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que no sea común a los hombres</a:t>
            </a:r>
            <a:r>
              <a:rPr lang="en-US" sz="3249" spc="25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; </a:t>
            </a:r>
            <a:r>
              <a:rPr lang="en-US" sz="3249" spc="259">
                <a:solidFill>
                  <a:srgbClr val="737373"/>
                </a:solidFill>
                <a:latin typeface="Arimo"/>
                <a:ea typeface="Arimo"/>
                <a:cs typeface="Arimo"/>
                <a:sym typeface="Arimo"/>
              </a:rPr>
              <a:t>y fiel es Dios, que no permitirá que vosotros seáis tentados más allá de lo que podéis soportar</a:t>
            </a:r>
            <a:r>
              <a:rPr lang="en-US" sz="3249" spc="25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sino que </a:t>
            </a:r>
            <a:r>
              <a:rPr lang="en-US" b="true" sz="3249" spc="25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con la tentación proveerá también la vía de escape</a:t>
            </a:r>
            <a:r>
              <a:rPr lang="en-US" sz="3249" spc="25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sz="3249" spc="259">
                <a:solidFill>
                  <a:srgbClr val="737373"/>
                </a:solidFill>
                <a:latin typeface="Arimo"/>
                <a:ea typeface="Arimo"/>
                <a:cs typeface="Arimo"/>
                <a:sym typeface="Arimo"/>
              </a:rPr>
              <a:t>a fin de que podáis resistirla</a:t>
            </a:r>
            <a:r>
              <a:rPr lang="en-US" sz="3249" spc="25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(v. 13)</a:t>
            </a:r>
          </a:p>
          <a:p>
            <a:pPr algn="just">
              <a:lnSpc>
                <a:spcPts val="4549"/>
              </a:lnSpc>
              <a:spcBef>
                <a:spcPct val="0"/>
              </a:spcBef>
            </a:pPr>
          </a:p>
        </p:txBody>
      </p:sp>
      <p:grpSp>
        <p:nvGrpSpPr>
          <p:cNvPr name="Group 11" id="11"/>
          <p:cNvGrpSpPr/>
          <p:nvPr/>
        </p:nvGrpSpPr>
        <p:grpSpPr>
          <a:xfrm rot="0">
            <a:off x="-361357" y="33778"/>
            <a:ext cx="4403300" cy="1662891"/>
            <a:chOff x="0" y="0"/>
            <a:chExt cx="1500810" cy="56677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0" y="-1349426"/>
            <a:ext cx="4301499" cy="3444379"/>
            <a:chOff x="0" y="0"/>
            <a:chExt cx="5735332" cy="4592506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4" id="24"/>
          <p:cNvGrpSpPr/>
          <p:nvPr/>
        </p:nvGrpSpPr>
        <p:grpSpPr>
          <a:xfrm rot="0">
            <a:off x="601296" y="561010"/>
            <a:ext cx="3085813" cy="683656"/>
            <a:chOff x="0" y="0"/>
            <a:chExt cx="4114417" cy="91154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dek</a:t>
              </a:r>
            </a:p>
          </p:txBody>
        </p:sp>
      </p:grpSp>
      <p:sp>
        <p:nvSpPr>
          <p:cNvPr name="Freeform 27" id="27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5400000">
            <a:off x="-523779" y="304286"/>
            <a:ext cx="4301499" cy="3444379"/>
            <a:chOff x="0" y="0"/>
            <a:chExt cx="5735332" cy="4592506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3" id="1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368933" y="522263"/>
            <a:ext cx="3146147" cy="683656"/>
            <a:chOff x="0" y="0"/>
            <a:chExt cx="4194863" cy="911541"/>
          </a:xfrm>
        </p:grpSpPr>
        <p:sp>
          <p:nvSpPr>
            <p:cNvPr name="TextBox 19" id="19"/>
            <p:cNvSpPr txBox="true"/>
            <p:nvPr/>
          </p:nvSpPr>
          <p:spPr>
            <a:xfrm rot="0">
              <a:off x="0" y="171450"/>
              <a:ext cx="4194863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49216" y="-337731"/>
              <a:ext cx="4096431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4699376" y="711691"/>
            <a:ext cx="12468923" cy="34016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0220"/>
              </a:lnSpc>
            </a:pPr>
            <a:r>
              <a:rPr lang="en-US" b="true" sz="7300" spc="890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LAS TENTACIONES DEL LIDERAZGO</a:t>
            </a:r>
          </a:p>
          <a:p>
            <a:pPr algn="r" marL="0" indent="0" lvl="0">
              <a:lnSpc>
                <a:spcPts val="6440"/>
              </a:lnSpc>
              <a:spcBef>
                <a:spcPct val="0"/>
              </a:spcBef>
            </a:pPr>
            <a:r>
              <a:rPr lang="en-US" sz="4600" spc="561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Conceptos claves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452769" y="4740734"/>
            <a:ext cx="13382463" cy="30708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89"/>
              </a:lnSpc>
            </a:pPr>
            <a:r>
              <a:rPr lang="en-US" sz="43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“Por tanto, amados míos, </a:t>
            </a:r>
            <a:r>
              <a:rPr lang="en-US" sz="434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huid de la idolatría </a:t>
            </a:r>
            <a:r>
              <a:rPr lang="en-US" sz="43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 . .Sed imitadores de mí, </a:t>
            </a:r>
            <a:r>
              <a:rPr lang="en-US" sz="434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como también yo lo soy de Cristo</a:t>
            </a:r>
            <a:r>
              <a:rPr lang="en-US" sz="43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(v. 14; 11:1).</a:t>
            </a:r>
          </a:p>
          <a:p>
            <a:pPr algn="l">
              <a:lnSpc>
                <a:spcPts val="6089"/>
              </a:lnSpc>
              <a:spcBef>
                <a:spcPct val="0"/>
              </a:spcBef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6622286" y="9229725"/>
            <a:ext cx="4384076" cy="517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Dr. Christian Sarmiento </a:t>
            </a:r>
          </a:p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General Superintendent, Mesoamerican Region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977114" y="9995572"/>
            <a:ext cx="8310886" cy="147357"/>
            <a:chOff x="0" y="0"/>
            <a:chExt cx="2832662" cy="5022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832662" cy="50225"/>
            </a:xfrm>
            <a:custGeom>
              <a:avLst/>
              <a:gdLst/>
              <a:ahLst/>
              <a:cxnLst/>
              <a:rect r="r" b="b" t="t" l="l"/>
              <a:pathLst>
                <a:path h="50225" w="2832662">
                  <a:moveTo>
                    <a:pt x="0" y="0"/>
                  </a:moveTo>
                  <a:lnTo>
                    <a:pt x="2832662" y="0"/>
                  </a:lnTo>
                  <a:lnTo>
                    <a:pt x="2832662" y="50225"/>
                  </a:lnTo>
                  <a:lnTo>
                    <a:pt x="0" y="50225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2832662" cy="78800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8240187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2435158" y="568621"/>
            <a:ext cx="13417684" cy="25225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40"/>
              </a:lnSpc>
            </a:pPr>
            <a:r>
              <a:rPr lang="en-US" b="true" sz="7029" spc="857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 ADVERTENCIA</a:t>
            </a:r>
          </a:p>
          <a:p>
            <a:pPr algn="ctr">
              <a:lnSpc>
                <a:spcPts val="5035"/>
              </a:lnSpc>
            </a:pPr>
            <a:r>
              <a:rPr lang="en-US" sz="3596" spc="438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Ejemplo de israel</a:t>
            </a:r>
          </a:p>
          <a:p>
            <a:pPr algn="ctr" marL="0" indent="0" lvl="0">
              <a:lnSpc>
                <a:spcPts val="5035"/>
              </a:lnSpc>
              <a:spcBef>
                <a:spcPct val="0"/>
              </a:spcBef>
            </a:pPr>
            <a:r>
              <a:rPr lang="en-US" sz="3596" spc="438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 los beneficios de la gracia de dios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636695" y="3576922"/>
            <a:ext cx="16020957" cy="3432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49"/>
              </a:lnSpc>
            </a:pPr>
            <a:r>
              <a:rPr lang="en-US" sz="3249" spc="4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1.</a:t>
            </a:r>
            <a:r>
              <a:rPr lang="en-US" sz="3249" spc="4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“Nuestros padres todos estuvieron bajo la nube” (v. 1)</a:t>
            </a:r>
          </a:p>
          <a:p>
            <a:pPr algn="l" marL="701674" indent="-350837" lvl="1">
              <a:lnSpc>
                <a:spcPts val="4549"/>
              </a:lnSpc>
              <a:buFont typeface="Arial"/>
              <a:buChar char="•"/>
            </a:pPr>
            <a:r>
              <a:rPr lang="en-US" b="true" sz="3249" spc="48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Dirección y guía de Dios</a:t>
            </a:r>
            <a:r>
              <a:rPr lang="en-US" sz="3249" spc="4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a través del desierto a la tierra prometida</a:t>
            </a:r>
          </a:p>
          <a:p>
            <a:pPr algn="l">
              <a:lnSpc>
                <a:spcPts val="4549"/>
              </a:lnSpc>
            </a:pPr>
          </a:p>
          <a:p>
            <a:pPr algn="l">
              <a:lnSpc>
                <a:spcPts val="4549"/>
              </a:lnSpc>
            </a:pPr>
            <a:r>
              <a:rPr lang="en-US" sz="3249" spc="4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2.“Todos pasaron por el mar” (v. 1)</a:t>
            </a:r>
          </a:p>
          <a:p>
            <a:pPr algn="l" marL="701674" indent="-350837" lvl="1">
              <a:lnSpc>
                <a:spcPts val="4549"/>
              </a:lnSpc>
              <a:buFont typeface="Arial"/>
              <a:buChar char="•"/>
            </a:pPr>
            <a:r>
              <a:rPr lang="en-US" b="true" sz="3249" spc="48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Salieron de la esclavitud de Egipto</a:t>
            </a:r>
            <a:r>
              <a:rPr lang="en-US" sz="3249" spc="4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a ser un pueblo “libre”</a:t>
            </a:r>
          </a:p>
          <a:p>
            <a:pPr algn="l">
              <a:lnSpc>
                <a:spcPts val="4549"/>
              </a:lnSpc>
              <a:spcBef>
                <a:spcPct val="0"/>
              </a:spcBef>
            </a:pPr>
          </a:p>
        </p:txBody>
      </p:sp>
      <p:grpSp>
        <p:nvGrpSpPr>
          <p:cNvPr name="Group 10" id="10"/>
          <p:cNvGrpSpPr/>
          <p:nvPr/>
        </p:nvGrpSpPr>
        <p:grpSpPr>
          <a:xfrm rot="0">
            <a:off x="-361357" y="8225825"/>
            <a:ext cx="4403300" cy="1662891"/>
            <a:chOff x="0" y="0"/>
            <a:chExt cx="1500810" cy="56677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0" y="6842621"/>
            <a:ext cx="4301499" cy="3444379"/>
            <a:chOff x="0" y="0"/>
            <a:chExt cx="5735332" cy="4592506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7" id="17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0" id="20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3" id="23"/>
          <p:cNvGrpSpPr/>
          <p:nvPr/>
        </p:nvGrpSpPr>
        <p:grpSpPr>
          <a:xfrm rot="0">
            <a:off x="601296" y="8753057"/>
            <a:ext cx="3085813" cy="683656"/>
            <a:chOff x="0" y="0"/>
            <a:chExt cx="4114417" cy="911541"/>
          </a:xfrm>
        </p:grpSpPr>
        <p:sp>
          <p:nvSpPr>
            <p:cNvPr name="TextBox 24" id="24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61357" y="0"/>
            <a:ext cx="19147172" cy="522263"/>
            <a:chOff x="0" y="0"/>
            <a:chExt cx="6526076" cy="17800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526075" cy="178007"/>
            </a:xfrm>
            <a:custGeom>
              <a:avLst/>
              <a:gdLst/>
              <a:ahLst/>
              <a:cxnLst/>
              <a:rect r="r" b="b" t="t" l="l"/>
              <a:pathLst>
                <a:path h="178007" w="6526075">
                  <a:moveTo>
                    <a:pt x="0" y="0"/>
                  </a:moveTo>
                  <a:lnTo>
                    <a:pt x="6526075" y="0"/>
                  </a:lnTo>
                  <a:lnTo>
                    <a:pt x="6526075" y="178007"/>
                  </a:lnTo>
                  <a:lnTo>
                    <a:pt x="0" y="17800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6526076" cy="206582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0" y="7039507"/>
            <a:ext cx="4301499" cy="3444379"/>
            <a:chOff x="0" y="0"/>
            <a:chExt cx="5735332" cy="459250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6" id="16"/>
          <p:cNvGrpSpPr/>
          <p:nvPr/>
        </p:nvGrpSpPr>
        <p:grpSpPr>
          <a:xfrm rot="0">
            <a:off x="9977114" y="9995572"/>
            <a:ext cx="8310886" cy="147357"/>
            <a:chOff x="0" y="0"/>
            <a:chExt cx="2832662" cy="50225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2832662" cy="50225"/>
            </a:xfrm>
            <a:custGeom>
              <a:avLst/>
              <a:gdLst/>
              <a:ahLst/>
              <a:cxnLst/>
              <a:rect r="r" b="b" t="t" l="l"/>
              <a:pathLst>
                <a:path h="50225" w="2832662">
                  <a:moveTo>
                    <a:pt x="0" y="0"/>
                  </a:moveTo>
                  <a:lnTo>
                    <a:pt x="2832662" y="0"/>
                  </a:lnTo>
                  <a:lnTo>
                    <a:pt x="2832662" y="50225"/>
                  </a:lnTo>
                  <a:lnTo>
                    <a:pt x="0" y="50225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28575"/>
              <a:ext cx="2832662" cy="78800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8172156" y="8761697"/>
            <a:ext cx="1543050" cy="1884625"/>
            <a:chOff x="0" y="0"/>
            <a:chExt cx="406400" cy="496362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406400" cy="496362"/>
            </a:xfrm>
            <a:custGeom>
              <a:avLst/>
              <a:gdLst/>
              <a:ahLst/>
              <a:cxnLst/>
              <a:rect r="r" b="b" t="t" l="l"/>
              <a:pathLst>
                <a:path h="496362" w="406400">
                  <a:moveTo>
                    <a:pt x="203200" y="0"/>
                  </a:moveTo>
                  <a:lnTo>
                    <a:pt x="203200" y="0"/>
                  </a:lnTo>
                  <a:cubicBezTo>
                    <a:pt x="315424" y="0"/>
                    <a:pt x="406400" y="90976"/>
                    <a:pt x="406400" y="203200"/>
                  </a:cubicBezTo>
                  <a:lnTo>
                    <a:pt x="406400" y="293162"/>
                  </a:lnTo>
                  <a:cubicBezTo>
                    <a:pt x="406400" y="347054"/>
                    <a:pt x="384991" y="398739"/>
                    <a:pt x="346884" y="436846"/>
                  </a:cubicBezTo>
                  <a:cubicBezTo>
                    <a:pt x="308777" y="474953"/>
                    <a:pt x="257092" y="496362"/>
                    <a:pt x="203200" y="496362"/>
                  </a:cubicBezTo>
                  <a:lnTo>
                    <a:pt x="203200" y="496362"/>
                  </a:lnTo>
                  <a:cubicBezTo>
                    <a:pt x="90976" y="496362"/>
                    <a:pt x="0" y="405386"/>
                    <a:pt x="0" y="293162"/>
                  </a:cubicBezTo>
                  <a:lnTo>
                    <a:pt x="0" y="203200"/>
                  </a:ln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28575"/>
              <a:ext cx="406400" cy="5249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Freeform 22" id="22"/>
          <p:cNvSpPr/>
          <p:nvPr/>
        </p:nvSpPr>
        <p:spPr>
          <a:xfrm flipH="false" flipV="false" rot="0">
            <a:off x="8240187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23" id="23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grpSp>
        <p:nvGrpSpPr>
          <p:cNvPr name="Group 24" id="24"/>
          <p:cNvGrpSpPr/>
          <p:nvPr/>
        </p:nvGrpSpPr>
        <p:grpSpPr>
          <a:xfrm rot="0">
            <a:off x="592760" y="9175137"/>
            <a:ext cx="3115980" cy="683656"/>
            <a:chOff x="0" y="0"/>
            <a:chExt cx="4154640" cy="91154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0" y="171450"/>
              <a:ext cx="4154640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48744" y="-337731"/>
              <a:ext cx="4057152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3764458" y="369863"/>
            <a:ext cx="10895542" cy="38245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b="true" sz="7000" spc="854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 ADVERTENCIA</a:t>
            </a:r>
          </a:p>
          <a:p>
            <a:pPr algn="ctr">
              <a:lnSpc>
                <a:spcPts val="5040"/>
              </a:lnSpc>
            </a:pPr>
            <a:r>
              <a:rPr lang="en-US" sz="3600" spc="439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Ejemplo de israel</a:t>
            </a:r>
          </a:p>
          <a:p>
            <a:pPr algn="ctr">
              <a:lnSpc>
                <a:spcPts val="5040"/>
              </a:lnSpc>
            </a:pPr>
            <a:r>
              <a:rPr lang="en-US" sz="3600" spc="439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 los beneficios de la gracia de dios</a:t>
            </a:r>
          </a:p>
          <a:p>
            <a:pPr algn="ctr" marL="0" indent="0" lvl="0">
              <a:lnSpc>
                <a:spcPts val="10640"/>
              </a:lnSpc>
              <a:spcBef>
                <a:spcPct val="0"/>
              </a:spcBef>
            </a:pPr>
          </a:p>
        </p:txBody>
      </p:sp>
      <p:sp>
        <p:nvSpPr>
          <p:cNvPr name="TextBox 28" id="28"/>
          <p:cNvSpPr txBox="true"/>
          <p:nvPr/>
        </p:nvSpPr>
        <p:spPr>
          <a:xfrm rot="0">
            <a:off x="1599785" y="3736216"/>
            <a:ext cx="15659515" cy="4003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549"/>
              </a:lnSpc>
            </a:pPr>
            <a:r>
              <a:rPr lang="en-US" sz="3249" spc="22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3.</a:t>
            </a:r>
            <a:r>
              <a:rPr lang="en-US" b="true" sz="3249" spc="22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“. . . en Moisés todos fueron bautizados en nube y en el mar” (v. 2).</a:t>
            </a:r>
          </a:p>
          <a:p>
            <a:pPr algn="just">
              <a:lnSpc>
                <a:spcPts val="4549"/>
              </a:lnSpc>
            </a:pPr>
          </a:p>
          <a:p>
            <a:pPr algn="just" marL="701674" indent="-350837" lvl="1">
              <a:lnSpc>
                <a:spcPts val="4549"/>
              </a:lnSpc>
              <a:buFont typeface="Arial"/>
              <a:buChar char="•"/>
            </a:pPr>
            <a:r>
              <a:rPr lang="en-US" sz="3249" spc="22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Pasaron por </a:t>
            </a:r>
            <a:r>
              <a:rPr lang="en-US" sz="3249" spc="227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tierra seca</a:t>
            </a:r>
            <a:r>
              <a:rPr lang="en-US" sz="3249" spc="22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(sumergidos en el mar rojo por Moisés, pero sumergidos sin agua)</a:t>
            </a:r>
          </a:p>
          <a:p>
            <a:pPr algn="just">
              <a:lnSpc>
                <a:spcPts val="4549"/>
              </a:lnSpc>
            </a:pPr>
          </a:p>
          <a:p>
            <a:pPr algn="just" marL="701674" indent="-350837" lvl="1">
              <a:lnSpc>
                <a:spcPts val="4549"/>
              </a:lnSpc>
              <a:buFont typeface="Arial"/>
              <a:buChar char="•"/>
            </a:pPr>
            <a:r>
              <a:rPr lang="en-US" sz="3249" spc="22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Bautizados </a:t>
            </a:r>
            <a:r>
              <a:rPr lang="en-US" sz="3249" spc="227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en Cristo </a:t>
            </a:r>
            <a:r>
              <a:rPr lang="en-US" sz="3249" spc="22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(Gálatas 3:27; Romanos 6:3)</a:t>
            </a:r>
          </a:p>
          <a:p>
            <a:pPr algn="just">
              <a:lnSpc>
                <a:spcPts val="4549"/>
              </a:lnSpc>
            </a:pPr>
          </a:p>
        </p:txBody>
      </p:sp>
      <p:sp>
        <p:nvSpPr>
          <p:cNvPr name="Freeform 29" id="29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977114" y="9995572"/>
            <a:ext cx="8310886" cy="147357"/>
            <a:chOff x="0" y="0"/>
            <a:chExt cx="2832662" cy="5022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832662" cy="50225"/>
            </a:xfrm>
            <a:custGeom>
              <a:avLst/>
              <a:gdLst/>
              <a:ahLst/>
              <a:cxnLst/>
              <a:rect r="r" b="b" t="t" l="l"/>
              <a:pathLst>
                <a:path h="50225" w="2832662">
                  <a:moveTo>
                    <a:pt x="0" y="0"/>
                  </a:moveTo>
                  <a:lnTo>
                    <a:pt x="2832662" y="0"/>
                  </a:lnTo>
                  <a:lnTo>
                    <a:pt x="2832662" y="50225"/>
                  </a:lnTo>
                  <a:lnTo>
                    <a:pt x="0" y="50225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2832662" cy="78800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8480428" y="9205417"/>
            <a:ext cx="1166746" cy="884629"/>
          </a:xfrm>
          <a:custGeom>
            <a:avLst/>
            <a:gdLst/>
            <a:ahLst/>
            <a:cxnLst/>
            <a:rect r="r" b="b" t="t" l="l"/>
            <a:pathLst>
              <a:path h="884629" w="1166746">
                <a:moveTo>
                  <a:pt x="0" y="0"/>
                </a:moveTo>
                <a:lnTo>
                  <a:pt x="1166746" y="0"/>
                </a:lnTo>
                <a:lnTo>
                  <a:pt x="1166746" y="884629"/>
                </a:lnTo>
                <a:lnTo>
                  <a:pt x="0" y="8846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6835" r="0" b="-5055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3390671" y="913594"/>
            <a:ext cx="12513006" cy="3053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678"/>
              </a:lnSpc>
            </a:pPr>
            <a:r>
              <a:rPr lang="en-US" b="true" sz="5484" spc="669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LAS CONSECUENCIAS</a:t>
            </a:r>
          </a:p>
          <a:p>
            <a:pPr algn="ctr">
              <a:lnSpc>
                <a:spcPts val="7678"/>
              </a:lnSpc>
            </a:pPr>
            <a:r>
              <a:rPr lang="en-US" b="true" sz="5484" spc="669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 DE LA REBELION</a:t>
            </a:r>
          </a:p>
          <a:p>
            <a:pPr algn="ctr">
              <a:lnSpc>
                <a:spcPts val="4353"/>
              </a:lnSpc>
            </a:pPr>
            <a:r>
              <a:rPr lang="en-US" sz="3109" spc="379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Ejemplo de Israel </a:t>
            </a:r>
          </a:p>
          <a:p>
            <a:pPr algn="ctr" marL="0" indent="0" lvl="0">
              <a:lnSpc>
                <a:spcPts val="4353"/>
              </a:lnSpc>
              <a:spcBef>
                <a:spcPct val="0"/>
              </a:spcBef>
            </a:pPr>
            <a:r>
              <a:rPr lang="en-US" sz="3109" spc="379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LOS</a:t>
            </a:r>
            <a:r>
              <a:rPr lang="en-US" sz="3109" spc="379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 Beneficio de la gracia de dios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744846" y="4336805"/>
            <a:ext cx="14945471" cy="32822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90"/>
              </a:lnSpc>
            </a:pPr>
            <a:r>
              <a:rPr lang="en-US" sz="3050" spc="6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4.</a:t>
            </a:r>
            <a:r>
              <a:rPr lang="en-US" sz="3050" spc="6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“Todos comieron el mismo alimento espiritual” (v. 3). (Éxodo 16:4, 14-18)</a:t>
            </a:r>
          </a:p>
          <a:p>
            <a:pPr algn="l">
              <a:lnSpc>
                <a:spcPts val="3690"/>
              </a:lnSpc>
            </a:pPr>
          </a:p>
          <a:p>
            <a:pPr algn="l" marL="658496" indent="-329248" lvl="1">
              <a:lnSpc>
                <a:spcPts val="3690"/>
              </a:lnSpc>
              <a:buFont typeface="Arial"/>
              <a:buChar char="•"/>
            </a:pPr>
            <a:r>
              <a:rPr lang="en-US" sz="3050" spc="6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Maná</a:t>
            </a:r>
          </a:p>
          <a:p>
            <a:pPr algn="l">
              <a:lnSpc>
                <a:spcPts val="3690"/>
              </a:lnSpc>
            </a:pPr>
          </a:p>
          <a:p>
            <a:pPr algn="l" marL="658496" indent="-329248" lvl="1">
              <a:lnSpc>
                <a:spcPts val="3690"/>
              </a:lnSpc>
              <a:buFont typeface="Arial"/>
              <a:buChar char="•"/>
            </a:pPr>
            <a:r>
              <a:rPr lang="en-US" sz="3050" spc="6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“Jesús les dijo: Yo soy el pan de la vida; el que viene a mí no tendrá hambre, y el que cree en mí nunca tendrá sed” (Juan 6:35, LBLA)</a:t>
            </a:r>
          </a:p>
          <a:p>
            <a:pPr algn="l">
              <a:lnSpc>
                <a:spcPts val="3690"/>
              </a:lnSpc>
            </a:pPr>
          </a:p>
        </p:txBody>
      </p:sp>
      <p:grpSp>
        <p:nvGrpSpPr>
          <p:cNvPr name="Group 10" id="10"/>
          <p:cNvGrpSpPr/>
          <p:nvPr/>
        </p:nvGrpSpPr>
        <p:grpSpPr>
          <a:xfrm rot="0">
            <a:off x="-361357" y="8225825"/>
            <a:ext cx="4403300" cy="1662891"/>
            <a:chOff x="0" y="0"/>
            <a:chExt cx="1500810" cy="56677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0" y="6842621"/>
            <a:ext cx="4301499" cy="3444379"/>
            <a:chOff x="0" y="0"/>
            <a:chExt cx="5735332" cy="4592506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7" id="17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0" id="20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3" id="23"/>
          <p:cNvGrpSpPr/>
          <p:nvPr/>
        </p:nvGrpSpPr>
        <p:grpSpPr>
          <a:xfrm rot="0">
            <a:off x="601296" y="8753057"/>
            <a:ext cx="3085813" cy="683656"/>
            <a:chOff x="0" y="0"/>
            <a:chExt cx="4114417" cy="911541"/>
          </a:xfrm>
        </p:grpSpPr>
        <p:sp>
          <p:nvSpPr>
            <p:cNvPr name="TextBox 24" id="24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5400000">
            <a:off x="-523779" y="304286"/>
            <a:ext cx="4301499" cy="3444379"/>
            <a:chOff x="0" y="0"/>
            <a:chExt cx="5735332" cy="4592506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3" id="1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368933" y="522263"/>
            <a:ext cx="3146147" cy="683656"/>
            <a:chOff x="0" y="0"/>
            <a:chExt cx="4194863" cy="911541"/>
          </a:xfrm>
        </p:grpSpPr>
        <p:sp>
          <p:nvSpPr>
            <p:cNvPr name="TextBox 19" id="19"/>
            <p:cNvSpPr txBox="true"/>
            <p:nvPr/>
          </p:nvSpPr>
          <p:spPr>
            <a:xfrm rot="0">
              <a:off x="0" y="171450"/>
              <a:ext cx="4194863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49216" y="-337731"/>
              <a:ext cx="4096431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4699376" y="251050"/>
            <a:ext cx="12468923" cy="3270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0080"/>
              </a:lnSpc>
            </a:pPr>
            <a:r>
              <a:rPr lang="en-US" b="true" sz="7200" spc="878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 ADVERTENCIA</a:t>
            </a:r>
          </a:p>
          <a:p>
            <a:pPr algn="r">
              <a:lnSpc>
                <a:spcPts val="5320"/>
              </a:lnSpc>
            </a:pPr>
            <a:r>
              <a:rPr lang="en-US" sz="3800" spc="463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EJEMPLO DE ISRAEL</a:t>
            </a:r>
          </a:p>
          <a:p>
            <a:pPr algn="r">
              <a:lnSpc>
                <a:spcPts val="5320"/>
              </a:lnSpc>
            </a:pPr>
            <a:r>
              <a:rPr lang="en-US" sz="3800" spc="463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 LOS BENEFICIOS DE LA GRACIA DE DIOS</a:t>
            </a:r>
          </a:p>
          <a:p>
            <a:pPr algn="r" marL="0" indent="0" lvl="0">
              <a:lnSpc>
                <a:spcPts val="5320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1251353" y="3540314"/>
            <a:ext cx="15775553" cy="50247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969"/>
              </a:lnSpc>
            </a:pPr>
          </a:p>
          <a:p>
            <a:pPr algn="just">
              <a:lnSpc>
                <a:spcPts val="4969"/>
              </a:lnSpc>
            </a:pPr>
            <a:r>
              <a:rPr lang="en-US" sz="3549" spc="7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5.</a:t>
            </a:r>
            <a:r>
              <a:rPr lang="en-US" b="true" sz="3549" spc="7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"Todos bebieron de la misma bebida espiritual, porque bebían de una roca espiritual que los seguía; y la roca era Cristo” (v. 4)</a:t>
            </a:r>
          </a:p>
          <a:p>
            <a:pPr algn="just">
              <a:lnSpc>
                <a:spcPts val="4969"/>
              </a:lnSpc>
            </a:pPr>
          </a:p>
          <a:p>
            <a:pPr algn="just" marL="766443" indent="-383221" lvl="1">
              <a:lnSpc>
                <a:spcPts val="4969"/>
              </a:lnSpc>
              <a:buFont typeface="Arial"/>
              <a:buChar char="•"/>
            </a:pPr>
            <a:r>
              <a:rPr lang="en-US" sz="3549" spc="7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Dios provee agua por medio de Moisés:</a:t>
            </a:r>
          </a:p>
          <a:p>
            <a:pPr algn="just" marL="766443" indent="-383221" lvl="1">
              <a:lnSpc>
                <a:spcPts val="4969"/>
              </a:lnSpc>
              <a:buFont typeface="Arial"/>
              <a:buChar char="•"/>
            </a:pPr>
            <a:r>
              <a:rPr lang="en-US" sz="3549" spc="7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Éxodo 17:6-7,LBLA</a:t>
            </a:r>
          </a:p>
          <a:p>
            <a:pPr algn="just" marL="766443" indent="-383221" lvl="1">
              <a:lnSpc>
                <a:spcPts val="4969"/>
              </a:lnSpc>
              <a:buFont typeface="Arial"/>
              <a:buChar char="•"/>
            </a:pPr>
            <a:r>
              <a:rPr lang="en-US" sz="3549" spc="7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Números 20:7-13</a:t>
            </a:r>
          </a:p>
          <a:p>
            <a:pPr algn="just">
              <a:lnSpc>
                <a:spcPts val="4969"/>
              </a:lnSpc>
              <a:spcBef>
                <a:spcPct val="0"/>
              </a:spcBef>
            </a:pPr>
          </a:p>
        </p:txBody>
      </p:sp>
      <p:sp>
        <p:nvSpPr>
          <p:cNvPr name="TextBox 23" id="23"/>
          <p:cNvSpPr txBox="true"/>
          <p:nvPr/>
        </p:nvSpPr>
        <p:spPr>
          <a:xfrm rot="0">
            <a:off x="6622286" y="9229725"/>
            <a:ext cx="4384076" cy="517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Dr. Christian Sarmiento </a:t>
            </a:r>
          </a:p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General Superintendent, Mesoamerican Region</a:t>
            </a:r>
          </a:p>
        </p:txBody>
      </p:sp>
      <p:sp>
        <p:nvSpPr>
          <p:cNvPr name="Freeform 24" id="24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25552" y="9035071"/>
            <a:ext cx="1501419" cy="1251929"/>
          </a:xfrm>
          <a:custGeom>
            <a:avLst/>
            <a:gdLst/>
            <a:ahLst/>
            <a:cxnLst/>
            <a:rect r="r" b="b" t="t" l="l"/>
            <a:pathLst>
              <a:path h="1251929" w="1501419">
                <a:moveTo>
                  <a:pt x="0" y="0"/>
                </a:moveTo>
                <a:lnTo>
                  <a:pt x="1501418" y="0"/>
                </a:lnTo>
                <a:lnTo>
                  <a:pt x="1501418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11975" r="0" b="-7952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6466769" y="319292"/>
            <a:ext cx="10475005" cy="3055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8690"/>
              </a:lnSpc>
            </a:pPr>
            <a:r>
              <a:rPr lang="en-US" b="true" sz="6207" spc="757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 ADVERTENCIA</a:t>
            </a:r>
          </a:p>
          <a:p>
            <a:pPr algn="r">
              <a:lnSpc>
                <a:spcPts val="5190"/>
              </a:lnSpc>
            </a:pPr>
            <a:r>
              <a:rPr lang="en-US" sz="3707" spc="452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Ejemplo de israel</a:t>
            </a:r>
          </a:p>
          <a:p>
            <a:pPr algn="r">
              <a:lnSpc>
                <a:spcPts val="5190"/>
              </a:lnSpc>
            </a:pPr>
            <a:r>
              <a:rPr lang="en-US" sz="3707" spc="452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 los beneficios de la gracia de dios</a:t>
            </a:r>
          </a:p>
          <a:p>
            <a:pPr algn="r" marL="0" indent="0" lvl="0">
              <a:lnSpc>
                <a:spcPts val="5190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626970" y="3562930"/>
            <a:ext cx="15813510" cy="4760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82919" indent="-291459" lvl="1">
              <a:lnSpc>
                <a:spcPts val="3779"/>
              </a:lnSpc>
              <a:buFont typeface="Arial"/>
              <a:buChar char="•"/>
            </a:pPr>
            <a:r>
              <a:rPr lang="en-US" b="true" sz="2699" spc="318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Jesús el agua de vida: “. . . </a:t>
            </a:r>
            <a:r>
              <a:rPr lang="en-US" sz="2699" spc="3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pero el que beba del agua que yo le daré, no tendrá sed jamás, sino que el agua que yo le daré se convertirá en él en una fuente de </a:t>
            </a:r>
            <a:r>
              <a:rPr lang="en-US" b="true" sz="2699" spc="318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agua que brota para vida eterna</a:t>
            </a:r>
            <a:r>
              <a:rPr lang="en-US" sz="2699" spc="3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(Juan 4:14, LBLA)</a:t>
            </a:r>
          </a:p>
          <a:p>
            <a:pPr algn="l">
              <a:lnSpc>
                <a:spcPts val="3779"/>
              </a:lnSpc>
            </a:pPr>
          </a:p>
          <a:p>
            <a:pPr algn="l" marL="582919" indent="-291459" lvl="1">
              <a:lnSpc>
                <a:spcPts val="3779"/>
              </a:lnSpc>
              <a:buFont typeface="Arial"/>
              <a:buChar char="•"/>
            </a:pPr>
            <a:r>
              <a:rPr lang="en-US" sz="2699" spc="3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“Si alguno tiene sed, que venga a mí y beba. El que cree en mí, como ha dicho la Escritura: "De lo más profundo de su ser </a:t>
            </a:r>
            <a:r>
              <a:rPr lang="en-US" b="true" sz="2699" spc="318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brotarán ríos de agua viva</a:t>
            </a:r>
            <a:r>
              <a:rPr lang="en-US" sz="2699" spc="3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 Pero El decía esto</a:t>
            </a:r>
            <a:r>
              <a:rPr lang="en-US" b="true" sz="2699" spc="318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del Espíritu</a:t>
            </a:r>
            <a:r>
              <a:rPr lang="en-US" sz="2699" spc="31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que los que habían creído en El habían de recibir; porque el Espíritu no había sido dado todavía, pues Jesús aún no había sido glorificado” (Juan 7:37-39, LBLA)</a:t>
            </a:r>
          </a:p>
          <a:p>
            <a:pPr algn="l">
              <a:lnSpc>
                <a:spcPts val="3779"/>
              </a:lnSpc>
            </a:pPr>
          </a:p>
        </p:txBody>
      </p:sp>
      <p:grpSp>
        <p:nvGrpSpPr>
          <p:cNvPr name="Group 10" id="10"/>
          <p:cNvGrpSpPr/>
          <p:nvPr/>
        </p:nvGrpSpPr>
        <p:grpSpPr>
          <a:xfrm rot="0">
            <a:off x="-361357" y="592522"/>
            <a:ext cx="4403300" cy="1662891"/>
            <a:chOff x="0" y="0"/>
            <a:chExt cx="1500810" cy="56677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0" y="-790682"/>
            <a:ext cx="4301499" cy="3444379"/>
            <a:chOff x="0" y="0"/>
            <a:chExt cx="5735332" cy="4592506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7" id="17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0" id="20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3" id="23"/>
          <p:cNvGrpSpPr/>
          <p:nvPr/>
        </p:nvGrpSpPr>
        <p:grpSpPr>
          <a:xfrm rot="0">
            <a:off x="876261" y="1082140"/>
            <a:ext cx="3085813" cy="683656"/>
            <a:chOff x="0" y="0"/>
            <a:chExt cx="4114417" cy="911541"/>
          </a:xfrm>
        </p:grpSpPr>
        <p:sp>
          <p:nvSpPr>
            <p:cNvPr name="TextBox 24" id="24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6842621"/>
            <a:ext cx="6021037" cy="3444379"/>
            <a:chOff x="0" y="0"/>
            <a:chExt cx="8028049" cy="4592506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84614"/>
              <a:ext cx="3465546" cy="445614"/>
              <a:chOff x="0" y="0"/>
              <a:chExt cx="1772652" cy="227935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772652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772652">
                    <a:moveTo>
                      <a:pt x="0" y="0"/>
                    </a:moveTo>
                    <a:lnTo>
                      <a:pt x="1772652" y="0"/>
                    </a:lnTo>
                    <a:lnTo>
                      <a:pt x="1772652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28575"/>
                <a:ext cx="1772652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961825" y="4157628"/>
              <a:ext cx="7066225" cy="434877"/>
              <a:chOff x="0" y="0"/>
              <a:chExt cx="3614425" cy="222443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614426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3614426">
                    <a:moveTo>
                      <a:pt x="0" y="0"/>
                    </a:moveTo>
                    <a:lnTo>
                      <a:pt x="3614426" y="0"/>
                    </a:lnTo>
                    <a:lnTo>
                      <a:pt x="3614426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3614425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-1769723" y="2150527"/>
              <a:ext cx="4592506" cy="291452"/>
              <a:chOff x="0" y="0"/>
              <a:chExt cx="2349100" cy="14908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349100" cy="149080"/>
              </a:xfrm>
              <a:custGeom>
                <a:avLst/>
                <a:gdLst/>
                <a:ahLst/>
                <a:cxnLst/>
                <a:rect r="r" b="b" t="t" l="l"/>
                <a:pathLst>
                  <a:path h="149080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49080"/>
                    </a:lnTo>
                    <a:lnTo>
                      <a:pt x="0" y="149080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349100" cy="177655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3" id="1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601296" y="8977148"/>
            <a:ext cx="3301113" cy="683656"/>
            <a:chOff x="0" y="0"/>
            <a:chExt cx="4401484" cy="911541"/>
          </a:xfrm>
        </p:grpSpPr>
        <p:sp>
          <p:nvSpPr>
            <p:cNvPr name="TextBox 19" id="19"/>
            <p:cNvSpPr txBox="true"/>
            <p:nvPr/>
          </p:nvSpPr>
          <p:spPr>
            <a:xfrm rot="0">
              <a:off x="0" y="171450"/>
              <a:ext cx="4401484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51640" y="-337731"/>
              <a:ext cx="4298204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3373342" y="52856"/>
            <a:ext cx="11531574" cy="51822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86"/>
              </a:lnSpc>
            </a:pPr>
            <a:r>
              <a:rPr lang="en-US" b="true" sz="7275" spc="887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LAS CONSECUENCIAS</a:t>
            </a:r>
          </a:p>
          <a:p>
            <a:pPr algn="ctr">
              <a:lnSpc>
                <a:spcPts val="10186"/>
              </a:lnSpc>
            </a:pPr>
            <a:r>
              <a:rPr lang="en-US" b="true" sz="7275" spc="887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DE LA REBELION</a:t>
            </a:r>
          </a:p>
          <a:p>
            <a:pPr algn="ctr">
              <a:lnSpc>
                <a:spcPts val="5146"/>
              </a:lnSpc>
            </a:pPr>
            <a:r>
              <a:rPr lang="en-US" sz="3675" spc="448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Ejemplo de israel</a:t>
            </a:r>
          </a:p>
          <a:p>
            <a:pPr algn="ctr">
              <a:lnSpc>
                <a:spcPts val="5146"/>
              </a:lnSpc>
            </a:pPr>
            <a:r>
              <a:rPr lang="en-US" sz="3675" spc="448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 los beneficios de la graci﻿a de dios</a:t>
            </a:r>
          </a:p>
          <a:p>
            <a:pPr algn="ctr">
              <a:lnSpc>
                <a:spcPts val="10746"/>
              </a:lnSpc>
            </a:pPr>
            <a:r>
              <a:rPr lang="en-US" b="true" sz="7675" spc="936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 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035292" y="4467709"/>
            <a:ext cx="14521014" cy="42786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69"/>
              </a:lnSpc>
            </a:pPr>
            <a:r>
              <a:rPr lang="en-US" sz="4049" spc="14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1.</a:t>
            </a:r>
            <a:r>
              <a:rPr lang="en-US" sz="4049" spc="141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“Sin embargo. . . (v. 5)</a:t>
            </a:r>
          </a:p>
          <a:p>
            <a:pPr algn="l" marL="874390" indent="-437195" lvl="1">
              <a:lnSpc>
                <a:spcPts val="5669"/>
              </a:lnSpc>
              <a:buFont typeface="Arial"/>
              <a:buChar char="•"/>
            </a:pPr>
            <a:r>
              <a:rPr lang="en-US" sz="4049" spc="14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Con todos los beneficios anteriores</a:t>
            </a:r>
          </a:p>
          <a:p>
            <a:pPr algn="l">
              <a:lnSpc>
                <a:spcPts val="5669"/>
              </a:lnSpc>
            </a:pPr>
          </a:p>
          <a:p>
            <a:pPr algn="l">
              <a:lnSpc>
                <a:spcPts val="5669"/>
              </a:lnSpc>
            </a:pPr>
            <a:r>
              <a:rPr lang="en-US" sz="4049" spc="14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2.</a:t>
            </a:r>
            <a:r>
              <a:rPr lang="en-US" sz="4049" spc="141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La calamidad: </a:t>
            </a:r>
            <a:r>
              <a:rPr lang="en-US" sz="4049" spc="14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“Dios no se agradó de la mayor parte de ellos, pues quedaron tendidos en el desierto” (v. 5)</a:t>
            </a:r>
          </a:p>
          <a:p>
            <a:pPr algn="l">
              <a:lnSpc>
                <a:spcPts val="5669"/>
              </a:lnSpc>
            </a:pP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977114" y="9995572"/>
            <a:ext cx="8310886" cy="147357"/>
            <a:chOff x="0" y="0"/>
            <a:chExt cx="2832662" cy="5022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832662" cy="50225"/>
            </a:xfrm>
            <a:custGeom>
              <a:avLst/>
              <a:gdLst/>
              <a:ahLst/>
              <a:cxnLst/>
              <a:rect r="r" b="b" t="t" l="l"/>
              <a:pathLst>
                <a:path h="50225" w="2832662">
                  <a:moveTo>
                    <a:pt x="0" y="0"/>
                  </a:moveTo>
                  <a:lnTo>
                    <a:pt x="2832662" y="0"/>
                  </a:lnTo>
                  <a:lnTo>
                    <a:pt x="2832662" y="50225"/>
                  </a:lnTo>
                  <a:lnTo>
                    <a:pt x="0" y="50225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2832662" cy="78800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8480428" y="9205417"/>
            <a:ext cx="1166746" cy="884629"/>
          </a:xfrm>
          <a:custGeom>
            <a:avLst/>
            <a:gdLst/>
            <a:ahLst/>
            <a:cxnLst/>
            <a:rect r="r" b="b" t="t" l="l"/>
            <a:pathLst>
              <a:path h="884629" w="1166746">
                <a:moveTo>
                  <a:pt x="0" y="0"/>
                </a:moveTo>
                <a:lnTo>
                  <a:pt x="1166746" y="0"/>
                </a:lnTo>
                <a:lnTo>
                  <a:pt x="1166746" y="884629"/>
                </a:lnTo>
                <a:lnTo>
                  <a:pt x="0" y="8846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26835" r="0" b="-5055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2202347" y="398438"/>
            <a:ext cx="13883306" cy="41141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10"/>
              </a:lnSpc>
            </a:pPr>
            <a:r>
              <a:rPr lang="en-US" b="true" sz="6150" spc="750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LAS CONSECUENCIAS</a:t>
            </a:r>
          </a:p>
          <a:p>
            <a:pPr algn="ctr">
              <a:lnSpc>
                <a:spcPts val="8610"/>
              </a:lnSpc>
            </a:pPr>
            <a:r>
              <a:rPr lang="en-US" b="true" sz="6150" spc="750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de la rebelion</a:t>
            </a:r>
          </a:p>
          <a:p>
            <a:pPr algn="ctr">
              <a:lnSpc>
                <a:spcPts val="5110"/>
              </a:lnSpc>
            </a:pPr>
            <a:r>
              <a:rPr lang="en-US" sz="3650" spc="445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Ejemplo de israel</a:t>
            </a:r>
          </a:p>
          <a:p>
            <a:pPr algn="ctr">
              <a:lnSpc>
                <a:spcPts val="5110"/>
              </a:lnSpc>
            </a:pPr>
            <a:r>
              <a:rPr lang="en-US" sz="3650" spc="445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 los beneficios de la graci﻿a de dios</a:t>
            </a:r>
          </a:p>
          <a:p>
            <a:pPr algn="ctr" marL="0" indent="0" lvl="0">
              <a:lnSpc>
                <a:spcPts val="5110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2113075" y="4141505"/>
            <a:ext cx="15068199" cy="4084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09"/>
              </a:lnSpc>
            </a:pPr>
            <a:r>
              <a:rPr lang="en-US" b="true" sz="3649">
                <a:solidFill>
                  <a:srgbClr val="EB1024"/>
                </a:solidFill>
                <a:latin typeface="Arimo Bold"/>
                <a:ea typeface="Arimo Bold"/>
                <a:cs typeface="Arimo Bold"/>
                <a:sym typeface="Arimo Bold"/>
              </a:rPr>
              <a:t>¿POR QUÉ?</a:t>
            </a:r>
          </a:p>
          <a:p>
            <a:pPr algn="l">
              <a:lnSpc>
                <a:spcPts val="4549"/>
              </a:lnSpc>
            </a:pPr>
          </a:p>
          <a:p>
            <a:pPr algn="l">
              <a:lnSpc>
                <a:spcPts val="4549"/>
              </a:lnSpc>
            </a:pPr>
            <a:r>
              <a:rPr lang="en-US" sz="32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1.</a:t>
            </a:r>
            <a:r>
              <a:rPr lang="en-US" sz="3249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“EL PUEBLO SE SENTO A COMER Y A BEBER, Y SE LEVANTO A JUGAR” (v. 7) </a:t>
            </a:r>
          </a:p>
          <a:p>
            <a:pPr algn="l" marL="701674" indent="-350837" lvl="1">
              <a:lnSpc>
                <a:spcPts val="4549"/>
              </a:lnSpc>
              <a:buFont typeface="Arial"/>
              <a:buChar char="•"/>
            </a:pPr>
            <a:r>
              <a:rPr lang="en-US" sz="32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Becerro de oro (Éxodo 32:6)</a:t>
            </a:r>
          </a:p>
          <a:p>
            <a:pPr algn="l">
              <a:lnSpc>
                <a:spcPts val="4549"/>
              </a:lnSpc>
            </a:pPr>
            <a:r>
              <a:rPr lang="en-US" sz="32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2. “. . . algunos de ellos fornicaron” (v. 8).</a:t>
            </a:r>
          </a:p>
          <a:p>
            <a:pPr algn="l">
              <a:lnSpc>
                <a:spcPts val="4549"/>
              </a:lnSpc>
            </a:pPr>
          </a:p>
        </p:txBody>
      </p:sp>
      <p:grpSp>
        <p:nvGrpSpPr>
          <p:cNvPr name="Group 10" id="10"/>
          <p:cNvGrpSpPr/>
          <p:nvPr/>
        </p:nvGrpSpPr>
        <p:grpSpPr>
          <a:xfrm rot="0">
            <a:off x="-361357" y="8225825"/>
            <a:ext cx="4403300" cy="1662891"/>
            <a:chOff x="0" y="0"/>
            <a:chExt cx="1500810" cy="566776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0" y="6842621"/>
            <a:ext cx="4301499" cy="3444379"/>
            <a:chOff x="0" y="0"/>
            <a:chExt cx="5735332" cy="4592506"/>
          </a:xfrm>
        </p:grpSpPr>
        <p:grpSp>
          <p:nvGrpSpPr>
            <p:cNvPr name="Group 14" id="14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7" id="17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0" id="20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3" id="23"/>
          <p:cNvGrpSpPr/>
          <p:nvPr/>
        </p:nvGrpSpPr>
        <p:grpSpPr>
          <a:xfrm rot="0">
            <a:off x="601296" y="8753057"/>
            <a:ext cx="3085813" cy="683656"/>
            <a:chOff x="0" y="0"/>
            <a:chExt cx="4114417" cy="911541"/>
          </a:xfrm>
        </p:grpSpPr>
        <p:sp>
          <p:nvSpPr>
            <p:cNvPr name="TextBox 24" id="24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5400000">
            <a:off x="-523779" y="323336"/>
            <a:ext cx="4301499" cy="3444379"/>
            <a:chOff x="0" y="0"/>
            <a:chExt cx="5735332" cy="4592506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3" id="1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368933" y="522263"/>
            <a:ext cx="3146147" cy="683656"/>
            <a:chOff x="0" y="0"/>
            <a:chExt cx="4194863" cy="911541"/>
          </a:xfrm>
        </p:grpSpPr>
        <p:sp>
          <p:nvSpPr>
            <p:cNvPr name="TextBox 19" id="19"/>
            <p:cNvSpPr txBox="true"/>
            <p:nvPr/>
          </p:nvSpPr>
          <p:spPr>
            <a:xfrm rot="0">
              <a:off x="0" y="171450"/>
              <a:ext cx="4194863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49216" y="-337731"/>
              <a:ext cx="4096431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4016375" y="372412"/>
            <a:ext cx="13242925" cy="38238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7110"/>
              </a:lnSpc>
            </a:pPr>
            <a:r>
              <a:rPr lang="en-US" b="true" sz="5079" spc="619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Las consecuencias</a:t>
            </a:r>
          </a:p>
          <a:p>
            <a:pPr algn="r">
              <a:lnSpc>
                <a:spcPts val="7110"/>
              </a:lnSpc>
            </a:pPr>
            <a:r>
              <a:rPr lang="en-US" b="true" sz="5079" spc="619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de la rebelion</a:t>
            </a:r>
          </a:p>
          <a:p>
            <a:pPr algn="r">
              <a:lnSpc>
                <a:spcPts val="4590"/>
              </a:lnSpc>
            </a:pPr>
            <a:r>
              <a:rPr lang="en-US" sz="3279" spc="400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Ejemplo de israel</a:t>
            </a:r>
          </a:p>
          <a:p>
            <a:pPr algn="r">
              <a:lnSpc>
                <a:spcPts val="4590"/>
              </a:lnSpc>
            </a:pPr>
            <a:r>
              <a:rPr lang="en-US" sz="3279" spc="400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 los beneficios de la graci﻿a de dios</a:t>
            </a:r>
          </a:p>
          <a:p>
            <a:pPr algn="r" marL="0" indent="0" lvl="0">
              <a:lnSpc>
                <a:spcPts val="7110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1571534" y="4176755"/>
            <a:ext cx="15144932" cy="41992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369"/>
              </a:lnSpc>
            </a:pPr>
            <a:r>
              <a:rPr lang="en-US" sz="2612" spc="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5. </a:t>
            </a:r>
            <a:r>
              <a:rPr lang="en-US" sz="2612" spc="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“. . . algunos de ellos le provocaron, y fueron destruidos por las serpientes” (v. 9). (Números 21:6)</a:t>
            </a:r>
          </a:p>
          <a:p>
            <a:pPr algn="just">
              <a:lnSpc>
                <a:spcPts val="3369"/>
              </a:lnSpc>
            </a:pPr>
          </a:p>
          <a:p>
            <a:pPr algn="just" marL="563938" indent="-281969" lvl="1">
              <a:lnSpc>
                <a:spcPts val="3369"/>
              </a:lnSpc>
              <a:buFont typeface="Arial"/>
              <a:buChar char="•"/>
            </a:pPr>
            <a:r>
              <a:rPr lang="en-US" sz="2612" spc="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“Y como Moisés levantó la serpiente en el desierto, así es necesario que sea levantado el Hijo del Hombre para que todo aquel que cree, tenga en El vida eterna” (Juan 3:14-15, LBLA)</a:t>
            </a:r>
          </a:p>
          <a:p>
            <a:pPr algn="just" marL="563938" indent="-281969" lvl="1">
              <a:lnSpc>
                <a:spcPts val="3369"/>
              </a:lnSpc>
              <a:buFont typeface="Arial"/>
              <a:buChar char="•"/>
            </a:pPr>
            <a:r>
              <a:rPr lang="en-US" sz="2612" spc="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“. . . puestos los ojos en Jesús, el autor y consumador de la fe, quien por el gozo puesto delante de El soportó la cruz, menospreciando la vergüenza, y se ha sentado a la diestra del trono de Dios” (Hebreos 12:2)</a:t>
            </a:r>
          </a:p>
          <a:p>
            <a:pPr algn="just">
              <a:lnSpc>
                <a:spcPts val="3369"/>
              </a:lnSpc>
            </a:pPr>
          </a:p>
          <a:p>
            <a:pPr algn="just">
              <a:lnSpc>
                <a:spcPts val="3369"/>
              </a:lnSpc>
            </a:pPr>
            <a:r>
              <a:rPr lang="en-US" sz="2612" spc="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6.  </a:t>
            </a:r>
            <a:r>
              <a:rPr lang="en-US" sz="2612" spc="3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“. . . algunos de ellos murmuraron, y fueron destruidos por el destructor” (v. 10)</a:t>
            </a: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6442424" y="-45541"/>
            <a:ext cx="2195187" cy="1588581"/>
            <a:chOff x="0" y="0"/>
            <a:chExt cx="748202" cy="54144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748202" cy="541448"/>
            </a:xfrm>
            <a:custGeom>
              <a:avLst/>
              <a:gdLst/>
              <a:ahLst/>
              <a:cxnLst/>
              <a:rect r="r" b="b" t="t" l="l"/>
              <a:pathLst>
                <a:path h="541448" w="748202">
                  <a:moveTo>
                    <a:pt x="0" y="0"/>
                  </a:moveTo>
                  <a:lnTo>
                    <a:pt x="748202" y="0"/>
                  </a:lnTo>
                  <a:lnTo>
                    <a:pt x="748202" y="541448"/>
                  </a:lnTo>
                  <a:lnTo>
                    <a:pt x="0" y="54144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748202" cy="570023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5964382" y="8782257"/>
            <a:ext cx="7154141" cy="1662891"/>
            <a:chOff x="0" y="0"/>
            <a:chExt cx="2438400" cy="56677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438400" cy="566776"/>
            </a:xfrm>
            <a:custGeom>
              <a:avLst/>
              <a:gdLst/>
              <a:ahLst/>
              <a:cxnLst/>
              <a:rect r="r" b="b" t="t" l="l"/>
              <a:pathLst>
                <a:path h="566776" w="2438400">
                  <a:moveTo>
                    <a:pt x="0" y="0"/>
                  </a:moveTo>
                  <a:lnTo>
                    <a:pt x="2438400" y="0"/>
                  </a:lnTo>
                  <a:lnTo>
                    <a:pt x="243840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CF9DA">
                <a:alpha val="80784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243840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657105" y="1116454"/>
            <a:ext cx="12973790" cy="27656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08"/>
              </a:lnSpc>
            </a:pPr>
            <a:r>
              <a:rPr lang="en-US" b="true" sz="6291" spc="767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LAS TENTACIONES DE HOY</a:t>
            </a:r>
          </a:p>
          <a:p>
            <a:pPr algn="ctr">
              <a:lnSpc>
                <a:spcPts val="6568"/>
              </a:lnSpc>
            </a:pPr>
            <a:r>
              <a:rPr lang="en-US" b="true" sz="4691" spc="572">
                <a:solidFill>
                  <a:srgbClr val="737373"/>
                </a:solidFill>
                <a:latin typeface="Barlow Bold"/>
                <a:ea typeface="Barlow Bold"/>
                <a:cs typeface="Barlow Bold"/>
                <a:sym typeface="Barlow Bold"/>
              </a:rPr>
              <a:t>¿POR QUÉ?</a:t>
            </a:r>
          </a:p>
          <a:p>
            <a:pPr algn="ctr" marL="0" indent="0" lvl="0">
              <a:lnSpc>
                <a:spcPts val="6568"/>
              </a:lnSpc>
              <a:spcBef>
                <a:spcPct val="0"/>
              </a:spcBef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2394979" y="4158318"/>
            <a:ext cx="12838691" cy="3432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549"/>
              </a:lnSpc>
            </a:pPr>
            <a:r>
              <a:rPr lang="en-US" sz="3249" spc="32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1.</a:t>
            </a:r>
            <a:r>
              <a:rPr lang="en-US" b="true" sz="3249" spc="32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Distracciones malsanas</a:t>
            </a:r>
          </a:p>
          <a:p>
            <a:pPr algn="just">
              <a:lnSpc>
                <a:spcPts val="4549"/>
              </a:lnSpc>
            </a:pPr>
            <a:r>
              <a:rPr lang="en-US" sz="3249" spc="32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2.</a:t>
            </a:r>
            <a:r>
              <a:rPr lang="en-US" b="true" sz="3249" spc="32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Fornicación</a:t>
            </a:r>
          </a:p>
          <a:p>
            <a:pPr algn="just">
              <a:lnSpc>
                <a:spcPts val="4549"/>
              </a:lnSpc>
            </a:pPr>
            <a:r>
              <a:rPr lang="en-US" sz="3249" spc="32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3.</a:t>
            </a:r>
            <a:r>
              <a:rPr lang="en-US" b="true" sz="3249" spc="32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Provocar al señor (tentándolo)</a:t>
            </a:r>
          </a:p>
          <a:p>
            <a:pPr algn="just">
              <a:lnSpc>
                <a:spcPts val="4549"/>
              </a:lnSpc>
            </a:pPr>
            <a:r>
              <a:rPr lang="en-US" sz="3249" spc="32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4.</a:t>
            </a:r>
            <a:r>
              <a:rPr lang="en-US" b="true" sz="3249" spc="32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Crítica y murmuración</a:t>
            </a:r>
          </a:p>
          <a:p>
            <a:pPr algn="just">
              <a:lnSpc>
                <a:spcPts val="4549"/>
              </a:lnSpc>
            </a:pPr>
            <a:r>
              <a:rPr lang="en-US" sz="3249" spc="32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5.</a:t>
            </a:r>
            <a:r>
              <a:rPr lang="en-US" b="true" sz="3249" spc="32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Mentir</a:t>
            </a:r>
          </a:p>
          <a:p>
            <a:pPr algn="just">
              <a:lnSpc>
                <a:spcPts val="4549"/>
              </a:lnSpc>
            </a:pPr>
            <a:r>
              <a:rPr lang="en-US" sz="3249" spc="32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6.</a:t>
            </a:r>
            <a:r>
              <a:rPr lang="en-US" b="true" sz="3249" spc="32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Arrogancia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-361357" y="8225825"/>
            <a:ext cx="4403300" cy="1662891"/>
            <a:chOff x="0" y="0"/>
            <a:chExt cx="1500810" cy="566776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0" y="6842621"/>
            <a:ext cx="4301499" cy="3444379"/>
            <a:chOff x="0" y="0"/>
            <a:chExt cx="5735332" cy="4592506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3" id="23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6" id="26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9" id="29"/>
          <p:cNvGrpSpPr/>
          <p:nvPr/>
        </p:nvGrpSpPr>
        <p:grpSpPr>
          <a:xfrm rot="0">
            <a:off x="601296" y="8753057"/>
            <a:ext cx="3085813" cy="683656"/>
            <a:chOff x="0" y="0"/>
            <a:chExt cx="4114417" cy="911541"/>
          </a:xfrm>
        </p:grpSpPr>
        <p:sp>
          <p:nvSpPr>
            <p:cNvPr name="TextBox 30" id="30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Freeform 32" id="32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6842621"/>
            <a:ext cx="6021037" cy="3444379"/>
            <a:chOff x="0" y="0"/>
            <a:chExt cx="8028049" cy="4592506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84614"/>
              <a:ext cx="3465546" cy="445614"/>
              <a:chOff x="0" y="0"/>
              <a:chExt cx="1772652" cy="227935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772652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772652">
                    <a:moveTo>
                      <a:pt x="0" y="0"/>
                    </a:moveTo>
                    <a:lnTo>
                      <a:pt x="1772652" y="0"/>
                    </a:lnTo>
                    <a:lnTo>
                      <a:pt x="1772652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28575"/>
                <a:ext cx="1772652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961825" y="4157628"/>
              <a:ext cx="7066225" cy="434877"/>
              <a:chOff x="0" y="0"/>
              <a:chExt cx="3614425" cy="222443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614426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3614426">
                    <a:moveTo>
                      <a:pt x="0" y="0"/>
                    </a:moveTo>
                    <a:lnTo>
                      <a:pt x="3614426" y="0"/>
                    </a:lnTo>
                    <a:lnTo>
                      <a:pt x="3614426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3614425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-1769723" y="2150527"/>
              <a:ext cx="4592506" cy="291452"/>
              <a:chOff x="0" y="0"/>
              <a:chExt cx="2349100" cy="14908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349100" cy="149080"/>
              </a:xfrm>
              <a:custGeom>
                <a:avLst/>
                <a:gdLst/>
                <a:ahLst/>
                <a:cxnLst/>
                <a:rect r="r" b="b" t="t" l="l"/>
                <a:pathLst>
                  <a:path h="149080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49080"/>
                    </a:lnTo>
                    <a:lnTo>
                      <a:pt x="0" y="149080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349100" cy="177655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3" id="1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540961" y="9432833"/>
            <a:ext cx="3301113" cy="683656"/>
            <a:chOff x="0" y="0"/>
            <a:chExt cx="4401484" cy="911541"/>
          </a:xfrm>
        </p:grpSpPr>
        <p:sp>
          <p:nvSpPr>
            <p:cNvPr name="TextBox 19" id="19"/>
            <p:cNvSpPr txBox="true"/>
            <p:nvPr/>
          </p:nvSpPr>
          <p:spPr>
            <a:xfrm rot="0">
              <a:off x="0" y="171450"/>
              <a:ext cx="4401484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51640" y="-337731"/>
              <a:ext cx="4298204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2618343" y="615399"/>
            <a:ext cx="10932819" cy="25981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81"/>
              </a:lnSpc>
            </a:pPr>
            <a:r>
              <a:rPr lang="en-US" b="true" sz="6486" spc="791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 IDOLATRÍA</a:t>
            </a:r>
          </a:p>
          <a:p>
            <a:pPr algn="l">
              <a:lnSpc>
                <a:spcPts val="3761"/>
              </a:lnSpc>
            </a:pPr>
            <a:r>
              <a:rPr lang="en-US" sz="2686" spc="327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La fuente de la cual brota la rebelión del pueblo de Dios en todos los tiempos</a:t>
            </a:r>
          </a:p>
          <a:p>
            <a:pPr algn="l">
              <a:lnSpc>
                <a:spcPts val="3761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1614799" y="3538531"/>
            <a:ext cx="15078728" cy="38922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95984" indent="-297992" lvl="1">
              <a:lnSpc>
                <a:spcPts val="3864"/>
              </a:lnSpc>
              <a:buFont typeface="Arial"/>
              <a:buChar char="•"/>
            </a:pPr>
            <a:r>
              <a:rPr lang="en-US" b="true" sz="2760" spc="13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No seáis, pues, idólatras” (v. 7).</a:t>
            </a:r>
          </a:p>
          <a:p>
            <a:pPr algn="just">
              <a:lnSpc>
                <a:spcPts val="3864"/>
              </a:lnSpc>
            </a:pPr>
            <a:r>
              <a:rPr lang="en-US" sz="2760" spc="1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“Entonces todo el pueblo se quitó los pendientes de oro que tenían en las orejas y los llevaron a Aarón. Y él los tomó de sus manos y les dio forma con buril, e hizo de ellos un becerro de fundición. Y ellos dijeron: </a:t>
            </a:r>
            <a:r>
              <a:rPr lang="en-US" sz="2760" spc="13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Este es tu dios, Israel, que te ha sacado de la tierra de Egipto.</a:t>
            </a:r>
            <a:r>
              <a:rPr lang="en-US" sz="2760" spc="1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Cuando Aarón vio esto, </a:t>
            </a:r>
            <a:r>
              <a:rPr lang="en-US" sz="2760" spc="13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edificó un altar delante del becerro</a:t>
            </a:r>
            <a:r>
              <a:rPr lang="en-US" sz="2760" spc="1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 Y Aarón hizo una proclama, diciendo: </a:t>
            </a:r>
            <a:r>
              <a:rPr lang="en-US" sz="2760" spc="13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Mañana será fiesta para el SEÑOR</a:t>
            </a:r>
            <a:r>
              <a:rPr lang="en-US" sz="2760" spc="1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 Y al día siguiente se levantaron temprano y ofrecieron holocaustos y trajeron ofrendas de paz; </a:t>
            </a:r>
            <a:r>
              <a:rPr lang="en-US" b="true" sz="2760" spc="13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y el pueblo se sentó a comer y a beber, y se levantó a regocijarse</a:t>
            </a:r>
            <a:r>
              <a:rPr lang="en-US" sz="2760" spc="1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(Éxodo 32:3-6, LBLA)</a:t>
            </a: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265090" y="933966"/>
            <a:ext cx="12994210" cy="40868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9940"/>
              </a:lnSpc>
            </a:pPr>
            <a:r>
              <a:rPr lang="en-US" b="true" sz="7100" spc="866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LA ADVERTENCIA</a:t>
            </a:r>
          </a:p>
          <a:p>
            <a:pPr algn="r">
              <a:lnSpc>
                <a:spcPts val="6440"/>
              </a:lnSpc>
            </a:pPr>
            <a:r>
              <a:rPr lang="en-US" sz="4600" spc="561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La Palabra de Dios</a:t>
            </a:r>
          </a:p>
          <a:p>
            <a:pPr algn="r">
              <a:lnSpc>
                <a:spcPts val="6440"/>
              </a:lnSpc>
            </a:pPr>
            <a:r>
              <a:rPr lang="en-US" sz="4600" spc="561">
                <a:solidFill>
                  <a:srgbClr val="737373"/>
                </a:solidFill>
                <a:latin typeface="Barlow"/>
                <a:ea typeface="Barlow"/>
                <a:cs typeface="Barlow"/>
                <a:sym typeface="Barlow"/>
              </a:rPr>
              <a:t>para nosotros hoy</a:t>
            </a:r>
          </a:p>
          <a:p>
            <a:pPr algn="r" marL="0" indent="0" lvl="0">
              <a:lnSpc>
                <a:spcPts val="9940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296434" y="4408358"/>
            <a:ext cx="15695131" cy="34321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49"/>
              </a:lnSpc>
            </a:pPr>
            <a:r>
              <a:rPr lang="en-US" sz="3249" spc="4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1.</a:t>
            </a:r>
            <a:r>
              <a:rPr lang="en-US" sz="3249" spc="4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“Estas cosas les sucedieron como ejemplo, y fueron escritas </a:t>
            </a:r>
            <a:r>
              <a:rPr lang="en-US" sz="3249" spc="48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como enseñanza para nosotros</a:t>
            </a:r>
            <a:r>
              <a:rPr lang="en-US" sz="3249" spc="4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para quienes ha llegado el fin de los siglos” (v. 11)</a:t>
            </a:r>
          </a:p>
          <a:p>
            <a:pPr algn="l">
              <a:lnSpc>
                <a:spcPts val="4549"/>
              </a:lnSpc>
            </a:pPr>
          </a:p>
          <a:p>
            <a:pPr algn="l">
              <a:lnSpc>
                <a:spcPts val="4549"/>
              </a:lnSpc>
            </a:pPr>
          </a:p>
          <a:p>
            <a:pPr algn="l">
              <a:lnSpc>
                <a:spcPts val="4549"/>
              </a:lnSpc>
            </a:pPr>
            <a:r>
              <a:rPr lang="en-US" sz="3249" spc="4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2.“Por tanto, el que cree que </a:t>
            </a:r>
            <a:r>
              <a:rPr lang="en-US" sz="3249" spc="48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está firme</a:t>
            </a:r>
            <a:r>
              <a:rPr lang="en-US" sz="3249" spc="4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tenga cuidado, </a:t>
            </a:r>
            <a:r>
              <a:rPr lang="en-US" sz="3249" spc="48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no sea que caiga</a:t>
            </a:r>
            <a:r>
              <a:rPr lang="en-US" sz="3249" spc="48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(v. 12)</a:t>
            </a:r>
          </a:p>
          <a:p>
            <a:pPr algn="l">
              <a:lnSpc>
                <a:spcPts val="4549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6622286" y="9229725"/>
            <a:ext cx="4384076" cy="517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Dr. Christian Sarmiento </a:t>
            </a:r>
          </a:p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General Superintendent, Mesoamerican Region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-361357" y="342945"/>
            <a:ext cx="4403300" cy="1662891"/>
            <a:chOff x="0" y="0"/>
            <a:chExt cx="1500810" cy="56677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0" y="-1040260"/>
            <a:ext cx="4301499" cy="3444379"/>
            <a:chOff x="0" y="0"/>
            <a:chExt cx="5735332" cy="4592506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4" id="24"/>
          <p:cNvGrpSpPr/>
          <p:nvPr/>
        </p:nvGrpSpPr>
        <p:grpSpPr>
          <a:xfrm rot="0">
            <a:off x="601296" y="870177"/>
            <a:ext cx="3085813" cy="683656"/>
            <a:chOff x="0" y="0"/>
            <a:chExt cx="4114417" cy="91154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LEADERSHIP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The temptations of</a:t>
              </a:r>
            </a:p>
          </p:txBody>
        </p:sp>
      </p:grpSp>
      <p:sp>
        <p:nvSpPr>
          <p:cNvPr name="Freeform 27" id="27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5400000">
            <a:off x="-523779" y="497526"/>
            <a:ext cx="4301499" cy="3444379"/>
            <a:chOff x="0" y="0"/>
            <a:chExt cx="5735332" cy="4592506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3" id="1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368933" y="696453"/>
            <a:ext cx="3146147" cy="683656"/>
            <a:chOff x="0" y="0"/>
            <a:chExt cx="4194863" cy="911541"/>
          </a:xfrm>
        </p:grpSpPr>
        <p:sp>
          <p:nvSpPr>
            <p:cNvPr name="TextBox 19" id="19"/>
            <p:cNvSpPr txBox="true"/>
            <p:nvPr/>
          </p:nvSpPr>
          <p:spPr>
            <a:xfrm rot="0">
              <a:off x="0" y="171450"/>
              <a:ext cx="4194863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LEADERSHIP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49216" y="-337731"/>
              <a:ext cx="4096431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The temptations of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3799661" y="825569"/>
            <a:ext cx="13459639" cy="4045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9600"/>
              </a:lnSpc>
            </a:pPr>
            <a:r>
              <a:rPr lang="en-US" b="true" sz="6857" spc="836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SÓLO PARA CRISTIANOS</a:t>
            </a:r>
          </a:p>
          <a:p>
            <a:pPr algn="r">
              <a:lnSpc>
                <a:spcPts val="6521"/>
              </a:lnSpc>
            </a:pPr>
            <a:r>
              <a:rPr lang="en-US" sz="4657" spc="568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Las bendiciones de Dios</a:t>
            </a:r>
          </a:p>
          <a:p>
            <a:pPr algn="r">
              <a:lnSpc>
                <a:spcPts val="6521"/>
              </a:lnSpc>
            </a:pPr>
            <a:r>
              <a:rPr lang="en-US" sz="4657" spc="568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Para la iglesia de hoy</a:t>
            </a:r>
          </a:p>
          <a:p>
            <a:pPr algn="r" marL="0" indent="0" lvl="0">
              <a:lnSpc>
                <a:spcPts val="9600"/>
              </a:lnSpc>
              <a:spcBef>
                <a:spcPct val="0"/>
              </a:spcBef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2446208" y="4966205"/>
            <a:ext cx="14195722" cy="3599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76"/>
              </a:lnSpc>
            </a:pPr>
            <a:r>
              <a:rPr lang="en-US" sz="3412" spc="1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“No os ha sobrevenido </a:t>
            </a:r>
            <a:r>
              <a:rPr lang="en-US" sz="3412" spc="17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ninguna tentación</a:t>
            </a:r>
            <a:r>
              <a:rPr lang="en-US" sz="3412" spc="1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que no sea común a los hombres; y </a:t>
            </a:r>
            <a:r>
              <a:rPr lang="en-US" sz="3412" spc="17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fiel es Dios</a:t>
            </a:r>
            <a:r>
              <a:rPr lang="en-US" sz="3412" spc="1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que no permitirá que vosotros seáis tentados más allá de lo que podéis soportar, sino que </a:t>
            </a:r>
            <a:r>
              <a:rPr lang="en-US" sz="3412" spc="17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con la tentación proveerá también la vía de escape</a:t>
            </a:r>
            <a:r>
              <a:rPr lang="en-US" sz="3412" spc="1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a fin de </a:t>
            </a:r>
            <a:r>
              <a:rPr lang="en-US" sz="3412" spc="17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que podáis resistirla</a:t>
            </a:r>
            <a:r>
              <a:rPr lang="en-US" sz="3412" spc="1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(1 Corintios 10:13, BLA)</a:t>
            </a:r>
          </a:p>
          <a:p>
            <a:pPr algn="l">
              <a:lnSpc>
                <a:spcPts val="4776"/>
              </a:lnSpc>
              <a:spcBef>
                <a:spcPct val="0"/>
              </a:spcBef>
            </a:pP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301499" y="392297"/>
            <a:ext cx="13316248" cy="40862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8400"/>
              </a:lnSpc>
            </a:pPr>
            <a:r>
              <a:rPr lang="en-US" b="true" sz="6000" spc="732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SÓLO PARA CRISTIANOS FIELES</a:t>
            </a:r>
          </a:p>
          <a:p>
            <a:pPr algn="r">
              <a:lnSpc>
                <a:spcPts val="6440"/>
              </a:lnSpc>
            </a:pPr>
            <a:r>
              <a:rPr lang="en-US" sz="4600" spc="561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Las bendiciones de Dios</a:t>
            </a:r>
          </a:p>
          <a:p>
            <a:pPr algn="r">
              <a:lnSpc>
                <a:spcPts val="6440"/>
              </a:lnSpc>
            </a:pPr>
            <a:r>
              <a:rPr lang="en-US" sz="4600" spc="561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Para la iglesia de hoy</a:t>
            </a:r>
          </a:p>
          <a:p>
            <a:pPr algn="r">
              <a:lnSpc>
                <a:spcPts val="8680"/>
              </a:lnSpc>
            </a:pPr>
          </a:p>
          <a:p>
            <a:pPr algn="r" marL="0" indent="0" lvl="0">
              <a:lnSpc>
                <a:spcPts val="2101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701889" y="4262950"/>
            <a:ext cx="15020679" cy="3406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93727" indent="-296864" lvl="1">
              <a:lnSpc>
                <a:spcPts val="3850"/>
              </a:lnSpc>
              <a:buAutoNum type="arabicPeriod" startAt="1"/>
            </a:pPr>
            <a:r>
              <a:rPr lang="en-US" b="true" sz="275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La fidelidad de Dios ("</a:t>
            </a:r>
            <a:r>
              <a:rPr lang="en-US" b="true" sz="2750" i="true">
                <a:solidFill>
                  <a:srgbClr val="545454"/>
                </a:solidFill>
                <a:latin typeface="Arimo Bold Italics"/>
                <a:ea typeface="Arimo Bold Italics"/>
                <a:cs typeface="Arimo Bold Italics"/>
                <a:sym typeface="Arimo Bold Italics"/>
              </a:rPr>
              <a:t>Dios es fiel</a:t>
            </a:r>
            <a:r>
              <a:rPr lang="en-US" b="true" sz="275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, ”v. 13)</a:t>
            </a:r>
          </a:p>
          <a:p>
            <a:pPr algn="just">
              <a:lnSpc>
                <a:spcPts val="3850"/>
              </a:lnSpc>
            </a:pPr>
          </a:p>
          <a:p>
            <a:pPr algn="just" marL="593727" indent="-296864" lvl="1">
              <a:lnSpc>
                <a:spcPts val="3850"/>
              </a:lnSpc>
              <a:buFont typeface="Arial"/>
              <a:buChar char="•"/>
            </a:pPr>
            <a:r>
              <a:rPr lang="en-US" sz="27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</a:t>
            </a:r>
            <a:r>
              <a:rPr lang="en-US" b="true" sz="275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Reconoce</a:t>
            </a:r>
            <a:r>
              <a:rPr lang="en-US" sz="27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pues, que el SEÑOR tu Dios es Dios, el Dios fiel, </a:t>
            </a:r>
            <a:r>
              <a:rPr lang="en-US" sz="2750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que guarda su pacto</a:t>
            </a:r>
            <a:r>
              <a:rPr lang="en-US" sz="27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y su misericordia hasta </a:t>
            </a:r>
            <a:r>
              <a:rPr lang="en-US" sz="2750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mil generaciones</a:t>
            </a:r>
            <a:r>
              <a:rPr lang="en-US" sz="27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con aquellos que </a:t>
            </a:r>
            <a:r>
              <a:rPr lang="en-US" sz="2750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le aman</a:t>
            </a:r>
            <a:r>
              <a:rPr lang="en-US" sz="27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y </a:t>
            </a:r>
            <a:r>
              <a:rPr lang="en-US" sz="2750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guardan sus mandamientos</a:t>
            </a:r>
            <a:r>
              <a:rPr lang="en-US" sz="27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(Deuteronomio 7:9, LBLA)</a:t>
            </a:r>
          </a:p>
          <a:p>
            <a:pPr algn="just" marL="593727" indent="-296864" lvl="1">
              <a:lnSpc>
                <a:spcPts val="3850"/>
              </a:lnSpc>
              <a:buFont typeface="Arial"/>
              <a:buChar char="•"/>
            </a:pPr>
            <a:r>
              <a:rPr lang="en-US" sz="27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“. . . el SEÑOR que es fiel, del Santo de Israel que </a:t>
            </a:r>
            <a:r>
              <a:rPr lang="en-US" b="true" sz="275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te ha escogido</a:t>
            </a:r>
            <a:r>
              <a:rPr lang="en-US" sz="27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(Isaías 49:7, LBLA). </a:t>
            </a:r>
          </a:p>
          <a:p>
            <a:pPr algn="just">
              <a:lnSpc>
                <a:spcPts val="3850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6622286" y="9229725"/>
            <a:ext cx="4384076" cy="517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Dr. Christian Sarmiento </a:t>
            </a:r>
          </a:p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General Superintendent, Mesoamerican Region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-361357" y="186661"/>
            <a:ext cx="4403300" cy="1662891"/>
            <a:chOff x="0" y="0"/>
            <a:chExt cx="1500810" cy="56677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0" y="-1196543"/>
            <a:ext cx="4301499" cy="3444379"/>
            <a:chOff x="0" y="0"/>
            <a:chExt cx="5735332" cy="4592506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4" id="24"/>
          <p:cNvGrpSpPr/>
          <p:nvPr/>
        </p:nvGrpSpPr>
        <p:grpSpPr>
          <a:xfrm rot="0">
            <a:off x="601296" y="713894"/>
            <a:ext cx="3085813" cy="683656"/>
            <a:chOff x="0" y="0"/>
            <a:chExt cx="4114417" cy="91154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Freeform 27" id="27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6842621"/>
            <a:ext cx="6021037" cy="3444379"/>
            <a:chOff x="0" y="0"/>
            <a:chExt cx="8028049" cy="4592506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0" y="3984614"/>
              <a:ext cx="3465546" cy="445614"/>
              <a:chOff x="0" y="0"/>
              <a:chExt cx="1772652" cy="227935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1772652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772652">
                    <a:moveTo>
                      <a:pt x="0" y="0"/>
                    </a:moveTo>
                    <a:lnTo>
                      <a:pt x="1772652" y="0"/>
                    </a:lnTo>
                    <a:lnTo>
                      <a:pt x="1772652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-28575"/>
                <a:ext cx="1772652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7" id="7"/>
            <p:cNvGrpSpPr/>
            <p:nvPr/>
          </p:nvGrpSpPr>
          <p:grpSpPr>
            <a:xfrm rot="0">
              <a:off x="961825" y="4157628"/>
              <a:ext cx="7066225" cy="434877"/>
              <a:chOff x="0" y="0"/>
              <a:chExt cx="3614425" cy="222443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3614426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3614426">
                    <a:moveTo>
                      <a:pt x="0" y="0"/>
                    </a:moveTo>
                    <a:lnTo>
                      <a:pt x="3614426" y="0"/>
                    </a:lnTo>
                    <a:lnTo>
                      <a:pt x="3614426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3614425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5400000">
              <a:off x="-1769723" y="2150527"/>
              <a:ext cx="4592506" cy="291452"/>
              <a:chOff x="0" y="0"/>
              <a:chExt cx="2349100" cy="14908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349100" cy="149080"/>
              </a:xfrm>
              <a:custGeom>
                <a:avLst/>
                <a:gdLst/>
                <a:ahLst/>
                <a:cxnLst/>
                <a:rect r="r" b="b" t="t" l="l"/>
                <a:pathLst>
                  <a:path h="149080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49080"/>
                    </a:lnTo>
                    <a:lnTo>
                      <a:pt x="0" y="149080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349100" cy="177655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3" id="1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18" id="18"/>
          <p:cNvGrpSpPr/>
          <p:nvPr/>
        </p:nvGrpSpPr>
        <p:grpSpPr>
          <a:xfrm rot="0">
            <a:off x="601296" y="8977148"/>
            <a:ext cx="3301113" cy="683656"/>
            <a:chOff x="0" y="0"/>
            <a:chExt cx="4401484" cy="911541"/>
          </a:xfrm>
        </p:grpSpPr>
        <p:sp>
          <p:nvSpPr>
            <p:cNvPr name="TextBox 19" id="19"/>
            <p:cNvSpPr txBox="true"/>
            <p:nvPr/>
          </p:nvSpPr>
          <p:spPr>
            <a:xfrm rot="0">
              <a:off x="0" y="171450"/>
              <a:ext cx="4401484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51640" y="-337731"/>
              <a:ext cx="4298204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3904918" y="398438"/>
            <a:ext cx="10614622" cy="422526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86"/>
              </a:lnSpc>
            </a:pPr>
            <a:r>
              <a:rPr lang="en-US" b="true" sz="6275" i="true" spc="765">
                <a:solidFill>
                  <a:srgbClr val="000000"/>
                </a:solidFill>
                <a:latin typeface="Barlow Bold Italics"/>
                <a:ea typeface="Barlow Bold Italics"/>
                <a:cs typeface="Barlow Bold Italics"/>
                <a:sym typeface="Barlow Bold Italics"/>
              </a:rPr>
              <a:t>SÓLO PARA CRISTIANOS FIELES</a:t>
            </a:r>
          </a:p>
          <a:p>
            <a:pPr algn="ctr">
              <a:lnSpc>
                <a:spcPts val="5286"/>
              </a:lnSpc>
            </a:pPr>
            <a:r>
              <a:rPr lang="en-US" sz="3775" i="true" spc="460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Las bendiciones de Dios</a:t>
            </a:r>
          </a:p>
          <a:p>
            <a:pPr algn="ctr">
              <a:lnSpc>
                <a:spcPts val="5286"/>
              </a:lnSpc>
            </a:pPr>
            <a:r>
              <a:rPr lang="en-US" sz="3775" i="true" spc="460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Para la iglesia de hoy</a:t>
            </a:r>
          </a:p>
          <a:p>
            <a:pPr algn="ctr">
              <a:lnSpc>
                <a:spcPts val="5286"/>
              </a:lnSpc>
            </a:pPr>
          </a:p>
        </p:txBody>
      </p:sp>
      <p:sp>
        <p:nvSpPr>
          <p:cNvPr name="TextBox 22" id="22"/>
          <p:cNvSpPr txBox="true"/>
          <p:nvPr/>
        </p:nvSpPr>
        <p:spPr>
          <a:xfrm rot="0">
            <a:off x="2565552" y="3986246"/>
            <a:ext cx="14127975" cy="53327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70"/>
              </a:lnSpc>
            </a:pPr>
          </a:p>
          <a:p>
            <a:pPr algn="l" marL="658496" indent="-329248" lvl="1">
              <a:lnSpc>
                <a:spcPts val="4270"/>
              </a:lnSpc>
              <a:buFont typeface="Arial"/>
              <a:buChar char="•"/>
            </a:pP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"Pero como Dios es fiel, nuestra palabra a vosotros no es sí y no” (2 Corintios 1:18, LBLA).</a:t>
            </a:r>
          </a:p>
          <a:p>
            <a:pPr algn="l">
              <a:lnSpc>
                <a:spcPts val="4270"/>
              </a:lnSpc>
            </a:pPr>
          </a:p>
          <a:p>
            <a:pPr algn="l" marL="658496" indent="-329248" lvl="1">
              <a:lnSpc>
                <a:spcPts val="4270"/>
              </a:lnSpc>
              <a:buFont typeface="Arial"/>
              <a:buChar char="•"/>
            </a:pP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“. . . </a:t>
            </a:r>
            <a:r>
              <a:rPr lang="en-US" sz="3050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el SEÑOR que es fiel</a:t>
            </a: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del Santo de Israel que te ha escogido” (Isaías 49:7, LBLA).</a:t>
            </a:r>
          </a:p>
          <a:p>
            <a:pPr algn="l">
              <a:lnSpc>
                <a:spcPts val="4270"/>
              </a:lnSpc>
            </a:pPr>
          </a:p>
          <a:p>
            <a:pPr algn="l" marL="658496" indent="-329248" lvl="1">
              <a:lnSpc>
                <a:spcPts val="4270"/>
              </a:lnSpc>
              <a:buFont typeface="Arial"/>
              <a:buChar char="•"/>
            </a:pP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“Fiel es el que os llama, </a:t>
            </a:r>
            <a:r>
              <a:rPr lang="en-US" sz="3050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el cual también lo hará</a:t>
            </a: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(1 Tesalonicenses 5:24, LBLA </a:t>
            </a:r>
          </a:p>
          <a:p>
            <a:pPr algn="l">
              <a:lnSpc>
                <a:spcPts val="4270"/>
              </a:lnSpc>
            </a:pP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701889" y="3478321"/>
            <a:ext cx="15466410" cy="46424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094"/>
              </a:lnSpc>
            </a:pPr>
            <a:r>
              <a:rPr lang="en-US" sz="32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2.</a:t>
            </a:r>
            <a:r>
              <a:rPr lang="en-US" sz="32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El cuidado de Dios</a:t>
            </a:r>
          </a:p>
          <a:p>
            <a:pPr algn="just">
              <a:lnSpc>
                <a:spcPts val="4094"/>
              </a:lnSpc>
            </a:pPr>
          </a:p>
          <a:p>
            <a:pPr algn="just" marL="701674" indent="-350837" lvl="1">
              <a:lnSpc>
                <a:spcPts val="4094"/>
              </a:lnSpc>
              <a:buFont typeface="Arial"/>
              <a:buChar char="•"/>
            </a:pPr>
            <a:r>
              <a:rPr lang="en-US" sz="32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“Dios . . . que no permitirá que vosotros seáis tentados </a:t>
            </a:r>
            <a:r>
              <a:rPr lang="en-US" sz="3249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más allá de lo que podéis soportar</a:t>
            </a:r>
            <a:r>
              <a:rPr lang="en-US" sz="32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(v. 13)</a:t>
            </a:r>
          </a:p>
          <a:p>
            <a:pPr algn="just">
              <a:lnSpc>
                <a:spcPts val="4094"/>
              </a:lnSpc>
            </a:pPr>
          </a:p>
          <a:p>
            <a:pPr algn="just" marL="701674" indent="-350837" lvl="1">
              <a:lnSpc>
                <a:spcPts val="4094"/>
              </a:lnSpc>
              <a:buFont typeface="Arial"/>
              <a:buChar char="•"/>
            </a:pPr>
            <a:r>
              <a:rPr lang="en-US" sz="32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</a:t>
            </a:r>
            <a:r>
              <a:rPr lang="en-US" sz="3249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Dios . . . no tienta a nadie</a:t>
            </a:r>
            <a:r>
              <a:rPr lang="en-US" sz="32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(Santiago 1:13)</a:t>
            </a:r>
          </a:p>
          <a:p>
            <a:pPr algn="just">
              <a:lnSpc>
                <a:spcPts val="4094"/>
              </a:lnSpc>
            </a:pPr>
          </a:p>
          <a:p>
            <a:pPr algn="just" marL="701674" indent="-350837" lvl="1">
              <a:lnSpc>
                <a:spcPts val="4094"/>
              </a:lnSpc>
              <a:buFont typeface="Arial"/>
              <a:buChar char="•"/>
            </a:pPr>
            <a:r>
              <a:rPr lang="en-US" sz="32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“. . . </a:t>
            </a:r>
            <a:r>
              <a:rPr lang="en-US" b="true" sz="3249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sabe el Señor librar de tentación a los piadosos</a:t>
            </a:r>
            <a:r>
              <a:rPr lang="en-US" sz="32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(2 Pedro 2:9).</a:t>
            </a:r>
          </a:p>
          <a:p>
            <a:pPr algn="just">
              <a:lnSpc>
                <a:spcPts val="4094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1463933" y="592899"/>
            <a:ext cx="16518865" cy="34378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7420"/>
              </a:lnSpc>
            </a:pPr>
            <a:r>
              <a:rPr lang="en-US" b="true" sz="5300" i="true" spc="646">
                <a:solidFill>
                  <a:srgbClr val="000000"/>
                </a:solidFill>
                <a:latin typeface="Barlow Bold Italics"/>
                <a:ea typeface="Barlow Bold Italics"/>
                <a:cs typeface="Barlow Bold Italics"/>
                <a:sym typeface="Barlow Bold Italics"/>
              </a:rPr>
              <a:t>SÓLO PARA CRISTIANOS FIELES</a:t>
            </a:r>
          </a:p>
          <a:p>
            <a:pPr algn="r">
              <a:lnSpc>
                <a:spcPts val="5040"/>
              </a:lnSpc>
            </a:pPr>
            <a:r>
              <a:rPr lang="en-US" sz="3600" i="true" spc="439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Las bendiciones de Dios</a:t>
            </a:r>
          </a:p>
          <a:p>
            <a:pPr algn="r">
              <a:lnSpc>
                <a:spcPts val="5040"/>
              </a:lnSpc>
            </a:pPr>
            <a:r>
              <a:rPr lang="en-US" sz="3600" i="true" spc="439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Para la iglesia de hoy</a:t>
            </a:r>
          </a:p>
          <a:p>
            <a:pPr algn="r">
              <a:lnSpc>
                <a:spcPts val="7420"/>
              </a:lnSpc>
            </a:pPr>
          </a:p>
          <a:p>
            <a:pPr algn="r" marL="0" indent="0" lvl="0">
              <a:lnSpc>
                <a:spcPts val="2101"/>
              </a:lnSpc>
              <a:spcBef>
                <a:spcPct val="0"/>
              </a:spcBef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6622286" y="9229725"/>
            <a:ext cx="4384076" cy="517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Dr. Christian Sarmiento </a:t>
            </a:r>
          </a:p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General Superintendent, Mesoamerican Region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-361357" y="156752"/>
            <a:ext cx="4403300" cy="1662891"/>
            <a:chOff x="0" y="0"/>
            <a:chExt cx="1500810" cy="56677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0" y="-1226453"/>
            <a:ext cx="4301499" cy="3444379"/>
            <a:chOff x="0" y="0"/>
            <a:chExt cx="5735332" cy="4592506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4" id="24"/>
          <p:cNvGrpSpPr/>
          <p:nvPr/>
        </p:nvGrpSpPr>
        <p:grpSpPr>
          <a:xfrm rot="0">
            <a:off x="601296" y="683984"/>
            <a:ext cx="3085813" cy="683656"/>
            <a:chOff x="0" y="0"/>
            <a:chExt cx="4114417" cy="91154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Freeform 27" id="27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61357" y="0"/>
            <a:ext cx="19147172" cy="522263"/>
            <a:chOff x="0" y="0"/>
            <a:chExt cx="6526076" cy="17800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526075" cy="178007"/>
            </a:xfrm>
            <a:custGeom>
              <a:avLst/>
              <a:gdLst/>
              <a:ahLst/>
              <a:cxnLst/>
              <a:rect r="r" b="b" t="t" l="l"/>
              <a:pathLst>
                <a:path h="178007" w="6526075">
                  <a:moveTo>
                    <a:pt x="0" y="0"/>
                  </a:moveTo>
                  <a:lnTo>
                    <a:pt x="6526075" y="0"/>
                  </a:lnTo>
                  <a:lnTo>
                    <a:pt x="6526075" y="178007"/>
                  </a:lnTo>
                  <a:lnTo>
                    <a:pt x="0" y="17800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6526076" cy="206582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0" y="8698419"/>
            <a:ext cx="1942007" cy="1588581"/>
            <a:chOff x="0" y="0"/>
            <a:chExt cx="661909" cy="54144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61909" cy="541448"/>
            </a:xfrm>
            <a:custGeom>
              <a:avLst/>
              <a:gdLst/>
              <a:ahLst/>
              <a:cxnLst/>
              <a:rect r="r" b="b" t="t" l="l"/>
              <a:pathLst>
                <a:path h="541448" w="661909">
                  <a:moveTo>
                    <a:pt x="0" y="0"/>
                  </a:moveTo>
                  <a:lnTo>
                    <a:pt x="661909" y="0"/>
                  </a:lnTo>
                  <a:lnTo>
                    <a:pt x="661909" y="541448"/>
                  </a:lnTo>
                  <a:lnTo>
                    <a:pt x="0" y="54144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661909" cy="570023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5400000">
            <a:off x="-734840" y="656105"/>
            <a:ext cx="1856870" cy="334210"/>
            <a:chOff x="0" y="0"/>
            <a:chExt cx="1266403" cy="227935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266403" cy="227935"/>
            </a:xfrm>
            <a:custGeom>
              <a:avLst/>
              <a:gdLst/>
              <a:ahLst/>
              <a:cxnLst/>
              <a:rect r="r" b="b" t="t" l="l"/>
              <a:pathLst>
                <a:path h="227935" w="1266403">
                  <a:moveTo>
                    <a:pt x="0" y="0"/>
                  </a:moveTo>
                  <a:lnTo>
                    <a:pt x="1266403" y="0"/>
                  </a:lnTo>
                  <a:lnTo>
                    <a:pt x="1266403" y="227935"/>
                  </a:lnTo>
                  <a:lnTo>
                    <a:pt x="0" y="22793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1266403" cy="256510"/>
            </a:xfrm>
            <a:prstGeom prst="rect">
              <a:avLst/>
            </a:prstGeom>
          </p:spPr>
          <p:txBody>
            <a:bodyPr anchor="ctr" rtlCol="false" tIns="25965" lIns="25965" bIns="25965" rIns="2596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5400000">
            <a:off x="-1825213" y="2140123"/>
            <a:ext cx="3786145" cy="326158"/>
            <a:chOff x="0" y="0"/>
            <a:chExt cx="2582188" cy="222443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582188" cy="222443"/>
            </a:xfrm>
            <a:custGeom>
              <a:avLst/>
              <a:gdLst/>
              <a:ahLst/>
              <a:cxnLst/>
              <a:rect r="r" b="b" t="t" l="l"/>
              <a:pathLst>
                <a:path h="222443" w="2582188">
                  <a:moveTo>
                    <a:pt x="0" y="0"/>
                  </a:moveTo>
                  <a:lnTo>
                    <a:pt x="2582188" y="0"/>
                  </a:lnTo>
                  <a:lnTo>
                    <a:pt x="2582188" y="222443"/>
                  </a:lnTo>
                  <a:lnTo>
                    <a:pt x="0" y="222443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28575"/>
              <a:ext cx="2582188" cy="251018"/>
            </a:xfrm>
            <a:prstGeom prst="rect">
              <a:avLst/>
            </a:prstGeom>
          </p:spPr>
          <p:txBody>
            <a:bodyPr anchor="ctr" rtlCol="false" tIns="25965" lIns="25965" bIns="25965" rIns="2596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5" id="15"/>
          <p:cNvGrpSpPr/>
          <p:nvPr/>
        </p:nvGrpSpPr>
        <p:grpSpPr>
          <a:xfrm rot="-10800000">
            <a:off x="-95219" y="98814"/>
            <a:ext cx="3444379" cy="156162"/>
            <a:chOff x="0" y="0"/>
            <a:chExt cx="2349100" cy="10650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349100" cy="106504"/>
            </a:xfrm>
            <a:custGeom>
              <a:avLst/>
              <a:gdLst/>
              <a:ahLst/>
              <a:cxnLst/>
              <a:rect r="r" b="b" t="t" l="l"/>
              <a:pathLst>
                <a:path h="106504" w="2349100">
                  <a:moveTo>
                    <a:pt x="0" y="0"/>
                  </a:moveTo>
                  <a:lnTo>
                    <a:pt x="2349100" y="0"/>
                  </a:lnTo>
                  <a:lnTo>
                    <a:pt x="2349100" y="106504"/>
                  </a:lnTo>
                  <a:lnTo>
                    <a:pt x="0" y="10650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28575"/>
              <a:ext cx="2349100" cy="135079"/>
            </a:xfrm>
            <a:prstGeom prst="rect">
              <a:avLst/>
            </a:prstGeom>
          </p:spPr>
          <p:txBody>
            <a:bodyPr anchor="ctr" rtlCol="false" tIns="25965" lIns="25965" bIns="25965" rIns="2596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22" id="22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23" id="23"/>
          <p:cNvGrpSpPr/>
          <p:nvPr/>
        </p:nvGrpSpPr>
        <p:grpSpPr>
          <a:xfrm rot="0">
            <a:off x="368933" y="522263"/>
            <a:ext cx="3146147" cy="683656"/>
            <a:chOff x="0" y="0"/>
            <a:chExt cx="4194863" cy="911541"/>
          </a:xfrm>
        </p:grpSpPr>
        <p:sp>
          <p:nvSpPr>
            <p:cNvPr name="TextBox 24" id="24"/>
            <p:cNvSpPr txBox="true"/>
            <p:nvPr/>
          </p:nvSpPr>
          <p:spPr>
            <a:xfrm rot="0">
              <a:off x="0" y="171450"/>
              <a:ext cx="4194863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49216" y="-337731"/>
              <a:ext cx="4096431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6" id="26"/>
          <p:cNvSpPr txBox="true"/>
          <p:nvPr/>
        </p:nvSpPr>
        <p:spPr>
          <a:xfrm rot="0">
            <a:off x="5581070" y="137306"/>
            <a:ext cx="11417656" cy="58319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8781"/>
              </a:lnSpc>
            </a:pPr>
            <a:r>
              <a:rPr lang="en-US" b="true" sz="6272" i="true" spc="765">
                <a:solidFill>
                  <a:srgbClr val="000000"/>
                </a:solidFill>
                <a:latin typeface="Barlow Bold Italics"/>
                <a:ea typeface="Barlow Bold Italics"/>
                <a:cs typeface="Barlow Bold Italics"/>
                <a:sym typeface="Barlow Bold Italics"/>
              </a:rPr>
              <a:t>SÓLO PARA CRISTIANOS FIELES</a:t>
            </a:r>
          </a:p>
          <a:p>
            <a:pPr algn="r">
              <a:lnSpc>
                <a:spcPts val="5561"/>
              </a:lnSpc>
            </a:pPr>
            <a:r>
              <a:rPr lang="en-US" sz="3972" i="true" spc="484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Las bendiciones de Dios</a:t>
            </a:r>
          </a:p>
          <a:p>
            <a:pPr algn="r">
              <a:lnSpc>
                <a:spcPts val="5561"/>
              </a:lnSpc>
            </a:pPr>
            <a:r>
              <a:rPr lang="en-US" sz="3972" i="true" spc="484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Para la iglesia de hoy</a:t>
            </a:r>
          </a:p>
          <a:p>
            <a:pPr algn="r">
              <a:lnSpc>
                <a:spcPts val="8781"/>
              </a:lnSpc>
            </a:pPr>
          </a:p>
          <a:p>
            <a:pPr algn="r" marL="0" indent="0" lvl="0">
              <a:lnSpc>
                <a:spcPts val="8781"/>
              </a:lnSpc>
              <a:spcBef>
                <a:spcPct val="0"/>
              </a:spcBef>
            </a:pPr>
          </a:p>
        </p:txBody>
      </p:sp>
      <p:sp>
        <p:nvSpPr>
          <p:cNvPr name="TextBox 27" id="27"/>
          <p:cNvSpPr txBox="true"/>
          <p:nvPr/>
        </p:nvSpPr>
        <p:spPr>
          <a:xfrm rot="0">
            <a:off x="1665271" y="4438597"/>
            <a:ext cx="14957458" cy="39083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875"/>
              </a:lnSpc>
            </a:pPr>
            <a:r>
              <a:rPr lang="en-US" sz="3312" spc="3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3.</a:t>
            </a:r>
            <a:r>
              <a:rPr lang="en-US" sz="3312" spc="3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La provisión de Dios</a:t>
            </a:r>
          </a:p>
          <a:p>
            <a:pPr algn="just">
              <a:lnSpc>
                <a:spcPts val="3875"/>
              </a:lnSpc>
            </a:pPr>
          </a:p>
          <a:p>
            <a:pPr algn="just" marL="715064" indent="-357532" lvl="1">
              <a:lnSpc>
                <a:spcPts val="3875"/>
              </a:lnSpc>
              <a:buFont typeface="Arial"/>
              <a:buChar char="•"/>
            </a:pPr>
            <a:r>
              <a:rPr lang="en-US" sz="3312" spc="3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“. . . sino que con la tentación proveerá también la vía de escape” (v. 13).</a:t>
            </a:r>
          </a:p>
          <a:p>
            <a:pPr algn="just">
              <a:lnSpc>
                <a:spcPts val="3875"/>
              </a:lnSpc>
            </a:pPr>
          </a:p>
          <a:p>
            <a:pPr algn="just" marL="715064" indent="-357532" lvl="1">
              <a:lnSpc>
                <a:spcPts val="3875"/>
              </a:lnSpc>
              <a:buFont typeface="Arial"/>
              <a:buChar char="•"/>
            </a:pPr>
            <a:r>
              <a:rPr lang="en-US" sz="3312" spc="3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“El SEÑOR hará que </a:t>
            </a:r>
            <a:r>
              <a:rPr lang="en-US" b="true" sz="3312" spc="33">
                <a:solidFill>
                  <a:srgbClr val="EB1024"/>
                </a:solidFill>
                <a:latin typeface="Arimo Bold"/>
                <a:ea typeface="Arimo Bold"/>
                <a:cs typeface="Arimo Bold"/>
                <a:sym typeface="Arimo Bold"/>
              </a:rPr>
              <a:t>los enemigos que se levanten contra ti sean derrotados delante de ti</a:t>
            </a:r>
            <a:r>
              <a:rPr lang="en-US" sz="3312" spc="3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; saldrán contra ti por un camino y </a:t>
            </a:r>
            <a:r>
              <a:rPr lang="en-US" b="true" sz="3312" spc="33">
                <a:solidFill>
                  <a:srgbClr val="EB1024"/>
                </a:solidFill>
                <a:latin typeface="Arimo Bold"/>
                <a:ea typeface="Arimo Bold"/>
                <a:cs typeface="Arimo Bold"/>
                <a:sym typeface="Arimo Bold"/>
              </a:rPr>
              <a:t>huirán delante de ti por siete caminos</a:t>
            </a:r>
            <a:r>
              <a:rPr lang="en-US" sz="3312" spc="3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(Deuteronomio 28:7, LBLA)</a:t>
            </a:r>
          </a:p>
          <a:p>
            <a:pPr algn="just">
              <a:lnSpc>
                <a:spcPts val="3875"/>
              </a:lnSpc>
            </a:pPr>
          </a:p>
        </p:txBody>
      </p:sp>
      <p:sp>
        <p:nvSpPr>
          <p:cNvPr name="Freeform 28" id="28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5964382" y="8782257"/>
            <a:ext cx="7154141" cy="1662891"/>
            <a:chOff x="0" y="0"/>
            <a:chExt cx="2438400" cy="56677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38400" cy="566776"/>
            </a:xfrm>
            <a:custGeom>
              <a:avLst/>
              <a:gdLst/>
              <a:ahLst/>
              <a:cxnLst/>
              <a:rect r="r" b="b" t="t" l="l"/>
              <a:pathLst>
                <a:path h="566776" w="2438400">
                  <a:moveTo>
                    <a:pt x="0" y="0"/>
                  </a:moveTo>
                  <a:lnTo>
                    <a:pt x="2438400" y="0"/>
                  </a:lnTo>
                  <a:lnTo>
                    <a:pt x="243840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CF9DA">
                <a:alpha val="80784"/>
              </a:srgbClr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243840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012740" y="1483146"/>
            <a:ext cx="12722887" cy="36603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208"/>
              </a:lnSpc>
            </a:pPr>
            <a:r>
              <a:rPr lang="en-US" b="true" sz="7291" spc="889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¿CUÁL ES NUESTRA PARTE?</a:t>
            </a:r>
          </a:p>
          <a:p>
            <a:pPr algn="ctr">
              <a:lnSpc>
                <a:spcPts val="4188"/>
              </a:lnSpc>
            </a:pPr>
            <a:r>
              <a:rPr lang="en-US" sz="2991" spc="364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El imperativo de vida para la vida plena</a:t>
            </a:r>
          </a:p>
          <a:p>
            <a:pPr algn="ctr" marL="0" indent="0" lvl="0">
              <a:lnSpc>
                <a:spcPts val="4188"/>
              </a:lnSpc>
              <a:spcBef>
                <a:spcPct val="0"/>
              </a:spcBef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1816576" y="5324470"/>
            <a:ext cx="15115216" cy="1981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809622" indent="-404811" lvl="1">
              <a:lnSpc>
                <a:spcPts val="5249"/>
              </a:lnSpc>
              <a:buAutoNum type="arabicPeriod" startAt="1"/>
            </a:pPr>
            <a:r>
              <a:rPr lang="en-US" sz="374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Por tanto, amados míos, huid de la idolatría . . . a fin de que podáis resistir [la tentación]” (v. 14).</a:t>
            </a:r>
          </a:p>
          <a:p>
            <a:pPr algn="ctr">
              <a:lnSpc>
                <a:spcPts val="5249"/>
              </a:lnSpc>
            </a:pPr>
          </a:p>
        </p:txBody>
      </p:sp>
      <p:grpSp>
        <p:nvGrpSpPr>
          <p:cNvPr name="Group 13" id="13"/>
          <p:cNvGrpSpPr/>
          <p:nvPr/>
        </p:nvGrpSpPr>
        <p:grpSpPr>
          <a:xfrm rot="0">
            <a:off x="-361357" y="8225825"/>
            <a:ext cx="4403300" cy="1662891"/>
            <a:chOff x="0" y="0"/>
            <a:chExt cx="1500810" cy="566776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0" y="6842621"/>
            <a:ext cx="4301499" cy="3444379"/>
            <a:chOff x="0" y="0"/>
            <a:chExt cx="5735332" cy="4592506"/>
          </a:xfrm>
        </p:grpSpPr>
        <p:grpSp>
          <p:nvGrpSpPr>
            <p:cNvPr name="Group 17" id="17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0" id="20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3" id="23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6" id="26"/>
          <p:cNvGrpSpPr/>
          <p:nvPr/>
        </p:nvGrpSpPr>
        <p:grpSpPr>
          <a:xfrm rot="0">
            <a:off x="601296" y="8753057"/>
            <a:ext cx="3085813" cy="683656"/>
            <a:chOff x="0" y="0"/>
            <a:chExt cx="4114417" cy="911541"/>
          </a:xfrm>
        </p:grpSpPr>
        <p:sp>
          <p:nvSpPr>
            <p:cNvPr name="TextBox 27" id="27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Freeform 29" id="29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61357" y="0"/>
            <a:ext cx="19147172" cy="522263"/>
            <a:chOff x="0" y="0"/>
            <a:chExt cx="6526076" cy="17800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526075" cy="178007"/>
            </a:xfrm>
            <a:custGeom>
              <a:avLst/>
              <a:gdLst/>
              <a:ahLst/>
              <a:cxnLst/>
              <a:rect r="r" b="b" t="t" l="l"/>
              <a:pathLst>
                <a:path h="178007" w="6526075">
                  <a:moveTo>
                    <a:pt x="0" y="0"/>
                  </a:moveTo>
                  <a:lnTo>
                    <a:pt x="6526075" y="0"/>
                  </a:lnTo>
                  <a:lnTo>
                    <a:pt x="6526075" y="178007"/>
                  </a:lnTo>
                  <a:lnTo>
                    <a:pt x="0" y="17800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6526076" cy="206582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6442424" y="-45541"/>
            <a:ext cx="2195187" cy="1588581"/>
            <a:chOff x="0" y="0"/>
            <a:chExt cx="748202" cy="54144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48202" cy="541448"/>
            </a:xfrm>
            <a:custGeom>
              <a:avLst/>
              <a:gdLst/>
              <a:ahLst/>
              <a:cxnLst/>
              <a:rect r="r" b="b" t="t" l="l"/>
              <a:pathLst>
                <a:path h="541448" w="748202">
                  <a:moveTo>
                    <a:pt x="0" y="0"/>
                  </a:moveTo>
                  <a:lnTo>
                    <a:pt x="748202" y="0"/>
                  </a:lnTo>
                  <a:lnTo>
                    <a:pt x="748202" y="541448"/>
                  </a:lnTo>
                  <a:lnTo>
                    <a:pt x="0" y="54144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748202" cy="570023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0" y="6842621"/>
            <a:ext cx="6021037" cy="3444379"/>
            <a:chOff x="0" y="0"/>
            <a:chExt cx="8028049" cy="4592506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3984614"/>
              <a:ext cx="3465546" cy="445614"/>
              <a:chOff x="0" y="0"/>
              <a:chExt cx="1772652" cy="227935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772652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772652">
                    <a:moveTo>
                      <a:pt x="0" y="0"/>
                    </a:moveTo>
                    <a:lnTo>
                      <a:pt x="1772652" y="0"/>
                    </a:lnTo>
                    <a:lnTo>
                      <a:pt x="1772652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1772652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0">
              <a:off x="961825" y="4157628"/>
              <a:ext cx="7066225" cy="434877"/>
              <a:chOff x="0" y="0"/>
              <a:chExt cx="3614425" cy="222443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614426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3614426">
                    <a:moveTo>
                      <a:pt x="0" y="0"/>
                    </a:moveTo>
                    <a:lnTo>
                      <a:pt x="3614426" y="0"/>
                    </a:lnTo>
                    <a:lnTo>
                      <a:pt x="3614426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28575"/>
                <a:ext cx="3614425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6" id="16"/>
            <p:cNvGrpSpPr/>
            <p:nvPr/>
          </p:nvGrpSpPr>
          <p:grpSpPr>
            <a:xfrm rot="5400000">
              <a:off x="-1769723" y="2150527"/>
              <a:ext cx="4592506" cy="291452"/>
              <a:chOff x="0" y="0"/>
              <a:chExt cx="2349100" cy="149080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2349100" cy="149080"/>
              </a:xfrm>
              <a:custGeom>
                <a:avLst/>
                <a:gdLst/>
                <a:ahLst/>
                <a:cxnLst/>
                <a:rect r="r" b="b" t="t" l="l"/>
                <a:pathLst>
                  <a:path h="149080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49080"/>
                    </a:lnTo>
                    <a:lnTo>
                      <a:pt x="0" y="149080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28575"/>
                <a:ext cx="2349100" cy="177655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9" id="19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540961" y="9432833"/>
            <a:ext cx="3301113" cy="683656"/>
            <a:chOff x="0" y="0"/>
            <a:chExt cx="4401484" cy="91154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0" y="171450"/>
              <a:ext cx="4401484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51640" y="-337731"/>
              <a:ext cx="4298204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2618343" y="379388"/>
            <a:ext cx="10932819" cy="37614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061"/>
              </a:lnSpc>
            </a:pPr>
            <a:r>
              <a:rPr lang="en-US" b="true" sz="7186" spc="876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¿CUÁL ES NUESTRA PARTE?</a:t>
            </a:r>
          </a:p>
          <a:p>
            <a:pPr algn="l">
              <a:lnSpc>
                <a:spcPts val="4741"/>
              </a:lnSpc>
            </a:pPr>
            <a:r>
              <a:rPr lang="en-US" sz="3386" spc="413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El imperativo de vida para la vida plena</a:t>
            </a:r>
          </a:p>
          <a:p>
            <a:pPr algn="l">
              <a:lnSpc>
                <a:spcPts val="4741"/>
              </a:lnSpc>
            </a:pPr>
          </a:p>
        </p:txBody>
      </p:sp>
      <p:sp>
        <p:nvSpPr>
          <p:cNvPr name="TextBox 28" id="28"/>
          <p:cNvSpPr txBox="true"/>
          <p:nvPr/>
        </p:nvSpPr>
        <p:spPr>
          <a:xfrm rot="0">
            <a:off x="1672865" y="3842699"/>
            <a:ext cx="15078728" cy="43418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84"/>
              </a:lnSpc>
            </a:pPr>
            <a:r>
              <a:rPr lang="en-US" b="true" sz="3060" spc="376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2.“Acercaos a Dios, y Él se acercará a vosotros” (Santiago 4:8)</a:t>
            </a:r>
          </a:p>
          <a:p>
            <a:pPr algn="just">
              <a:lnSpc>
                <a:spcPts val="4284"/>
              </a:lnSpc>
            </a:pPr>
          </a:p>
          <a:p>
            <a:pPr algn="just" marL="660753" indent="-330376" lvl="1">
              <a:lnSpc>
                <a:spcPts val="4284"/>
              </a:lnSpc>
              <a:buFont typeface="Arial"/>
              <a:buChar char="•"/>
            </a:pPr>
            <a:r>
              <a:rPr lang="en-US" sz="3060" spc="3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¿Adónde me iré de tu Espíritu, o </a:t>
            </a:r>
            <a:r>
              <a:rPr lang="en-US" b="true" sz="3060" spc="376">
                <a:solidFill>
                  <a:srgbClr val="EB1024"/>
                </a:solidFill>
                <a:latin typeface="Arimo Bold"/>
                <a:ea typeface="Arimo Bold"/>
                <a:cs typeface="Arimo Bold"/>
                <a:sym typeface="Arimo Bold"/>
              </a:rPr>
              <a:t>adónde huiré de tu presencia</a:t>
            </a:r>
            <a:r>
              <a:rPr lang="en-US" sz="3060" spc="3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?” (Salmos 139:7,LBLA).</a:t>
            </a:r>
          </a:p>
          <a:p>
            <a:pPr algn="just" marL="660753" indent="-330376" lvl="1">
              <a:lnSpc>
                <a:spcPts val="4284"/>
              </a:lnSpc>
              <a:buFont typeface="Arial"/>
              <a:buChar char="•"/>
            </a:pPr>
            <a:r>
              <a:rPr lang="en-US" sz="3060" spc="3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La práctica de la presencia de Dios.</a:t>
            </a:r>
          </a:p>
          <a:p>
            <a:pPr algn="just" marL="660753" indent="-330376" lvl="1">
              <a:lnSpc>
                <a:spcPts val="4284"/>
              </a:lnSpc>
              <a:buFont typeface="Arial"/>
              <a:buChar char="•"/>
            </a:pPr>
            <a:r>
              <a:rPr lang="en-US" sz="3060" spc="3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La idea aquí es que </a:t>
            </a:r>
            <a:r>
              <a:rPr lang="en-US" b="true" sz="3060" spc="376">
                <a:solidFill>
                  <a:srgbClr val="EB1024"/>
                </a:solidFill>
                <a:latin typeface="Arimo Bold"/>
                <a:ea typeface="Arimo Bold"/>
                <a:cs typeface="Arimo Bold"/>
                <a:sym typeface="Arimo Bold"/>
              </a:rPr>
              <a:t>no podemos huir de la presencia de Dios</a:t>
            </a:r>
            <a:r>
              <a:rPr lang="en-US" sz="3060" spc="3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</a:t>
            </a:r>
          </a:p>
          <a:p>
            <a:pPr algn="just" marL="660753" indent="-330376" lvl="1">
              <a:lnSpc>
                <a:spcPts val="4284"/>
              </a:lnSpc>
              <a:buFont typeface="Arial"/>
              <a:buChar char="•"/>
            </a:pPr>
            <a:r>
              <a:rPr lang="en-US" sz="3060" spc="3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“Pero Jonás se levantó para huir a Tarsis” (Jonás 1:3)</a:t>
            </a:r>
          </a:p>
          <a:p>
            <a:pPr algn="just">
              <a:lnSpc>
                <a:spcPts val="4284"/>
              </a:lnSpc>
            </a:pPr>
          </a:p>
        </p:txBody>
      </p:sp>
      <p:sp>
        <p:nvSpPr>
          <p:cNvPr name="Freeform 29" id="29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61357" y="0"/>
            <a:ext cx="19147172" cy="522263"/>
            <a:chOff x="0" y="0"/>
            <a:chExt cx="6526076" cy="17800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526075" cy="178007"/>
            </a:xfrm>
            <a:custGeom>
              <a:avLst/>
              <a:gdLst/>
              <a:ahLst/>
              <a:cxnLst/>
              <a:rect r="r" b="b" t="t" l="l"/>
              <a:pathLst>
                <a:path h="178007" w="6526075">
                  <a:moveTo>
                    <a:pt x="0" y="0"/>
                  </a:moveTo>
                  <a:lnTo>
                    <a:pt x="6526075" y="0"/>
                  </a:lnTo>
                  <a:lnTo>
                    <a:pt x="6526075" y="178007"/>
                  </a:lnTo>
                  <a:lnTo>
                    <a:pt x="0" y="17800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6526076" cy="206582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6442424" y="-45541"/>
            <a:ext cx="2195187" cy="1588581"/>
            <a:chOff x="0" y="0"/>
            <a:chExt cx="748202" cy="54144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48202" cy="541448"/>
            </a:xfrm>
            <a:custGeom>
              <a:avLst/>
              <a:gdLst/>
              <a:ahLst/>
              <a:cxnLst/>
              <a:rect r="r" b="b" t="t" l="l"/>
              <a:pathLst>
                <a:path h="541448" w="748202">
                  <a:moveTo>
                    <a:pt x="0" y="0"/>
                  </a:moveTo>
                  <a:lnTo>
                    <a:pt x="748202" y="0"/>
                  </a:lnTo>
                  <a:lnTo>
                    <a:pt x="748202" y="541448"/>
                  </a:lnTo>
                  <a:lnTo>
                    <a:pt x="0" y="54144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748202" cy="570023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0" y="6842621"/>
            <a:ext cx="6021037" cy="3444379"/>
            <a:chOff x="0" y="0"/>
            <a:chExt cx="8028049" cy="4592506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3984614"/>
              <a:ext cx="3465546" cy="445614"/>
              <a:chOff x="0" y="0"/>
              <a:chExt cx="1772652" cy="227935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772652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772652">
                    <a:moveTo>
                      <a:pt x="0" y="0"/>
                    </a:moveTo>
                    <a:lnTo>
                      <a:pt x="1772652" y="0"/>
                    </a:lnTo>
                    <a:lnTo>
                      <a:pt x="1772652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1772652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0">
              <a:off x="961825" y="4157628"/>
              <a:ext cx="7066225" cy="434877"/>
              <a:chOff x="0" y="0"/>
              <a:chExt cx="3614425" cy="222443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614426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3614426">
                    <a:moveTo>
                      <a:pt x="0" y="0"/>
                    </a:moveTo>
                    <a:lnTo>
                      <a:pt x="3614426" y="0"/>
                    </a:lnTo>
                    <a:lnTo>
                      <a:pt x="3614426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28575"/>
                <a:ext cx="3614425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6" id="16"/>
            <p:cNvGrpSpPr/>
            <p:nvPr/>
          </p:nvGrpSpPr>
          <p:grpSpPr>
            <a:xfrm rot="5400000">
              <a:off x="-1769723" y="2150527"/>
              <a:ext cx="4592506" cy="291452"/>
              <a:chOff x="0" y="0"/>
              <a:chExt cx="2349100" cy="149080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2349100" cy="149080"/>
              </a:xfrm>
              <a:custGeom>
                <a:avLst/>
                <a:gdLst/>
                <a:ahLst/>
                <a:cxnLst/>
                <a:rect r="r" b="b" t="t" l="l"/>
                <a:pathLst>
                  <a:path h="149080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49080"/>
                    </a:lnTo>
                    <a:lnTo>
                      <a:pt x="0" y="149080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28575"/>
                <a:ext cx="2349100" cy="177655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9" id="19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540961" y="9432833"/>
            <a:ext cx="3301113" cy="683656"/>
            <a:chOff x="0" y="0"/>
            <a:chExt cx="4401484" cy="91154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0" y="171450"/>
              <a:ext cx="4401484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LEADERSHIP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51640" y="-337731"/>
              <a:ext cx="4298204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The temptations of</a:t>
              </a: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2618343" y="118256"/>
            <a:ext cx="10932819" cy="37246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061"/>
              </a:lnSpc>
            </a:pPr>
            <a:r>
              <a:rPr lang="en-US" b="true" sz="7186" spc="876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¿CUÁL ES NUESTRA PARTE?</a:t>
            </a:r>
          </a:p>
          <a:p>
            <a:pPr algn="l">
              <a:lnSpc>
                <a:spcPts val="4601"/>
              </a:lnSpc>
            </a:pPr>
            <a:r>
              <a:rPr lang="en-US" sz="3286" spc="400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El imperativo de vida para la vida plena</a:t>
            </a:r>
          </a:p>
          <a:p>
            <a:pPr algn="l">
              <a:lnSpc>
                <a:spcPts val="4601"/>
              </a:lnSpc>
            </a:pPr>
          </a:p>
        </p:txBody>
      </p:sp>
      <p:sp>
        <p:nvSpPr>
          <p:cNvPr name="TextBox 28" id="28"/>
          <p:cNvSpPr txBox="true"/>
          <p:nvPr/>
        </p:nvSpPr>
        <p:spPr>
          <a:xfrm rot="0">
            <a:off x="1672865" y="3505811"/>
            <a:ext cx="15078728" cy="48847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84"/>
              </a:lnSpc>
            </a:pPr>
            <a:r>
              <a:rPr lang="en-US" b="true" sz="3060" spc="376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3.</a:t>
            </a:r>
            <a:r>
              <a:rPr lang="en-US" b="true" sz="3060" spc="376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“Por tanto, someteos a Dios” (Santiago 4:7).</a:t>
            </a:r>
          </a:p>
          <a:p>
            <a:pPr algn="just">
              <a:lnSpc>
                <a:spcPts val="4284"/>
              </a:lnSpc>
            </a:pPr>
          </a:p>
          <a:p>
            <a:pPr algn="just" marL="660753" indent="-330376" lvl="1">
              <a:lnSpc>
                <a:spcPts val="4284"/>
              </a:lnSpc>
              <a:buFont typeface="Arial"/>
              <a:buChar char="•"/>
            </a:pPr>
            <a:r>
              <a:rPr lang="en-US" sz="3060" spc="3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</a:t>
            </a:r>
            <a:r>
              <a:rPr lang="en-US" b="true" sz="3060" spc="376">
                <a:solidFill>
                  <a:srgbClr val="EB1024"/>
                </a:solidFill>
                <a:latin typeface="Arimo Bold"/>
                <a:ea typeface="Arimo Bold"/>
                <a:cs typeface="Arimo Bold"/>
                <a:sym typeface="Arimo Bold"/>
              </a:rPr>
              <a:t>Limpiad vuestras manos, pecadores; y vosotros de doble ánimo, purificad vuestros corazones</a:t>
            </a:r>
            <a:r>
              <a:rPr lang="en-US" sz="3060" spc="3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.”</a:t>
            </a:r>
          </a:p>
          <a:p>
            <a:pPr algn="just" marL="660753" indent="-330376" lvl="1">
              <a:lnSpc>
                <a:spcPts val="4284"/>
              </a:lnSpc>
              <a:buFont typeface="Arial"/>
              <a:buChar char="•"/>
            </a:pPr>
            <a:r>
              <a:rPr lang="en-US" sz="3060" spc="3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“Afligíos, lamentad y llorad; que vuestra risa se torne en llanto y vuestro gozo en tristeza.”</a:t>
            </a:r>
          </a:p>
          <a:p>
            <a:pPr algn="just" marL="660753" indent="-330376" lvl="1">
              <a:lnSpc>
                <a:spcPts val="4284"/>
              </a:lnSpc>
              <a:buFont typeface="Arial"/>
              <a:buChar char="•"/>
            </a:pPr>
            <a:r>
              <a:rPr lang="en-US" b="true" sz="3060" spc="376">
                <a:solidFill>
                  <a:srgbClr val="EB1024"/>
                </a:solidFill>
                <a:latin typeface="Arimo Bold"/>
                <a:ea typeface="Arimo Bold"/>
                <a:cs typeface="Arimo Bold"/>
                <a:sym typeface="Arimo Bold"/>
              </a:rPr>
              <a:t>Humillaos en la presencia del Señor y Él os exaltará </a:t>
            </a:r>
            <a:r>
              <a:rPr lang="en-US" sz="3060" spc="376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(Santiago 4:7-10, LBLA).</a:t>
            </a:r>
          </a:p>
          <a:p>
            <a:pPr algn="just">
              <a:lnSpc>
                <a:spcPts val="4284"/>
              </a:lnSpc>
            </a:pPr>
          </a:p>
        </p:txBody>
      </p:sp>
      <p:sp>
        <p:nvSpPr>
          <p:cNvPr name="Freeform 29" id="29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6622286" y="9229725"/>
            <a:ext cx="4384076" cy="517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Dr. Christian Sarmiento </a:t>
            </a:r>
          </a:p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General Superintendent, Mesoamerican Region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4174089" y="914400"/>
            <a:ext cx="12994210" cy="18821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8680"/>
              </a:lnSpc>
            </a:pPr>
            <a:r>
              <a:rPr lang="en-US" b="true" sz="6200" spc="756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TENTACIÓN DE</a:t>
            </a:r>
            <a:r>
              <a:rPr lang="en-US" b="true" sz="6200" spc="756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 MOiSES</a:t>
            </a:r>
          </a:p>
          <a:p>
            <a:pPr algn="r" marL="0" indent="0" lvl="0">
              <a:lnSpc>
                <a:spcPts val="6440"/>
              </a:lnSpc>
              <a:spcBef>
                <a:spcPct val="0"/>
              </a:spcBef>
            </a:pPr>
            <a:r>
              <a:rPr lang="en-US" sz="4600" spc="561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Ejemplo parra lideres (1)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138094" y="3806173"/>
            <a:ext cx="15020679" cy="33204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409"/>
              </a:lnSpc>
            </a:pP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“Y el SEÑOR dijo a Moisés: Pasa delante del pueblo y toma contigo a algunos de los ancianos de Israel, y </a:t>
            </a:r>
            <a:r>
              <a:rPr lang="en-US" b="true" sz="3150" spc="-4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toma en tu mano la vara</a:t>
            </a: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con la cual </a:t>
            </a:r>
            <a:r>
              <a:rPr lang="en-US" b="true" sz="3150" spc="-4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golpeaste el Nilo</a:t>
            </a: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y ve. He aquí, </a:t>
            </a:r>
            <a:r>
              <a:rPr lang="en-US" b="true" sz="3150" spc="-4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yo estaré allí</a:t>
            </a: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delante de ti sobre la peña en Horeb; y </a:t>
            </a:r>
            <a:r>
              <a:rPr lang="en-US" b="true" sz="3150" spc="-47" u="sng">
                <a:solidFill>
                  <a:srgbClr val="EB1024"/>
                </a:solidFill>
                <a:latin typeface="Arimo Bold"/>
                <a:ea typeface="Arimo Bold"/>
                <a:cs typeface="Arimo Bold"/>
                <a:sym typeface="Arimo Bold"/>
              </a:rPr>
              <a:t>golpearás </a:t>
            </a:r>
            <a:r>
              <a:rPr lang="en-US" b="true" sz="3150" spc="-4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la peña</a:t>
            </a: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y saldrá agua de ella para que beba el pueblo. Y </a:t>
            </a:r>
            <a:r>
              <a:rPr lang="en-US" b="true" sz="3150" spc="-4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así lo hizo Moisés</a:t>
            </a: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en presencia de los ancianos de Israel”</a:t>
            </a:r>
          </a:p>
          <a:p>
            <a:pPr algn="just">
              <a:lnSpc>
                <a:spcPts val="4409"/>
              </a:lnSpc>
            </a:pPr>
          </a:p>
        </p:txBody>
      </p:sp>
      <p:grpSp>
        <p:nvGrpSpPr>
          <p:cNvPr name="Group 11" id="11"/>
          <p:cNvGrpSpPr/>
          <p:nvPr/>
        </p:nvGrpSpPr>
        <p:grpSpPr>
          <a:xfrm rot="0">
            <a:off x="-361357" y="68599"/>
            <a:ext cx="4403300" cy="1662891"/>
            <a:chOff x="0" y="0"/>
            <a:chExt cx="1500810" cy="56677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0" y="-1314606"/>
            <a:ext cx="4301499" cy="3444379"/>
            <a:chOff x="0" y="0"/>
            <a:chExt cx="5735332" cy="4592506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4" id="24"/>
          <p:cNvGrpSpPr/>
          <p:nvPr/>
        </p:nvGrpSpPr>
        <p:grpSpPr>
          <a:xfrm rot="0">
            <a:off x="601296" y="595831"/>
            <a:ext cx="3085813" cy="683656"/>
            <a:chOff x="0" y="0"/>
            <a:chExt cx="4114417" cy="91154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delf</a:t>
              </a:r>
            </a:p>
          </p:txBody>
        </p:sp>
      </p:grpSp>
      <p:sp>
        <p:nvSpPr>
          <p:cNvPr name="Freeform 27" id="27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6622286" y="9229725"/>
            <a:ext cx="4384076" cy="5179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Dr. Christian Sarmiento </a:t>
            </a:r>
          </a:p>
          <a:p>
            <a:pPr algn="ctr">
              <a:lnSpc>
                <a:spcPts val="2171"/>
              </a:lnSpc>
            </a:pPr>
            <a:r>
              <a:rPr lang="en-US" b="true" sz="1520" i="true">
                <a:solidFill>
                  <a:srgbClr val="35341E"/>
                </a:solidFill>
                <a:latin typeface="Open Sans Bold Italics"/>
                <a:ea typeface="Open Sans Bold Italics"/>
                <a:cs typeface="Open Sans Bold Italics"/>
                <a:sym typeface="Open Sans Bold Italics"/>
              </a:rPr>
              <a:t>General Superintendent, Mesoamerican Region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4174089" y="914400"/>
            <a:ext cx="13370431" cy="25634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8680"/>
              </a:lnSpc>
            </a:pPr>
            <a:r>
              <a:rPr lang="en-US" b="true" sz="6200" spc="756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TENTACIÓN DE</a:t>
            </a:r>
            <a:r>
              <a:rPr lang="en-US" b="true" sz="6200" spc="756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 MOiSES</a:t>
            </a:r>
          </a:p>
          <a:p>
            <a:pPr algn="r" marL="0" indent="0" lvl="0">
              <a:lnSpc>
                <a:spcPts val="5880"/>
              </a:lnSpc>
              <a:spcBef>
                <a:spcPct val="0"/>
              </a:spcBef>
            </a:pPr>
            <a:r>
              <a:rPr lang="en-US" sz="4200" spc="512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Ejemplo parra lideres (1) Éxodo 17:6-7, LBLA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138094" y="3806173"/>
            <a:ext cx="15020679" cy="33204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409"/>
              </a:lnSpc>
            </a:pP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“Y el SEÑOR dijo a Moisés: Pasa delante del pueblo y toma contigo a algunos de los ancianos de Israel, y </a:t>
            </a:r>
            <a:r>
              <a:rPr lang="en-US" b="true" sz="3150" spc="-4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toma en tu mano la vara</a:t>
            </a: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con la cual </a:t>
            </a:r>
            <a:r>
              <a:rPr lang="en-US" b="true" sz="3150" spc="-4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golpeaste el Nilo</a:t>
            </a: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y ve. He aquí, </a:t>
            </a:r>
            <a:r>
              <a:rPr lang="en-US" b="true" sz="3150" spc="-4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yo estaré allí</a:t>
            </a: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delante de ti sobre la peña en Horeb; y </a:t>
            </a:r>
            <a:r>
              <a:rPr lang="en-US" b="true" sz="3150" spc="-47" u="sng">
                <a:solidFill>
                  <a:srgbClr val="EB1024"/>
                </a:solidFill>
                <a:latin typeface="Arimo Bold"/>
                <a:ea typeface="Arimo Bold"/>
                <a:cs typeface="Arimo Bold"/>
                <a:sym typeface="Arimo Bold"/>
              </a:rPr>
              <a:t>golpearás </a:t>
            </a:r>
            <a:r>
              <a:rPr lang="en-US" b="true" sz="3150" spc="-4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la peña</a:t>
            </a: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y saldrá agua de ella para que beba el pueblo. Y </a:t>
            </a:r>
            <a:r>
              <a:rPr lang="en-US" b="true" sz="3150" spc="-4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así lo hizo Moisés</a:t>
            </a:r>
            <a:r>
              <a:rPr lang="en-US" sz="3150" spc="-4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en presencia de los ancianos de Israel”</a:t>
            </a:r>
          </a:p>
          <a:p>
            <a:pPr algn="just">
              <a:lnSpc>
                <a:spcPts val="4409"/>
              </a:lnSpc>
            </a:pPr>
          </a:p>
        </p:txBody>
      </p:sp>
      <p:grpSp>
        <p:nvGrpSpPr>
          <p:cNvPr name="Group 11" id="11"/>
          <p:cNvGrpSpPr/>
          <p:nvPr/>
        </p:nvGrpSpPr>
        <p:grpSpPr>
          <a:xfrm rot="0">
            <a:off x="-361357" y="68599"/>
            <a:ext cx="4403300" cy="1662891"/>
            <a:chOff x="0" y="0"/>
            <a:chExt cx="1500810" cy="56677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0" y="-1314606"/>
            <a:ext cx="4301499" cy="3444379"/>
            <a:chOff x="0" y="0"/>
            <a:chExt cx="5735332" cy="4592506"/>
          </a:xfrm>
        </p:grpSpPr>
        <p:grpSp>
          <p:nvGrpSpPr>
            <p:cNvPr name="Group 15" id="15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4" id="24"/>
          <p:cNvGrpSpPr/>
          <p:nvPr/>
        </p:nvGrpSpPr>
        <p:grpSpPr>
          <a:xfrm rot="0">
            <a:off x="601296" y="595831"/>
            <a:ext cx="3085813" cy="683656"/>
            <a:chOff x="0" y="0"/>
            <a:chExt cx="4114417" cy="91154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delf</a:t>
              </a:r>
            </a:p>
          </p:txBody>
        </p:sp>
      </p:grpSp>
      <p:sp>
        <p:nvSpPr>
          <p:cNvPr name="Freeform 27" id="27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8698419"/>
            <a:ext cx="1942007" cy="1588581"/>
            <a:chOff x="0" y="0"/>
            <a:chExt cx="661909" cy="54144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1909" cy="541448"/>
            </a:xfrm>
            <a:custGeom>
              <a:avLst/>
              <a:gdLst/>
              <a:ahLst/>
              <a:cxnLst/>
              <a:rect r="r" b="b" t="t" l="l"/>
              <a:pathLst>
                <a:path h="541448" w="661909">
                  <a:moveTo>
                    <a:pt x="0" y="0"/>
                  </a:moveTo>
                  <a:lnTo>
                    <a:pt x="661909" y="0"/>
                  </a:lnTo>
                  <a:lnTo>
                    <a:pt x="661909" y="541448"/>
                  </a:lnTo>
                  <a:lnTo>
                    <a:pt x="0" y="54144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661909" cy="570023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5400000">
            <a:off x="-523779" y="323336"/>
            <a:ext cx="4301499" cy="3444379"/>
            <a:chOff x="0" y="0"/>
            <a:chExt cx="5735332" cy="459250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6" id="16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368933" y="522263"/>
            <a:ext cx="3146147" cy="683656"/>
            <a:chOff x="0" y="0"/>
            <a:chExt cx="4194863" cy="911541"/>
          </a:xfrm>
        </p:grpSpPr>
        <p:sp>
          <p:nvSpPr>
            <p:cNvPr name="TextBox 22" id="22"/>
            <p:cNvSpPr txBox="true"/>
            <p:nvPr/>
          </p:nvSpPr>
          <p:spPr>
            <a:xfrm rot="0">
              <a:off x="0" y="171450"/>
              <a:ext cx="4194863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49216" y="-337731"/>
              <a:ext cx="4096431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6521957" y="730741"/>
            <a:ext cx="10497677" cy="31287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8921"/>
              </a:lnSpc>
            </a:pPr>
            <a:r>
              <a:rPr lang="en-US" b="true" sz="6372" i="true" spc="777">
                <a:solidFill>
                  <a:srgbClr val="000000"/>
                </a:solidFill>
                <a:latin typeface="Barlow Bold Italics"/>
                <a:ea typeface="Barlow Bold Italics"/>
                <a:cs typeface="Barlow Bold Italics"/>
                <a:sym typeface="Barlow Bold Italics"/>
              </a:rPr>
              <a:t>TENTACIÓN DE MOISES</a:t>
            </a:r>
          </a:p>
          <a:p>
            <a:pPr algn="r">
              <a:lnSpc>
                <a:spcPts val="5281"/>
              </a:lnSpc>
            </a:pPr>
            <a:r>
              <a:rPr lang="en-US" sz="3772" i="true" spc="460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Ejemplo para lideres (2)</a:t>
            </a:r>
          </a:p>
          <a:p>
            <a:pPr algn="r">
              <a:lnSpc>
                <a:spcPts val="5281"/>
              </a:lnSpc>
            </a:pPr>
            <a:r>
              <a:rPr lang="en-US" sz="3772" i="true" spc="460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Numeros 20:7-13, lbla</a:t>
            </a:r>
          </a:p>
          <a:p>
            <a:pPr algn="r" marL="0" indent="0" lvl="0">
              <a:lnSpc>
                <a:spcPts val="5281"/>
              </a:lnSpc>
              <a:spcBef>
                <a:spcPct val="0"/>
              </a:spcBef>
            </a:pPr>
          </a:p>
        </p:txBody>
      </p:sp>
      <p:sp>
        <p:nvSpPr>
          <p:cNvPr name="TextBox 25" id="25"/>
          <p:cNvSpPr txBox="true"/>
          <p:nvPr/>
        </p:nvSpPr>
        <p:spPr>
          <a:xfrm rot="0">
            <a:off x="2041268" y="3762421"/>
            <a:ext cx="14195722" cy="4068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36"/>
              </a:lnSpc>
            </a:pPr>
            <a:r>
              <a:rPr lang="en-US" sz="3312" spc="3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Y habló el SEÑOR a Moisés, diciendo: </a:t>
            </a:r>
            <a:r>
              <a:rPr lang="en-US" b="true" sz="3312" spc="33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Toma la vara</a:t>
            </a:r>
            <a:r>
              <a:rPr lang="en-US" sz="3312" spc="3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y reúne a la congregación, tú y tu hermano Aarón, y </a:t>
            </a:r>
            <a:r>
              <a:rPr lang="en-US" b="true" sz="3312" spc="33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hablad a la peña</a:t>
            </a:r>
            <a:r>
              <a:rPr lang="en-US" sz="3312" spc="33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a la vista de ellos, para que la peña dé su agua. Así sacarás para ellos agua de la peña, y beban la congregación y sus animales. Tomó Moisés la vara de la presencia del SEÑOR, tal como El se lo había ordenado; y Moisés y Aarón reunieron al pueblo ante la peña. </a:t>
            </a:r>
          </a:p>
          <a:p>
            <a:pPr algn="just">
              <a:lnSpc>
                <a:spcPts val="4636"/>
              </a:lnSpc>
            </a:pP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6442424" y="-45541"/>
            <a:ext cx="2195187" cy="1588581"/>
            <a:chOff x="0" y="0"/>
            <a:chExt cx="748202" cy="54144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748202" cy="541448"/>
            </a:xfrm>
            <a:custGeom>
              <a:avLst/>
              <a:gdLst/>
              <a:ahLst/>
              <a:cxnLst/>
              <a:rect r="r" b="b" t="t" l="l"/>
              <a:pathLst>
                <a:path h="541448" w="748202">
                  <a:moveTo>
                    <a:pt x="0" y="0"/>
                  </a:moveTo>
                  <a:lnTo>
                    <a:pt x="748202" y="0"/>
                  </a:lnTo>
                  <a:lnTo>
                    <a:pt x="748202" y="541448"/>
                  </a:lnTo>
                  <a:lnTo>
                    <a:pt x="0" y="54144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748202" cy="570023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5964382" y="8782257"/>
            <a:ext cx="7154141" cy="1662891"/>
            <a:chOff x="0" y="0"/>
            <a:chExt cx="2438400" cy="56677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438400" cy="566776"/>
            </a:xfrm>
            <a:custGeom>
              <a:avLst/>
              <a:gdLst/>
              <a:ahLst/>
              <a:cxnLst/>
              <a:rect r="r" b="b" t="t" l="l"/>
              <a:pathLst>
                <a:path h="566776" w="2438400">
                  <a:moveTo>
                    <a:pt x="0" y="0"/>
                  </a:moveTo>
                  <a:lnTo>
                    <a:pt x="2438400" y="0"/>
                  </a:lnTo>
                  <a:lnTo>
                    <a:pt x="243840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CF9DA">
                <a:alpha val="80784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243840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179702" y="1111189"/>
            <a:ext cx="11928596" cy="3338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48"/>
              </a:lnSpc>
            </a:pPr>
            <a:r>
              <a:rPr lang="en-US" b="true" sz="6891" i="true" spc="840">
                <a:solidFill>
                  <a:srgbClr val="000000"/>
                </a:solidFill>
                <a:latin typeface="Barlow Bold Italics"/>
                <a:ea typeface="Barlow Bold Italics"/>
                <a:cs typeface="Barlow Bold Italics"/>
                <a:sym typeface="Barlow Bold Italics"/>
              </a:rPr>
              <a:t>TENTACIÓN DE MOISES</a:t>
            </a:r>
          </a:p>
          <a:p>
            <a:pPr algn="ctr">
              <a:lnSpc>
                <a:spcPts val="5588"/>
              </a:lnSpc>
            </a:pPr>
            <a:r>
              <a:rPr lang="en-US" sz="3991" i="true" spc="486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Ejemplo para lideres (2)</a:t>
            </a:r>
          </a:p>
          <a:p>
            <a:pPr algn="ctr">
              <a:lnSpc>
                <a:spcPts val="5588"/>
              </a:lnSpc>
            </a:pPr>
            <a:r>
              <a:rPr lang="en-US" sz="3991" i="true" spc="486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Numeros 20:7-13, lbla</a:t>
            </a:r>
          </a:p>
          <a:p>
            <a:pPr algn="ctr" marL="0" indent="0" lvl="0">
              <a:lnSpc>
                <a:spcPts val="5588"/>
              </a:lnSpc>
              <a:spcBef>
                <a:spcPct val="0"/>
              </a:spcBef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2724654" y="4822755"/>
            <a:ext cx="12838691" cy="2767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09"/>
              </a:lnSpc>
            </a:pPr>
            <a:r>
              <a:rPr lang="en-US" sz="31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Y él les dijo: Oíd, ahora, </a:t>
            </a:r>
            <a:r>
              <a:rPr lang="en-US" sz="3150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rebeldes. </a:t>
            </a:r>
            <a:r>
              <a:rPr lang="en-US" sz="31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¿</a:t>
            </a:r>
            <a:r>
              <a:rPr lang="en-US" sz="3150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Sacaremos agua de esta peña </a:t>
            </a:r>
            <a:r>
              <a:rPr lang="en-US" sz="31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para vosotros? Entonces Moisés levantó su mano y </a:t>
            </a:r>
            <a:r>
              <a:rPr lang="en-US" sz="3150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golpeó la peña dos veces con su vara</a:t>
            </a:r>
            <a:r>
              <a:rPr lang="en-US" sz="31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y brotó agua en abundancia, y bebió el pueblo y sus animales.</a:t>
            </a:r>
          </a:p>
          <a:p>
            <a:pPr algn="ctr">
              <a:lnSpc>
                <a:spcPts val="4409"/>
              </a:lnSpc>
            </a:pPr>
          </a:p>
        </p:txBody>
      </p:sp>
      <p:grpSp>
        <p:nvGrpSpPr>
          <p:cNvPr name="Group 16" id="16"/>
          <p:cNvGrpSpPr/>
          <p:nvPr/>
        </p:nvGrpSpPr>
        <p:grpSpPr>
          <a:xfrm rot="0">
            <a:off x="-361357" y="8225825"/>
            <a:ext cx="4403300" cy="1662891"/>
            <a:chOff x="0" y="0"/>
            <a:chExt cx="1500810" cy="566776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0" y="6842621"/>
            <a:ext cx="4301499" cy="3444379"/>
            <a:chOff x="0" y="0"/>
            <a:chExt cx="5735332" cy="4592506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3" id="23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6" id="26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9" id="29"/>
          <p:cNvGrpSpPr/>
          <p:nvPr/>
        </p:nvGrpSpPr>
        <p:grpSpPr>
          <a:xfrm rot="0">
            <a:off x="601296" y="8753057"/>
            <a:ext cx="3085813" cy="683656"/>
            <a:chOff x="0" y="0"/>
            <a:chExt cx="4114417" cy="911541"/>
          </a:xfrm>
        </p:grpSpPr>
        <p:sp>
          <p:nvSpPr>
            <p:cNvPr name="TextBox 30" id="30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Freeform 32" id="32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61357" y="0"/>
            <a:ext cx="19147172" cy="522263"/>
            <a:chOff x="0" y="0"/>
            <a:chExt cx="6526076" cy="17800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526075" cy="178007"/>
            </a:xfrm>
            <a:custGeom>
              <a:avLst/>
              <a:gdLst/>
              <a:ahLst/>
              <a:cxnLst/>
              <a:rect r="r" b="b" t="t" l="l"/>
              <a:pathLst>
                <a:path h="178007" w="6526075">
                  <a:moveTo>
                    <a:pt x="0" y="0"/>
                  </a:moveTo>
                  <a:lnTo>
                    <a:pt x="6526075" y="0"/>
                  </a:lnTo>
                  <a:lnTo>
                    <a:pt x="6526075" y="178007"/>
                  </a:lnTo>
                  <a:lnTo>
                    <a:pt x="0" y="17800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6526076" cy="206582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16442424" y="-45541"/>
            <a:ext cx="2195187" cy="1588581"/>
            <a:chOff x="0" y="0"/>
            <a:chExt cx="748202" cy="54144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48202" cy="541448"/>
            </a:xfrm>
            <a:custGeom>
              <a:avLst/>
              <a:gdLst/>
              <a:ahLst/>
              <a:cxnLst/>
              <a:rect r="r" b="b" t="t" l="l"/>
              <a:pathLst>
                <a:path h="541448" w="748202">
                  <a:moveTo>
                    <a:pt x="0" y="0"/>
                  </a:moveTo>
                  <a:lnTo>
                    <a:pt x="748202" y="0"/>
                  </a:lnTo>
                  <a:lnTo>
                    <a:pt x="748202" y="541448"/>
                  </a:lnTo>
                  <a:lnTo>
                    <a:pt x="0" y="54144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748202" cy="570023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0" y="6842621"/>
            <a:ext cx="6021037" cy="3444379"/>
            <a:chOff x="0" y="0"/>
            <a:chExt cx="8028049" cy="4592506"/>
          </a:xfrm>
        </p:grpSpPr>
        <p:grpSp>
          <p:nvGrpSpPr>
            <p:cNvPr name="Group 10" id="10"/>
            <p:cNvGrpSpPr/>
            <p:nvPr/>
          </p:nvGrpSpPr>
          <p:grpSpPr>
            <a:xfrm rot="0">
              <a:off x="0" y="3984614"/>
              <a:ext cx="3465546" cy="445614"/>
              <a:chOff x="0" y="0"/>
              <a:chExt cx="1772652" cy="227935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1772652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772652">
                    <a:moveTo>
                      <a:pt x="0" y="0"/>
                    </a:moveTo>
                    <a:lnTo>
                      <a:pt x="1772652" y="0"/>
                    </a:lnTo>
                    <a:lnTo>
                      <a:pt x="1772652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1772652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0">
              <a:off x="961825" y="4157628"/>
              <a:ext cx="7066225" cy="434877"/>
              <a:chOff x="0" y="0"/>
              <a:chExt cx="3614425" cy="222443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3614426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3614426">
                    <a:moveTo>
                      <a:pt x="0" y="0"/>
                    </a:moveTo>
                    <a:lnTo>
                      <a:pt x="3614426" y="0"/>
                    </a:lnTo>
                    <a:lnTo>
                      <a:pt x="3614426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28575"/>
                <a:ext cx="3614425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6" id="16"/>
            <p:cNvGrpSpPr/>
            <p:nvPr/>
          </p:nvGrpSpPr>
          <p:grpSpPr>
            <a:xfrm rot="5400000">
              <a:off x="-1769723" y="2150527"/>
              <a:ext cx="4592506" cy="291452"/>
              <a:chOff x="0" y="0"/>
              <a:chExt cx="2349100" cy="149080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2349100" cy="149080"/>
              </a:xfrm>
              <a:custGeom>
                <a:avLst/>
                <a:gdLst/>
                <a:ahLst/>
                <a:cxnLst/>
                <a:rect r="r" b="b" t="t" l="l"/>
                <a:pathLst>
                  <a:path h="149080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49080"/>
                    </a:lnTo>
                    <a:lnTo>
                      <a:pt x="0" y="149080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0" y="-28575"/>
                <a:ext cx="2349100" cy="177655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9" id="19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21" id="21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22" id="22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0">
            <a:off x="601296" y="8977148"/>
            <a:ext cx="3301113" cy="683656"/>
            <a:chOff x="0" y="0"/>
            <a:chExt cx="4401484" cy="911541"/>
          </a:xfrm>
        </p:grpSpPr>
        <p:sp>
          <p:nvSpPr>
            <p:cNvPr name="TextBox 25" id="25"/>
            <p:cNvSpPr txBox="true"/>
            <p:nvPr/>
          </p:nvSpPr>
          <p:spPr>
            <a:xfrm rot="0">
              <a:off x="0" y="171450"/>
              <a:ext cx="4401484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51640" y="-337731"/>
              <a:ext cx="4298204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3904918" y="398438"/>
            <a:ext cx="10614622" cy="25177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86"/>
              </a:lnSpc>
            </a:pPr>
            <a:r>
              <a:rPr lang="en-US" b="true" sz="6275" i="true" spc="765">
                <a:solidFill>
                  <a:srgbClr val="000000"/>
                </a:solidFill>
                <a:latin typeface="Barlow Bold Italics"/>
                <a:ea typeface="Barlow Bold Italics"/>
                <a:cs typeface="Barlow Bold Italics"/>
                <a:sym typeface="Barlow Bold Italics"/>
              </a:rPr>
              <a:t>TENTACIÓN DE MOISES</a:t>
            </a:r>
          </a:p>
          <a:p>
            <a:pPr algn="ctr">
              <a:lnSpc>
                <a:spcPts val="5566"/>
              </a:lnSpc>
            </a:pPr>
            <a:r>
              <a:rPr lang="en-US" sz="3975" i="true" spc="485">
                <a:solidFill>
                  <a:srgbClr val="737373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Ejemplo para lideres (2)</a:t>
            </a:r>
          </a:p>
          <a:p>
            <a:pPr algn="ctr">
              <a:lnSpc>
                <a:spcPts val="5566"/>
              </a:lnSpc>
            </a:pPr>
            <a:r>
              <a:rPr lang="en-US" sz="3975" i="true" spc="485">
                <a:solidFill>
                  <a:srgbClr val="737373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Numeros 20:7-13, lbla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2251852" y="3396907"/>
            <a:ext cx="14127975" cy="31991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70"/>
              </a:lnSpc>
            </a:pP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Y el SEÑOR dijo a Moisés y a Aarón: Porque vosotros </a:t>
            </a:r>
            <a:r>
              <a:rPr lang="en-US" sz="3050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no me creísteis</a:t>
            </a: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a fin de </a:t>
            </a:r>
            <a:r>
              <a:rPr lang="en-US" sz="3050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tratarme como santo ante los ojos de los hijos de Israel</a:t>
            </a: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por tanto </a:t>
            </a:r>
            <a:r>
              <a:rPr lang="en-US" sz="3050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no conduciréis a este pueblo a la tierra que les he dado</a:t>
            </a: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 Aquellas fueron las aguas de Meriba porque los hijos de Israel contendieron con el SEÑOR, y </a:t>
            </a:r>
            <a:r>
              <a:rPr lang="en-US" sz="3050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Él manifestó su santidad</a:t>
            </a: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entre ellos.</a:t>
            </a:r>
          </a:p>
          <a:p>
            <a:pPr algn="ctr">
              <a:lnSpc>
                <a:spcPts val="4270"/>
              </a:lnSpc>
            </a:pPr>
          </a:p>
        </p:txBody>
      </p:sp>
      <p:sp>
        <p:nvSpPr>
          <p:cNvPr name="Freeform 29" id="29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9040498"/>
            <a:ext cx="1626970" cy="1246502"/>
            <a:chOff x="0" y="0"/>
            <a:chExt cx="554533" cy="42485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554533" cy="424855"/>
            </a:xfrm>
            <a:custGeom>
              <a:avLst/>
              <a:gdLst/>
              <a:ahLst/>
              <a:cxnLst/>
              <a:rect r="r" b="b" t="t" l="l"/>
              <a:pathLst>
                <a:path h="424855" w="554533">
                  <a:moveTo>
                    <a:pt x="0" y="0"/>
                  </a:moveTo>
                  <a:lnTo>
                    <a:pt x="554533" y="0"/>
                  </a:lnTo>
                  <a:lnTo>
                    <a:pt x="554533" y="424855"/>
                  </a:lnTo>
                  <a:lnTo>
                    <a:pt x="0" y="424855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554533" cy="453430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9" id="9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251103" y="889100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658090" y="3354494"/>
            <a:ext cx="15601210" cy="47993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70"/>
              </a:lnSpc>
            </a:pP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050" b="true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La tentación de la ira</a:t>
            </a:r>
          </a:p>
          <a:p>
            <a:pPr algn="just">
              <a:lnSpc>
                <a:spcPts val="4270"/>
              </a:lnSpc>
            </a:pPr>
          </a:p>
          <a:p>
            <a:pPr algn="just" marL="658496" indent="-329248" lvl="1">
              <a:lnSpc>
                <a:spcPts val="4270"/>
              </a:lnSpc>
              <a:buFont typeface="Arial"/>
              <a:buChar char="•"/>
            </a:pPr>
            <a:r>
              <a:rPr lang="en-US" sz="3050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Mató</a:t>
            </a: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a un egipcio (Éxodo 2:11-14)</a:t>
            </a:r>
          </a:p>
          <a:p>
            <a:pPr algn="just" marL="658496" indent="-329248" lvl="1">
              <a:lnSpc>
                <a:spcPts val="4270"/>
              </a:lnSpc>
              <a:buFont typeface="Arial"/>
              <a:buChar char="•"/>
            </a:pP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Se descontroló y </a:t>
            </a:r>
            <a:r>
              <a:rPr lang="en-US" sz="3050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rompió las tablas de la ley</a:t>
            </a: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al ver al pueblo en medio de laidolatría (Éxodo 32:15-20)</a:t>
            </a:r>
          </a:p>
          <a:p>
            <a:pPr algn="just" marL="658496" indent="-329248" lvl="1">
              <a:lnSpc>
                <a:spcPts val="4270"/>
              </a:lnSpc>
              <a:buFont typeface="Arial"/>
              <a:buChar char="•"/>
            </a:pP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Airado, </a:t>
            </a:r>
            <a:r>
              <a:rPr lang="en-US" sz="3050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golpea la roca en vez de hablarle</a:t>
            </a: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(Número 20:7-13)</a:t>
            </a:r>
          </a:p>
          <a:p>
            <a:pPr algn="just" marL="658496" indent="-329248" lvl="1">
              <a:lnSpc>
                <a:spcPts val="4270"/>
              </a:lnSpc>
              <a:buFont typeface="Arial"/>
              <a:buChar char="•"/>
            </a:pP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“. . . porque bebían de una roca espiritual que los seguía; y </a:t>
            </a:r>
            <a:r>
              <a:rPr lang="en-US" sz="3050">
                <a:solidFill>
                  <a:srgbClr val="EB1024"/>
                </a:solidFill>
                <a:latin typeface="Arimo"/>
                <a:ea typeface="Arimo"/>
                <a:cs typeface="Arimo"/>
                <a:sym typeface="Arimo"/>
              </a:rPr>
              <a:t>la roca era Cristo</a:t>
            </a:r>
            <a:r>
              <a:rPr lang="en-US" sz="305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 (2 Corintios 10:4)</a:t>
            </a:r>
          </a:p>
          <a:p>
            <a:pPr algn="just">
              <a:lnSpc>
                <a:spcPts val="4270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4265090" y="553522"/>
            <a:ext cx="12994210" cy="44780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8400"/>
              </a:lnSpc>
            </a:pPr>
            <a:r>
              <a:rPr lang="en-US" b="true" sz="6000" i="true" spc="732">
                <a:solidFill>
                  <a:srgbClr val="000000"/>
                </a:solidFill>
                <a:latin typeface="Barlow Bold Italics"/>
                <a:ea typeface="Barlow Bold Italics"/>
                <a:cs typeface="Barlow Bold Italics"/>
                <a:sym typeface="Barlow Bold Italics"/>
              </a:rPr>
              <a:t>TENTACIÓN DE MOISES</a:t>
            </a:r>
          </a:p>
          <a:p>
            <a:pPr algn="r">
              <a:lnSpc>
                <a:spcPts val="6160"/>
              </a:lnSpc>
            </a:pPr>
            <a:r>
              <a:rPr lang="en-US" sz="4400" i="true" spc="536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Ejemplo para lideres (2)</a:t>
            </a:r>
          </a:p>
          <a:p>
            <a:pPr algn="r">
              <a:lnSpc>
                <a:spcPts val="6160"/>
              </a:lnSpc>
            </a:pPr>
            <a:r>
              <a:rPr lang="en-US" sz="4400" i="true" spc="536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Numeros 20:7-13, lbla</a:t>
            </a:r>
          </a:p>
          <a:p>
            <a:pPr algn="r">
              <a:lnSpc>
                <a:spcPts val="8400"/>
              </a:lnSpc>
            </a:pPr>
          </a:p>
          <a:p>
            <a:pPr algn="r" marL="0" indent="0" lvl="0">
              <a:lnSpc>
                <a:spcPts val="6160"/>
              </a:lnSpc>
              <a:spcBef>
                <a:spcPct val="0"/>
              </a:spcBef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6515823" y="9197157"/>
            <a:ext cx="4597003" cy="5230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47"/>
              </a:lnSpc>
              <a:spcBef>
                <a:spcPct val="0"/>
              </a:spcBef>
            </a:pPr>
            <a:r>
              <a:rPr lang="en-US" b="true" sz="1534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Dr. Christian Sarmiento </a:t>
            </a:r>
          </a:p>
          <a:p>
            <a:pPr algn="ctr">
              <a:lnSpc>
                <a:spcPts val="2147"/>
              </a:lnSpc>
              <a:spcBef>
                <a:spcPct val="0"/>
              </a:spcBef>
            </a:pPr>
            <a:r>
              <a:rPr lang="en-US" b="true" sz="1534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General Superintendent, Mesoamerican Region</a:t>
            </a:r>
          </a:p>
        </p:txBody>
      </p:sp>
      <p:grpSp>
        <p:nvGrpSpPr>
          <p:cNvPr name="Group 14" id="14"/>
          <p:cNvGrpSpPr/>
          <p:nvPr/>
        </p:nvGrpSpPr>
        <p:grpSpPr>
          <a:xfrm rot="0">
            <a:off x="-361357" y="102694"/>
            <a:ext cx="4403300" cy="1662891"/>
            <a:chOff x="0" y="0"/>
            <a:chExt cx="1500810" cy="566776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0" y="-1280511"/>
            <a:ext cx="4301499" cy="3444379"/>
            <a:chOff x="0" y="0"/>
            <a:chExt cx="5735332" cy="4592506"/>
          </a:xfrm>
        </p:grpSpPr>
        <p:grpSp>
          <p:nvGrpSpPr>
            <p:cNvPr name="Group 18" id="18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7" id="27"/>
          <p:cNvGrpSpPr/>
          <p:nvPr/>
        </p:nvGrpSpPr>
        <p:grpSpPr>
          <a:xfrm rot="0">
            <a:off x="601296" y="629926"/>
            <a:ext cx="3085813" cy="683656"/>
            <a:chOff x="0" y="0"/>
            <a:chExt cx="4114417" cy="911541"/>
          </a:xfrm>
        </p:grpSpPr>
        <p:sp>
          <p:nvSpPr>
            <p:cNvPr name="TextBox 28" id="28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9" id="29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Freeform 30" id="30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6442424" y="-45541"/>
            <a:ext cx="2195187" cy="1588581"/>
            <a:chOff x="0" y="0"/>
            <a:chExt cx="748202" cy="54144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748202" cy="541448"/>
            </a:xfrm>
            <a:custGeom>
              <a:avLst/>
              <a:gdLst/>
              <a:ahLst/>
              <a:cxnLst/>
              <a:rect r="r" b="b" t="t" l="l"/>
              <a:pathLst>
                <a:path h="541448" w="748202">
                  <a:moveTo>
                    <a:pt x="0" y="0"/>
                  </a:moveTo>
                  <a:lnTo>
                    <a:pt x="748202" y="0"/>
                  </a:lnTo>
                  <a:lnTo>
                    <a:pt x="748202" y="541448"/>
                  </a:lnTo>
                  <a:lnTo>
                    <a:pt x="0" y="54144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748202" cy="570023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0" y="6842621"/>
            <a:ext cx="6021037" cy="3444379"/>
            <a:chOff x="0" y="0"/>
            <a:chExt cx="8028049" cy="4592506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3984614"/>
              <a:ext cx="3465546" cy="445614"/>
              <a:chOff x="0" y="0"/>
              <a:chExt cx="1772652" cy="227935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1772652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772652">
                    <a:moveTo>
                      <a:pt x="0" y="0"/>
                    </a:moveTo>
                    <a:lnTo>
                      <a:pt x="1772652" y="0"/>
                    </a:lnTo>
                    <a:lnTo>
                      <a:pt x="1772652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28575"/>
                <a:ext cx="1772652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0" id="10"/>
            <p:cNvGrpSpPr/>
            <p:nvPr/>
          </p:nvGrpSpPr>
          <p:grpSpPr>
            <a:xfrm rot="0">
              <a:off x="961825" y="4157628"/>
              <a:ext cx="7066225" cy="434877"/>
              <a:chOff x="0" y="0"/>
              <a:chExt cx="3614425" cy="222443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3614426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3614426">
                    <a:moveTo>
                      <a:pt x="0" y="0"/>
                    </a:moveTo>
                    <a:lnTo>
                      <a:pt x="3614426" y="0"/>
                    </a:lnTo>
                    <a:lnTo>
                      <a:pt x="3614426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0" y="-28575"/>
                <a:ext cx="3614425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5400000">
              <a:off x="-1769723" y="2150527"/>
              <a:ext cx="4592506" cy="291452"/>
              <a:chOff x="0" y="0"/>
              <a:chExt cx="2349100" cy="14908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2349100" cy="149080"/>
              </a:xfrm>
              <a:custGeom>
                <a:avLst/>
                <a:gdLst/>
                <a:ahLst/>
                <a:cxnLst/>
                <a:rect r="r" b="b" t="t" l="l"/>
                <a:pathLst>
                  <a:path h="149080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49080"/>
                    </a:lnTo>
                    <a:lnTo>
                      <a:pt x="0" y="149080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0" y="-28575"/>
                <a:ext cx="2349100" cy="177655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6" id="16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grpSp>
        <p:nvGrpSpPr>
          <p:cNvPr name="Group 21" id="21"/>
          <p:cNvGrpSpPr/>
          <p:nvPr/>
        </p:nvGrpSpPr>
        <p:grpSpPr>
          <a:xfrm rot="0">
            <a:off x="601296" y="8977148"/>
            <a:ext cx="3301113" cy="683656"/>
            <a:chOff x="0" y="0"/>
            <a:chExt cx="4401484" cy="911541"/>
          </a:xfrm>
        </p:grpSpPr>
        <p:sp>
          <p:nvSpPr>
            <p:cNvPr name="TextBox 22" id="22"/>
            <p:cNvSpPr txBox="true"/>
            <p:nvPr/>
          </p:nvSpPr>
          <p:spPr>
            <a:xfrm rot="0">
              <a:off x="0" y="171450"/>
              <a:ext cx="4401484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LEADERSHIP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51640" y="-337731"/>
              <a:ext cx="4298204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The temptations of</a:t>
              </a:r>
            </a:p>
          </p:txBody>
        </p:sp>
      </p:grpSp>
      <p:sp>
        <p:nvSpPr>
          <p:cNvPr name="TextBox 24" id="24"/>
          <p:cNvSpPr txBox="true"/>
          <p:nvPr/>
        </p:nvSpPr>
        <p:spPr>
          <a:xfrm rot="0">
            <a:off x="4242726" y="93663"/>
            <a:ext cx="10614622" cy="27939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46"/>
              </a:lnSpc>
            </a:pPr>
            <a:r>
              <a:rPr lang="en-US" b="true" sz="5175" i="true" spc="631">
                <a:solidFill>
                  <a:srgbClr val="000000"/>
                </a:solidFill>
                <a:latin typeface="Barlow Bold Italics"/>
                <a:ea typeface="Barlow Bold Italics"/>
                <a:cs typeface="Barlow Bold Italics"/>
                <a:sym typeface="Barlow Bold Italics"/>
              </a:rPr>
              <a:t>LA TENTACIÓN DE HOY</a:t>
            </a:r>
          </a:p>
          <a:p>
            <a:pPr algn="ctr">
              <a:lnSpc>
                <a:spcPts val="5006"/>
              </a:lnSpc>
            </a:pPr>
            <a:r>
              <a:rPr lang="en-US" sz="3575" i="true" spc="436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Ejemplo pará líderes (2)</a:t>
            </a:r>
          </a:p>
          <a:p>
            <a:pPr algn="ctr">
              <a:lnSpc>
                <a:spcPts val="5006"/>
              </a:lnSpc>
            </a:pPr>
            <a:r>
              <a:rPr lang="en-US" sz="3575" i="true" spc="436">
                <a:solidFill>
                  <a:srgbClr val="000000"/>
                </a:solidFill>
                <a:latin typeface="Barlow Italics"/>
                <a:ea typeface="Barlow Italics"/>
                <a:cs typeface="Barlow Italics"/>
                <a:sym typeface="Barlow Italics"/>
              </a:rPr>
              <a:t>Números 20:7-13, LBLA</a:t>
            </a:r>
          </a:p>
          <a:p>
            <a:pPr algn="ctr">
              <a:lnSpc>
                <a:spcPts val="5006"/>
              </a:lnSpc>
            </a:pPr>
          </a:p>
        </p:txBody>
      </p:sp>
      <p:sp>
        <p:nvSpPr>
          <p:cNvPr name="TextBox 25" id="25"/>
          <p:cNvSpPr txBox="true"/>
          <p:nvPr/>
        </p:nvSpPr>
        <p:spPr>
          <a:xfrm rot="0">
            <a:off x="2122055" y="2735102"/>
            <a:ext cx="15417962" cy="60521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90"/>
              </a:lnSpc>
            </a:pPr>
            <a:r>
              <a:rPr lang="en-US" sz="2850" spc="-5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b="true" sz="2850" spc="-5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La tentación de confundir el medio con el fin</a:t>
            </a:r>
          </a:p>
          <a:p>
            <a:pPr algn="ctr">
              <a:lnSpc>
                <a:spcPts val="3990"/>
              </a:lnSpc>
            </a:pPr>
            <a:r>
              <a:rPr lang="en-US" sz="2850" spc="-5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b="true" sz="2850" spc="-5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La metodología vrs. el propósito</a:t>
            </a:r>
          </a:p>
          <a:p>
            <a:pPr algn="l" marL="615317" indent="-307658" lvl="1">
              <a:lnSpc>
                <a:spcPts val="3990"/>
              </a:lnSpc>
              <a:buFont typeface="Arial"/>
              <a:buChar char="•"/>
            </a:pPr>
            <a:r>
              <a:rPr lang="en-US" sz="2850" spc="-5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La vara que hace señales.</a:t>
            </a:r>
          </a:p>
          <a:p>
            <a:pPr algn="l">
              <a:lnSpc>
                <a:spcPts val="3990"/>
              </a:lnSpc>
            </a:pPr>
          </a:p>
          <a:p>
            <a:pPr algn="l" marL="615317" indent="-307658" lvl="1">
              <a:lnSpc>
                <a:spcPts val="3990"/>
              </a:lnSpc>
              <a:buFont typeface="Arial"/>
              <a:buChar char="•"/>
            </a:pPr>
            <a:r>
              <a:rPr lang="en-US" sz="2850" spc="-5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Confundir el medio con DIOS, quien es el que realmente hace las señales.</a:t>
            </a:r>
          </a:p>
          <a:p>
            <a:pPr algn="ctr">
              <a:lnSpc>
                <a:spcPts val="3990"/>
              </a:lnSpc>
            </a:pPr>
            <a:r>
              <a:rPr lang="en-US" sz="2850" spc="-5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“¿Sacaremos agua de esta peña para vosotros?”</a:t>
            </a:r>
          </a:p>
          <a:p>
            <a:pPr algn="ctr">
              <a:lnSpc>
                <a:spcPts val="3990"/>
              </a:lnSpc>
            </a:pPr>
          </a:p>
          <a:p>
            <a:pPr algn="l" marL="615317" indent="-307658" lvl="1">
              <a:lnSpc>
                <a:spcPts val="3990"/>
              </a:lnSpc>
              <a:buFont typeface="Arial"/>
              <a:buChar char="•"/>
            </a:pPr>
            <a:r>
              <a:rPr lang="en-US" sz="2850" spc="-5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“AIRAOS, </a:t>
            </a:r>
            <a:r>
              <a:rPr lang="en-US" b="true" sz="2850" spc="-57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PERO NO PEQUEIS</a:t>
            </a:r>
            <a:r>
              <a:rPr lang="en-US" sz="2850" spc="-5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; no se ponga el sol sobre vuestro enojo, ni deis oportunidad al diablo” (Efesios 4:26-27, LBLA).</a:t>
            </a:r>
          </a:p>
          <a:p>
            <a:pPr algn="l" marL="615317" indent="-307658" lvl="1">
              <a:lnSpc>
                <a:spcPts val="3990"/>
              </a:lnSpc>
              <a:buFont typeface="Arial"/>
              <a:buChar char="•"/>
            </a:pPr>
          </a:p>
          <a:p>
            <a:pPr algn="l" marL="615317" indent="-307658" lvl="1">
              <a:lnSpc>
                <a:spcPts val="3990"/>
              </a:lnSpc>
              <a:buFont typeface="Arial"/>
              <a:buChar char="•"/>
            </a:pPr>
            <a:r>
              <a:rPr lang="en-US" sz="2850" spc="-57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“Deja la ira y abandona el furor; no te irrites, sólo harías lo malo” (Salmos 37:8, LBLA)</a:t>
            </a:r>
          </a:p>
          <a:p>
            <a:pPr algn="l">
              <a:lnSpc>
                <a:spcPts val="3990"/>
              </a:lnSpc>
            </a:pP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6442424" y="-45541"/>
            <a:ext cx="2195187" cy="1588581"/>
            <a:chOff x="0" y="0"/>
            <a:chExt cx="748202" cy="54144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748202" cy="541448"/>
            </a:xfrm>
            <a:custGeom>
              <a:avLst/>
              <a:gdLst/>
              <a:ahLst/>
              <a:cxnLst/>
              <a:rect r="r" b="b" t="t" l="l"/>
              <a:pathLst>
                <a:path h="541448" w="748202">
                  <a:moveTo>
                    <a:pt x="0" y="0"/>
                  </a:moveTo>
                  <a:lnTo>
                    <a:pt x="748202" y="0"/>
                  </a:lnTo>
                  <a:lnTo>
                    <a:pt x="748202" y="541448"/>
                  </a:lnTo>
                  <a:lnTo>
                    <a:pt x="0" y="541448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748202" cy="570023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5964382" y="8782257"/>
            <a:ext cx="7154141" cy="1662891"/>
            <a:chOff x="0" y="0"/>
            <a:chExt cx="2438400" cy="56677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438400" cy="566776"/>
            </a:xfrm>
            <a:custGeom>
              <a:avLst/>
              <a:gdLst/>
              <a:ahLst/>
              <a:cxnLst/>
              <a:rect r="r" b="b" t="t" l="l"/>
              <a:pathLst>
                <a:path h="566776" w="2438400">
                  <a:moveTo>
                    <a:pt x="0" y="0"/>
                  </a:moveTo>
                  <a:lnTo>
                    <a:pt x="2438400" y="0"/>
                  </a:lnTo>
                  <a:lnTo>
                    <a:pt x="243840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CF9DA">
                <a:alpha val="80784"/>
              </a:srgbClr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28575"/>
              <a:ext cx="243840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16693527" y="147040"/>
            <a:ext cx="1406987" cy="1251929"/>
          </a:xfrm>
          <a:custGeom>
            <a:avLst/>
            <a:gdLst/>
            <a:ahLst/>
            <a:cxnLst/>
            <a:rect r="r" b="b" t="t" l="l"/>
            <a:pathLst>
              <a:path h="1251929" w="1406987">
                <a:moveTo>
                  <a:pt x="0" y="0"/>
                </a:moveTo>
                <a:lnTo>
                  <a:pt x="1406987" y="0"/>
                </a:lnTo>
                <a:lnTo>
                  <a:pt x="1406987" y="1251929"/>
                </a:lnTo>
                <a:lnTo>
                  <a:pt x="0" y="125192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8077" r="0" b="-4307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4027266" y="237914"/>
            <a:ext cx="11028373" cy="43626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68"/>
              </a:lnSpc>
            </a:pPr>
            <a:r>
              <a:rPr lang="en-US" b="true" sz="6691" spc="816">
                <a:solidFill>
                  <a:srgbClr val="000000"/>
                </a:solidFill>
                <a:latin typeface="Barlow Bold"/>
                <a:ea typeface="Barlow Bold"/>
                <a:cs typeface="Barlow Bold"/>
                <a:sym typeface="Barlow Bold"/>
              </a:rPr>
              <a:t>EL MEJOR DE LOS CONSEJOS</a:t>
            </a:r>
          </a:p>
          <a:p>
            <a:pPr algn="ctr">
              <a:lnSpc>
                <a:spcPts val="5308"/>
              </a:lnSpc>
            </a:pPr>
            <a:r>
              <a:rPr lang="en-US" sz="3791" spc="462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La clave para la iglesia y para mí</a:t>
            </a:r>
          </a:p>
          <a:p>
            <a:pPr algn="ctr">
              <a:lnSpc>
                <a:spcPts val="5308"/>
              </a:lnSpc>
            </a:pPr>
            <a:r>
              <a:rPr lang="en-US" sz="3791" spc="462">
                <a:solidFill>
                  <a:srgbClr val="000000"/>
                </a:solidFill>
                <a:latin typeface="Barlow"/>
                <a:ea typeface="Barlow"/>
                <a:cs typeface="Barlow"/>
                <a:sym typeface="Barlow"/>
              </a:rPr>
              <a:t>1 Corintios 10:32—11:1</a:t>
            </a:r>
          </a:p>
          <a:p>
            <a:pPr algn="ctr" marL="0" indent="0" lvl="0">
              <a:lnSpc>
                <a:spcPts val="5308"/>
              </a:lnSpc>
              <a:spcBef>
                <a:spcPct val="0"/>
              </a:spcBef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2484205" y="4619628"/>
            <a:ext cx="13319589" cy="26657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70"/>
              </a:lnSpc>
            </a:pPr>
            <a:r>
              <a:rPr lang="en-US" sz="3050" spc="1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" “No seáis </a:t>
            </a:r>
            <a:r>
              <a:rPr lang="en-US" b="true" sz="3050" spc="15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motivo de tropiezo</a:t>
            </a:r>
            <a:r>
              <a:rPr lang="en-US" sz="3050" spc="1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ni a judíos, ni a griegos, ni a la iglesia de Dios; así como también </a:t>
            </a:r>
            <a:r>
              <a:rPr lang="en-US" b="true" sz="3050" spc="15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yo procuro agradar a todos en todo</a:t>
            </a:r>
            <a:r>
              <a:rPr lang="en-US" sz="3050" spc="1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b="true" sz="3050" spc="15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no buscando mi propio beneficio</a:t>
            </a:r>
            <a:r>
              <a:rPr lang="en-US" sz="3050" spc="1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sino el de muchos, </a:t>
            </a:r>
            <a:r>
              <a:rPr lang="en-US" b="true" sz="3050" spc="15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para que sean salvos</a:t>
            </a:r>
            <a:r>
              <a:rPr lang="en-US" sz="3050" spc="1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. </a:t>
            </a:r>
            <a:r>
              <a:rPr lang="en-US" b="true" sz="3050" spc="15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Sed imitadores de mí, como también yo lo soy de Cristo</a:t>
            </a:r>
            <a:r>
              <a:rPr lang="en-US" sz="3050" spc="15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</a:t>
            </a:r>
          </a:p>
          <a:p>
            <a:pPr algn="just">
              <a:lnSpc>
                <a:spcPts val="4270"/>
              </a:lnSpc>
            </a:pPr>
          </a:p>
        </p:txBody>
      </p:sp>
      <p:grpSp>
        <p:nvGrpSpPr>
          <p:cNvPr name="Group 16" id="16"/>
          <p:cNvGrpSpPr/>
          <p:nvPr/>
        </p:nvGrpSpPr>
        <p:grpSpPr>
          <a:xfrm rot="0">
            <a:off x="-361357" y="8225825"/>
            <a:ext cx="4403300" cy="1662891"/>
            <a:chOff x="0" y="0"/>
            <a:chExt cx="1500810" cy="566776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1500810" cy="566776"/>
            </a:xfrm>
            <a:custGeom>
              <a:avLst/>
              <a:gdLst/>
              <a:ahLst/>
              <a:cxnLst/>
              <a:rect r="r" b="b" t="t" l="l"/>
              <a:pathLst>
                <a:path h="566776" w="1500810">
                  <a:moveTo>
                    <a:pt x="0" y="0"/>
                  </a:moveTo>
                  <a:lnTo>
                    <a:pt x="1500810" y="0"/>
                  </a:lnTo>
                  <a:lnTo>
                    <a:pt x="1500810" y="566776"/>
                  </a:lnTo>
                  <a:lnTo>
                    <a:pt x="0" y="566776"/>
                  </a:lnTo>
                  <a:close/>
                </a:path>
              </a:pathLst>
            </a:custGeom>
            <a:solidFill>
              <a:srgbClr val="FBFF00">
                <a:alpha val="80784"/>
              </a:srgbClr>
            </a:solidFill>
          </p:spPr>
        </p:sp>
        <p:sp>
          <p:nvSpPr>
            <p:cNvPr name="TextBox 18" id="18"/>
            <p:cNvSpPr txBox="true"/>
            <p:nvPr/>
          </p:nvSpPr>
          <p:spPr>
            <a:xfrm>
              <a:off x="0" y="-28575"/>
              <a:ext cx="1500810" cy="595351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9" id="19"/>
          <p:cNvGrpSpPr/>
          <p:nvPr/>
        </p:nvGrpSpPr>
        <p:grpSpPr>
          <a:xfrm rot="0">
            <a:off x="0" y="6842621"/>
            <a:ext cx="4301499" cy="3444379"/>
            <a:chOff x="0" y="0"/>
            <a:chExt cx="5735332" cy="4592506"/>
          </a:xfrm>
        </p:grpSpPr>
        <p:grpSp>
          <p:nvGrpSpPr>
            <p:cNvPr name="Group 20" id="20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3" id="23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6" id="26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9" id="29"/>
          <p:cNvGrpSpPr/>
          <p:nvPr/>
        </p:nvGrpSpPr>
        <p:grpSpPr>
          <a:xfrm rot="0">
            <a:off x="601296" y="8753057"/>
            <a:ext cx="3085813" cy="683656"/>
            <a:chOff x="0" y="0"/>
            <a:chExt cx="4114417" cy="911541"/>
          </a:xfrm>
        </p:grpSpPr>
        <p:sp>
          <p:nvSpPr>
            <p:cNvPr name="TextBox 30" id="30"/>
            <p:cNvSpPr txBox="true"/>
            <p:nvPr/>
          </p:nvSpPr>
          <p:spPr>
            <a:xfrm rot="0">
              <a:off x="0" y="171450"/>
              <a:ext cx="4114417" cy="74009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3461"/>
                </a:lnSpc>
              </a:pPr>
              <a:r>
                <a:rPr lang="en-US" sz="4495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48272" y="-337731"/>
              <a:ext cx="4017873" cy="6183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04"/>
                </a:lnSpc>
                <a:spcBef>
                  <a:spcPct val="0"/>
                </a:spcBef>
              </a:pPr>
              <a:r>
                <a:rPr lang="en-US" sz="2788" spc="133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Freeform 32" id="32"/>
          <p:cNvSpPr/>
          <p:nvPr/>
        </p:nvSpPr>
        <p:spPr>
          <a:xfrm flipH="false" flipV="false" rot="0">
            <a:off x="16789249" y="8851014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3" y="0"/>
                </a:lnTo>
                <a:lnTo>
                  <a:pt x="1215543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CF9D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5400000">
            <a:off x="3051810" y="-4092070"/>
            <a:ext cx="12184380" cy="18288000"/>
          </a:xfrm>
          <a:custGeom>
            <a:avLst/>
            <a:gdLst/>
            <a:ahLst/>
            <a:cxnLst/>
            <a:rect r="r" b="b" t="t" l="l"/>
            <a:pathLst>
              <a:path h="18288000" w="12184380">
                <a:moveTo>
                  <a:pt x="0" y="0"/>
                </a:moveTo>
                <a:lnTo>
                  <a:pt x="12184380" y="0"/>
                </a:lnTo>
                <a:lnTo>
                  <a:pt x="12184380" y="18288000"/>
                </a:lnTo>
                <a:lnTo>
                  <a:pt x="0" y="1828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4475" y="-3295980"/>
            <a:ext cx="21197924" cy="18861797"/>
          </a:xfrm>
          <a:custGeom>
            <a:avLst/>
            <a:gdLst/>
            <a:ahLst/>
            <a:cxnLst/>
            <a:rect r="r" b="b" t="t" l="l"/>
            <a:pathLst>
              <a:path h="18861797" w="21197924">
                <a:moveTo>
                  <a:pt x="0" y="0"/>
                </a:moveTo>
                <a:lnTo>
                  <a:pt x="21197924" y="0"/>
                </a:lnTo>
                <a:lnTo>
                  <a:pt x="21197924" y="18861797"/>
                </a:lnTo>
                <a:lnTo>
                  <a:pt x="0" y="1886179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15000"/>
            </a:blip>
            <a:stretch>
              <a:fillRect l="0" t="-8077" r="0" b="-4307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0" y="6842621"/>
            <a:ext cx="4301499" cy="3444379"/>
            <a:chOff x="0" y="0"/>
            <a:chExt cx="5735332" cy="4592506"/>
          </a:xfrm>
        </p:grpSpPr>
        <p:grpSp>
          <p:nvGrpSpPr>
            <p:cNvPr name="Group 5" id="5"/>
            <p:cNvGrpSpPr/>
            <p:nvPr/>
          </p:nvGrpSpPr>
          <p:grpSpPr>
            <a:xfrm rot="0">
              <a:off x="0" y="3984614"/>
              <a:ext cx="2475827" cy="445614"/>
              <a:chOff x="0" y="0"/>
              <a:chExt cx="1266403" cy="227935"/>
            </a:xfrm>
          </p:grpSpPr>
          <p:sp>
            <p:nvSpPr>
              <p:cNvPr name="Freeform 6" id="6"/>
              <p:cNvSpPr/>
              <p:nvPr/>
            </p:nvSpPr>
            <p:spPr>
              <a:xfrm flipH="false" flipV="false" rot="0">
                <a:off x="0" y="0"/>
                <a:ext cx="1266403" cy="227935"/>
              </a:xfrm>
              <a:custGeom>
                <a:avLst/>
                <a:gdLst/>
                <a:ahLst/>
                <a:cxnLst/>
                <a:rect r="r" b="b" t="t" l="l"/>
                <a:pathLst>
                  <a:path h="227935" w="1266403">
                    <a:moveTo>
                      <a:pt x="0" y="0"/>
                    </a:moveTo>
                    <a:lnTo>
                      <a:pt x="1266403" y="0"/>
                    </a:lnTo>
                    <a:lnTo>
                      <a:pt x="1266403" y="227935"/>
                    </a:lnTo>
                    <a:lnTo>
                      <a:pt x="0" y="227935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7" id="7"/>
              <p:cNvSpPr txBox="true"/>
              <p:nvPr/>
            </p:nvSpPr>
            <p:spPr>
              <a:xfrm>
                <a:off x="0" y="-28575"/>
                <a:ext cx="1266403" cy="256510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8" id="8"/>
            <p:cNvGrpSpPr/>
            <p:nvPr/>
          </p:nvGrpSpPr>
          <p:grpSpPr>
            <a:xfrm rot="0">
              <a:off x="687139" y="4157628"/>
              <a:ext cx="5048193" cy="434877"/>
              <a:chOff x="0" y="0"/>
              <a:chExt cx="2582188" cy="222443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2582188" cy="222443"/>
              </a:xfrm>
              <a:custGeom>
                <a:avLst/>
                <a:gdLst/>
                <a:ahLst/>
                <a:cxnLst/>
                <a:rect r="r" b="b" t="t" l="l"/>
                <a:pathLst>
                  <a:path h="222443" w="2582188">
                    <a:moveTo>
                      <a:pt x="0" y="0"/>
                    </a:moveTo>
                    <a:lnTo>
                      <a:pt x="2582188" y="0"/>
                    </a:lnTo>
                    <a:lnTo>
                      <a:pt x="2582188" y="222443"/>
                    </a:lnTo>
                    <a:lnTo>
                      <a:pt x="0" y="222443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28575"/>
                <a:ext cx="2582188" cy="251018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1" id="11"/>
            <p:cNvGrpSpPr/>
            <p:nvPr/>
          </p:nvGrpSpPr>
          <p:grpSpPr>
            <a:xfrm rot="5400000">
              <a:off x="-1920094" y="2192145"/>
              <a:ext cx="4592506" cy="208217"/>
              <a:chOff x="0" y="0"/>
              <a:chExt cx="2349100" cy="106504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2349100" cy="106504"/>
              </a:xfrm>
              <a:custGeom>
                <a:avLst/>
                <a:gdLst/>
                <a:ahLst/>
                <a:cxnLst/>
                <a:rect r="r" b="b" t="t" l="l"/>
                <a:pathLst>
                  <a:path h="106504" w="2349100">
                    <a:moveTo>
                      <a:pt x="0" y="0"/>
                    </a:moveTo>
                    <a:lnTo>
                      <a:pt x="2349100" y="0"/>
                    </a:lnTo>
                    <a:lnTo>
                      <a:pt x="2349100" y="106504"/>
                    </a:lnTo>
                    <a:lnTo>
                      <a:pt x="0" y="106504"/>
                    </a:lnTo>
                    <a:close/>
                  </a:path>
                </a:pathLst>
              </a:custGeom>
              <a:solidFill>
                <a:srgbClr val="545454"/>
              </a:solidFill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0" y="-28575"/>
                <a:ext cx="2349100" cy="135079"/>
              </a:xfrm>
              <a:prstGeom prst="rect">
                <a:avLst/>
              </a:prstGeom>
            </p:spPr>
            <p:txBody>
              <a:bodyPr anchor="ctr" rtlCol="false" tIns="51955" lIns="51955" bIns="51955" rIns="51955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14" id="14"/>
          <p:cNvGrpSpPr/>
          <p:nvPr/>
        </p:nvGrpSpPr>
        <p:grpSpPr>
          <a:xfrm rot="0">
            <a:off x="8814324" y="9892397"/>
            <a:ext cx="9473676" cy="126406"/>
            <a:chOff x="0" y="0"/>
            <a:chExt cx="3228985" cy="4308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3228985" cy="43084"/>
            </a:xfrm>
            <a:custGeom>
              <a:avLst/>
              <a:gdLst/>
              <a:ahLst/>
              <a:cxnLst/>
              <a:rect r="r" b="b" t="t" l="l"/>
              <a:pathLst>
                <a:path h="43084" w="3228985">
                  <a:moveTo>
                    <a:pt x="0" y="0"/>
                  </a:moveTo>
                  <a:lnTo>
                    <a:pt x="3228985" y="0"/>
                  </a:lnTo>
                  <a:lnTo>
                    <a:pt x="3228985" y="43084"/>
                  </a:lnTo>
                  <a:lnTo>
                    <a:pt x="0" y="43084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28575"/>
              <a:ext cx="3228985" cy="71659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9139129" y="5023355"/>
            <a:ext cx="9741" cy="2117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718"/>
              </a:lnSpc>
              <a:spcBef>
                <a:spcPct val="0"/>
              </a:spcBef>
            </a:pPr>
          </a:p>
        </p:txBody>
      </p:sp>
      <p:grpSp>
        <p:nvGrpSpPr>
          <p:cNvPr name="Group 18" id="18"/>
          <p:cNvGrpSpPr/>
          <p:nvPr/>
        </p:nvGrpSpPr>
        <p:grpSpPr>
          <a:xfrm rot="0">
            <a:off x="744653" y="1028700"/>
            <a:ext cx="7113692" cy="2104380"/>
            <a:chOff x="0" y="0"/>
            <a:chExt cx="9484922" cy="2805840"/>
          </a:xfrm>
        </p:grpSpPr>
        <p:sp>
          <p:nvSpPr>
            <p:cNvPr name="TextBox 19" id="19"/>
            <p:cNvSpPr txBox="true"/>
            <p:nvPr/>
          </p:nvSpPr>
          <p:spPr>
            <a:xfrm rot="0">
              <a:off x="0" y="1418236"/>
              <a:ext cx="9484922" cy="138760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595"/>
                </a:lnSpc>
              </a:pPr>
              <a:r>
                <a:rPr lang="en-US" sz="8566">
                  <a:solidFill>
                    <a:srgbClr val="35341E"/>
                  </a:solidFill>
                  <a:latin typeface="Bernoru SemiCondensed"/>
                  <a:ea typeface="Bernoru SemiCondensed"/>
                  <a:cs typeface="Bernoru SemiCondensed"/>
                  <a:sym typeface="Bernoru SemiCondensed"/>
                </a:rPr>
                <a:t>LIDERAZGO</a:t>
              </a:r>
            </a:p>
          </p:txBody>
        </p:sp>
        <p:sp>
          <p:nvSpPr>
            <p:cNvPr name="TextBox 20" id="20"/>
            <p:cNvSpPr txBox="true"/>
            <p:nvPr/>
          </p:nvSpPr>
          <p:spPr>
            <a:xfrm rot="0">
              <a:off x="111281" y="-114300"/>
              <a:ext cx="9262360" cy="125907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7935"/>
                </a:lnSpc>
                <a:spcBef>
                  <a:spcPct val="0"/>
                </a:spcBef>
              </a:pPr>
              <a:r>
                <a:rPr lang="en-US" sz="5667" spc="272">
                  <a:solidFill>
                    <a:srgbClr val="000000"/>
                  </a:solidFill>
                  <a:latin typeface="Brittany"/>
                  <a:ea typeface="Brittany"/>
                  <a:cs typeface="Brittany"/>
                  <a:sym typeface="Brittany"/>
                </a:rPr>
                <a:t>Las Tentaciones del</a:t>
              </a: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5882580" y="3996780"/>
            <a:ext cx="6692503" cy="2438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925"/>
              </a:lnSpc>
              <a:spcBef>
                <a:spcPct val="0"/>
              </a:spcBef>
            </a:pPr>
            <a:r>
              <a:rPr lang="en-US" b="true" sz="14232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Gracias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6203296" y="8625668"/>
            <a:ext cx="6017865" cy="6881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47"/>
              </a:lnSpc>
              <a:spcBef>
                <a:spcPct val="0"/>
              </a:spcBef>
            </a:pPr>
            <a:r>
              <a:rPr lang="en-US" b="true" sz="4034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Dr. Christian Sarmiento</a:t>
            </a:r>
          </a:p>
        </p:txBody>
      </p:sp>
      <p:sp>
        <p:nvSpPr>
          <p:cNvPr name="Freeform 23" id="23"/>
          <p:cNvSpPr/>
          <p:nvPr/>
        </p:nvSpPr>
        <p:spPr>
          <a:xfrm flipH="false" flipV="false" rot="0">
            <a:off x="580820" y="8966867"/>
            <a:ext cx="1215543" cy="925530"/>
          </a:xfrm>
          <a:custGeom>
            <a:avLst/>
            <a:gdLst/>
            <a:ahLst/>
            <a:cxnLst/>
            <a:rect r="r" b="b" t="t" l="l"/>
            <a:pathLst>
              <a:path h="925530" w="1215543">
                <a:moveTo>
                  <a:pt x="0" y="0"/>
                </a:moveTo>
                <a:lnTo>
                  <a:pt x="1215544" y="0"/>
                </a:lnTo>
                <a:lnTo>
                  <a:pt x="1215544" y="925530"/>
                </a:lnTo>
                <a:lnTo>
                  <a:pt x="0" y="92553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DAGJlA2N8J0</dc:identifier>
  <dcterms:modified xsi:type="dcterms:W3CDTF">2011-08-01T06:04:30Z</dcterms:modified>
  <cp:revision>1</cp:revision>
  <dc:title>Español Presentación 06 MI (Presentación)</dc:title>
</cp:coreProperties>
</file>