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56"/>
  </p:notesMasterIdLst>
  <p:handoutMasterIdLst>
    <p:handoutMasterId r:id="rId57"/>
  </p:handoutMasterIdLst>
  <p:sldIdLst>
    <p:sldId id="300" r:id="rId2"/>
    <p:sldId id="265" r:id="rId3"/>
    <p:sldId id="488" r:id="rId4"/>
    <p:sldId id="663" r:id="rId5"/>
    <p:sldId id="666" r:id="rId6"/>
    <p:sldId id="674" r:id="rId7"/>
    <p:sldId id="675" r:id="rId8"/>
    <p:sldId id="655" r:id="rId9"/>
    <p:sldId id="476" r:id="rId10"/>
    <p:sldId id="656" r:id="rId11"/>
    <p:sldId id="486" r:id="rId12"/>
    <p:sldId id="657" r:id="rId13"/>
    <p:sldId id="658" r:id="rId14"/>
    <p:sldId id="659" r:id="rId15"/>
    <p:sldId id="660" r:id="rId16"/>
    <p:sldId id="661" r:id="rId17"/>
    <p:sldId id="662" r:id="rId18"/>
    <p:sldId id="667" r:id="rId19"/>
    <p:sldId id="669" r:id="rId20"/>
    <p:sldId id="670" r:id="rId21"/>
    <p:sldId id="673" r:id="rId22"/>
    <p:sldId id="671" r:id="rId23"/>
    <p:sldId id="672" r:id="rId24"/>
    <p:sldId id="634" r:id="rId25"/>
    <p:sldId id="676" r:id="rId26"/>
    <p:sldId id="677" r:id="rId27"/>
    <p:sldId id="678" r:id="rId28"/>
    <p:sldId id="679" r:id="rId29"/>
    <p:sldId id="417" r:id="rId30"/>
    <p:sldId id="680" r:id="rId31"/>
    <p:sldId id="681" r:id="rId32"/>
    <p:sldId id="635" r:id="rId33"/>
    <p:sldId id="636" r:id="rId34"/>
    <p:sldId id="637" r:id="rId35"/>
    <p:sldId id="498" r:id="rId36"/>
    <p:sldId id="594" r:id="rId37"/>
    <p:sldId id="452" r:id="rId38"/>
    <p:sldId id="502" r:id="rId39"/>
    <p:sldId id="503" r:id="rId40"/>
    <p:sldId id="633" r:id="rId41"/>
    <p:sldId id="289" r:id="rId42"/>
    <p:sldId id="319" r:id="rId43"/>
    <p:sldId id="638" r:id="rId44"/>
    <p:sldId id="639" r:id="rId45"/>
    <p:sldId id="640" r:id="rId46"/>
    <p:sldId id="642" r:id="rId47"/>
    <p:sldId id="643" r:id="rId48"/>
    <p:sldId id="644" r:id="rId49"/>
    <p:sldId id="645" r:id="rId50"/>
    <p:sldId id="646" r:id="rId51"/>
    <p:sldId id="647" r:id="rId52"/>
    <p:sldId id="648" r:id="rId53"/>
    <p:sldId id="654" r:id="rId54"/>
    <p:sldId id="649" r:id="rId55"/>
  </p:sldIdLst>
  <p:sldSz cx="9144000" cy="6858000" type="screen4x3"/>
  <p:notesSz cx="6858000" cy="9144000"/>
  <p:defaultTextStyle>
    <a:defPPr>
      <a:defRPr lang="es-ES"/>
    </a:defPPr>
    <a:lvl1pPr algn="l" rtl="0" fontAlgn="base">
      <a:spcBef>
        <a:spcPct val="0"/>
      </a:spcBef>
      <a:spcAft>
        <a:spcPct val="0"/>
      </a:spcAft>
      <a:defRPr sz="2800" kern="1200">
        <a:solidFill>
          <a:schemeClr val="tx1"/>
        </a:solidFill>
        <a:latin typeface="Arial" charset="0"/>
        <a:ea typeface="Osaka" pitchFamily="48" charset="-128"/>
        <a:cs typeface="+mn-cs"/>
      </a:defRPr>
    </a:lvl1pPr>
    <a:lvl2pPr marL="457200" algn="l" rtl="0" fontAlgn="base">
      <a:spcBef>
        <a:spcPct val="0"/>
      </a:spcBef>
      <a:spcAft>
        <a:spcPct val="0"/>
      </a:spcAft>
      <a:defRPr sz="2800" kern="1200">
        <a:solidFill>
          <a:schemeClr val="tx1"/>
        </a:solidFill>
        <a:latin typeface="Arial" charset="0"/>
        <a:ea typeface="Osaka" pitchFamily="48" charset="-128"/>
        <a:cs typeface="+mn-cs"/>
      </a:defRPr>
    </a:lvl2pPr>
    <a:lvl3pPr marL="914400" algn="l" rtl="0" fontAlgn="base">
      <a:spcBef>
        <a:spcPct val="0"/>
      </a:spcBef>
      <a:spcAft>
        <a:spcPct val="0"/>
      </a:spcAft>
      <a:defRPr sz="2800" kern="1200">
        <a:solidFill>
          <a:schemeClr val="tx1"/>
        </a:solidFill>
        <a:latin typeface="Arial" charset="0"/>
        <a:ea typeface="Osaka" pitchFamily="48" charset="-128"/>
        <a:cs typeface="+mn-cs"/>
      </a:defRPr>
    </a:lvl3pPr>
    <a:lvl4pPr marL="1371600" algn="l" rtl="0" fontAlgn="base">
      <a:spcBef>
        <a:spcPct val="0"/>
      </a:spcBef>
      <a:spcAft>
        <a:spcPct val="0"/>
      </a:spcAft>
      <a:defRPr sz="2800" kern="1200">
        <a:solidFill>
          <a:schemeClr val="tx1"/>
        </a:solidFill>
        <a:latin typeface="Arial" charset="0"/>
        <a:ea typeface="Osaka" pitchFamily="48" charset="-128"/>
        <a:cs typeface="+mn-cs"/>
      </a:defRPr>
    </a:lvl4pPr>
    <a:lvl5pPr marL="1828800" algn="l" rtl="0" fontAlgn="base">
      <a:spcBef>
        <a:spcPct val="0"/>
      </a:spcBef>
      <a:spcAft>
        <a:spcPct val="0"/>
      </a:spcAft>
      <a:defRPr sz="2800" kern="1200">
        <a:solidFill>
          <a:schemeClr val="tx1"/>
        </a:solidFill>
        <a:latin typeface="Arial" charset="0"/>
        <a:ea typeface="Osaka" pitchFamily="48" charset="-128"/>
        <a:cs typeface="+mn-cs"/>
      </a:defRPr>
    </a:lvl5pPr>
    <a:lvl6pPr marL="2286000" algn="l" defTabSz="914400" rtl="0" eaLnBrk="1" latinLnBrk="0" hangingPunct="1">
      <a:defRPr sz="2800" kern="1200">
        <a:solidFill>
          <a:schemeClr val="tx1"/>
        </a:solidFill>
        <a:latin typeface="Arial" charset="0"/>
        <a:ea typeface="Osaka" pitchFamily="48" charset="-128"/>
        <a:cs typeface="+mn-cs"/>
      </a:defRPr>
    </a:lvl6pPr>
    <a:lvl7pPr marL="2743200" algn="l" defTabSz="914400" rtl="0" eaLnBrk="1" latinLnBrk="0" hangingPunct="1">
      <a:defRPr sz="2800" kern="1200">
        <a:solidFill>
          <a:schemeClr val="tx1"/>
        </a:solidFill>
        <a:latin typeface="Arial" charset="0"/>
        <a:ea typeface="Osaka" pitchFamily="48" charset="-128"/>
        <a:cs typeface="+mn-cs"/>
      </a:defRPr>
    </a:lvl7pPr>
    <a:lvl8pPr marL="3200400" algn="l" defTabSz="914400" rtl="0" eaLnBrk="1" latinLnBrk="0" hangingPunct="1">
      <a:defRPr sz="2800" kern="1200">
        <a:solidFill>
          <a:schemeClr val="tx1"/>
        </a:solidFill>
        <a:latin typeface="Arial" charset="0"/>
        <a:ea typeface="Osaka" pitchFamily="48" charset="-128"/>
        <a:cs typeface="+mn-cs"/>
      </a:defRPr>
    </a:lvl8pPr>
    <a:lvl9pPr marL="3657600" algn="l" defTabSz="914400" rtl="0" eaLnBrk="1" latinLnBrk="0" hangingPunct="1">
      <a:defRPr sz="2800" kern="1200">
        <a:solidFill>
          <a:schemeClr val="tx1"/>
        </a:solidFill>
        <a:latin typeface="Arial" charset="0"/>
        <a:ea typeface="Osaka"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2A4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1" autoAdjust="0"/>
    <p:restoredTop sz="88448" autoAdjust="0"/>
  </p:normalViewPr>
  <p:slideViewPr>
    <p:cSldViewPr>
      <p:cViewPr varScale="1">
        <p:scale>
          <a:sx n="83" d="100"/>
          <a:sy n="83" d="100"/>
        </p:scale>
        <p:origin x="68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7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83F909-9406-0E45-A777-7E9F0B0A28CD}" type="datetimeFigureOut">
              <a:rPr lang="en-US" smtClean="0"/>
              <a:t>7/16/22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E57EFE-0A21-5749-8DCF-033DB6ED2393}" type="slidenum">
              <a:rPr lang="en-US" smtClean="0"/>
              <a:t>‹#›</a:t>
            </a:fld>
            <a:endParaRPr lang="en-US"/>
          </a:p>
        </p:txBody>
      </p:sp>
    </p:spTree>
    <p:extLst>
      <p:ext uri="{BB962C8B-B14F-4D97-AF65-F5344CB8AC3E}">
        <p14:creationId xmlns:p14="http://schemas.microsoft.com/office/powerpoint/2010/main" val="195635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a:p>
        </p:txBody>
      </p:sp>
      <p:sp>
        <p:nvSpPr>
          <p:cNvPr id="327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p>
        </p:txBody>
      </p:sp>
      <p:sp>
        <p:nvSpPr>
          <p:cNvPr id="327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defRPr>
            </a:lvl1pPr>
          </a:lstStyle>
          <a:p>
            <a:pPr>
              <a:defRPr/>
            </a:pPr>
            <a:fld id="{012DFC2C-065D-4846-94A5-776D323D7D98}" type="slidenum">
              <a:rPr lang="en-US"/>
              <a:pPr>
                <a:defRPr/>
              </a:pPr>
              <a:t>‹#›</a:t>
            </a:fld>
            <a:endParaRPr lang="en-US"/>
          </a:p>
        </p:txBody>
      </p:sp>
    </p:spTree>
    <p:extLst>
      <p:ext uri="{BB962C8B-B14F-4D97-AF65-F5344CB8AC3E}">
        <p14:creationId xmlns:p14="http://schemas.microsoft.com/office/powerpoint/2010/main" val="42875512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1</a:t>
            </a:fld>
            <a:endParaRPr lang="en-US"/>
          </a:p>
        </p:txBody>
      </p:sp>
    </p:spTree>
    <p:extLst>
      <p:ext uri="{BB962C8B-B14F-4D97-AF65-F5344CB8AC3E}">
        <p14:creationId xmlns:p14="http://schemas.microsoft.com/office/powerpoint/2010/main" val="1355066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La </a:t>
            </a:r>
            <a:r>
              <a:rPr lang="en-US" sz="1200" kern="1200" dirty="0" err="1">
                <a:solidFill>
                  <a:schemeClr val="tx1"/>
                </a:solidFill>
                <a:effectLst/>
                <a:latin typeface="Arial" charset="0"/>
                <a:ea typeface="+mn-ea"/>
                <a:cs typeface="+mn-cs"/>
              </a:rPr>
              <a:t>oración</a:t>
            </a:r>
            <a:r>
              <a:rPr lang="en-US" sz="1200" kern="1200" dirty="0">
                <a:solidFill>
                  <a:schemeClr val="tx1"/>
                </a:solidFill>
                <a:effectLst/>
                <a:latin typeface="Arial" charset="0"/>
                <a:ea typeface="+mn-ea"/>
                <a:cs typeface="+mn-cs"/>
              </a:rPr>
              <a:t> es </a:t>
            </a:r>
            <a:r>
              <a:rPr lang="en-US" sz="1200" kern="1200" dirty="0" err="1">
                <a:solidFill>
                  <a:schemeClr val="tx1"/>
                </a:solidFill>
                <a:effectLst/>
                <a:latin typeface="Arial" charset="0"/>
                <a:ea typeface="+mn-ea"/>
                <a:cs typeface="+mn-cs"/>
              </a:rPr>
              <a:t>una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parte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esencial</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discipulado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su</a:t>
            </a:r>
            <a:r>
              <a:rPr lang="en-US" sz="1200" kern="1200" dirty="0">
                <a:solidFill>
                  <a:schemeClr val="tx1"/>
                </a:solidFill>
                <a:effectLst/>
                <a:latin typeface="Arial" charset="0"/>
                <a:ea typeface="+mn-ea"/>
                <a:cs typeface="+mn-cs"/>
              </a:rPr>
              <a:t> forma </a:t>
            </a:r>
            <a:r>
              <a:rPr lang="en-US" sz="1200" kern="1200" dirty="0" err="1">
                <a:solidFill>
                  <a:schemeClr val="tx1"/>
                </a:solidFill>
                <a:effectLst/>
                <a:latin typeface="Arial" charset="0"/>
                <a:ea typeface="+mn-ea"/>
                <a:cs typeface="+mn-cs"/>
              </a:rPr>
              <a:t>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pura</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oración</a:t>
            </a:r>
            <a:r>
              <a:rPr lang="en-US" sz="1200" kern="1200" dirty="0">
                <a:solidFill>
                  <a:schemeClr val="tx1"/>
                </a:solidFill>
                <a:effectLst/>
                <a:latin typeface="Arial" charset="0"/>
                <a:ea typeface="+mn-ea"/>
                <a:cs typeface="+mn-cs"/>
              </a:rPr>
              <a:t> es </a:t>
            </a:r>
            <a:r>
              <a:rPr lang="en-US" sz="1200" kern="1200" dirty="0" err="1">
                <a:solidFill>
                  <a:schemeClr val="tx1"/>
                </a:solidFill>
                <a:effectLst/>
                <a:latin typeface="Arial" charset="0"/>
                <a:ea typeface="+mn-ea"/>
                <a:cs typeface="+mn-cs"/>
              </a:rPr>
              <a:t>comunicarse</a:t>
            </a:r>
            <a:r>
              <a:rPr lang="en-US" sz="1200" kern="1200" dirty="0">
                <a:solidFill>
                  <a:schemeClr val="tx1"/>
                </a:solidFill>
                <a:effectLst/>
                <a:latin typeface="Arial" charset="0"/>
                <a:ea typeface="+mn-ea"/>
                <a:cs typeface="+mn-cs"/>
              </a:rPr>
              <a:t> con Dios y </a:t>
            </a:r>
            <a:r>
              <a:rPr lang="en-US" sz="1200" kern="1200" dirty="0" err="1">
                <a:solidFill>
                  <a:schemeClr val="tx1"/>
                </a:solidFill>
                <a:effectLst/>
                <a:latin typeface="Arial" charset="0"/>
                <a:ea typeface="+mn-ea"/>
                <a:cs typeface="+mn-cs"/>
              </a:rPr>
              <a:t>responderle</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oración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fue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modelada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expresamente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Jesús, </a:t>
            </a:r>
            <a:r>
              <a:rPr lang="en-US" sz="1200" kern="1200" dirty="0" err="1">
                <a:solidFill>
                  <a:schemeClr val="tx1"/>
                </a:solidFill>
                <a:effectLst/>
                <a:latin typeface="Arial" charset="0"/>
                <a:ea typeface="+mn-ea"/>
                <a:cs typeface="+mn-cs"/>
              </a:rPr>
              <a:t>quien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enseñó</a:t>
            </a:r>
            <a:r>
              <a:rPr lang="en-US" sz="1200" kern="1200" dirty="0">
                <a:solidFill>
                  <a:schemeClr val="tx1"/>
                </a:solidFill>
                <a:effectLst/>
                <a:latin typeface="Arial" charset="0"/>
                <a:ea typeface="+mn-ea"/>
                <a:cs typeface="+mn-cs"/>
              </a:rPr>
              <a:t> a sus </a:t>
            </a:r>
            <a:r>
              <a:rPr lang="en-US" sz="1200" kern="1200" dirty="0" err="1">
                <a:solidFill>
                  <a:schemeClr val="tx1"/>
                </a:solidFill>
                <a:effectLst/>
                <a:latin typeface="Arial" charset="0"/>
                <a:ea typeface="+mn-ea"/>
                <a:cs typeface="+mn-cs"/>
              </a:rPr>
              <a:t>discípulos</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orar</a:t>
            </a:r>
            <a:r>
              <a:rPr lang="en-US" sz="1200" kern="1200" dirty="0">
                <a:solidFill>
                  <a:schemeClr val="tx1"/>
                </a:solidFill>
                <a:effectLst/>
                <a:latin typeface="Arial" charset="0"/>
                <a:ea typeface="+mn-ea"/>
                <a:cs typeface="+mn-cs"/>
              </a:rPr>
              <a:t>. Los </a:t>
            </a:r>
            <a:r>
              <a:rPr lang="en-US" sz="1200" kern="1200" dirty="0" err="1">
                <a:solidFill>
                  <a:schemeClr val="tx1"/>
                </a:solidFill>
                <a:effectLst/>
                <a:latin typeface="Arial" charset="0"/>
                <a:ea typeface="+mn-ea"/>
                <a:cs typeface="+mn-cs"/>
              </a:rPr>
              <a:t>discípulos</a:t>
            </a:r>
            <a:r>
              <a:rPr lang="en-US" sz="1200" kern="1200" dirty="0">
                <a:solidFill>
                  <a:schemeClr val="tx1"/>
                </a:solidFill>
                <a:effectLst/>
                <a:latin typeface="Arial" charset="0"/>
                <a:ea typeface="+mn-ea"/>
                <a:cs typeface="+mn-cs"/>
              </a:rPr>
              <a:t> de Jesús </a:t>
            </a:r>
            <a:r>
              <a:rPr lang="en-US" sz="1200" kern="1200" dirty="0" err="1">
                <a:solidFill>
                  <a:schemeClr val="tx1"/>
                </a:solidFill>
                <a:effectLst/>
                <a:latin typeface="Arial" charset="0"/>
                <a:ea typeface="+mn-ea"/>
                <a:cs typeface="+mn-cs"/>
              </a:rPr>
              <a:t>fueron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instruidos</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enseñar</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orar</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cada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una</a:t>
            </a:r>
            <a:r>
              <a:rPr lang="en-US" sz="1200" kern="1200" dirty="0">
                <a:solidFill>
                  <a:schemeClr val="tx1"/>
                </a:solidFill>
                <a:effectLst/>
                <a:latin typeface="Arial" charset="0"/>
                <a:ea typeface="+mn-ea"/>
                <a:cs typeface="+mn-cs"/>
              </a:rPr>
              <a:t> de las </a:t>
            </a:r>
            <a:r>
              <a:rPr lang="en-US" sz="1200" kern="1200" dirty="0" err="1">
                <a:solidFill>
                  <a:schemeClr val="tx1"/>
                </a:solidFill>
                <a:effectLst/>
                <a:latin typeface="Arial" charset="0"/>
                <a:ea typeface="+mn-ea"/>
                <a:cs typeface="+mn-cs"/>
              </a:rPr>
              <a:t>siguientes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generaciones</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discípulos</a:t>
            </a:r>
            <a:r>
              <a:rPr lang="en-US" sz="1200" kern="1200" dirty="0">
                <a:solidFill>
                  <a:schemeClr val="tx1"/>
                </a:solidFill>
                <a:effectLst/>
                <a:latin typeface="Arial" charset="0"/>
                <a:ea typeface="+mn-ea"/>
                <a:cs typeface="+mn-cs"/>
              </a:rPr>
              <a:t>. Las </a:t>
            </a:r>
            <a:r>
              <a:rPr lang="en-US" sz="1200" kern="1200" dirty="0" err="1">
                <a:solidFill>
                  <a:schemeClr val="tx1"/>
                </a:solidFill>
                <a:effectLst/>
                <a:latin typeface="Arial" charset="0"/>
                <a:ea typeface="+mn-ea"/>
                <a:cs typeface="+mn-cs"/>
              </a:rPr>
              <a:t>Escrituras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revelan</a:t>
            </a:r>
            <a:r>
              <a:rPr lang="en-US" sz="1200" kern="1200" dirty="0">
                <a:solidFill>
                  <a:schemeClr val="tx1"/>
                </a:solidFill>
                <a:effectLst/>
                <a:latin typeface="Arial" charset="0"/>
                <a:ea typeface="+mn-ea"/>
                <a:cs typeface="+mn-cs"/>
              </a:rPr>
              <a:t> que la </a:t>
            </a:r>
            <a:r>
              <a:rPr lang="en-US" sz="1200" kern="1200" dirty="0" err="1">
                <a:solidFill>
                  <a:schemeClr val="tx1"/>
                </a:solidFill>
                <a:effectLst/>
                <a:latin typeface="Arial" charset="0"/>
                <a:ea typeface="+mn-ea"/>
                <a:cs typeface="+mn-cs"/>
              </a:rPr>
              <a:t>oración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intencional</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consistente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nutre</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desarrolla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nuestras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relaciones</a:t>
            </a:r>
            <a:r>
              <a:rPr lang="en-US" sz="1200" kern="1200" dirty="0">
                <a:solidFill>
                  <a:schemeClr val="tx1"/>
                </a:solidFill>
                <a:effectLst/>
                <a:latin typeface="Arial" charset="0"/>
                <a:ea typeface="+mn-ea"/>
                <a:cs typeface="+mn-cs"/>
              </a:rPr>
              <a:t> tanto con Dios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con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permitiéndonos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ver</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experimentar</a:t>
            </a:r>
            <a:r>
              <a:rPr lang="en-US" sz="1200" kern="1200" dirty="0">
                <a:solidFill>
                  <a:schemeClr val="tx1"/>
                </a:solidFill>
                <a:effectLst/>
                <a:latin typeface="Arial" charset="0"/>
                <a:ea typeface="+mn-ea"/>
                <a:cs typeface="+mn-cs"/>
              </a:rPr>
              <a:t> las </a:t>
            </a:r>
            <a:r>
              <a:rPr lang="en-US" sz="1200" kern="1200" dirty="0" err="1">
                <a:solidFill>
                  <a:schemeClr val="tx1"/>
                </a:solidFill>
                <a:effectLst/>
                <a:latin typeface="Arial" charset="0"/>
                <a:ea typeface="+mn-ea"/>
                <a:cs typeface="+mn-cs"/>
              </a:rPr>
              <a:t>actividades</a:t>
            </a:r>
            <a:r>
              <a:rPr lang="en-US" sz="1200" kern="1200" dirty="0">
                <a:solidFill>
                  <a:schemeClr val="tx1"/>
                </a:solidFill>
                <a:effectLst/>
                <a:latin typeface="Arial" charset="0"/>
                <a:ea typeface="+mn-ea"/>
                <a:cs typeface="+mn-cs"/>
              </a:rPr>
              <a:t> de Dios a </a:t>
            </a:r>
            <a:r>
              <a:rPr lang="en-US" sz="1200" kern="1200" dirty="0" err="1">
                <a:solidFill>
                  <a:schemeClr val="tx1"/>
                </a:solidFill>
                <a:effectLst/>
                <a:latin typeface="Arial" charset="0"/>
                <a:ea typeface="+mn-ea"/>
                <a:cs typeface="+mn-cs"/>
              </a:rPr>
              <a:t>través</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su</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gracia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preveniente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salvadora</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santificadora</a:t>
            </a:r>
            <a:r>
              <a:rPr lang="en-US" sz="1200" kern="1200" dirty="0">
                <a:solidFill>
                  <a:schemeClr val="tx1"/>
                </a:solidFill>
                <a:effectLst/>
                <a:latin typeface="Arial" charset="0"/>
                <a:ea typeface="+mn-ea"/>
                <a:cs typeface="+mn-cs"/>
              </a:rPr>
              <a:t>.</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La </a:t>
            </a:r>
            <a:r>
              <a:rPr lang="en-US" sz="1200" kern="1200" dirty="0" err="1">
                <a:solidFill>
                  <a:schemeClr val="tx1"/>
                </a:solidFill>
                <a:effectLst/>
                <a:latin typeface="Arial" charset="0"/>
                <a:ea typeface="+mn-ea"/>
                <a:cs typeface="+mn-cs"/>
              </a:rPr>
              <a:t>oración</a:t>
            </a:r>
            <a:r>
              <a:rPr lang="en-US" sz="1200" kern="1200" dirty="0">
                <a:solidFill>
                  <a:schemeClr val="tx1"/>
                </a:solidFill>
                <a:effectLst/>
                <a:latin typeface="Arial" charset="0"/>
                <a:ea typeface="+mn-ea"/>
                <a:cs typeface="+mn-cs"/>
              </a:rPr>
              <a:t> es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cimiento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sobre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que se </a:t>
            </a:r>
            <a:r>
              <a:rPr lang="en-US" sz="1200" kern="1200" dirty="0" err="1">
                <a:solidFill>
                  <a:schemeClr val="tx1"/>
                </a:solidFill>
                <a:effectLst/>
                <a:latin typeface="Arial" charset="0"/>
                <a:ea typeface="+mn-ea"/>
                <a:cs typeface="+mn-cs"/>
              </a:rPr>
              <a:t>construyen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todos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esfuerzos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ministeriales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Cuando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oramos</a:t>
            </a:r>
            <a:r>
              <a:rPr lang="en-US" sz="1200" kern="1200" dirty="0">
                <a:solidFill>
                  <a:schemeClr val="tx1"/>
                </a:solidFill>
                <a:effectLst/>
                <a:latin typeface="Arial" charset="0"/>
                <a:ea typeface="+mn-ea"/>
                <a:cs typeface="+mn-cs"/>
              </a:rPr>
              <a:t>, Dios </a:t>
            </a:r>
            <a:r>
              <a:rPr lang="en-US" sz="1200" kern="1200" dirty="0" err="1">
                <a:solidFill>
                  <a:schemeClr val="tx1"/>
                </a:solidFill>
                <a:effectLst/>
                <a:latin typeface="Arial" charset="0"/>
                <a:ea typeface="+mn-ea"/>
                <a:cs typeface="+mn-cs"/>
              </a:rPr>
              <a:t>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inspira</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participar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activamente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mundo</a:t>
            </a:r>
            <a:r>
              <a:rPr lang="en-US" sz="1200" kern="1200" dirty="0">
                <a:solidFill>
                  <a:schemeClr val="tx1"/>
                </a:solidFill>
                <a:effectLst/>
                <a:latin typeface="Arial" charset="0"/>
                <a:ea typeface="+mn-ea"/>
                <a:cs typeface="+mn-cs"/>
              </a:rPr>
              <a:t>. Por medio de la </a:t>
            </a:r>
            <a:r>
              <a:rPr lang="en-US" sz="1200" kern="1200" dirty="0" err="1">
                <a:solidFill>
                  <a:schemeClr val="tx1"/>
                </a:solidFill>
                <a:effectLst/>
                <a:latin typeface="Arial" charset="0"/>
                <a:ea typeface="+mn-ea"/>
                <a:cs typeface="+mn-cs"/>
              </a:rPr>
              <a:t>oración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participamos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poder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transformador</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Espíritu</a:t>
            </a:r>
            <a:r>
              <a:rPr lang="en-US" sz="1200" kern="1200" dirty="0">
                <a:solidFill>
                  <a:schemeClr val="tx1"/>
                </a:solidFill>
                <a:effectLst/>
                <a:latin typeface="Arial" charset="0"/>
                <a:ea typeface="+mn-ea"/>
                <a:cs typeface="+mn-cs"/>
              </a:rPr>
              <a:t> Santo, tanto para </a:t>
            </a:r>
            <a:r>
              <a:rPr lang="en-US" sz="1200" kern="1200" dirty="0" err="1">
                <a:solidFill>
                  <a:schemeClr val="tx1"/>
                </a:solidFill>
                <a:effectLst/>
                <a:latin typeface="Arial" charset="0"/>
                <a:ea typeface="+mn-ea"/>
                <a:cs typeface="+mn-cs"/>
              </a:rPr>
              <a:t>nosotros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nuestro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prójimo</a:t>
            </a:r>
            <a:r>
              <a:rPr lang="en-US" sz="1200" kern="1200" dirty="0">
                <a:solidFill>
                  <a:schemeClr val="tx1"/>
                </a:solidFill>
                <a:effectLst/>
                <a:latin typeface="Arial" charset="0"/>
                <a:ea typeface="+mn-ea"/>
                <a:cs typeface="+mn-cs"/>
              </a:rPr>
              <a:t>.</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La </a:t>
            </a:r>
            <a:r>
              <a:rPr lang="en-US" sz="1200" kern="1200" dirty="0" err="1">
                <a:solidFill>
                  <a:schemeClr val="tx1"/>
                </a:solidFill>
                <a:effectLst/>
                <a:latin typeface="Arial" charset="0"/>
                <a:ea typeface="+mn-ea"/>
                <a:cs typeface="+mn-cs"/>
              </a:rPr>
              <a:t>oración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guía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hacia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éxito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espiritual</a:t>
            </a:r>
            <a:r>
              <a:rPr lang="en-US" sz="1200" kern="1200" dirty="0">
                <a:solidFill>
                  <a:schemeClr val="tx1"/>
                </a:solidFill>
                <a:effectLst/>
                <a:latin typeface="Arial" charset="0"/>
                <a:ea typeface="+mn-ea"/>
                <a:cs typeface="+mn-cs"/>
              </a:rPr>
              <a:t>. Al </a:t>
            </a:r>
            <a:r>
              <a:rPr lang="en-US" sz="1200" kern="1200" dirty="0" err="1">
                <a:solidFill>
                  <a:schemeClr val="tx1"/>
                </a:solidFill>
                <a:effectLst/>
                <a:latin typeface="Arial" charset="0"/>
                <a:ea typeface="+mn-ea"/>
                <a:cs typeface="+mn-cs"/>
              </a:rPr>
              <a:t>profundizar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nuestra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relación</a:t>
            </a:r>
            <a:r>
              <a:rPr lang="en-US" sz="1200" kern="1200" dirty="0">
                <a:solidFill>
                  <a:schemeClr val="tx1"/>
                </a:solidFill>
                <a:effectLst/>
                <a:latin typeface="Arial" charset="0"/>
                <a:ea typeface="+mn-ea"/>
                <a:cs typeface="+mn-cs"/>
              </a:rPr>
              <a:t> con Dios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medio de la </a:t>
            </a:r>
            <a:r>
              <a:rPr lang="en-US" sz="1200" kern="1200" dirty="0" err="1">
                <a:solidFill>
                  <a:schemeClr val="tx1"/>
                </a:solidFill>
                <a:effectLst/>
                <a:latin typeface="Arial" charset="0"/>
                <a:ea typeface="+mn-ea"/>
                <a:cs typeface="+mn-cs"/>
              </a:rPr>
              <a:t>oración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experimentamos</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guía</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Espíritu</a:t>
            </a:r>
            <a:r>
              <a:rPr lang="en-US" sz="1200" kern="1200" dirty="0">
                <a:solidFill>
                  <a:schemeClr val="tx1"/>
                </a:solidFill>
                <a:effectLst/>
                <a:latin typeface="Arial" charset="0"/>
                <a:ea typeface="+mn-ea"/>
                <a:cs typeface="+mn-cs"/>
              </a:rPr>
              <a:t> Santo y </a:t>
            </a:r>
            <a:r>
              <a:rPr lang="en-US" sz="1200" kern="1200" dirty="0" err="1">
                <a:solidFill>
                  <a:schemeClr val="tx1"/>
                </a:solidFill>
                <a:effectLst/>
                <a:latin typeface="Arial" charset="0"/>
                <a:ea typeface="+mn-ea"/>
                <a:cs typeface="+mn-cs"/>
              </a:rPr>
              <a:t>encontramos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mayores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medidas</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crecimiento</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dirección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espiritual</a:t>
            </a:r>
            <a:r>
              <a:rPr lang="en-US" sz="1200" kern="1200" dirty="0">
                <a:solidFill>
                  <a:schemeClr val="tx1"/>
                </a:solidFill>
                <a:effectLst/>
                <a:latin typeface="Arial" charset="0"/>
                <a:ea typeface="+mn-ea"/>
                <a:cs typeface="+mn-cs"/>
              </a:rPr>
              <a:t>. Mediante la </a:t>
            </a:r>
            <a:r>
              <a:rPr lang="en-US" sz="1200" kern="1200" dirty="0" err="1">
                <a:solidFill>
                  <a:schemeClr val="tx1"/>
                </a:solidFill>
                <a:effectLst/>
                <a:latin typeface="Arial" charset="0"/>
                <a:ea typeface="+mn-ea"/>
                <a:cs typeface="+mn-cs"/>
              </a:rPr>
              <a:t>oración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intencional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específica</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consistente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cuerpo</a:t>
            </a:r>
            <a:r>
              <a:rPr lang="en-US" sz="1200" kern="1200" dirty="0">
                <a:solidFill>
                  <a:schemeClr val="tx1"/>
                </a:solidFill>
                <a:effectLst/>
                <a:latin typeface="Arial" charset="0"/>
                <a:ea typeface="+mn-ea"/>
                <a:cs typeface="+mn-cs"/>
              </a:rPr>
              <a:t> de Cristo se </a:t>
            </a:r>
            <a:r>
              <a:rPr lang="en-US" sz="1200" kern="1200" dirty="0" err="1">
                <a:solidFill>
                  <a:schemeClr val="tx1"/>
                </a:solidFill>
                <a:effectLst/>
                <a:latin typeface="Arial" charset="0"/>
                <a:ea typeface="+mn-ea"/>
                <a:cs typeface="+mn-cs"/>
              </a:rPr>
              <a:t>convierte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ojos</a:t>
            </a:r>
            <a:r>
              <a:rPr lang="en-US" sz="1200" kern="1200" dirty="0">
                <a:solidFill>
                  <a:schemeClr val="tx1"/>
                </a:solidFill>
                <a:effectLst/>
                <a:latin typeface="Arial" charset="0"/>
                <a:ea typeface="+mn-ea"/>
                <a:cs typeface="+mn-cs"/>
              </a:rPr>
              <a:t>, manos y pies del Salvador.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12</a:t>
            </a:fld>
            <a:endParaRPr lang="en-US"/>
          </a:p>
        </p:txBody>
      </p:sp>
    </p:spTree>
    <p:extLst>
      <p:ext uri="{BB962C8B-B14F-4D97-AF65-F5344CB8AC3E}">
        <p14:creationId xmlns:p14="http://schemas.microsoft.com/office/powerpoint/2010/main" val="3507199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El amor </a:t>
            </a:r>
            <a:r>
              <a:rPr lang="en-US" sz="1200" kern="1200" dirty="0" err="1">
                <a:solidFill>
                  <a:schemeClr val="tx1"/>
                </a:solidFill>
                <a:effectLst/>
                <a:latin typeface="Arial" charset="0"/>
                <a:ea typeface="+mn-ea"/>
                <a:cs typeface="+mn-cs"/>
              </a:rPr>
              <a:t>compasivo</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redentor</a:t>
            </a:r>
            <a:r>
              <a:rPr lang="en-US" sz="1200" kern="1200" dirty="0">
                <a:solidFill>
                  <a:schemeClr val="tx1"/>
                </a:solidFill>
                <a:effectLst/>
                <a:latin typeface="Arial" charset="0"/>
                <a:ea typeface="+mn-ea"/>
                <a:cs typeface="+mn-cs"/>
              </a:rPr>
              <a:t> de Dios es fundamental para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discipulado</a:t>
            </a:r>
            <a:r>
              <a:rPr lang="en-US" sz="1200" kern="1200" dirty="0">
                <a:solidFill>
                  <a:schemeClr val="tx1"/>
                </a:solidFill>
                <a:effectLst/>
                <a:latin typeface="Arial" charset="0"/>
                <a:ea typeface="+mn-ea"/>
                <a:cs typeface="+mn-cs"/>
              </a:rPr>
              <a:t> y la </a:t>
            </a:r>
            <a:r>
              <a:rPr lang="en-US" sz="1200" kern="1200" dirty="0" err="1">
                <a:solidFill>
                  <a:schemeClr val="tx1"/>
                </a:solidFill>
                <a:effectLst/>
                <a:latin typeface="Arial" charset="0"/>
                <a:ea typeface="+mn-ea"/>
                <a:cs typeface="+mn-cs"/>
              </a:rPr>
              <a:t>motivación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apropiada</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alcance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cristiano</a:t>
            </a:r>
            <a:r>
              <a:rPr lang="en-US" sz="1200" kern="1200" dirty="0">
                <a:solidFill>
                  <a:schemeClr val="tx1"/>
                </a:solidFill>
                <a:effectLst/>
                <a:latin typeface="Arial" charset="0"/>
                <a:ea typeface="+mn-ea"/>
                <a:cs typeface="+mn-cs"/>
              </a:rPr>
              <a:t>. El </a:t>
            </a:r>
            <a:r>
              <a:rPr lang="en-US" sz="1200" kern="1200" dirty="0" err="1">
                <a:solidFill>
                  <a:schemeClr val="tx1"/>
                </a:solidFill>
                <a:effectLst/>
                <a:latin typeface="Arial" charset="0"/>
                <a:ea typeface="+mn-ea"/>
                <a:cs typeface="+mn-cs"/>
              </a:rPr>
              <a:t>alcance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compasivo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revela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amor de Dios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humanidad</a:t>
            </a:r>
            <a:r>
              <a:rPr lang="en-US" sz="1200" kern="1200" dirty="0">
                <a:solidFill>
                  <a:schemeClr val="tx1"/>
                </a:solidFill>
                <a:effectLst/>
                <a:latin typeface="Arial" charset="0"/>
                <a:ea typeface="+mn-ea"/>
                <a:cs typeface="+mn-cs"/>
              </a:rPr>
              <a:t>. Dios </a:t>
            </a:r>
            <a:r>
              <a:rPr lang="en-US" sz="1200" kern="1200" dirty="0" err="1">
                <a:solidFill>
                  <a:schemeClr val="tx1"/>
                </a:solidFill>
                <a:effectLst/>
                <a:latin typeface="Arial" charset="0"/>
                <a:ea typeface="+mn-ea"/>
                <a:cs typeface="+mn-cs"/>
              </a:rPr>
              <a:t>está</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continuamente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trabajando</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preparar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corazones</a:t>
            </a:r>
            <a:r>
              <a:rPr lang="en-US" sz="1200" kern="1200" dirty="0">
                <a:solidFill>
                  <a:schemeClr val="tx1"/>
                </a:solidFill>
                <a:effectLst/>
                <a:latin typeface="Arial" charset="0"/>
                <a:ea typeface="+mn-ea"/>
                <a:cs typeface="+mn-cs"/>
              </a:rPr>
              <a:t> de las personas para que </a:t>
            </a:r>
            <a:r>
              <a:rPr lang="en-US" sz="1200" kern="1200" dirty="0" err="1">
                <a:solidFill>
                  <a:schemeClr val="tx1"/>
                </a:solidFill>
                <a:effectLst/>
                <a:latin typeface="Arial" charset="0"/>
                <a:ea typeface="+mn-ea"/>
                <a:cs typeface="+mn-cs"/>
              </a:rPr>
              <a:t>reciban</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salvación</a:t>
            </a:r>
            <a:r>
              <a:rPr lang="en-US" sz="1200" kern="1200" dirty="0">
                <a:solidFill>
                  <a:schemeClr val="tx1"/>
                </a:solidFill>
                <a:effectLst/>
                <a:latin typeface="Arial" charset="0"/>
                <a:ea typeface="+mn-ea"/>
                <a:cs typeface="+mn-cs"/>
              </a:rPr>
              <a:t>. El </a:t>
            </a:r>
            <a:r>
              <a:rPr lang="en-US" sz="1200" kern="1200" dirty="0" err="1">
                <a:solidFill>
                  <a:schemeClr val="tx1"/>
                </a:solidFill>
                <a:effectLst/>
                <a:latin typeface="Arial" charset="0"/>
                <a:ea typeface="+mn-ea"/>
                <a:cs typeface="+mn-cs"/>
              </a:rPr>
              <a:t>cuidado</a:t>
            </a:r>
            <a:r>
              <a:rPr lang="en-US" sz="1200" kern="1200" dirty="0">
                <a:solidFill>
                  <a:schemeClr val="tx1"/>
                </a:solidFill>
                <a:effectLst/>
                <a:latin typeface="Arial" charset="0"/>
                <a:ea typeface="+mn-ea"/>
                <a:cs typeface="+mn-cs"/>
              </a:rPr>
              <a:t> de un </a:t>
            </a:r>
            <a:r>
              <a:rPr lang="en-US" sz="1200" kern="1200" dirty="0" err="1">
                <a:solidFill>
                  <a:schemeClr val="tx1"/>
                </a:solidFill>
                <a:effectLst/>
                <a:latin typeface="Arial" charset="0"/>
                <a:ea typeface="+mn-ea"/>
                <a:cs typeface="+mn-cs"/>
              </a:rPr>
              <a:t>discípulo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no </a:t>
            </a:r>
            <a:r>
              <a:rPr lang="en-US" sz="1200" kern="1200" dirty="0" err="1">
                <a:solidFill>
                  <a:schemeClr val="tx1"/>
                </a:solidFill>
                <a:effectLst/>
                <a:latin typeface="Arial" charset="0"/>
                <a:ea typeface="+mn-ea"/>
                <a:cs typeface="+mn-cs"/>
              </a:rPr>
              <a:t>creyentes</a:t>
            </a:r>
            <a:r>
              <a:rPr lang="en-US" sz="1200" kern="1200" dirty="0">
                <a:solidFill>
                  <a:schemeClr val="tx1"/>
                </a:solidFill>
                <a:effectLst/>
                <a:latin typeface="Arial" charset="0"/>
                <a:ea typeface="+mn-ea"/>
                <a:cs typeface="+mn-cs"/>
              </a:rPr>
              <a:t>, tanto locales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globales</a:t>
            </a:r>
            <a:r>
              <a:rPr lang="en-US" sz="1200" kern="1200" dirty="0">
                <a:solidFill>
                  <a:schemeClr val="tx1"/>
                </a:solidFill>
                <a:effectLst/>
                <a:latin typeface="Arial" charset="0"/>
                <a:ea typeface="+mn-ea"/>
                <a:cs typeface="+mn-cs"/>
              </a:rPr>
              <a:t>, es lo que le da rostro y manos a la </a:t>
            </a:r>
            <a:r>
              <a:rPr lang="en-US" sz="1200" kern="1200" dirty="0" err="1">
                <a:solidFill>
                  <a:schemeClr val="tx1"/>
                </a:solidFill>
                <a:effectLst/>
                <a:latin typeface="Arial" charset="0"/>
                <a:ea typeface="+mn-ea"/>
                <a:cs typeface="+mn-cs"/>
              </a:rPr>
              <a:t>gracia</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amor de Dios. Por lo tanto, la </a:t>
            </a:r>
            <a:r>
              <a:rPr lang="en-US" sz="1200" kern="1200" dirty="0" err="1">
                <a:solidFill>
                  <a:schemeClr val="tx1"/>
                </a:solidFill>
                <a:effectLst/>
                <a:latin typeface="Arial" charset="0"/>
                <a:ea typeface="+mn-ea"/>
                <a:cs typeface="+mn-cs"/>
              </a:rPr>
              <a:t>relación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auténtica</a:t>
            </a:r>
            <a:r>
              <a:rPr lang="en-US" sz="1200" kern="1200" dirty="0">
                <a:solidFill>
                  <a:schemeClr val="tx1"/>
                </a:solidFill>
                <a:effectLst/>
                <a:latin typeface="Arial" charset="0"/>
                <a:ea typeface="+mn-ea"/>
                <a:cs typeface="+mn-cs"/>
              </a:rPr>
              <a:t> y amorosa de un </a:t>
            </a:r>
            <a:r>
              <a:rPr lang="en-US" sz="1200" kern="1200" dirty="0" err="1">
                <a:solidFill>
                  <a:schemeClr val="tx1"/>
                </a:solidFill>
                <a:effectLst/>
                <a:latin typeface="Arial" charset="0"/>
                <a:ea typeface="+mn-ea"/>
                <a:cs typeface="+mn-cs"/>
              </a:rPr>
              <a:t>discípulo</a:t>
            </a:r>
            <a:r>
              <a:rPr lang="en-US" sz="1200" kern="1200" dirty="0">
                <a:solidFill>
                  <a:schemeClr val="tx1"/>
                </a:solidFill>
                <a:effectLst/>
                <a:latin typeface="Arial" charset="0"/>
                <a:ea typeface="+mn-ea"/>
                <a:cs typeface="+mn-cs"/>
              </a:rPr>
              <a:t> con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no </a:t>
            </a:r>
            <a:r>
              <a:rPr lang="en-US" sz="1200" kern="1200" dirty="0" err="1">
                <a:solidFill>
                  <a:schemeClr val="tx1"/>
                </a:solidFill>
                <a:effectLst/>
                <a:latin typeface="Arial" charset="0"/>
                <a:ea typeface="+mn-ea"/>
                <a:cs typeface="+mn-cs"/>
              </a:rPr>
              <a:t>creyentes</a:t>
            </a:r>
            <a:r>
              <a:rPr lang="en-US" sz="1200" kern="1200" dirty="0">
                <a:solidFill>
                  <a:schemeClr val="tx1"/>
                </a:solidFill>
                <a:effectLst/>
                <a:latin typeface="Arial" charset="0"/>
                <a:ea typeface="+mn-ea"/>
                <a:cs typeface="+mn-cs"/>
              </a:rPr>
              <a:t> es </a:t>
            </a:r>
            <a:r>
              <a:rPr lang="en-US" sz="1200" kern="1200" dirty="0" err="1">
                <a:solidFill>
                  <a:schemeClr val="tx1"/>
                </a:solidFill>
                <a:effectLst/>
                <a:latin typeface="Arial" charset="0"/>
                <a:ea typeface="+mn-ea"/>
                <a:cs typeface="+mn-cs"/>
              </a:rPr>
              <a:t>esencial</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comunicar</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belleza</a:t>
            </a:r>
            <a:r>
              <a:rPr lang="en-US" sz="1200" kern="1200" dirty="0">
                <a:solidFill>
                  <a:schemeClr val="tx1"/>
                </a:solidFill>
                <a:effectLst/>
                <a:latin typeface="Arial" charset="0"/>
                <a:ea typeface="+mn-ea"/>
                <a:cs typeface="+mn-cs"/>
              </a:rPr>
              <a:t> de la </a:t>
            </a:r>
            <a:r>
              <a:rPr lang="en-US" sz="1200" kern="1200" dirty="0" err="1">
                <a:solidFill>
                  <a:schemeClr val="tx1"/>
                </a:solidFill>
                <a:effectLst/>
                <a:latin typeface="Arial" charset="0"/>
                <a:ea typeface="+mn-ea"/>
                <a:cs typeface="+mn-cs"/>
              </a:rPr>
              <a:t>gracia</a:t>
            </a:r>
            <a:r>
              <a:rPr lang="en-US" sz="1200" kern="1200" dirty="0">
                <a:solidFill>
                  <a:schemeClr val="tx1"/>
                </a:solidFill>
                <a:effectLst/>
                <a:latin typeface="Arial" charset="0"/>
                <a:ea typeface="+mn-ea"/>
                <a:cs typeface="+mn-cs"/>
              </a:rPr>
              <a:t> y la </a:t>
            </a:r>
            <a:r>
              <a:rPr lang="en-US" sz="1200" kern="1200" dirty="0" err="1">
                <a:solidFill>
                  <a:schemeClr val="tx1"/>
                </a:solidFill>
                <a:effectLst/>
                <a:latin typeface="Arial" charset="0"/>
                <a:ea typeface="+mn-ea"/>
                <a:cs typeface="+mn-cs"/>
              </a:rPr>
              <a:t>salvación</a:t>
            </a:r>
            <a:r>
              <a:rPr lang="en-US" sz="1200" kern="1200" dirty="0">
                <a:solidFill>
                  <a:schemeClr val="tx1"/>
                </a:solidFill>
                <a:effectLst/>
                <a:latin typeface="Arial" charset="0"/>
                <a:ea typeface="+mn-ea"/>
                <a:cs typeface="+mn-cs"/>
              </a:rPr>
              <a:t> de Dios.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El </a:t>
            </a:r>
            <a:r>
              <a:rPr lang="en-US" sz="1200" kern="1200" dirty="0" err="1">
                <a:solidFill>
                  <a:schemeClr val="tx1"/>
                </a:solidFill>
                <a:effectLst/>
                <a:latin typeface="Arial" charset="0"/>
                <a:ea typeface="+mn-ea"/>
                <a:cs typeface="+mn-cs"/>
              </a:rPr>
              <a:t>alcance</a:t>
            </a:r>
            <a:r>
              <a:rPr lang="en-US" sz="1200" kern="1200" dirty="0">
                <a:solidFill>
                  <a:schemeClr val="tx1"/>
                </a:solidFill>
                <a:effectLst/>
                <a:latin typeface="Arial" charset="0"/>
                <a:ea typeface="+mn-ea"/>
                <a:cs typeface="+mn-cs"/>
              </a:rPr>
              <a:t> es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llamado</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todo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discípulo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Todo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discípulo</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vive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fielmente</a:t>
            </a:r>
            <a:r>
              <a:rPr lang="en-US" sz="1200" kern="1200" dirty="0">
                <a:solidFill>
                  <a:schemeClr val="tx1"/>
                </a:solidFill>
                <a:effectLst/>
                <a:latin typeface="Arial" charset="0"/>
                <a:ea typeface="+mn-ea"/>
                <a:cs typeface="+mn-cs"/>
              </a:rPr>
              <a:t> y que ama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Jesús, </a:t>
            </a:r>
            <a:r>
              <a:rPr lang="en-US" sz="1200" kern="1200" dirty="0" err="1">
                <a:solidFill>
                  <a:schemeClr val="tx1"/>
                </a:solidFill>
                <a:effectLst/>
                <a:latin typeface="Arial" charset="0"/>
                <a:ea typeface="+mn-ea"/>
                <a:cs typeface="+mn-cs"/>
              </a:rPr>
              <a:t>debe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comprometerse</a:t>
            </a:r>
            <a:r>
              <a:rPr lang="en-US" sz="1200" kern="1200" dirty="0">
                <a:solidFill>
                  <a:schemeClr val="tx1"/>
                </a:solidFill>
                <a:effectLst/>
                <a:latin typeface="Arial" charset="0"/>
                <a:ea typeface="+mn-ea"/>
                <a:cs typeface="+mn-cs"/>
              </a:rPr>
              <a:t> a cultivar </a:t>
            </a:r>
            <a:r>
              <a:rPr lang="en-US" sz="1200" kern="1200" dirty="0" err="1">
                <a:solidFill>
                  <a:schemeClr val="tx1"/>
                </a:solidFill>
                <a:effectLst/>
                <a:latin typeface="Arial" charset="0"/>
                <a:ea typeface="+mn-ea"/>
                <a:cs typeface="+mn-cs"/>
              </a:rPr>
              <a:t>relaciones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genuinas</a:t>
            </a:r>
            <a:r>
              <a:rPr lang="en-US" sz="1200" kern="1200" dirty="0">
                <a:solidFill>
                  <a:schemeClr val="tx1"/>
                </a:solidFill>
                <a:effectLst/>
                <a:latin typeface="Arial" charset="0"/>
                <a:ea typeface="+mn-ea"/>
                <a:cs typeface="+mn-cs"/>
              </a:rPr>
              <a:t> con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demás</a:t>
            </a:r>
            <a:r>
              <a:rPr lang="en-US" sz="1200" kern="1200" dirty="0">
                <a:solidFill>
                  <a:schemeClr val="tx1"/>
                </a:solidFill>
                <a:effectLst/>
                <a:latin typeface="Arial" charset="0"/>
                <a:ea typeface="+mn-ea"/>
                <a:cs typeface="+mn-cs"/>
              </a:rPr>
              <a:t>. Por medio de la </a:t>
            </a:r>
            <a:r>
              <a:rPr lang="en-US" sz="1200" kern="1200" dirty="0" err="1">
                <a:solidFill>
                  <a:schemeClr val="tx1"/>
                </a:solidFill>
                <a:effectLst/>
                <a:latin typeface="Arial" charset="0"/>
                <a:ea typeface="+mn-ea"/>
                <a:cs typeface="+mn-cs"/>
              </a:rPr>
              <a:t>acción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orante</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compasiva</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discípulo</a:t>
            </a:r>
            <a:r>
              <a:rPr lang="en-US" sz="1200" kern="1200" dirty="0">
                <a:solidFill>
                  <a:schemeClr val="tx1"/>
                </a:solidFill>
                <a:effectLst/>
                <a:latin typeface="Arial" charset="0"/>
                <a:ea typeface="+mn-ea"/>
                <a:cs typeface="+mn-cs"/>
              </a:rPr>
              <a:t>, Dios </a:t>
            </a:r>
            <a:r>
              <a:rPr lang="en-US" sz="1200" kern="1200" dirty="0" err="1">
                <a:solidFill>
                  <a:schemeClr val="tx1"/>
                </a:solidFill>
                <a:effectLst/>
                <a:latin typeface="Arial" charset="0"/>
                <a:ea typeface="+mn-ea"/>
                <a:cs typeface="+mn-cs"/>
              </a:rPr>
              <a:t>está</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alcanzando</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preparando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corazones</a:t>
            </a:r>
            <a:r>
              <a:rPr lang="en-US" sz="1200" kern="1200" dirty="0">
                <a:solidFill>
                  <a:schemeClr val="tx1"/>
                </a:solidFill>
                <a:effectLst/>
                <a:latin typeface="Arial" charset="0"/>
                <a:ea typeface="+mn-ea"/>
                <a:cs typeface="+mn-cs"/>
              </a:rPr>
              <a:t> para que </a:t>
            </a:r>
            <a:r>
              <a:rPr lang="en-US" sz="1200" kern="1200" dirty="0" err="1">
                <a:solidFill>
                  <a:schemeClr val="tx1"/>
                </a:solidFill>
                <a:effectLst/>
                <a:latin typeface="Arial" charset="0"/>
                <a:ea typeface="+mn-ea"/>
                <a:cs typeface="+mn-cs"/>
              </a:rPr>
              <a:t>reciban</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salvación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Cuando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discípulos</a:t>
            </a:r>
            <a:r>
              <a:rPr lang="en-US" sz="1200" kern="1200" dirty="0">
                <a:solidFill>
                  <a:schemeClr val="tx1"/>
                </a:solidFill>
                <a:effectLst/>
                <a:latin typeface="Arial" charset="0"/>
                <a:ea typeface="+mn-ea"/>
                <a:cs typeface="+mn-cs"/>
              </a:rPr>
              <a:t> se </a:t>
            </a:r>
            <a:r>
              <a:rPr lang="en-US" sz="1200" kern="1200" dirty="0" err="1">
                <a:solidFill>
                  <a:schemeClr val="tx1"/>
                </a:solidFill>
                <a:effectLst/>
                <a:latin typeface="Arial" charset="0"/>
                <a:ea typeface="+mn-ea"/>
                <a:cs typeface="+mn-cs"/>
              </a:rPr>
              <a:t>relacionan</a:t>
            </a:r>
            <a:r>
              <a:rPr lang="en-US" sz="1200" kern="1200" dirty="0">
                <a:solidFill>
                  <a:schemeClr val="tx1"/>
                </a:solidFill>
                <a:effectLst/>
                <a:latin typeface="Arial" charset="0"/>
                <a:ea typeface="+mn-ea"/>
                <a:cs typeface="+mn-cs"/>
              </a:rPr>
              <a:t> con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no </a:t>
            </a:r>
            <a:r>
              <a:rPr lang="en-US" sz="1200" kern="1200" dirty="0" err="1">
                <a:solidFill>
                  <a:schemeClr val="tx1"/>
                </a:solidFill>
                <a:effectLst/>
                <a:latin typeface="Arial" charset="0"/>
                <a:ea typeface="+mn-ea"/>
                <a:cs typeface="+mn-cs"/>
              </a:rPr>
              <a:t>creyentes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están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obedeciendo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mandato</a:t>
            </a:r>
            <a:r>
              <a:rPr lang="en-US" sz="1200" kern="1200" dirty="0">
                <a:solidFill>
                  <a:schemeClr val="tx1"/>
                </a:solidFill>
                <a:effectLst/>
                <a:latin typeface="Arial" charset="0"/>
                <a:ea typeface="+mn-ea"/>
                <a:cs typeface="+mn-cs"/>
              </a:rPr>
              <a:t> de Jesús de </a:t>
            </a:r>
            <a:r>
              <a:rPr lang="en-US" sz="1200" kern="1200" dirty="0" err="1">
                <a:solidFill>
                  <a:schemeClr val="tx1"/>
                </a:solidFill>
                <a:effectLst/>
                <a:latin typeface="Arial" charset="0"/>
                <a:ea typeface="+mn-ea"/>
                <a:cs typeface="+mn-cs"/>
              </a:rPr>
              <a:t>ir</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toda</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creación</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proclamar</a:t>
            </a:r>
            <a:r>
              <a:rPr lang="en-US" sz="1200" kern="1200" dirty="0">
                <a:solidFill>
                  <a:schemeClr val="tx1"/>
                </a:solidFill>
                <a:effectLst/>
                <a:latin typeface="Arial" charset="0"/>
                <a:ea typeface="+mn-ea"/>
                <a:cs typeface="+mn-cs"/>
              </a:rPr>
              <a:t> las </a:t>
            </a:r>
            <a:r>
              <a:rPr lang="en-US" sz="1200" kern="1200" dirty="0" err="1">
                <a:solidFill>
                  <a:schemeClr val="tx1"/>
                </a:solidFill>
                <a:effectLst/>
                <a:latin typeface="Arial" charset="0"/>
                <a:ea typeface="+mn-ea"/>
                <a:cs typeface="+mn-cs"/>
              </a:rPr>
              <a:t>Buenas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Nuevas</a:t>
            </a:r>
            <a:r>
              <a:rPr lang="en-US" sz="1200" kern="1200" dirty="0">
                <a:solidFill>
                  <a:schemeClr val="tx1"/>
                </a:solidFill>
                <a:effectLst/>
                <a:latin typeface="Arial" charset="0"/>
                <a:ea typeface="+mn-ea"/>
                <a:cs typeface="+mn-cs"/>
              </a:rPr>
              <a:t> (Marcos 16:15).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13</a:t>
            </a:fld>
            <a:endParaRPr lang="en-US"/>
          </a:p>
        </p:txBody>
      </p:sp>
    </p:spTree>
    <p:extLst>
      <p:ext uri="{BB962C8B-B14F-4D97-AF65-F5344CB8AC3E}">
        <p14:creationId xmlns:p14="http://schemas.microsoft.com/office/powerpoint/2010/main" val="2563380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Jesús le </a:t>
            </a:r>
            <a:r>
              <a:rPr lang="en-US" sz="1200" kern="1200" dirty="0" err="1">
                <a:solidFill>
                  <a:schemeClr val="tx1"/>
                </a:solidFill>
                <a:effectLst/>
                <a:latin typeface="Arial" charset="0"/>
                <a:ea typeface="+mn-ea"/>
                <a:cs typeface="+mn-cs"/>
              </a:rPr>
              <a:t>dio</a:t>
            </a:r>
            <a:r>
              <a:rPr lang="en-US" sz="1200" kern="1200" dirty="0">
                <a:solidFill>
                  <a:schemeClr val="tx1"/>
                </a:solidFill>
                <a:effectLst/>
                <a:latin typeface="Arial" charset="0"/>
                <a:ea typeface="+mn-ea"/>
                <a:cs typeface="+mn-cs"/>
              </a:rPr>
              <a:t> gran </a:t>
            </a:r>
            <a:r>
              <a:rPr lang="en-US" sz="1200" kern="1200" dirty="0" err="1">
                <a:solidFill>
                  <a:schemeClr val="tx1"/>
                </a:solidFill>
                <a:effectLst/>
                <a:latin typeface="Arial" charset="0"/>
                <a:ea typeface="+mn-ea"/>
                <a:cs typeface="+mn-cs"/>
              </a:rPr>
              <a:t>prioridad</a:t>
            </a:r>
            <a:r>
              <a:rPr lang="en-US" sz="1200" kern="1200" dirty="0">
                <a:solidFill>
                  <a:schemeClr val="tx1"/>
                </a:solidFill>
                <a:effectLst/>
                <a:latin typeface="Arial" charset="0"/>
                <a:ea typeface="+mn-ea"/>
                <a:cs typeface="+mn-cs"/>
              </a:rPr>
              <a:t> a la </a:t>
            </a:r>
            <a:r>
              <a:rPr lang="en-US" sz="1200" kern="1200" dirty="0" err="1">
                <a:solidFill>
                  <a:schemeClr val="tx1"/>
                </a:solidFill>
                <a:effectLst/>
                <a:latin typeface="Arial" charset="0"/>
                <a:ea typeface="+mn-ea"/>
                <a:cs typeface="+mn-cs"/>
              </a:rPr>
              <a:t>enseñanza</a:t>
            </a:r>
            <a:r>
              <a:rPr lang="en-US" sz="1200" kern="1200" dirty="0">
                <a:solidFill>
                  <a:schemeClr val="tx1"/>
                </a:solidFill>
                <a:effectLst/>
                <a:latin typeface="Arial" charset="0"/>
                <a:ea typeface="+mn-ea"/>
                <a:cs typeface="+mn-cs"/>
              </a:rPr>
              <a:t> de sus </a:t>
            </a:r>
            <a:r>
              <a:rPr lang="en-US" sz="1200" kern="1200" dirty="0" err="1">
                <a:solidFill>
                  <a:schemeClr val="tx1"/>
                </a:solidFill>
                <a:effectLst/>
                <a:latin typeface="Arial" charset="0"/>
                <a:ea typeface="+mn-ea"/>
                <a:cs typeface="+mn-cs"/>
              </a:rPr>
              <a:t>discípulos</a:t>
            </a:r>
            <a:r>
              <a:rPr lang="en-US" sz="1200" kern="1200" dirty="0">
                <a:solidFill>
                  <a:schemeClr val="tx1"/>
                </a:solidFill>
                <a:effectLst/>
                <a:latin typeface="Arial" charset="0"/>
                <a:ea typeface="+mn-ea"/>
                <a:cs typeface="+mn-cs"/>
              </a:rPr>
              <a:t> con base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las </a:t>
            </a:r>
            <a:r>
              <a:rPr lang="en-US" sz="1200" kern="1200" dirty="0" err="1">
                <a:solidFill>
                  <a:schemeClr val="tx1"/>
                </a:solidFill>
                <a:effectLst/>
                <a:latin typeface="Arial" charset="0"/>
                <a:ea typeface="+mn-ea"/>
                <a:cs typeface="+mn-cs"/>
              </a:rPr>
              <a:t>Escrituras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Fue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conocimiento</a:t>
            </a:r>
            <a:r>
              <a:rPr lang="en-US" sz="1200" kern="1200" dirty="0">
                <a:solidFill>
                  <a:schemeClr val="tx1"/>
                </a:solidFill>
                <a:effectLst/>
                <a:latin typeface="Arial" charset="0"/>
                <a:ea typeface="+mn-ea"/>
                <a:cs typeface="+mn-cs"/>
              </a:rPr>
              <a:t> de las </a:t>
            </a:r>
            <a:r>
              <a:rPr lang="en-US" sz="1200" kern="1200" dirty="0" err="1">
                <a:solidFill>
                  <a:schemeClr val="tx1"/>
                </a:solidFill>
                <a:effectLst/>
                <a:latin typeface="Arial" charset="0"/>
                <a:ea typeface="+mn-ea"/>
                <a:cs typeface="+mn-cs"/>
              </a:rPr>
              <a:t>Escrituras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combinado</a:t>
            </a:r>
            <a:r>
              <a:rPr lang="en-US" sz="1200" kern="1200" dirty="0">
                <a:solidFill>
                  <a:schemeClr val="tx1"/>
                </a:solidFill>
                <a:effectLst/>
                <a:latin typeface="Arial" charset="0"/>
                <a:ea typeface="+mn-ea"/>
                <a:cs typeface="+mn-cs"/>
              </a:rPr>
              <a:t> con sus </a:t>
            </a:r>
            <a:r>
              <a:rPr lang="en-US" sz="1200" kern="1200" dirty="0" err="1">
                <a:solidFill>
                  <a:schemeClr val="tx1"/>
                </a:solidFill>
                <a:effectLst/>
                <a:latin typeface="Arial" charset="0"/>
                <a:ea typeface="+mn-ea"/>
                <a:cs typeface="+mn-cs"/>
              </a:rPr>
              <a:t>instrucciones</a:t>
            </a:r>
            <a:r>
              <a:rPr lang="en-US" sz="1200" kern="1200" dirty="0">
                <a:solidFill>
                  <a:schemeClr val="tx1"/>
                </a:solidFill>
                <a:effectLst/>
                <a:latin typeface="Arial" charset="0"/>
                <a:ea typeface="+mn-ea"/>
                <a:cs typeface="+mn-cs"/>
              </a:rPr>
              <a:t>, lo que </a:t>
            </a:r>
            <a:r>
              <a:rPr lang="en-US" sz="1200" kern="1200" dirty="0" err="1">
                <a:solidFill>
                  <a:schemeClr val="tx1"/>
                </a:solidFill>
                <a:effectLst/>
                <a:latin typeface="Arial" charset="0"/>
                <a:ea typeface="+mn-ea"/>
                <a:cs typeface="+mn-cs"/>
              </a:rPr>
              <a:t>moldeó</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su</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conocimiento</a:t>
            </a:r>
            <a:r>
              <a:rPr lang="en-US" sz="1200" kern="1200" dirty="0">
                <a:solidFill>
                  <a:schemeClr val="tx1"/>
                </a:solidFill>
                <a:effectLst/>
                <a:latin typeface="Arial" charset="0"/>
                <a:ea typeface="+mn-ea"/>
                <a:cs typeface="+mn-cs"/>
              </a:rPr>
              <a:t> de Dios y de la </a:t>
            </a:r>
            <a:r>
              <a:rPr lang="en-US" sz="1200" kern="1200" dirty="0" err="1">
                <a:solidFill>
                  <a:schemeClr val="tx1"/>
                </a:solidFill>
                <a:effectLst/>
                <a:latin typeface="Arial" charset="0"/>
                <a:ea typeface="+mn-ea"/>
                <a:cs typeface="+mn-cs"/>
              </a:rPr>
              <a:t>obra</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Espíritu</a:t>
            </a:r>
            <a:r>
              <a:rPr lang="en-US" sz="1200" kern="1200" dirty="0">
                <a:solidFill>
                  <a:schemeClr val="tx1"/>
                </a:solidFill>
                <a:effectLst/>
                <a:latin typeface="Arial" charset="0"/>
                <a:ea typeface="+mn-ea"/>
                <a:cs typeface="+mn-cs"/>
              </a:rPr>
              <a:t> Santo.</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El </a:t>
            </a:r>
            <a:r>
              <a:rPr lang="en-US" sz="1200" kern="1200" dirty="0" err="1">
                <a:solidFill>
                  <a:schemeClr val="tx1"/>
                </a:solidFill>
                <a:effectLst/>
                <a:latin typeface="Arial" charset="0"/>
                <a:ea typeface="+mn-ea"/>
                <a:cs typeface="+mn-cs"/>
              </a:rPr>
              <a:t>aprendizaje</a:t>
            </a:r>
            <a:r>
              <a:rPr lang="en-US" sz="1200" kern="1200" dirty="0">
                <a:solidFill>
                  <a:schemeClr val="tx1"/>
                </a:solidFill>
                <a:effectLst/>
                <a:latin typeface="Arial" charset="0"/>
                <a:ea typeface="+mn-ea"/>
                <a:cs typeface="+mn-cs"/>
              </a:rPr>
              <a:t> de las </a:t>
            </a:r>
            <a:r>
              <a:rPr lang="en-US" sz="1200" kern="1200" dirty="0" err="1">
                <a:solidFill>
                  <a:schemeClr val="tx1"/>
                </a:solidFill>
                <a:effectLst/>
                <a:latin typeface="Arial" charset="0"/>
                <a:ea typeface="+mn-ea"/>
                <a:cs typeface="+mn-cs"/>
              </a:rPr>
              <a:t>Escrituras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mediante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estudio</a:t>
            </a:r>
            <a:r>
              <a:rPr lang="en-US" sz="1200" kern="1200" dirty="0">
                <a:solidFill>
                  <a:schemeClr val="tx1"/>
                </a:solidFill>
                <a:effectLst/>
                <a:latin typeface="Arial" charset="0"/>
                <a:ea typeface="+mn-ea"/>
                <a:cs typeface="+mn-cs"/>
              </a:rPr>
              <a:t> individual y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grupo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ayuda</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discípulos</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parecerse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más</a:t>
            </a:r>
            <a:r>
              <a:rPr lang="en-US" sz="1200" kern="1200" dirty="0">
                <a:solidFill>
                  <a:schemeClr val="tx1"/>
                </a:solidFill>
                <a:effectLst/>
                <a:latin typeface="Arial" charset="0"/>
                <a:ea typeface="+mn-ea"/>
                <a:cs typeface="+mn-cs"/>
              </a:rPr>
              <a:t> a Cristo. </a:t>
            </a:r>
            <a:r>
              <a:rPr lang="en-US" sz="1200" kern="1200" dirty="0" err="1">
                <a:solidFill>
                  <a:schemeClr val="tx1"/>
                </a:solidFill>
                <a:effectLst/>
                <a:latin typeface="Arial" charset="0"/>
                <a:ea typeface="+mn-ea"/>
                <a:cs typeface="+mn-cs"/>
              </a:rPr>
              <a:t>Cuando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estudiamos</a:t>
            </a:r>
            <a:r>
              <a:rPr lang="en-US" sz="1200" kern="1200" dirty="0">
                <a:solidFill>
                  <a:schemeClr val="tx1"/>
                </a:solidFill>
                <a:effectLst/>
                <a:latin typeface="Arial" charset="0"/>
                <a:ea typeface="+mn-ea"/>
                <a:cs typeface="+mn-cs"/>
              </a:rPr>
              <a:t> la Palabra de Dios, que es </a:t>
            </a:r>
            <a:r>
              <a:rPr lang="en-US" sz="1200" kern="1200" dirty="0" err="1">
                <a:solidFill>
                  <a:schemeClr val="tx1"/>
                </a:solidFill>
                <a:effectLst/>
                <a:latin typeface="Arial" charset="0"/>
                <a:ea typeface="+mn-ea"/>
                <a:cs typeface="+mn-cs"/>
              </a:rPr>
              <a:t>activa</a:t>
            </a:r>
            <a:r>
              <a:rPr lang="en-US" sz="1200" kern="1200" dirty="0">
                <a:solidFill>
                  <a:schemeClr val="tx1"/>
                </a:solidFill>
                <a:effectLst/>
                <a:latin typeface="Arial" charset="0"/>
                <a:ea typeface="+mn-ea"/>
                <a:cs typeface="+mn-cs"/>
              </a:rPr>
              <a:t> y viva, </a:t>
            </a:r>
            <a:r>
              <a:rPr lang="en-US" sz="1200" kern="1200" dirty="0" err="1">
                <a:solidFill>
                  <a:schemeClr val="tx1"/>
                </a:solidFill>
                <a:effectLst/>
                <a:latin typeface="Arial" charset="0"/>
                <a:ea typeface="+mn-ea"/>
                <a:cs typeface="+mn-cs"/>
              </a:rPr>
              <a:t>descubrimos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quién</a:t>
            </a:r>
            <a:r>
              <a:rPr lang="en-US" sz="1200" kern="1200" dirty="0">
                <a:solidFill>
                  <a:schemeClr val="tx1"/>
                </a:solidFill>
                <a:effectLst/>
                <a:latin typeface="Arial" charset="0"/>
                <a:ea typeface="+mn-ea"/>
                <a:cs typeface="+mn-cs"/>
              </a:rPr>
              <a:t> es Dios, </a:t>
            </a:r>
            <a:r>
              <a:rPr lang="en-US" sz="1200" kern="1200" dirty="0" err="1">
                <a:solidFill>
                  <a:schemeClr val="tx1"/>
                </a:solidFill>
                <a:effectLst/>
                <a:latin typeface="Arial" charset="0"/>
                <a:ea typeface="+mn-ea"/>
                <a:cs typeface="+mn-cs"/>
              </a:rPr>
              <a:t>cómo</a:t>
            </a:r>
            <a:r>
              <a:rPr lang="en-US" sz="1200" kern="1200" dirty="0">
                <a:solidFill>
                  <a:schemeClr val="tx1"/>
                </a:solidFill>
                <a:effectLst/>
                <a:latin typeface="Arial" charset="0"/>
                <a:ea typeface="+mn-ea"/>
                <a:cs typeface="+mn-cs"/>
              </a:rPr>
              <a:t> ama Dios y </a:t>
            </a:r>
            <a:r>
              <a:rPr lang="en-US" sz="1200" kern="1200" dirty="0" err="1">
                <a:solidFill>
                  <a:schemeClr val="tx1"/>
                </a:solidFill>
                <a:effectLst/>
                <a:latin typeface="Arial" charset="0"/>
                <a:ea typeface="+mn-ea"/>
                <a:cs typeface="+mn-cs"/>
              </a:rPr>
              <a:t>cómo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debemos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amar</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demás</a:t>
            </a:r>
            <a:r>
              <a:rPr lang="en-US" sz="1200" kern="1200" dirty="0">
                <a:solidFill>
                  <a:schemeClr val="tx1"/>
                </a:solidFill>
                <a:effectLst/>
                <a:latin typeface="Arial" charset="0"/>
                <a:ea typeface="+mn-ea"/>
                <a:cs typeface="+mn-cs"/>
              </a:rPr>
              <a:t>. Al </a:t>
            </a:r>
            <a:r>
              <a:rPr lang="en-US" sz="1200" kern="1200" dirty="0" err="1">
                <a:solidFill>
                  <a:schemeClr val="tx1"/>
                </a:solidFill>
                <a:effectLst/>
                <a:latin typeface="Arial" charset="0"/>
                <a:ea typeface="+mn-ea"/>
                <a:cs typeface="+mn-cs"/>
              </a:rPr>
              <a:t>hacer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permitimos</a:t>
            </a:r>
            <a:r>
              <a:rPr lang="en-US" sz="1200" kern="1200" dirty="0">
                <a:solidFill>
                  <a:schemeClr val="tx1"/>
                </a:solidFill>
                <a:effectLst/>
                <a:latin typeface="Arial" charset="0"/>
                <a:ea typeface="+mn-ea"/>
                <a:cs typeface="+mn-cs"/>
              </a:rPr>
              <a:t> que Dios </a:t>
            </a:r>
            <a:r>
              <a:rPr lang="en-US" sz="1200" kern="1200" dirty="0" err="1">
                <a:solidFill>
                  <a:schemeClr val="tx1"/>
                </a:solidFill>
                <a:effectLst/>
                <a:latin typeface="Arial" charset="0"/>
                <a:ea typeface="+mn-ea"/>
                <a:cs typeface="+mn-cs"/>
              </a:rPr>
              <a:t>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hable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moldee</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santifique</a:t>
            </a:r>
            <a:r>
              <a:rPr lang="en-US" sz="1200" kern="1200" dirty="0">
                <a:solidFill>
                  <a:schemeClr val="tx1"/>
                </a:solidFill>
                <a:effectLst/>
                <a:latin typeface="Arial" charset="0"/>
                <a:ea typeface="+mn-ea"/>
                <a:cs typeface="+mn-cs"/>
              </a:rPr>
              <a:t>.</a:t>
            </a:r>
          </a:p>
          <a:p>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 </a:t>
            </a:r>
          </a:p>
          <a:p>
            <a:r>
              <a:rPr lang="en-US" sz="1200" kern="1200" dirty="0" err="1">
                <a:solidFill>
                  <a:schemeClr val="tx1"/>
                </a:solidFill>
                <a:effectLst/>
                <a:latin typeface="Arial" charset="0"/>
                <a:ea typeface="+mn-ea"/>
                <a:cs typeface="+mn-cs"/>
              </a:rPr>
              <a:t>Conocer</a:t>
            </a:r>
            <a:r>
              <a:rPr lang="en-US" sz="1200" kern="1200" dirty="0">
                <a:solidFill>
                  <a:schemeClr val="tx1"/>
                </a:solidFill>
                <a:effectLst/>
                <a:latin typeface="Arial" charset="0"/>
                <a:ea typeface="+mn-ea"/>
                <a:cs typeface="+mn-cs"/>
              </a:rPr>
              <a:t> la Palabra de Dios es </a:t>
            </a:r>
            <a:r>
              <a:rPr lang="en-US" sz="1200" kern="1200" dirty="0" err="1">
                <a:solidFill>
                  <a:schemeClr val="tx1"/>
                </a:solidFill>
                <a:effectLst/>
                <a:latin typeface="Arial" charset="0"/>
                <a:ea typeface="+mn-ea"/>
                <a:cs typeface="+mn-cs"/>
              </a:rPr>
              <a:t>esencial</a:t>
            </a:r>
            <a:r>
              <a:rPr lang="en-US" sz="1200" kern="1200" dirty="0">
                <a:solidFill>
                  <a:schemeClr val="tx1"/>
                </a:solidFill>
                <a:effectLst/>
                <a:latin typeface="Arial" charset="0"/>
                <a:ea typeface="+mn-ea"/>
                <a:cs typeface="+mn-cs"/>
              </a:rPr>
              <a:t> para un </a:t>
            </a:r>
            <a:r>
              <a:rPr lang="en-US" sz="1200" kern="1200" dirty="0" err="1">
                <a:solidFill>
                  <a:schemeClr val="tx1"/>
                </a:solidFill>
                <a:effectLst/>
                <a:latin typeface="Arial" charset="0"/>
                <a:ea typeface="+mn-ea"/>
                <a:cs typeface="+mn-cs"/>
              </a:rPr>
              <a:t>discipulado</a:t>
            </a:r>
            <a:r>
              <a:rPr lang="en-US" sz="1200" kern="1200" dirty="0">
                <a:solidFill>
                  <a:schemeClr val="tx1"/>
                </a:solidFill>
                <a:effectLst/>
                <a:latin typeface="Arial" charset="0"/>
                <a:ea typeface="+mn-ea"/>
                <a:cs typeface="+mn-cs"/>
              </a:rPr>
              <a:t> a la </a:t>
            </a:r>
            <a:r>
              <a:rPr lang="en-US" sz="1200" kern="1200" dirty="0" err="1">
                <a:solidFill>
                  <a:schemeClr val="tx1"/>
                </a:solidFill>
                <a:effectLst/>
                <a:latin typeface="Arial" charset="0"/>
                <a:ea typeface="+mn-ea"/>
                <a:cs typeface="+mn-cs"/>
              </a:rPr>
              <a:t>semejanza</a:t>
            </a:r>
            <a:r>
              <a:rPr lang="en-US" sz="1200" kern="1200" dirty="0">
                <a:solidFill>
                  <a:schemeClr val="tx1"/>
                </a:solidFill>
                <a:effectLst/>
                <a:latin typeface="Arial" charset="0"/>
                <a:ea typeface="+mn-ea"/>
                <a:cs typeface="+mn-cs"/>
              </a:rPr>
              <a:t> de Cristo. </a:t>
            </a:r>
            <a:r>
              <a:rPr lang="en-US" sz="1200" kern="1200" dirty="0" err="1">
                <a:solidFill>
                  <a:schemeClr val="tx1"/>
                </a:solidFill>
                <a:effectLst/>
                <a:latin typeface="Arial" charset="0"/>
                <a:ea typeface="+mn-ea"/>
                <a:cs typeface="+mn-cs"/>
              </a:rPr>
              <a:t>Participar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activamente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estudio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sistemático</a:t>
            </a:r>
            <a:r>
              <a:rPr lang="en-US" sz="1200" kern="1200" dirty="0">
                <a:solidFill>
                  <a:schemeClr val="tx1"/>
                </a:solidFill>
                <a:effectLst/>
                <a:latin typeface="Arial" charset="0"/>
                <a:ea typeface="+mn-ea"/>
                <a:cs typeface="+mn-cs"/>
              </a:rPr>
              <a:t> y la </a:t>
            </a:r>
            <a:r>
              <a:rPr lang="en-US" sz="1200" kern="1200" dirty="0" err="1">
                <a:solidFill>
                  <a:schemeClr val="tx1"/>
                </a:solidFill>
                <a:effectLst/>
                <a:latin typeface="Arial" charset="0"/>
                <a:ea typeface="+mn-ea"/>
                <a:cs typeface="+mn-cs"/>
              </a:rPr>
              <a:t>aplicación</a:t>
            </a:r>
            <a:r>
              <a:rPr lang="en-US" sz="1200" kern="1200" dirty="0">
                <a:solidFill>
                  <a:schemeClr val="tx1"/>
                </a:solidFill>
                <a:effectLst/>
                <a:latin typeface="Arial" charset="0"/>
                <a:ea typeface="+mn-ea"/>
                <a:cs typeface="+mn-cs"/>
              </a:rPr>
              <a:t> de la Palabra de Dios es un </a:t>
            </a:r>
            <a:r>
              <a:rPr lang="en-US" sz="1200" kern="1200" dirty="0" err="1">
                <a:solidFill>
                  <a:schemeClr val="tx1"/>
                </a:solidFill>
                <a:effectLst/>
                <a:latin typeface="Arial" charset="0"/>
                <a:ea typeface="+mn-ea"/>
                <a:cs typeface="+mn-cs"/>
              </a:rPr>
              <a:t>catalizador</a:t>
            </a:r>
            <a:r>
              <a:rPr lang="en-US" sz="1200" kern="1200" dirty="0">
                <a:solidFill>
                  <a:schemeClr val="tx1"/>
                </a:solidFill>
                <a:effectLst/>
                <a:latin typeface="Arial" charset="0"/>
                <a:ea typeface="+mn-ea"/>
                <a:cs typeface="+mn-cs"/>
              </a:rPr>
              <a:t> para la </a:t>
            </a:r>
            <a:r>
              <a:rPr lang="en-US" sz="1200" kern="1200" dirty="0" err="1">
                <a:solidFill>
                  <a:schemeClr val="tx1"/>
                </a:solidFill>
                <a:effectLst/>
                <a:latin typeface="Arial" charset="0"/>
                <a:ea typeface="+mn-ea"/>
                <a:cs typeface="+mn-cs"/>
              </a:rPr>
              <a:t>transformación</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crecimiento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espirituales</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medida</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crecemos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aprendemos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comenzamos</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entender</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obedecer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plenamente</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misión</a:t>
            </a:r>
            <a:r>
              <a:rPr lang="en-US" sz="1200" kern="1200" dirty="0">
                <a:solidFill>
                  <a:schemeClr val="tx1"/>
                </a:solidFill>
                <a:effectLst/>
                <a:latin typeface="Arial" charset="0"/>
                <a:ea typeface="+mn-ea"/>
                <a:cs typeface="+mn-cs"/>
              </a:rPr>
              <a:t> de Dios para que sus </a:t>
            </a:r>
            <a:r>
              <a:rPr lang="en-US" sz="1200" kern="1200" dirty="0" err="1">
                <a:solidFill>
                  <a:schemeClr val="tx1"/>
                </a:solidFill>
                <a:effectLst/>
                <a:latin typeface="Arial" charset="0"/>
                <a:ea typeface="+mn-ea"/>
                <a:cs typeface="+mn-cs"/>
              </a:rPr>
              <a:t>discípulos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vayan</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alcancen</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no </a:t>
            </a:r>
            <a:r>
              <a:rPr lang="en-US" sz="1200" kern="1200" dirty="0" err="1">
                <a:solidFill>
                  <a:schemeClr val="tx1"/>
                </a:solidFill>
                <a:effectLst/>
                <a:latin typeface="Arial" charset="0"/>
                <a:ea typeface="+mn-ea"/>
                <a:cs typeface="+mn-cs"/>
              </a:rPr>
              <a:t>creyentes</a:t>
            </a:r>
            <a:r>
              <a:rPr lang="en-US" sz="1200" kern="1200" dirty="0">
                <a:solidFill>
                  <a:schemeClr val="tx1"/>
                </a:solidFill>
                <a:effectLst/>
                <a:latin typeface="Arial" charset="0"/>
                <a:ea typeface="+mn-ea"/>
                <a:cs typeface="+mn-cs"/>
              </a:rPr>
              <a:t> con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amor de Dios. </a:t>
            </a:r>
            <a:r>
              <a:rPr lang="en-US" sz="1200" kern="1200" dirty="0" err="1">
                <a:solidFill>
                  <a:schemeClr val="tx1"/>
                </a:solidFill>
                <a:effectLst/>
                <a:latin typeface="Arial" charset="0"/>
                <a:ea typeface="+mn-ea"/>
                <a:cs typeface="+mn-cs"/>
              </a:rPr>
              <a:t>Cuando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permitimos</a:t>
            </a:r>
            <a:r>
              <a:rPr lang="en-US" sz="1200" kern="1200" dirty="0">
                <a:solidFill>
                  <a:schemeClr val="tx1"/>
                </a:solidFill>
                <a:effectLst/>
                <a:latin typeface="Arial" charset="0"/>
                <a:ea typeface="+mn-ea"/>
                <a:cs typeface="+mn-cs"/>
              </a:rPr>
              <a:t> que la Palabra de Dios </a:t>
            </a:r>
            <a:r>
              <a:rPr lang="en-US" sz="1200" kern="1200" dirty="0" err="1">
                <a:solidFill>
                  <a:schemeClr val="tx1"/>
                </a:solidFill>
                <a:effectLst/>
                <a:latin typeface="Arial" charset="0"/>
                <a:ea typeface="+mn-ea"/>
                <a:cs typeface="+mn-cs"/>
              </a:rPr>
              <a:t>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transforme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estamos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modelando</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otros</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importancia</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aprender</a:t>
            </a:r>
            <a:r>
              <a:rPr lang="en-US" sz="1200" kern="1200" dirty="0">
                <a:solidFill>
                  <a:schemeClr val="tx1"/>
                </a:solidFill>
                <a:effectLst/>
                <a:latin typeface="Arial" charset="0"/>
                <a:ea typeface="+mn-ea"/>
                <a:cs typeface="+mn-cs"/>
              </a:rPr>
              <a:t> la Palabra de Dios.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14</a:t>
            </a:fld>
            <a:endParaRPr lang="en-US"/>
          </a:p>
        </p:txBody>
      </p:sp>
    </p:spTree>
    <p:extLst>
      <p:ext uri="{BB962C8B-B14F-4D97-AF65-F5344CB8AC3E}">
        <p14:creationId xmlns:p14="http://schemas.microsoft.com/office/powerpoint/2010/main" val="3344628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El </a:t>
            </a:r>
            <a:r>
              <a:rPr lang="en-US" sz="1200" kern="1200" dirty="0" err="1">
                <a:solidFill>
                  <a:schemeClr val="tx1"/>
                </a:solidFill>
                <a:effectLst/>
                <a:latin typeface="Arial" charset="0"/>
                <a:ea typeface="+mn-ea"/>
                <a:cs typeface="+mn-cs"/>
              </a:rPr>
              <a:t>método</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discipulado</a:t>
            </a:r>
            <a:r>
              <a:rPr lang="en-US" sz="1200" kern="1200" dirty="0">
                <a:solidFill>
                  <a:schemeClr val="tx1"/>
                </a:solidFill>
                <a:effectLst/>
                <a:latin typeface="Arial" charset="0"/>
                <a:ea typeface="+mn-ea"/>
                <a:cs typeface="+mn-cs"/>
              </a:rPr>
              <a:t> de Jesús era </a:t>
            </a:r>
            <a:r>
              <a:rPr lang="en-US" sz="1200" kern="1200" dirty="0" err="1">
                <a:solidFill>
                  <a:schemeClr val="tx1"/>
                </a:solidFill>
                <a:effectLst/>
                <a:latin typeface="Arial" charset="0"/>
                <a:ea typeface="+mn-ea"/>
                <a:cs typeface="+mn-cs"/>
              </a:rPr>
              <a:t>mediante</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mentoría</a:t>
            </a:r>
            <a:r>
              <a:rPr lang="en-US" sz="1200" kern="1200" dirty="0">
                <a:solidFill>
                  <a:schemeClr val="tx1"/>
                </a:solidFill>
                <a:effectLst/>
                <a:latin typeface="Arial" charset="0"/>
                <a:ea typeface="+mn-ea"/>
                <a:cs typeface="+mn-cs"/>
              </a:rPr>
              <a:t> personal y la </a:t>
            </a:r>
            <a:r>
              <a:rPr lang="en-US" sz="1200" kern="1200" dirty="0" err="1">
                <a:solidFill>
                  <a:schemeClr val="tx1"/>
                </a:solidFill>
                <a:effectLst/>
                <a:latin typeface="Arial" charset="0"/>
                <a:ea typeface="+mn-ea"/>
                <a:cs typeface="+mn-cs"/>
              </a:rPr>
              <a:t>capacitación</a:t>
            </a:r>
            <a:r>
              <a:rPr lang="en-US" sz="1200" kern="1200" dirty="0">
                <a:solidFill>
                  <a:schemeClr val="tx1"/>
                </a:solidFill>
                <a:effectLst/>
                <a:latin typeface="Arial" charset="0"/>
                <a:ea typeface="+mn-ea"/>
                <a:cs typeface="+mn-cs"/>
              </a:rPr>
              <a:t> de un </a:t>
            </a:r>
            <a:r>
              <a:rPr lang="en-US" sz="1200" kern="1200" dirty="0" err="1">
                <a:solidFill>
                  <a:schemeClr val="tx1"/>
                </a:solidFill>
                <a:effectLst/>
                <a:latin typeface="Arial" charset="0"/>
                <a:ea typeface="+mn-ea"/>
                <a:cs typeface="+mn-cs"/>
              </a:rPr>
              <a:t>grupo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escogido</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individuos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Fueron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métodos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ayudaron</a:t>
            </a:r>
            <a:r>
              <a:rPr lang="en-US" sz="1200" kern="1200" dirty="0">
                <a:solidFill>
                  <a:schemeClr val="tx1"/>
                </a:solidFill>
                <a:effectLst/>
                <a:latin typeface="Arial" charset="0"/>
                <a:ea typeface="+mn-ea"/>
                <a:cs typeface="+mn-cs"/>
              </a:rPr>
              <a:t> a que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cristianismo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creciera</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transformara</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sociedad</a:t>
            </a:r>
            <a:r>
              <a:rPr lang="en-US" sz="1200" kern="1200" dirty="0">
                <a:solidFill>
                  <a:schemeClr val="tx1"/>
                </a:solidFill>
                <a:effectLst/>
                <a:latin typeface="Arial" charset="0"/>
                <a:ea typeface="+mn-ea"/>
                <a:cs typeface="+mn-cs"/>
              </a:rPr>
              <a:t>.</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La </a:t>
            </a:r>
            <a:r>
              <a:rPr lang="en-US" sz="1200" kern="1200" dirty="0" err="1">
                <a:solidFill>
                  <a:schemeClr val="tx1"/>
                </a:solidFill>
                <a:effectLst/>
                <a:latin typeface="Arial" charset="0"/>
                <a:ea typeface="+mn-ea"/>
                <a:cs typeface="+mn-cs"/>
              </a:rPr>
              <a:t>mentoría</a:t>
            </a:r>
            <a:r>
              <a:rPr lang="en-US" sz="1200" kern="1200" dirty="0">
                <a:solidFill>
                  <a:schemeClr val="tx1"/>
                </a:solidFill>
                <a:effectLst/>
                <a:latin typeface="Arial" charset="0"/>
                <a:ea typeface="+mn-ea"/>
                <a:cs typeface="+mn-cs"/>
              </a:rPr>
              <a:t> y la </a:t>
            </a:r>
            <a:r>
              <a:rPr lang="en-US" sz="1200" kern="1200" dirty="0" err="1">
                <a:solidFill>
                  <a:schemeClr val="tx1"/>
                </a:solidFill>
                <a:effectLst/>
                <a:latin typeface="Arial" charset="0"/>
                <a:ea typeface="+mn-ea"/>
                <a:cs typeface="+mn-cs"/>
              </a:rPr>
              <a:t>capacitación</a:t>
            </a:r>
            <a:r>
              <a:rPr lang="en-US" sz="1200" kern="1200" dirty="0">
                <a:solidFill>
                  <a:schemeClr val="tx1"/>
                </a:solidFill>
                <a:effectLst/>
                <a:latin typeface="Arial" charset="0"/>
                <a:ea typeface="+mn-ea"/>
                <a:cs typeface="+mn-cs"/>
              </a:rPr>
              <a:t> son un </a:t>
            </a:r>
            <a:r>
              <a:rPr lang="en-US" sz="1200" kern="1200" dirty="0" err="1">
                <a:solidFill>
                  <a:schemeClr val="tx1"/>
                </a:solidFill>
                <a:effectLst/>
                <a:latin typeface="Arial" charset="0"/>
                <a:ea typeface="+mn-ea"/>
                <a:cs typeface="+mn-cs"/>
              </a:rPr>
              <a:t>proceso</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discipulado</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presenta</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nuevos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creyentes</a:t>
            </a:r>
            <a:r>
              <a:rPr lang="en-US" sz="1200" kern="1200" dirty="0">
                <a:solidFill>
                  <a:schemeClr val="tx1"/>
                </a:solidFill>
                <a:effectLst/>
                <a:latin typeface="Arial" charset="0"/>
                <a:ea typeface="+mn-ea"/>
                <a:cs typeface="+mn-cs"/>
              </a:rPr>
              <a:t> a Jesús y les </a:t>
            </a:r>
            <a:r>
              <a:rPr lang="en-US" sz="1200" kern="1200" dirty="0" err="1">
                <a:solidFill>
                  <a:schemeClr val="tx1"/>
                </a:solidFill>
                <a:effectLst/>
                <a:latin typeface="Arial" charset="0"/>
                <a:ea typeface="+mn-ea"/>
                <a:cs typeface="+mn-cs"/>
              </a:rPr>
              <a:t>revela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cómo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seguirlo</a:t>
            </a:r>
            <a:r>
              <a:rPr lang="en-US" sz="1200" kern="1200" dirty="0">
                <a:solidFill>
                  <a:schemeClr val="tx1"/>
                </a:solidFill>
                <a:effectLst/>
                <a:latin typeface="Arial" charset="0"/>
                <a:ea typeface="+mn-ea"/>
                <a:cs typeface="+mn-cs"/>
              </a:rPr>
              <a:t> personal y </a:t>
            </a:r>
            <a:r>
              <a:rPr lang="en-US" sz="1200" kern="1200" dirty="0" err="1">
                <a:solidFill>
                  <a:schemeClr val="tx1"/>
                </a:solidFill>
                <a:effectLst/>
                <a:latin typeface="Arial" charset="0"/>
                <a:ea typeface="+mn-ea"/>
                <a:cs typeface="+mn-cs"/>
              </a:rPr>
              <a:t>plenamente</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mentoría</a:t>
            </a:r>
            <a:r>
              <a:rPr lang="en-US" sz="1200" kern="1200" dirty="0">
                <a:solidFill>
                  <a:schemeClr val="tx1"/>
                </a:solidFill>
                <a:effectLst/>
                <a:latin typeface="Arial" charset="0"/>
                <a:ea typeface="+mn-ea"/>
                <a:cs typeface="+mn-cs"/>
              </a:rPr>
              <a:t> es </a:t>
            </a:r>
            <a:r>
              <a:rPr lang="en-US" sz="1200" kern="1200" dirty="0" err="1">
                <a:solidFill>
                  <a:schemeClr val="tx1"/>
                </a:solidFill>
                <a:effectLst/>
                <a:latin typeface="Arial" charset="0"/>
                <a:ea typeface="+mn-ea"/>
                <a:cs typeface="+mn-cs"/>
              </a:rPr>
              <a:t>una</a:t>
            </a:r>
            <a:r>
              <a:rPr lang="en-US" sz="1200" kern="1200" dirty="0">
                <a:solidFill>
                  <a:schemeClr val="tx1"/>
                </a:solidFill>
                <a:effectLst/>
                <a:latin typeface="Arial" charset="0"/>
                <a:ea typeface="+mn-ea"/>
                <a:cs typeface="+mn-cs"/>
              </a:rPr>
              <a:t> forma amorosa de </a:t>
            </a:r>
            <a:r>
              <a:rPr lang="en-US" sz="1200" kern="1200" dirty="0" err="1">
                <a:solidFill>
                  <a:schemeClr val="tx1"/>
                </a:solidFill>
                <a:effectLst/>
                <a:latin typeface="Arial" charset="0"/>
                <a:ea typeface="+mn-ea"/>
                <a:cs typeface="+mn-cs"/>
              </a:rPr>
              <a:t>enseñar</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rendir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cuentas</a:t>
            </a:r>
            <a:r>
              <a:rPr lang="en-US" sz="1200" kern="1200" dirty="0">
                <a:solidFill>
                  <a:schemeClr val="tx1"/>
                </a:solidFill>
                <a:effectLst/>
                <a:latin typeface="Arial" charset="0"/>
                <a:ea typeface="+mn-ea"/>
                <a:cs typeface="+mn-cs"/>
              </a:rPr>
              <a:t> e </a:t>
            </a:r>
            <a:r>
              <a:rPr lang="en-US" sz="1200" kern="1200" dirty="0" err="1">
                <a:solidFill>
                  <a:schemeClr val="tx1"/>
                </a:solidFill>
                <a:effectLst/>
                <a:latin typeface="Arial" charset="0"/>
                <a:ea typeface="+mn-ea"/>
                <a:cs typeface="+mn-cs"/>
              </a:rPr>
              <a:t>introducir</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no </a:t>
            </a:r>
            <a:r>
              <a:rPr lang="en-US" sz="1200" kern="1200" dirty="0" err="1">
                <a:solidFill>
                  <a:schemeClr val="tx1"/>
                </a:solidFill>
                <a:effectLst/>
                <a:latin typeface="Arial" charset="0"/>
                <a:ea typeface="+mn-ea"/>
                <a:cs typeface="+mn-cs"/>
              </a:rPr>
              <a:t>creyentes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pleno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conocimiento</a:t>
            </a:r>
            <a:r>
              <a:rPr lang="en-US" sz="1200" kern="1200" dirty="0">
                <a:solidFill>
                  <a:schemeClr val="tx1"/>
                </a:solidFill>
                <a:effectLst/>
                <a:latin typeface="Arial" charset="0"/>
                <a:ea typeface="+mn-ea"/>
                <a:cs typeface="+mn-cs"/>
              </a:rPr>
              <a:t> de Cristo. </a:t>
            </a:r>
            <a:r>
              <a:rPr lang="en-US" sz="1200" kern="1200" dirty="0" err="1">
                <a:solidFill>
                  <a:schemeClr val="tx1"/>
                </a:solidFill>
                <a:effectLst/>
                <a:latin typeface="Arial" charset="0"/>
                <a:ea typeface="+mn-ea"/>
                <a:cs typeface="+mn-cs"/>
              </a:rPr>
              <a:t>Todos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discípulos</a:t>
            </a:r>
            <a:r>
              <a:rPr lang="en-US" sz="1200" kern="1200" dirty="0">
                <a:solidFill>
                  <a:schemeClr val="tx1"/>
                </a:solidFill>
                <a:effectLst/>
                <a:latin typeface="Arial" charset="0"/>
                <a:ea typeface="+mn-ea"/>
                <a:cs typeface="+mn-cs"/>
              </a:rPr>
              <a:t> son </a:t>
            </a:r>
            <a:r>
              <a:rPr lang="en-US" sz="1200" kern="1200" dirty="0" err="1">
                <a:solidFill>
                  <a:schemeClr val="tx1"/>
                </a:solidFill>
                <a:effectLst/>
                <a:latin typeface="Arial" charset="0"/>
                <a:ea typeface="+mn-ea"/>
                <a:cs typeface="+mn-cs"/>
              </a:rPr>
              <a:t>desafiados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continúan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creciendo</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llegando</a:t>
            </a:r>
            <a:r>
              <a:rPr lang="en-US" sz="1200" kern="1200" dirty="0">
                <a:solidFill>
                  <a:schemeClr val="tx1"/>
                </a:solidFill>
                <a:effectLst/>
                <a:latin typeface="Arial" charset="0"/>
                <a:ea typeface="+mn-ea"/>
                <a:cs typeface="+mn-cs"/>
              </a:rPr>
              <a:t> a ser </a:t>
            </a:r>
            <a:r>
              <a:rPr lang="en-US" sz="1200" kern="1200" dirty="0" err="1">
                <a:solidFill>
                  <a:schemeClr val="tx1"/>
                </a:solidFill>
                <a:effectLst/>
                <a:latin typeface="Arial" charset="0"/>
                <a:ea typeface="+mn-ea"/>
                <a:cs typeface="+mn-cs"/>
              </a:rPr>
              <a:t>semejantes</a:t>
            </a:r>
            <a:r>
              <a:rPr lang="en-US" sz="1200" kern="1200" dirty="0">
                <a:solidFill>
                  <a:schemeClr val="tx1"/>
                </a:solidFill>
                <a:effectLst/>
                <a:latin typeface="Arial" charset="0"/>
                <a:ea typeface="+mn-ea"/>
                <a:cs typeface="+mn-cs"/>
              </a:rPr>
              <a:t> a Cristo </a:t>
            </a:r>
            <a:r>
              <a:rPr lang="en-US" sz="1200" kern="1200" dirty="0" err="1">
                <a:solidFill>
                  <a:schemeClr val="tx1"/>
                </a:solidFill>
                <a:effectLst/>
                <a:latin typeface="Arial" charset="0"/>
                <a:ea typeface="+mn-ea"/>
                <a:cs typeface="+mn-cs"/>
              </a:rPr>
              <a:t>cuando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cada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discípulo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está</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proveyendo</a:t>
            </a:r>
            <a:r>
              <a:rPr lang="en-US" sz="1200" kern="1200" dirty="0">
                <a:solidFill>
                  <a:schemeClr val="tx1"/>
                </a:solidFill>
                <a:effectLst/>
                <a:latin typeface="Arial" charset="0"/>
                <a:ea typeface="+mn-ea"/>
                <a:cs typeface="+mn-cs"/>
              </a:rPr>
              <a:t> y recibiendo </a:t>
            </a:r>
            <a:r>
              <a:rPr lang="en-US" sz="1200" kern="1200" dirty="0" err="1">
                <a:solidFill>
                  <a:schemeClr val="tx1"/>
                </a:solidFill>
                <a:effectLst/>
                <a:latin typeface="Arial" charset="0"/>
                <a:ea typeface="+mn-ea"/>
                <a:cs typeface="+mn-cs"/>
              </a:rPr>
              <a:t>mentoría</a:t>
            </a:r>
            <a:r>
              <a:rPr lang="en-US" sz="1200" kern="1200" dirty="0">
                <a:solidFill>
                  <a:schemeClr val="tx1"/>
                </a:solidFill>
                <a:effectLst/>
                <a:latin typeface="Arial" charset="0"/>
                <a:ea typeface="+mn-ea"/>
                <a:cs typeface="+mn-cs"/>
              </a:rPr>
              <a:t>.</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Para </a:t>
            </a:r>
            <a:r>
              <a:rPr lang="en-US" sz="1200" kern="1200" dirty="0" err="1">
                <a:solidFill>
                  <a:schemeClr val="tx1"/>
                </a:solidFill>
                <a:effectLst/>
                <a:latin typeface="Arial" charset="0"/>
                <a:ea typeface="+mn-ea"/>
                <a:cs typeface="+mn-cs"/>
              </a:rPr>
              <a:t>llegar</a:t>
            </a:r>
            <a:r>
              <a:rPr lang="en-US" sz="1200" kern="1200" dirty="0">
                <a:solidFill>
                  <a:schemeClr val="tx1"/>
                </a:solidFill>
                <a:effectLst/>
                <a:latin typeface="Arial" charset="0"/>
                <a:ea typeface="+mn-ea"/>
                <a:cs typeface="+mn-cs"/>
              </a:rPr>
              <a:t> a ser </a:t>
            </a:r>
            <a:r>
              <a:rPr lang="en-US" sz="1200" kern="1200" dirty="0" err="1">
                <a:solidFill>
                  <a:schemeClr val="tx1"/>
                </a:solidFill>
                <a:effectLst/>
                <a:latin typeface="Arial" charset="0"/>
                <a:ea typeface="+mn-ea"/>
                <a:cs typeface="+mn-cs"/>
              </a:rPr>
              <a:t>todo</a:t>
            </a:r>
            <a:r>
              <a:rPr lang="en-US" sz="1200" kern="1200" dirty="0">
                <a:solidFill>
                  <a:schemeClr val="tx1"/>
                </a:solidFill>
                <a:effectLst/>
                <a:latin typeface="Arial" charset="0"/>
                <a:ea typeface="+mn-ea"/>
                <a:cs typeface="+mn-cs"/>
              </a:rPr>
              <a:t> lo que Dios </a:t>
            </a:r>
            <a:r>
              <a:rPr lang="en-US" sz="1200" kern="1200" dirty="0" err="1">
                <a:solidFill>
                  <a:schemeClr val="tx1"/>
                </a:solidFill>
                <a:effectLst/>
                <a:latin typeface="Arial" charset="0"/>
                <a:ea typeface="+mn-ea"/>
                <a:cs typeface="+mn-cs"/>
              </a:rPr>
              <a:t>quiso</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fuéramos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discípulos</a:t>
            </a:r>
            <a:r>
              <a:rPr lang="en-US" sz="1200" kern="1200" dirty="0">
                <a:solidFill>
                  <a:schemeClr val="tx1"/>
                </a:solidFill>
                <a:effectLst/>
                <a:latin typeface="Arial" charset="0"/>
                <a:ea typeface="+mn-ea"/>
                <a:cs typeface="+mn-cs"/>
              </a:rPr>
              <a:t> de Cristo, </a:t>
            </a:r>
            <a:r>
              <a:rPr lang="en-US" sz="1200" kern="1200" dirty="0" err="1">
                <a:solidFill>
                  <a:schemeClr val="tx1"/>
                </a:solidFill>
                <a:effectLst/>
                <a:latin typeface="Arial" charset="0"/>
                <a:ea typeface="+mn-ea"/>
                <a:cs typeface="+mn-cs"/>
              </a:rPr>
              <a:t>necesitamos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dispuestos</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crecer</a:t>
            </a:r>
            <a:r>
              <a:rPr lang="en-US" sz="1200" kern="1200" dirty="0">
                <a:solidFill>
                  <a:schemeClr val="tx1"/>
                </a:solidFill>
                <a:effectLst/>
                <a:latin typeface="Arial" charset="0"/>
                <a:ea typeface="+mn-ea"/>
                <a:cs typeface="+mn-cs"/>
              </a:rPr>
              <a:t> y a </a:t>
            </a:r>
            <a:r>
              <a:rPr lang="en-US" sz="1200" kern="1200" dirty="0" err="1">
                <a:solidFill>
                  <a:schemeClr val="tx1"/>
                </a:solidFill>
                <a:effectLst/>
                <a:latin typeface="Arial" charset="0"/>
                <a:ea typeface="+mn-ea"/>
                <a:cs typeface="+mn-cs"/>
              </a:rPr>
              <a:t>ayudar</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otros</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crecer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lo </a:t>
            </a:r>
            <a:r>
              <a:rPr lang="en-US" sz="1200" kern="1200" dirty="0" err="1">
                <a:solidFill>
                  <a:schemeClr val="tx1"/>
                </a:solidFill>
                <a:effectLst/>
                <a:latin typeface="Arial" charset="0"/>
                <a:ea typeface="+mn-ea"/>
                <a:cs typeface="+mn-cs"/>
              </a:rPr>
              <a:t>hizo</a:t>
            </a:r>
            <a:r>
              <a:rPr lang="en-US" sz="1200" kern="1200" dirty="0">
                <a:solidFill>
                  <a:schemeClr val="tx1"/>
                </a:solidFill>
                <a:effectLst/>
                <a:latin typeface="Arial" charset="0"/>
                <a:ea typeface="+mn-ea"/>
                <a:cs typeface="+mn-cs"/>
              </a:rPr>
              <a:t> Jesús. Por lo tanto, la </a:t>
            </a:r>
            <a:r>
              <a:rPr lang="en-US" sz="1200" kern="1200" dirty="0" err="1">
                <a:solidFill>
                  <a:schemeClr val="tx1"/>
                </a:solidFill>
                <a:effectLst/>
                <a:latin typeface="Arial" charset="0"/>
                <a:ea typeface="+mn-ea"/>
                <a:cs typeface="+mn-cs"/>
              </a:rPr>
              <a:t>mentoría</a:t>
            </a:r>
            <a:r>
              <a:rPr lang="en-US" sz="1200" kern="1200" dirty="0">
                <a:solidFill>
                  <a:schemeClr val="tx1"/>
                </a:solidFill>
                <a:effectLst/>
                <a:latin typeface="Arial" charset="0"/>
                <a:ea typeface="+mn-ea"/>
                <a:cs typeface="+mn-cs"/>
              </a:rPr>
              <a:t> y la </a:t>
            </a:r>
            <a:r>
              <a:rPr lang="en-US" sz="1200" kern="1200" dirty="0" err="1">
                <a:solidFill>
                  <a:schemeClr val="tx1"/>
                </a:solidFill>
                <a:effectLst/>
                <a:latin typeface="Arial" charset="0"/>
                <a:ea typeface="+mn-ea"/>
                <a:cs typeface="+mn-cs"/>
              </a:rPr>
              <a:t>capacitación</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otros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camino</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discipulado</a:t>
            </a:r>
            <a:r>
              <a:rPr lang="en-US" sz="1200" kern="1200" dirty="0">
                <a:solidFill>
                  <a:schemeClr val="tx1"/>
                </a:solidFill>
                <a:effectLst/>
                <a:latin typeface="Arial" charset="0"/>
                <a:ea typeface="+mn-ea"/>
                <a:cs typeface="+mn-cs"/>
              </a:rPr>
              <a:t> son </a:t>
            </a:r>
            <a:r>
              <a:rPr lang="en-US" sz="1200" kern="1200" dirty="0" err="1">
                <a:solidFill>
                  <a:schemeClr val="tx1"/>
                </a:solidFill>
                <a:effectLst/>
                <a:latin typeface="Arial" charset="0"/>
                <a:ea typeface="+mn-ea"/>
                <a:cs typeface="+mn-cs"/>
              </a:rPr>
              <a:t>esenciales</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crecimiento</a:t>
            </a:r>
            <a:r>
              <a:rPr lang="en-US" sz="1200" kern="1200" dirty="0">
                <a:solidFill>
                  <a:schemeClr val="tx1"/>
                </a:solidFill>
                <a:effectLst/>
                <a:latin typeface="Arial" charset="0"/>
                <a:ea typeface="+mn-ea"/>
                <a:cs typeface="+mn-cs"/>
              </a:rPr>
              <a:t> y la </a:t>
            </a:r>
            <a:r>
              <a:rPr lang="en-US" sz="1200" kern="1200" dirty="0" err="1">
                <a:solidFill>
                  <a:schemeClr val="tx1"/>
                </a:solidFill>
                <a:effectLst/>
                <a:latin typeface="Arial" charset="0"/>
                <a:ea typeface="+mn-ea"/>
                <a:cs typeface="+mn-cs"/>
              </a:rPr>
              <a:t>madurez</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cristiana</a:t>
            </a:r>
            <a:r>
              <a:rPr lang="en-US" sz="1200" kern="1200" dirty="0">
                <a:solidFill>
                  <a:schemeClr val="tx1"/>
                </a:solidFill>
                <a:effectLst/>
                <a:latin typeface="Arial"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15</a:t>
            </a:fld>
            <a:endParaRPr lang="en-US"/>
          </a:p>
        </p:txBody>
      </p:sp>
    </p:spTree>
    <p:extLst>
      <p:ext uri="{BB962C8B-B14F-4D97-AF65-F5344CB8AC3E}">
        <p14:creationId xmlns:p14="http://schemas.microsoft.com/office/powerpoint/2010/main" val="2575270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De la </a:t>
            </a:r>
            <a:r>
              <a:rPr lang="en-US" sz="1200" kern="1200" dirty="0" err="1">
                <a:solidFill>
                  <a:schemeClr val="tx1"/>
                </a:solidFill>
                <a:effectLst/>
                <a:latin typeface="Arial" charset="0"/>
                <a:ea typeface="+mn-ea"/>
                <a:cs typeface="+mn-cs"/>
              </a:rPr>
              <a:t>misma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manera</a:t>
            </a:r>
            <a:r>
              <a:rPr lang="en-US" sz="1200" kern="1200" dirty="0">
                <a:solidFill>
                  <a:schemeClr val="tx1"/>
                </a:solidFill>
                <a:effectLst/>
                <a:latin typeface="Arial" charset="0"/>
                <a:ea typeface="+mn-ea"/>
                <a:cs typeface="+mn-cs"/>
              </a:rPr>
              <a:t> que Jesús </a:t>
            </a:r>
            <a:r>
              <a:rPr lang="en-US" sz="1200" kern="1200" dirty="0" err="1">
                <a:solidFill>
                  <a:schemeClr val="tx1"/>
                </a:solidFill>
                <a:effectLst/>
                <a:latin typeface="Arial" charset="0"/>
                <a:ea typeface="+mn-ea"/>
                <a:cs typeface="+mn-cs"/>
              </a:rPr>
              <a:t>reunió</a:t>
            </a:r>
            <a:r>
              <a:rPr lang="en-US" sz="1200" kern="1200" dirty="0">
                <a:solidFill>
                  <a:schemeClr val="tx1"/>
                </a:solidFill>
                <a:effectLst/>
                <a:latin typeface="Arial" charset="0"/>
                <a:ea typeface="+mn-ea"/>
                <a:cs typeface="+mn-cs"/>
              </a:rPr>
              <a:t> a sus </a:t>
            </a:r>
            <a:r>
              <a:rPr lang="en-US" sz="1200" kern="1200" dirty="0" err="1">
                <a:solidFill>
                  <a:schemeClr val="tx1"/>
                </a:solidFill>
                <a:effectLst/>
                <a:latin typeface="Arial" charset="0"/>
                <a:ea typeface="+mn-ea"/>
                <a:cs typeface="+mn-cs"/>
              </a:rPr>
              <a:t>compañeros</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viaje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nosotros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sus </a:t>
            </a:r>
            <a:r>
              <a:rPr lang="en-US" sz="1200" kern="1200" dirty="0" err="1">
                <a:solidFill>
                  <a:schemeClr val="tx1"/>
                </a:solidFill>
                <a:effectLst/>
                <a:latin typeface="Arial" charset="0"/>
                <a:ea typeface="+mn-ea"/>
                <a:cs typeface="+mn-cs"/>
              </a:rPr>
              <a:t>discípulos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estamos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llamados</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viajar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juntos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miembros</a:t>
            </a:r>
            <a:r>
              <a:rPr lang="en-US" sz="1200" kern="1200" dirty="0">
                <a:solidFill>
                  <a:schemeClr val="tx1"/>
                </a:solidFill>
                <a:effectLst/>
                <a:latin typeface="Arial" charset="0"/>
                <a:ea typeface="+mn-ea"/>
                <a:cs typeface="+mn-cs"/>
              </a:rPr>
              <a:t> del Cuerpo de Cristo. </a:t>
            </a:r>
            <a:r>
              <a:rPr lang="en-US" sz="1200" kern="1200" dirty="0" err="1">
                <a:solidFill>
                  <a:schemeClr val="tx1"/>
                </a:solidFill>
                <a:effectLst/>
                <a:latin typeface="Arial" charset="0"/>
                <a:ea typeface="+mn-ea"/>
                <a:cs typeface="+mn-cs"/>
              </a:rPr>
              <a:t>Todos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están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comprometidos</a:t>
            </a:r>
            <a:r>
              <a:rPr lang="en-US" sz="1200" kern="1200" dirty="0">
                <a:solidFill>
                  <a:schemeClr val="tx1"/>
                </a:solidFill>
                <a:effectLst/>
                <a:latin typeface="Arial" charset="0"/>
                <a:ea typeface="+mn-ea"/>
                <a:cs typeface="+mn-cs"/>
              </a:rPr>
              <a:t> con la Gran </a:t>
            </a:r>
            <a:r>
              <a:rPr lang="en-US" sz="1200" kern="1200" dirty="0" err="1">
                <a:solidFill>
                  <a:schemeClr val="tx1"/>
                </a:solidFill>
                <a:effectLst/>
                <a:latin typeface="Arial" charset="0"/>
                <a:ea typeface="+mn-ea"/>
                <a:cs typeface="+mn-cs"/>
              </a:rPr>
              <a:t>Comisión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deben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participar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relaciones</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honren</a:t>
            </a:r>
            <a:r>
              <a:rPr lang="en-US" sz="1200" kern="1200" dirty="0">
                <a:solidFill>
                  <a:schemeClr val="tx1"/>
                </a:solidFill>
                <a:effectLst/>
                <a:latin typeface="Arial" charset="0"/>
                <a:ea typeface="+mn-ea"/>
                <a:cs typeface="+mn-cs"/>
              </a:rPr>
              <a:t> a Dios y </a:t>
            </a:r>
            <a:r>
              <a:rPr lang="en-US" sz="1200" kern="1200" dirty="0" err="1">
                <a:solidFill>
                  <a:schemeClr val="tx1"/>
                </a:solidFill>
                <a:effectLst/>
                <a:latin typeface="Arial" charset="0"/>
                <a:ea typeface="+mn-ea"/>
                <a:cs typeface="+mn-cs"/>
              </a:rPr>
              <a:t>edifiquen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Cuerpo de Cristo.</a:t>
            </a:r>
          </a:p>
          <a:p>
            <a:r>
              <a:rPr lang="en-US" sz="1200" kern="1200" dirty="0">
                <a:solidFill>
                  <a:schemeClr val="tx1"/>
                </a:solidFill>
                <a:effectLst/>
                <a:latin typeface="Arial" charset="0"/>
                <a:ea typeface="+mn-ea"/>
                <a:cs typeface="+mn-cs"/>
              </a:rPr>
              <a:t>El </a:t>
            </a:r>
            <a:r>
              <a:rPr lang="en-US" sz="1200" kern="1200" dirty="0" err="1">
                <a:solidFill>
                  <a:schemeClr val="tx1"/>
                </a:solidFill>
                <a:effectLst/>
                <a:latin typeface="Arial" charset="0"/>
                <a:ea typeface="+mn-ea"/>
                <a:cs typeface="+mn-cs"/>
              </a:rPr>
              <a:t>elemento</a:t>
            </a:r>
            <a:r>
              <a:rPr lang="en-US" sz="1200" kern="1200" dirty="0">
                <a:solidFill>
                  <a:schemeClr val="tx1"/>
                </a:solidFill>
                <a:effectLst/>
                <a:latin typeface="Arial" charset="0"/>
                <a:ea typeface="+mn-ea"/>
                <a:cs typeface="+mn-cs"/>
              </a:rPr>
              <a:t> central de </a:t>
            </a:r>
            <a:r>
              <a:rPr lang="en-US" sz="1200" kern="1200" dirty="0" err="1">
                <a:solidFill>
                  <a:schemeClr val="tx1"/>
                </a:solidFill>
                <a:effectLst/>
                <a:latin typeface="Arial" charset="0"/>
                <a:ea typeface="+mn-ea"/>
                <a:cs typeface="+mn-cs"/>
              </a:rPr>
              <a:t>nuestra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fe</a:t>
            </a:r>
            <a:r>
              <a:rPr lang="en-US" sz="1200" kern="1200" dirty="0">
                <a:solidFill>
                  <a:schemeClr val="tx1"/>
                </a:solidFill>
                <a:effectLst/>
                <a:latin typeface="Arial" charset="0"/>
                <a:ea typeface="+mn-ea"/>
                <a:cs typeface="+mn-cs"/>
              </a:rPr>
              <a:t> y de </a:t>
            </a:r>
            <a:r>
              <a:rPr lang="en-US" sz="1200" kern="1200" dirty="0" err="1">
                <a:solidFill>
                  <a:schemeClr val="tx1"/>
                </a:solidFill>
                <a:effectLst/>
                <a:latin typeface="Arial" charset="0"/>
                <a:ea typeface="+mn-ea"/>
                <a:cs typeface="+mn-cs"/>
              </a:rPr>
              <a:t>nuestra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vida</a:t>
            </a:r>
            <a:r>
              <a:rPr lang="en-US" sz="1200" kern="1200" dirty="0">
                <a:solidFill>
                  <a:schemeClr val="tx1"/>
                </a:solidFill>
                <a:effectLst/>
                <a:latin typeface="Arial" charset="0"/>
                <a:ea typeface="+mn-ea"/>
                <a:cs typeface="+mn-cs"/>
              </a:rPr>
              <a:t> es </a:t>
            </a:r>
            <a:r>
              <a:rPr lang="en-US" sz="1200" kern="1200" dirty="0" err="1">
                <a:solidFill>
                  <a:schemeClr val="tx1"/>
                </a:solidFill>
                <a:effectLst/>
                <a:latin typeface="Arial" charset="0"/>
                <a:ea typeface="+mn-ea"/>
                <a:cs typeface="+mn-cs"/>
              </a:rPr>
              <a:t>amar</a:t>
            </a:r>
            <a:r>
              <a:rPr lang="en-US" sz="1200" kern="1200" dirty="0">
                <a:solidFill>
                  <a:schemeClr val="tx1"/>
                </a:solidFill>
                <a:effectLst/>
                <a:latin typeface="Arial" charset="0"/>
                <a:ea typeface="+mn-ea"/>
                <a:cs typeface="+mn-cs"/>
              </a:rPr>
              <a:t> a Dios y </a:t>
            </a:r>
            <a:r>
              <a:rPr lang="en-US" sz="1200" kern="1200" dirty="0" err="1">
                <a:solidFill>
                  <a:schemeClr val="tx1"/>
                </a:solidFill>
                <a:effectLst/>
                <a:latin typeface="Arial" charset="0"/>
                <a:ea typeface="+mn-ea"/>
                <a:cs typeface="+mn-cs"/>
              </a:rPr>
              <a:t>amar</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Cuando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sabemos</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somos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amados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incondicionalmente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Dios y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resultado</a:t>
            </a:r>
            <a:r>
              <a:rPr lang="en-US" sz="1200" kern="1200" dirty="0">
                <a:solidFill>
                  <a:schemeClr val="tx1"/>
                </a:solidFill>
                <a:effectLst/>
                <a:latin typeface="Arial" charset="0"/>
                <a:ea typeface="+mn-ea"/>
                <a:cs typeface="+mn-cs"/>
              </a:rPr>
              <a:t> es la </a:t>
            </a:r>
            <a:r>
              <a:rPr lang="en-US" sz="1200" kern="1200" dirty="0" err="1">
                <a:solidFill>
                  <a:schemeClr val="tx1"/>
                </a:solidFill>
                <a:effectLst/>
                <a:latin typeface="Arial" charset="0"/>
                <a:ea typeface="+mn-ea"/>
                <a:cs typeface="+mn-cs"/>
              </a:rPr>
              <a:t>unidad</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Cuerpo de Cristo. Este amor </a:t>
            </a:r>
            <a:r>
              <a:rPr lang="en-US" sz="1200" kern="1200" dirty="0" err="1">
                <a:solidFill>
                  <a:schemeClr val="tx1"/>
                </a:solidFill>
                <a:effectLst/>
                <a:latin typeface="Arial" charset="0"/>
                <a:ea typeface="+mn-ea"/>
                <a:cs typeface="+mn-cs"/>
              </a:rPr>
              <a:t>incondicional</a:t>
            </a:r>
            <a:r>
              <a:rPr lang="en-US" sz="1200" kern="1200" dirty="0">
                <a:solidFill>
                  <a:schemeClr val="tx1"/>
                </a:solidFill>
                <a:effectLst/>
                <a:latin typeface="Arial" charset="0"/>
                <a:ea typeface="+mn-ea"/>
                <a:cs typeface="+mn-cs"/>
              </a:rPr>
              <a:t> no </a:t>
            </a:r>
            <a:r>
              <a:rPr lang="en-US" sz="1200" kern="1200" dirty="0" err="1">
                <a:solidFill>
                  <a:schemeClr val="tx1"/>
                </a:solidFill>
                <a:effectLst/>
                <a:latin typeface="Arial" charset="0"/>
                <a:ea typeface="+mn-ea"/>
                <a:cs typeface="+mn-cs"/>
              </a:rPr>
              <a:t>conoce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límites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culturales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generacionales</a:t>
            </a:r>
            <a:r>
              <a:rPr lang="en-US" sz="1200" kern="1200" dirty="0">
                <a:solidFill>
                  <a:schemeClr val="tx1"/>
                </a:solidFill>
                <a:effectLst/>
                <a:latin typeface="Arial" charset="0"/>
                <a:ea typeface="+mn-ea"/>
                <a:cs typeface="+mn-cs"/>
              </a:rPr>
              <a:t> o </a:t>
            </a:r>
            <a:r>
              <a:rPr lang="en-US" sz="1200" kern="1200" dirty="0" err="1">
                <a:solidFill>
                  <a:schemeClr val="tx1"/>
                </a:solidFill>
                <a:effectLst/>
                <a:latin typeface="Arial" charset="0"/>
                <a:ea typeface="+mn-ea"/>
                <a:cs typeface="+mn-cs"/>
              </a:rPr>
              <a:t>estructurales</a:t>
            </a:r>
            <a:r>
              <a:rPr lang="en-US" sz="1200" kern="1200" dirty="0">
                <a:solidFill>
                  <a:schemeClr val="tx1"/>
                </a:solidFill>
                <a:effectLst/>
                <a:latin typeface="Arial" charset="0"/>
                <a:ea typeface="+mn-ea"/>
                <a:cs typeface="+mn-cs"/>
              </a:rPr>
              <a:t>. Este amor </a:t>
            </a:r>
            <a:r>
              <a:rPr lang="en-US" sz="1200" kern="1200" dirty="0" err="1">
                <a:solidFill>
                  <a:schemeClr val="tx1"/>
                </a:solidFill>
                <a:effectLst/>
                <a:latin typeface="Arial" charset="0"/>
                <a:ea typeface="+mn-ea"/>
                <a:cs typeface="+mn-cs"/>
              </a:rPr>
              <a:t>incondicional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sólo</a:t>
            </a:r>
            <a:r>
              <a:rPr lang="en-US" sz="1200" kern="1200" dirty="0">
                <a:solidFill>
                  <a:schemeClr val="tx1"/>
                </a:solidFill>
                <a:effectLst/>
                <a:latin typeface="Arial" charset="0"/>
                <a:ea typeface="+mn-ea"/>
                <a:cs typeface="+mn-cs"/>
              </a:rPr>
              <a:t> es </a:t>
            </a:r>
            <a:r>
              <a:rPr lang="en-US" sz="1200" kern="1200" dirty="0" err="1">
                <a:solidFill>
                  <a:schemeClr val="tx1"/>
                </a:solidFill>
                <a:effectLst/>
                <a:latin typeface="Arial" charset="0"/>
                <a:ea typeface="+mn-ea"/>
                <a:cs typeface="+mn-cs"/>
              </a:rPr>
              <a:t>posible</a:t>
            </a:r>
            <a:r>
              <a:rPr lang="en-US" sz="1200" kern="1200" dirty="0">
                <a:solidFill>
                  <a:schemeClr val="tx1"/>
                </a:solidFill>
                <a:effectLst/>
                <a:latin typeface="Arial" charset="0"/>
                <a:ea typeface="+mn-ea"/>
                <a:cs typeface="+mn-cs"/>
              </a:rPr>
              <a:t> gracias a la </a:t>
            </a:r>
            <a:r>
              <a:rPr lang="en-US" sz="1200" kern="1200" dirty="0" err="1">
                <a:solidFill>
                  <a:schemeClr val="tx1"/>
                </a:solidFill>
                <a:effectLst/>
                <a:latin typeface="Arial" charset="0"/>
                <a:ea typeface="+mn-ea"/>
                <a:cs typeface="+mn-cs"/>
              </a:rPr>
              <a:t>acción</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Espíritu</a:t>
            </a:r>
            <a:r>
              <a:rPr lang="en-US" sz="1200" kern="1200" dirty="0">
                <a:solidFill>
                  <a:schemeClr val="tx1"/>
                </a:solidFill>
                <a:effectLst/>
                <a:latin typeface="Arial" charset="0"/>
                <a:ea typeface="+mn-ea"/>
                <a:cs typeface="+mn-cs"/>
              </a:rPr>
              <a:t> Santo.</a:t>
            </a:r>
          </a:p>
          <a:p>
            <a:r>
              <a:rPr lang="en-US" sz="1200" kern="1200" dirty="0" err="1">
                <a:solidFill>
                  <a:schemeClr val="tx1"/>
                </a:solidFill>
                <a:effectLst/>
                <a:latin typeface="Arial" charset="0"/>
                <a:ea typeface="+mn-ea"/>
                <a:cs typeface="+mn-cs"/>
              </a:rPr>
              <a:t>Cuando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cuidamos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profundamente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unos</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otros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descubrimos</a:t>
            </a:r>
            <a:r>
              <a:rPr lang="en-US" sz="1200" kern="1200" dirty="0">
                <a:solidFill>
                  <a:schemeClr val="tx1"/>
                </a:solidFill>
                <a:effectLst/>
                <a:latin typeface="Arial" charset="0"/>
                <a:ea typeface="+mn-ea"/>
                <a:cs typeface="+mn-cs"/>
              </a:rPr>
              <a:t> lo </a:t>
            </a:r>
            <a:r>
              <a:rPr lang="en-US" sz="1200" kern="1200" dirty="0" err="1">
                <a:solidFill>
                  <a:schemeClr val="tx1"/>
                </a:solidFill>
                <a:effectLst/>
                <a:latin typeface="Arial" charset="0"/>
                <a:ea typeface="+mn-ea"/>
                <a:cs typeface="+mn-cs"/>
              </a:rPr>
              <a:t>rica</a:t>
            </a:r>
            <a:r>
              <a:rPr lang="en-US" sz="1200" kern="1200" dirty="0">
                <a:solidFill>
                  <a:schemeClr val="tx1"/>
                </a:solidFill>
                <a:effectLst/>
                <a:latin typeface="Arial" charset="0"/>
                <a:ea typeface="+mn-ea"/>
                <a:cs typeface="+mn-cs"/>
              </a:rPr>
              <a:t> que es </a:t>
            </a:r>
            <a:r>
              <a:rPr lang="en-US" sz="1200" kern="1200" dirty="0" err="1">
                <a:solidFill>
                  <a:schemeClr val="tx1"/>
                </a:solidFill>
                <a:effectLst/>
                <a:latin typeface="Arial" charset="0"/>
                <a:ea typeface="+mn-ea"/>
                <a:cs typeface="+mn-cs"/>
              </a:rPr>
              <a:t>nuestra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identidad</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Cristo y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resultado</a:t>
            </a:r>
            <a:r>
              <a:rPr lang="en-US" sz="1200" kern="1200" dirty="0">
                <a:solidFill>
                  <a:schemeClr val="tx1"/>
                </a:solidFill>
                <a:effectLst/>
                <a:latin typeface="Arial" charset="0"/>
                <a:ea typeface="+mn-ea"/>
                <a:cs typeface="+mn-cs"/>
              </a:rPr>
              <a:t> es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crecimiento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espiritual</a:t>
            </a:r>
            <a:r>
              <a:rPr lang="en-US" sz="1200" kern="1200" dirty="0">
                <a:solidFill>
                  <a:schemeClr val="tx1"/>
                </a:solidFill>
                <a:effectLst/>
                <a:latin typeface="Arial" charset="0"/>
                <a:ea typeface="+mn-ea"/>
                <a:cs typeface="+mn-cs"/>
              </a:rPr>
              <a:t>. Tales </a:t>
            </a:r>
            <a:r>
              <a:rPr lang="en-US" sz="1200" kern="1200" dirty="0" err="1">
                <a:solidFill>
                  <a:schemeClr val="tx1"/>
                </a:solidFill>
                <a:effectLst/>
                <a:latin typeface="Arial" charset="0"/>
                <a:ea typeface="+mn-ea"/>
                <a:cs typeface="+mn-cs"/>
              </a:rPr>
              <a:t>relaciones</a:t>
            </a:r>
            <a:r>
              <a:rPr lang="en-US" sz="1200" kern="1200" dirty="0">
                <a:solidFill>
                  <a:schemeClr val="tx1"/>
                </a:solidFill>
                <a:effectLst/>
                <a:latin typeface="Arial" charset="0"/>
                <a:ea typeface="+mn-ea"/>
                <a:cs typeface="+mn-cs"/>
              </a:rPr>
              <a:t> amorosas </a:t>
            </a:r>
            <a:r>
              <a:rPr lang="en-US" sz="1200" kern="1200" dirty="0" err="1">
                <a:solidFill>
                  <a:schemeClr val="tx1"/>
                </a:solidFill>
                <a:effectLst/>
                <a:latin typeface="Arial" charset="0"/>
                <a:ea typeface="+mn-ea"/>
                <a:cs typeface="+mn-cs"/>
              </a:rPr>
              <a:t>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ayudan</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transitar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camino</a:t>
            </a:r>
            <a:r>
              <a:rPr lang="en-US" sz="1200" kern="1200" dirty="0">
                <a:solidFill>
                  <a:schemeClr val="tx1"/>
                </a:solidFill>
                <a:effectLst/>
                <a:latin typeface="Arial" charset="0"/>
                <a:ea typeface="+mn-ea"/>
                <a:cs typeface="+mn-cs"/>
              </a:rPr>
              <a:t> de la </a:t>
            </a:r>
            <a:r>
              <a:rPr lang="en-US" sz="1200" kern="1200" dirty="0" err="1">
                <a:solidFill>
                  <a:schemeClr val="tx1"/>
                </a:solidFill>
                <a:effectLst/>
                <a:latin typeface="Arial" charset="0"/>
                <a:ea typeface="+mn-ea"/>
                <a:cs typeface="+mn-cs"/>
              </a:rPr>
              <a:t>santidad</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porque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estamos</a:t>
            </a:r>
            <a:r>
              <a:rPr lang="en-US" sz="1200" kern="1200" dirty="0">
                <a:solidFill>
                  <a:schemeClr val="tx1"/>
                </a:solidFill>
                <a:effectLst/>
                <a:latin typeface="Arial" charset="0"/>
                <a:ea typeface="+mn-ea"/>
                <a:cs typeface="+mn-cs"/>
              </a:rPr>
              <a:t> recibiendo </a:t>
            </a:r>
            <a:r>
              <a:rPr lang="en-US" sz="1200" kern="1200" dirty="0" err="1">
                <a:solidFill>
                  <a:schemeClr val="tx1"/>
                </a:solidFill>
                <a:effectLst/>
                <a:latin typeface="Arial" charset="0"/>
                <a:ea typeface="+mn-ea"/>
                <a:cs typeface="+mn-cs"/>
              </a:rPr>
              <a:t>aliento</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una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corrección</a:t>
            </a:r>
            <a:r>
              <a:rPr lang="en-US" sz="1200" kern="1200" dirty="0">
                <a:solidFill>
                  <a:schemeClr val="tx1"/>
                </a:solidFill>
                <a:effectLst/>
                <a:latin typeface="Arial" charset="0"/>
                <a:ea typeface="+mn-ea"/>
                <a:cs typeface="+mn-cs"/>
              </a:rPr>
              <a:t> amorosa. </a:t>
            </a:r>
            <a:r>
              <a:rPr lang="en-US" sz="1200" kern="1200" dirty="0" err="1">
                <a:solidFill>
                  <a:schemeClr val="tx1"/>
                </a:solidFill>
                <a:effectLst/>
                <a:latin typeface="Arial" charset="0"/>
                <a:ea typeface="+mn-ea"/>
                <a:cs typeface="+mn-cs"/>
              </a:rPr>
              <a:t>Estas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relaciones</a:t>
            </a:r>
            <a:r>
              <a:rPr lang="en-US" sz="1200" kern="1200" dirty="0">
                <a:solidFill>
                  <a:schemeClr val="tx1"/>
                </a:solidFill>
                <a:effectLst/>
                <a:latin typeface="Arial" charset="0"/>
                <a:ea typeface="+mn-ea"/>
                <a:cs typeface="+mn-cs"/>
              </a:rPr>
              <a:t>, que se </a:t>
            </a:r>
            <a:r>
              <a:rPr lang="en-US" sz="1200" kern="1200" dirty="0" err="1">
                <a:solidFill>
                  <a:schemeClr val="tx1"/>
                </a:solidFill>
                <a:effectLst/>
                <a:latin typeface="Arial" charset="0"/>
                <a:ea typeface="+mn-ea"/>
                <a:cs typeface="+mn-cs"/>
              </a:rPr>
              <a:t>basan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Espíritu</a:t>
            </a:r>
            <a:r>
              <a:rPr lang="en-US" sz="1200" kern="1200" dirty="0">
                <a:solidFill>
                  <a:schemeClr val="tx1"/>
                </a:solidFill>
                <a:effectLst/>
                <a:latin typeface="Arial" charset="0"/>
                <a:ea typeface="+mn-ea"/>
                <a:cs typeface="+mn-cs"/>
              </a:rPr>
              <a:t>, son </a:t>
            </a:r>
            <a:r>
              <a:rPr lang="en-US" sz="1200" kern="1200" dirty="0" err="1">
                <a:solidFill>
                  <a:schemeClr val="tx1"/>
                </a:solidFill>
                <a:effectLst/>
                <a:latin typeface="Arial" charset="0"/>
                <a:ea typeface="+mn-ea"/>
                <a:cs typeface="+mn-cs"/>
              </a:rPr>
              <a:t>necesarias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cuando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apoyamos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unos</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otros</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vivir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una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vida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totalmente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entregada</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llena</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Espíritu</a:t>
            </a:r>
            <a:r>
              <a:rPr lang="en-US" sz="1200" kern="1200" dirty="0">
                <a:solidFill>
                  <a:schemeClr val="tx1"/>
                </a:solidFill>
                <a:effectLst/>
                <a:latin typeface="Arial"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16</a:t>
            </a:fld>
            <a:endParaRPr lang="en-US"/>
          </a:p>
        </p:txBody>
      </p:sp>
    </p:spTree>
    <p:extLst>
      <p:ext uri="{BB962C8B-B14F-4D97-AF65-F5344CB8AC3E}">
        <p14:creationId xmlns:p14="http://schemas.microsoft.com/office/powerpoint/2010/main" val="3469617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17</a:t>
            </a:fld>
            <a:endParaRPr lang="en-US"/>
          </a:p>
        </p:txBody>
      </p:sp>
    </p:spTree>
    <p:extLst>
      <p:ext uri="{BB962C8B-B14F-4D97-AF65-F5344CB8AC3E}">
        <p14:creationId xmlns:p14="http://schemas.microsoft.com/office/powerpoint/2010/main" val="3925412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a:t>Todo</a:t>
            </a:r>
            <a:r>
              <a:rPr lang="en-US" dirty="0"/>
              <a:t> lo que </a:t>
            </a:r>
            <a:r>
              <a:rPr lang="en-US" dirty="0" err="1"/>
              <a:t>hemos</a:t>
            </a:r>
            <a:r>
              <a:rPr lang="en-US" dirty="0"/>
              <a:t> </a:t>
            </a:r>
            <a:r>
              <a:rPr lang="en-US" dirty="0" err="1"/>
              <a:t>hablando</a:t>
            </a:r>
            <a:r>
              <a:rPr lang="en-US" dirty="0"/>
              <a:t> </a:t>
            </a:r>
            <a:r>
              <a:rPr lang="en-US" dirty="0" err="1"/>
              <a:t>está</a:t>
            </a:r>
            <a:r>
              <a:rPr lang="en-US" dirty="0"/>
              <a:t> </a:t>
            </a:r>
            <a:r>
              <a:rPr lang="en-US" dirty="0" err="1"/>
              <a:t>en</a:t>
            </a:r>
            <a:r>
              <a:rPr lang="en-US" dirty="0"/>
              <a:t> </a:t>
            </a:r>
            <a:r>
              <a:rPr lang="en-US" dirty="0" err="1"/>
              <a:t>el</a:t>
            </a:r>
            <a:r>
              <a:rPr lang="en-US" dirty="0"/>
              <a:t> REGLAMENTO de DNI </a:t>
            </a:r>
            <a:r>
              <a:rPr lang="en-US" dirty="0" err="1"/>
              <a:t>en</a:t>
            </a:r>
            <a:r>
              <a:rPr lang="en-US" dirty="0"/>
              <a:t> </a:t>
            </a:r>
            <a:r>
              <a:rPr lang="en-US" dirty="0" err="1"/>
              <a:t>el</a:t>
            </a:r>
            <a:r>
              <a:rPr lang="en-US" dirty="0"/>
              <a:t> Manual de la </a:t>
            </a:r>
            <a:r>
              <a:rPr lang="en-US" dirty="0" err="1"/>
              <a:t>Iglesia</a:t>
            </a:r>
            <a:r>
              <a:rPr lang="en-US" dirty="0"/>
              <a:t> del </a:t>
            </a:r>
            <a:r>
              <a:rPr lang="en-US" dirty="0" err="1"/>
              <a:t>Nazareno</a:t>
            </a:r>
            <a:r>
              <a:rPr lang="en-US" dirty="0"/>
              <a:t>.</a:t>
            </a:r>
          </a:p>
          <a:p>
            <a:r>
              <a:rPr lang="en-US" dirty="0"/>
              <a:t> </a:t>
            </a:r>
          </a:p>
          <a:p>
            <a:r>
              <a:rPr lang="en-US" dirty="0" err="1"/>
              <a:t>También</a:t>
            </a:r>
            <a:r>
              <a:rPr lang="en-US" dirty="0"/>
              <a:t>, </a:t>
            </a:r>
            <a:r>
              <a:rPr lang="en-US" dirty="0" err="1"/>
              <a:t>el</a:t>
            </a:r>
            <a:r>
              <a:rPr lang="en-US" dirty="0"/>
              <a:t> </a:t>
            </a:r>
            <a:r>
              <a:rPr lang="en-US" dirty="0" err="1"/>
              <a:t>Reglamento</a:t>
            </a:r>
            <a:r>
              <a:rPr lang="en-US" dirty="0"/>
              <a:t> </a:t>
            </a:r>
            <a:r>
              <a:rPr lang="en-US" dirty="0" err="1"/>
              <a:t>tiene</a:t>
            </a:r>
            <a:r>
              <a:rPr lang="en-US" dirty="0"/>
              <a:t> </a:t>
            </a:r>
            <a:r>
              <a:rPr lang="en-US" dirty="0" err="1"/>
              <a:t>estructura</a:t>
            </a:r>
            <a:r>
              <a:rPr lang="en-US" dirty="0"/>
              <a:t>, </a:t>
            </a:r>
            <a:r>
              <a:rPr lang="en-US" dirty="0" err="1"/>
              <a:t>regulaciones</a:t>
            </a:r>
            <a:r>
              <a:rPr lang="en-US" dirty="0"/>
              <a:t>, y </a:t>
            </a:r>
            <a:r>
              <a:rPr lang="en-US" dirty="0" err="1"/>
              <a:t>formas</a:t>
            </a:r>
            <a:r>
              <a:rPr lang="en-US" dirty="0"/>
              <a:t> de </a:t>
            </a:r>
            <a:r>
              <a:rPr lang="en-US" dirty="0" err="1"/>
              <a:t>organización</a:t>
            </a:r>
            <a:r>
              <a:rPr lang="en-US" dirty="0"/>
              <a:t> para </a:t>
            </a:r>
            <a:r>
              <a:rPr lang="en-US" dirty="0" err="1"/>
              <a:t>los</a:t>
            </a:r>
            <a:r>
              <a:rPr lang="en-US" dirty="0"/>
              <a:t> </a:t>
            </a:r>
            <a:r>
              <a:rPr lang="en-US" dirty="0" err="1"/>
              <a:t>ministerios</a:t>
            </a:r>
            <a:r>
              <a:rPr lang="en-US" dirty="0"/>
              <a:t> de DNI. La </a:t>
            </a:r>
            <a:r>
              <a:rPr lang="en-US" dirty="0" err="1"/>
              <a:t>mayoria</a:t>
            </a:r>
            <a:r>
              <a:rPr lang="en-US" dirty="0"/>
              <a:t> es </a:t>
            </a:r>
            <a:r>
              <a:rPr lang="en-US" dirty="0" err="1"/>
              <a:t>muy</a:t>
            </a:r>
            <a:r>
              <a:rPr lang="en-US" dirty="0"/>
              <a:t> similar a que </a:t>
            </a:r>
            <a:r>
              <a:rPr lang="en-US" dirty="0" err="1"/>
              <a:t>estuvo</a:t>
            </a:r>
            <a:r>
              <a:rPr lang="en-US" dirty="0"/>
              <a:t> </a:t>
            </a:r>
            <a:r>
              <a:rPr lang="en-US" dirty="0" err="1"/>
              <a:t>allá</a:t>
            </a:r>
            <a:r>
              <a:rPr lang="en-US" dirty="0"/>
              <a:t> antes del </a:t>
            </a:r>
            <a:r>
              <a:rPr lang="en-US" dirty="0" err="1"/>
              <a:t>cambio</a:t>
            </a:r>
            <a:r>
              <a:rPr lang="en-US" dirty="0"/>
              <a:t>. Pero hay </a:t>
            </a:r>
            <a:r>
              <a:rPr lang="en-US" dirty="0" err="1"/>
              <a:t>otro</a:t>
            </a:r>
            <a:r>
              <a:rPr lang="en-US" dirty="0"/>
              <a:t> </a:t>
            </a:r>
            <a:r>
              <a:rPr lang="en-US" dirty="0" err="1"/>
              <a:t>cambio</a:t>
            </a:r>
            <a:r>
              <a:rPr lang="en-US" dirty="0"/>
              <a:t> del que </a:t>
            </a:r>
            <a:r>
              <a:rPr lang="en-US" dirty="0" err="1"/>
              <a:t>quiero</a:t>
            </a:r>
            <a:r>
              <a:rPr lang="en-US" dirty="0"/>
              <a:t> </a:t>
            </a:r>
            <a:r>
              <a:rPr lang="en-US" dirty="0" err="1"/>
              <a:t>hablar</a:t>
            </a:r>
            <a:r>
              <a:rPr lang="en-US" dirty="0"/>
              <a:t> con </a:t>
            </a:r>
            <a:r>
              <a:rPr lang="en-US" dirty="0" err="1"/>
              <a:t>ustedes</a:t>
            </a:r>
            <a:r>
              <a:rPr lang="en-US" dirty="0"/>
              <a:t>.</a:t>
            </a:r>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18</a:t>
            </a:fld>
            <a:endParaRPr lang="en-US"/>
          </a:p>
        </p:txBody>
      </p:sp>
    </p:spTree>
    <p:extLst>
      <p:ext uri="{BB962C8B-B14F-4D97-AF65-F5344CB8AC3E}">
        <p14:creationId xmlns:p14="http://schemas.microsoft.com/office/powerpoint/2010/main" val="379805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19</a:t>
            </a:fld>
            <a:endParaRPr lang="en-US"/>
          </a:p>
        </p:txBody>
      </p:sp>
    </p:spTree>
    <p:extLst>
      <p:ext uri="{BB962C8B-B14F-4D97-AF65-F5344CB8AC3E}">
        <p14:creationId xmlns:p14="http://schemas.microsoft.com/office/powerpoint/2010/main" val="1073870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20</a:t>
            </a:fld>
            <a:endParaRPr lang="en-US"/>
          </a:p>
        </p:txBody>
      </p:sp>
    </p:spTree>
    <p:extLst>
      <p:ext uri="{BB962C8B-B14F-4D97-AF65-F5344CB8AC3E}">
        <p14:creationId xmlns:p14="http://schemas.microsoft.com/office/powerpoint/2010/main" val="1102336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21</a:t>
            </a:fld>
            <a:endParaRPr lang="en-US"/>
          </a:p>
        </p:txBody>
      </p:sp>
    </p:spTree>
    <p:extLst>
      <p:ext uri="{BB962C8B-B14F-4D97-AF65-F5344CB8AC3E}">
        <p14:creationId xmlns:p14="http://schemas.microsoft.com/office/powerpoint/2010/main" val="343426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23A7DEFC-26C7-3B45-A7FD-9508EC94CE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7E3517D3-4446-CF42-B8EE-D7CC0FFC83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26627" name="Slide Number Placeholder 3">
            <a:extLst>
              <a:ext uri="{FF2B5EF4-FFF2-40B4-BE49-F238E27FC236}">
                <a16:creationId xmlns:a16="http://schemas.microsoft.com/office/drawing/2014/main" id="{29C29555-804B-F04A-81CC-813A6FBF19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B771AD3B-4DFE-F84E-8B84-125059E1572C}" type="slidenum">
              <a:rPr lang="en-US" altLang="en-US" smtClean="0">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22</a:t>
            </a:fld>
            <a:endParaRPr lang="en-US"/>
          </a:p>
        </p:txBody>
      </p:sp>
    </p:spTree>
    <p:extLst>
      <p:ext uri="{BB962C8B-B14F-4D97-AF65-F5344CB8AC3E}">
        <p14:creationId xmlns:p14="http://schemas.microsoft.com/office/powerpoint/2010/main" val="931974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23</a:t>
            </a:fld>
            <a:endParaRPr lang="en-US"/>
          </a:p>
        </p:txBody>
      </p:sp>
    </p:spTree>
    <p:extLst>
      <p:ext uri="{BB962C8B-B14F-4D97-AF65-F5344CB8AC3E}">
        <p14:creationId xmlns:p14="http://schemas.microsoft.com/office/powerpoint/2010/main" val="2325773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2A0AEC78-7455-6047-8441-1E0B7FCDDB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1823F8FC-ACDF-AB42-B0C1-D27B491D8C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err="1"/>
              <a:t>Sabiendo</a:t>
            </a:r>
            <a:r>
              <a:rPr lang="en-US" sz="1200" b="1" dirty="0"/>
              <a:t> </a:t>
            </a:r>
            <a:r>
              <a:rPr lang="en-US" sz="1200" b="1" dirty="0" err="1"/>
              <a:t>todo</a:t>
            </a:r>
            <a:r>
              <a:rPr lang="en-US" sz="1200" b="1" dirty="0"/>
              <a:t> </a:t>
            </a:r>
            <a:r>
              <a:rPr lang="en-US" sz="1200" b="1" dirty="0" err="1"/>
              <a:t>esto</a:t>
            </a:r>
            <a:r>
              <a:rPr lang="en-US" sz="1200" b="1" dirty="0"/>
              <a:t>, </a:t>
            </a:r>
            <a:r>
              <a:rPr lang="en-US" sz="1200" b="1" dirty="0" err="1"/>
              <a:t>tenemos</a:t>
            </a:r>
            <a:r>
              <a:rPr lang="en-US" sz="1200" b="1" dirty="0"/>
              <a:t> </a:t>
            </a:r>
            <a:r>
              <a:rPr lang="en-US" sz="1200" b="1" dirty="0" err="1"/>
              <a:t>estos</a:t>
            </a:r>
            <a:r>
              <a:rPr lang="en-US" sz="1200" b="1" dirty="0"/>
              <a:t> Metas y Planes para la </a:t>
            </a:r>
            <a:r>
              <a:rPr lang="en-US" sz="1200" b="1" dirty="0" err="1"/>
              <a:t>Región</a:t>
            </a:r>
            <a:r>
              <a:rPr lang="en-US" sz="1200" b="1" dirty="0"/>
              <a:t> </a:t>
            </a:r>
            <a:r>
              <a:rPr lang="en-US" sz="1200" b="1" dirty="0" err="1"/>
              <a:t>Mesoamérica</a:t>
            </a:r>
            <a:r>
              <a:rPr lang="en-US" sz="1200" b="1" dirty="0"/>
              <a:t> </a:t>
            </a:r>
          </a:p>
        </p:txBody>
      </p:sp>
      <p:sp>
        <p:nvSpPr>
          <p:cNvPr id="4" name="Slide Number Placeholder 3">
            <a:extLst>
              <a:ext uri="{FF2B5EF4-FFF2-40B4-BE49-F238E27FC236}">
                <a16:creationId xmlns:a16="http://schemas.microsoft.com/office/drawing/2014/main" id="{8E5BD902-3870-A442-A6E9-2FD5CE4BC2D4}"/>
              </a:ext>
            </a:extLst>
          </p:cNvPr>
          <p:cNvSpPr>
            <a:spLocks noGrp="1"/>
          </p:cNvSpPr>
          <p:nvPr>
            <p:ph type="sldNum" sz="quarter" idx="5"/>
          </p:nvPr>
        </p:nvSpPr>
        <p:spPr/>
        <p:txBody>
          <a:bodyPr/>
          <a:lstStyle/>
          <a:p>
            <a:pPr>
              <a:defRPr/>
            </a:pPr>
            <a:fld id="{8D672600-7E16-AD4E-8A23-11A8E538BAB5}" type="slidenum">
              <a:rPr lang="en-US" altLang="en-GT" smtClean="0"/>
              <a:pPr>
                <a:defRPr/>
              </a:pPr>
              <a:t>24</a:t>
            </a:fld>
            <a:endParaRPr lang="en-US" altLang="en-G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Recuerda</a:t>
            </a:r>
            <a:r>
              <a:rPr lang="en-US" dirty="0"/>
              <a:t> que DNI es un </a:t>
            </a:r>
            <a:r>
              <a:rPr lang="en-US" dirty="0" err="1"/>
              <a:t>paraguas</a:t>
            </a:r>
            <a:r>
              <a:rPr lang="en-US" dirty="0"/>
              <a:t> con </a:t>
            </a:r>
            <a:r>
              <a:rPr lang="en-US" dirty="0" err="1"/>
              <a:t>muchas</a:t>
            </a:r>
            <a:r>
              <a:rPr lang="en-US" dirty="0"/>
              <a:t> </a:t>
            </a:r>
            <a:r>
              <a:rPr lang="en-US" dirty="0" err="1"/>
              <a:t>ministerios</a:t>
            </a:r>
            <a:r>
              <a:rPr lang="en-US" dirty="0"/>
              <a:t> para </a:t>
            </a:r>
            <a:r>
              <a:rPr lang="en-US" dirty="0" err="1"/>
              <a:t>adultos</a:t>
            </a:r>
            <a:r>
              <a:rPr lang="en-US" dirty="0"/>
              <a:t>, </a:t>
            </a:r>
            <a:r>
              <a:rPr lang="en-US" dirty="0" err="1"/>
              <a:t>jovenes</a:t>
            </a:r>
            <a:r>
              <a:rPr lang="en-US" dirty="0"/>
              <a:t>, y </a:t>
            </a:r>
            <a:r>
              <a:rPr lang="en-US" dirty="0" err="1"/>
              <a:t>niños</a:t>
            </a:r>
            <a:r>
              <a:rPr lang="en-US" dirty="0"/>
              <a:t>.</a:t>
            </a:r>
          </a:p>
        </p:txBody>
      </p:sp>
      <p:sp>
        <p:nvSpPr>
          <p:cNvPr id="4" name="Slide Number Placeholder 3"/>
          <p:cNvSpPr>
            <a:spLocks noGrp="1"/>
          </p:cNvSpPr>
          <p:nvPr>
            <p:ph type="sldNum" sz="quarter" idx="5"/>
          </p:nvPr>
        </p:nvSpPr>
        <p:spPr/>
        <p:txBody>
          <a:bodyPr/>
          <a:lstStyle/>
          <a:p>
            <a:pPr>
              <a:defRPr/>
            </a:pPr>
            <a:fld id="{012DFC2C-065D-4846-94A5-776D323D7D98}" type="slidenum">
              <a:rPr lang="en-US" smtClean="0"/>
              <a:pPr>
                <a:defRPr/>
              </a:pPr>
              <a:t>25</a:t>
            </a:fld>
            <a:endParaRPr lang="en-US"/>
          </a:p>
        </p:txBody>
      </p:sp>
    </p:spTree>
    <p:extLst>
      <p:ext uri="{BB962C8B-B14F-4D97-AF65-F5344CB8AC3E}">
        <p14:creationId xmlns:p14="http://schemas.microsoft.com/office/powerpoint/2010/main" val="3165027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 </a:t>
            </a:r>
            <a:r>
              <a:rPr lang="en-US" dirty="0" err="1"/>
              <a:t>cada</a:t>
            </a:r>
            <a:r>
              <a:rPr lang="en-US" dirty="0"/>
              <a:t> </a:t>
            </a:r>
            <a:r>
              <a:rPr lang="en-US" dirty="0" err="1"/>
              <a:t>ministerio</a:t>
            </a:r>
            <a:r>
              <a:rPr lang="en-US" dirty="0"/>
              <a:t> es una </a:t>
            </a:r>
            <a:r>
              <a:rPr lang="en-US" dirty="0" err="1"/>
              <a:t>avenida</a:t>
            </a:r>
            <a:r>
              <a:rPr lang="en-US" dirty="0"/>
              <a:t> para </a:t>
            </a:r>
            <a:r>
              <a:rPr lang="en-US" dirty="0" err="1"/>
              <a:t>discipulado</a:t>
            </a:r>
            <a:r>
              <a:rPr lang="en-US" dirty="0"/>
              <a:t>. </a:t>
            </a:r>
            <a:r>
              <a:rPr lang="en-US" dirty="0" err="1"/>
              <a:t>Cada</a:t>
            </a:r>
            <a:r>
              <a:rPr lang="en-US" dirty="0"/>
              <a:t> </a:t>
            </a:r>
            <a:r>
              <a:rPr lang="en-US" dirty="0" err="1"/>
              <a:t>ministerio</a:t>
            </a:r>
            <a:r>
              <a:rPr lang="en-US" dirty="0"/>
              <a:t> es </a:t>
            </a:r>
            <a:r>
              <a:rPr lang="en-US" dirty="0" err="1"/>
              <a:t>una</a:t>
            </a:r>
            <a:r>
              <a:rPr lang="en-US" dirty="0"/>
              <a:t> </a:t>
            </a:r>
            <a:r>
              <a:rPr lang="en-US" dirty="0" err="1"/>
              <a:t>avenida</a:t>
            </a:r>
            <a:r>
              <a:rPr lang="en-US" dirty="0"/>
              <a:t> </a:t>
            </a:r>
            <a:r>
              <a:rPr lang="en-US" dirty="0" err="1"/>
              <a:t>en</a:t>
            </a:r>
            <a:r>
              <a:rPr lang="en-US" dirty="0"/>
              <a:t> </a:t>
            </a:r>
            <a:r>
              <a:rPr lang="en-US" dirty="0" err="1"/>
              <a:t>el</a:t>
            </a:r>
            <a:r>
              <a:rPr lang="en-US" dirty="0"/>
              <a:t> Sendero </a:t>
            </a:r>
            <a:r>
              <a:rPr lang="en-US" dirty="0" err="1"/>
              <a:t>en</a:t>
            </a:r>
            <a:r>
              <a:rPr lang="en-US" dirty="0"/>
              <a:t> la </a:t>
            </a:r>
            <a:r>
              <a:rPr lang="en-US" dirty="0" err="1"/>
              <a:t>Gracia</a:t>
            </a:r>
            <a:r>
              <a:rPr lang="en-US" dirty="0"/>
              <a:t> de Dios.</a:t>
            </a:r>
          </a:p>
        </p:txBody>
      </p:sp>
      <p:sp>
        <p:nvSpPr>
          <p:cNvPr id="4" name="Slide Number Placeholder 3"/>
          <p:cNvSpPr>
            <a:spLocks noGrp="1"/>
          </p:cNvSpPr>
          <p:nvPr>
            <p:ph type="sldNum" sz="quarter" idx="5"/>
          </p:nvPr>
        </p:nvSpPr>
        <p:spPr/>
        <p:txBody>
          <a:bodyPr/>
          <a:lstStyle/>
          <a:p>
            <a:pPr>
              <a:defRPr/>
            </a:pPr>
            <a:fld id="{012DFC2C-065D-4846-94A5-776D323D7D98}" type="slidenum">
              <a:rPr lang="en-US" smtClean="0"/>
              <a:pPr>
                <a:defRPr/>
              </a:pPr>
              <a:t>26</a:t>
            </a:fld>
            <a:endParaRPr lang="en-US"/>
          </a:p>
        </p:txBody>
      </p:sp>
    </p:spTree>
    <p:extLst>
      <p:ext uri="{BB962C8B-B14F-4D97-AF65-F5344CB8AC3E}">
        <p14:creationId xmlns:p14="http://schemas.microsoft.com/office/powerpoint/2010/main" val="3758961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p:cNvSpPr>
            <a:spLocks noGrp="1" noRot="1" noChangeAspect="1" noTextEdit="1"/>
          </p:cNvSpPr>
          <p:nvPr>
            <p:ph type="sldImg"/>
          </p:nvPr>
        </p:nvSpPr>
        <p:spPr>
          <a:ln/>
        </p:spPr>
      </p:sp>
      <p:sp>
        <p:nvSpPr>
          <p:cNvPr id="737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dirty="0">
                <a:solidFill>
                  <a:schemeClr val="tx1"/>
                </a:solidFill>
                <a:effectLst/>
              </a:rPr>
              <a:t>DNI tiene Ministerios de Discipulado para Niños. Estoy seguro que saben estos ministerios diferentes. ¿Hay algunos que no saben?</a:t>
            </a:r>
            <a:endParaRPr lang="en-US" dirty="0"/>
          </a:p>
        </p:txBody>
      </p:sp>
      <p:sp>
        <p:nvSpPr>
          <p:cNvPr id="4" name="3 Marcador de número de diapositiva"/>
          <p:cNvSpPr>
            <a:spLocks noGrp="1"/>
          </p:cNvSpPr>
          <p:nvPr>
            <p:ph type="sldNum" sz="quarter" idx="5"/>
          </p:nvPr>
        </p:nvSpPr>
        <p:spPr/>
        <p:txBody>
          <a:bodyPr/>
          <a:lstStyle/>
          <a:p>
            <a:pPr>
              <a:defRPr/>
            </a:pPr>
            <a:fld id="{2782F46F-3999-492D-8462-9B5172364642}" type="slidenum">
              <a:rPr lang="en-US" smtClean="0"/>
              <a:pPr>
                <a:defRPr/>
              </a:pPr>
              <a:t>27</a:t>
            </a:fld>
            <a:endParaRPr lang="en-US"/>
          </a:p>
        </p:txBody>
      </p:sp>
    </p:spTree>
    <p:extLst>
      <p:ext uri="{BB962C8B-B14F-4D97-AF65-F5344CB8AC3E}">
        <p14:creationId xmlns:p14="http://schemas.microsoft.com/office/powerpoint/2010/main" val="691165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p:cNvSpPr>
            <a:spLocks noGrp="1" noRot="1" noChangeAspect="1" noTextEdit="1"/>
          </p:cNvSpPr>
          <p:nvPr>
            <p:ph type="sldImg"/>
          </p:nvPr>
        </p:nvSpPr>
        <p:spPr>
          <a:ln/>
        </p:spPr>
      </p:sp>
      <p:sp>
        <p:nvSpPr>
          <p:cNvPr id="737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dirty="0">
                <a:solidFill>
                  <a:schemeClr val="tx1"/>
                </a:solidFill>
              </a:rPr>
              <a:t>DNI tiene Ministerios de Discipulado de los Adultos. ¿Saben todo?</a:t>
            </a:r>
            <a:endParaRPr lang="en-US" dirty="0"/>
          </a:p>
        </p:txBody>
      </p:sp>
      <p:sp>
        <p:nvSpPr>
          <p:cNvPr id="4" name="3 Marcador de número de diapositiva"/>
          <p:cNvSpPr>
            <a:spLocks noGrp="1"/>
          </p:cNvSpPr>
          <p:nvPr>
            <p:ph type="sldNum" sz="quarter" idx="5"/>
          </p:nvPr>
        </p:nvSpPr>
        <p:spPr/>
        <p:txBody>
          <a:bodyPr/>
          <a:lstStyle/>
          <a:p>
            <a:pPr>
              <a:defRPr/>
            </a:pPr>
            <a:fld id="{2782F46F-3999-492D-8462-9B5172364642}" type="slidenum">
              <a:rPr lang="en-US" smtClean="0"/>
              <a:pPr>
                <a:defRPr/>
              </a:pPr>
              <a:t>28</a:t>
            </a:fld>
            <a:endParaRPr lang="en-US"/>
          </a:p>
        </p:txBody>
      </p:sp>
    </p:spTree>
    <p:extLst>
      <p:ext uri="{BB962C8B-B14F-4D97-AF65-F5344CB8AC3E}">
        <p14:creationId xmlns:p14="http://schemas.microsoft.com/office/powerpoint/2010/main" val="1269877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p:cNvSpPr>
            <a:spLocks noGrp="1" noRot="1" noChangeAspect="1" noTextEdit="1"/>
          </p:cNvSpPr>
          <p:nvPr>
            <p:ph type="sldImg"/>
          </p:nvPr>
        </p:nvSpPr>
        <p:spPr>
          <a:ln/>
        </p:spPr>
      </p:sp>
      <p:sp>
        <p:nvSpPr>
          <p:cNvPr id="737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GT" sz="1200" dirty="0">
                <a:solidFill>
                  <a:schemeClr val="tx1"/>
                </a:solidFill>
                <a:effectLst/>
              </a:rPr>
              <a:t>DNI ayuda </a:t>
            </a:r>
            <a:r>
              <a:rPr lang="es-ES" sz="1200" dirty="0">
                <a:solidFill>
                  <a:schemeClr val="tx1"/>
                </a:solidFill>
                <a:effectLst/>
              </a:rPr>
              <a:t>con ministerios de Discipulado de los Jóvenes. Sabemos que hay ministerio de JNI, pero estamos disponible para ayudar en cualquier manera que ellos quieren. </a:t>
            </a:r>
            <a:endParaRPr lang="en-US" dirty="0"/>
          </a:p>
        </p:txBody>
      </p:sp>
      <p:sp>
        <p:nvSpPr>
          <p:cNvPr id="4" name="3 Marcador de número de diapositiva"/>
          <p:cNvSpPr>
            <a:spLocks noGrp="1"/>
          </p:cNvSpPr>
          <p:nvPr>
            <p:ph type="sldNum" sz="quarter" idx="5"/>
          </p:nvPr>
        </p:nvSpPr>
        <p:spPr/>
        <p:txBody>
          <a:bodyPr/>
          <a:lstStyle/>
          <a:p>
            <a:pPr>
              <a:defRPr/>
            </a:pPr>
            <a:fld id="{2782F46F-3999-492D-8462-9B5172364642}" type="slidenum">
              <a:rPr lang="en-US" smtClean="0"/>
              <a:pPr>
                <a:defRPr/>
              </a:pPr>
              <a:t>29</a:t>
            </a:fld>
            <a:endParaRPr lang="en-US"/>
          </a:p>
        </p:txBody>
      </p:sp>
    </p:spTree>
    <p:extLst>
      <p:ext uri="{BB962C8B-B14F-4D97-AF65-F5344CB8AC3E}">
        <p14:creationId xmlns:p14="http://schemas.microsoft.com/office/powerpoint/2010/main" val="275673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year we ask that you fill out one of these </a:t>
            </a:r>
            <a:r>
              <a:rPr lang="en-US" dirty="0" err="1"/>
              <a:t>questionares</a:t>
            </a:r>
            <a:r>
              <a:rPr lang="en-US" dirty="0"/>
              <a:t> about the ministries that you have in your church and district and turn it in with your annual report. It helps you think though what you are doing, it might remind you of ministries that could benefit your church, etc.</a:t>
            </a:r>
          </a:p>
        </p:txBody>
      </p:sp>
      <p:sp>
        <p:nvSpPr>
          <p:cNvPr id="4" name="Slide Number Placeholder 3"/>
          <p:cNvSpPr>
            <a:spLocks noGrp="1"/>
          </p:cNvSpPr>
          <p:nvPr>
            <p:ph type="sldNum" sz="quarter" idx="5"/>
          </p:nvPr>
        </p:nvSpPr>
        <p:spPr/>
        <p:txBody>
          <a:bodyPr/>
          <a:lstStyle/>
          <a:p>
            <a:pPr>
              <a:defRPr/>
            </a:pPr>
            <a:fld id="{012DFC2C-065D-4846-94A5-776D323D7D98}" type="slidenum">
              <a:rPr lang="en-US" smtClean="0"/>
              <a:pPr>
                <a:defRPr/>
              </a:pPr>
              <a:t>30</a:t>
            </a:fld>
            <a:endParaRPr lang="en-US"/>
          </a:p>
        </p:txBody>
      </p:sp>
    </p:spTree>
    <p:extLst>
      <p:ext uri="{BB962C8B-B14F-4D97-AF65-F5344CB8AC3E}">
        <p14:creationId xmlns:p14="http://schemas.microsoft.com/office/powerpoint/2010/main" val="1483003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page.</a:t>
            </a:r>
          </a:p>
        </p:txBody>
      </p:sp>
      <p:sp>
        <p:nvSpPr>
          <p:cNvPr id="4" name="Slide Number Placeholder 3"/>
          <p:cNvSpPr>
            <a:spLocks noGrp="1"/>
          </p:cNvSpPr>
          <p:nvPr>
            <p:ph type="sldNum" sz="quarter" idx="5"/>
          </p:nvPr>
        </p:nvSpPr>
        <p:spPr/>
        <p:txBody>
          <a:bodyPr/>
          <a:lstStyle/>
          <a:p>
            <a:pPr>
              <a:defRPr/>
            </a:pPr>
            <a:fld id="{012DFC2C-065D-4846-94A5-776D323D7D98}" type="slidenum">
              <a:rPr lang="en-US" smtClean="0"/>
              <a:pPr>
                <a:defRPr/>
              </a:pPr>
              <a:t>31</a:t>
            </a:fld>
            <a:endParaRPr lang="en-US"/>
          </a:p>
        </p:txBody>
      </p:sp>
    </p:spTree>
    <p:extLst>
      <p:ext uri="{BB962C8B-B14F-4D97-AF65-F5344CB8AC3E}">
        <p14:creationId xmlns:p14="http://schemas.microsoft.com/office/powerpoint/2010/main" val="179892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788512BC-6F45-F649-9C72-A6C2012A81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7C2CD2F4-4C58-0344-90BB-82B3C0BDCC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F32D931B-C441-984B-A9D2-E4550E92A69A}"/>
              </a:ext>
            </a:extLst>
          </p:cNvPr>
          <p:cNvSpPr>
            <a:spLocks noGrp="1"/>
          </p:cNvSpPr>
          <p:nvPr>
            <p:ph type="sldNum" sz="quarter" idx="5"/>
          </p:nvPr>
        </p:nvSpPr>
        <p:spPr/>
        <p:txBody>
          <a:bodyPr/>
          <a:lstStyle/>
          <a:p>
            <a:pPr>
              <a:defRPr/>
            </a:pPr>
            <a:fld id="{63EDF9B2-F80D-0741-B10D-222221F16D54}" type="slidenum">
              <a:rPr lang="en-US" altLang="en-GT" smtClean="0"/>
              <a:pPr>
                <a:defRPr/>
              </a:pPr>
              <a:t>3</a:t>
            </a:fld>
            <a:endParaRPr lang="en-US" altLang="en-G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0DCBB933-72EC-2D43-B7B3-C1B841DF53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E2054267-5F90-9A4C-8551-541120B14C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Para </a:t>
            </a:r>
            <a:r>
              <a:rPr lang="en-US" altLang="en-US" dirty="0" err="1"/>
              <a:t>nuestra</a:t>
            </a:r>
            <a:r>
              <a:rPr lang="en-US" altLang="en-US" dirty="0"/>
              <a:t> </a:t>
            </a:r>
            <a:r>
              <a:rPr lang="en-US" altLang="en-US" dirty="0" err="1"/>
              <a:t>segunda</a:t>
            </a:r>
            <a:r>
              <a:rPr lang="en-US" altLang="en-US" dirty="0"/>
              <a:t> meta … </a:t>
            </a:r>
          </a:p>
        </p:txBody>
      </p:sp>
      <p:sp>
        <p:nvSpPr>
          <p:cNvPr id="51203" name="Slide Number Placeholder 3">
            <a:extLst>
              <a:ext uri="{FF2B5EF4-FFF2-40B4-BE49-F238E27FC236}">
                <a16:creationId xmlns:a16="http://schemas.microsoft.com/office/drawing/2014/main" id="{0EF2DC52-8683-7F4E-AEFA-87B6EB23AD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D75057B3-955C-0846-80A6-937EF593B707}" type="slidenum">
              <a:rPr lang="en-US" altLang="en-US" smtClean="0">
                <a:latin typeface="Arial" panose="020B0604020202020204" pitchFamily="34" charset="0"/>
              </a:rPr>
              <a:pPr fontAlgn="base">
                <a:spcBef>
                  <a:spcPct val="0"/>
                </a:spcBef>
                <a:spcAft>
                  <a:spcPct val="0"/>
                </a:spcAft>
              </a:pPr>
              <a:t>32</a:t>
            </a:fld>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Todos</a:t>
            </a:r>
            <a:r>
              <a:rPr lang="en-US" dirty="0"/>
              <a:t> de </a:t>
            </a:r>
            <a:r>
              <a:rPr lang="en-US" dirty="0" err="1"/>
              <a:t>ustedes</a:t>
            </a:r>
            <a:r>
              <a:rPr lang="en-US" dirty="0"/>
              <a:t> </a:t>
            </a:r>
            <a:r>
              <a:rPr lang="en-US" dirty="0" err="1"/>
              <a:t>saben</a:t>
            </a:r>
            <a:r>
              <a:rPr lang="en-US" dirty="0"/>
              <a:t> </a:t>
            </a:r>
            <a:r>
              <a:rPr lang="en-US" dirty="0" err="1"/>
              <a:t>sobre</a:t>
            </a:r>
            <a:r>
              <a:rPr lang="en-US" dirty="0"/>
              <a:t> El Sendero </a:t>
            </a:r>
            <a:r>
              <a:rPr lang="en-US" dirty="0" err="1"/>
              <a:t>en</a:t>
            </a:r>
            <a:r>
              <a:rPr lang="en-US" dirty="0"/>
              <a:t> la </a:t>
            </a:r>
            <a:r>
              <a:rPr lang="en-US" dirty="0" err="1"/>
              <a:t>Gracia</a:t>
            </a:r>
            <a:r>
              <a:rPr lang="en-US" dirty="0"/>
              <a:t>, </a:t>
            </a:r>
            <a:r>
              <a:rPr lang="en-US" dirty="0" err="1"/>
              <a:t>nuestra</a:t>
            </a:r>
            <a:r>
              <a:rPr lang="en-US" dirty="0"/>
              <a:t> </a:t>
            </a:r>
            <a:r>
              <a:rPr lang="en-US" dirty="0" err="1"/>
              <a:t>paradigma</a:t>
            </a:r>
            <a:r>
              <a:rPr lang="en-US" dirty="0"/>
              <a:t> nuevo de </a:t>
            </a:r>
            <a:r>
              <a:rPr lang="en-US" dirty="0" err="1"/>
              <a:t>discipulado</a:t>
            </a:r>
            <a:r>
              <a:rPr lang="en-US" dirty="0"/>
              <a:t>.</a:t>
            </a:r>
          </a:p>
        </p:txBody>
      </p:sp>
      <p:sp>
        <p:nvSpPr>
          <p:cNvPr id="4" name="Slide Number Placeholder 3"/>
          <p:cNvSpPr>
            <a:spLocks noGrp="1"/>
          </p:cNvSpPr>
          <p:nvPr>
            <p:ph type="sldNum" sz="quarter" idx="5"/>
          </p:nvPr>
        </p:nvSpPr>
        <p:spPr/>
        <p:txBody>
          <a:bodyPr/>
          <a:lstStyle/>
          <a:p>
            <a:pPr>
              <a:defRPr/>
            </a:pPr>
            <a:fld id="{012DFC2C-065D-4846-94A5-776D323D7D98}" type="slidenum">
              <a:rPr lang="en-US" smtClean="0"/>
              <a:pPr>
                <a:defRPr/>
              </a:pPr>
              <a:t>34</a:t>
            </a:fld>
            <a:endParaRPr lang="en-US"/>
          </a:p>
        </p:txBody>
      </p:sp>
    </p:spTree>
    <p:extLst>
      <p:ext uri="{BB962C8B-B14F-4D97-AF65-F5344CB8AC3E}">
        <p14:creationId xmlns:p14="http://schemas.microsoft.com/office/powerpoint/2010/main" val="3063406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9B8F48F-FA81-F648-A2C3-878DC82011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A27D0480-CCED-3949-94C6-E7412C647D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Comenzamos</a:t>
            </a:r>
            <a:r>
              <a:rPr lang="en-US" altLang="en-US" dirty="0"/>
              <a:t> con un taller regional </a:t>
            </a:r>
            <a:r>
              <a:rPr lang="en-US" altLang="en-US" dirty="0" err="1"/>
              <a:t>impartido</a:t>
            </a:r>
            <a:r>
              <a:rPr lang="en-US" altLang="en-US" dirty="0"/>
              <a:t> a </a:t>
            </a:r>
            <a:r>
              <a:rPr lang="en-US" altLang="en-US" dirty="0" err="1"/>
              <a:t>través</a:t>
            </a:r>
            <a:r>
              <a:rPr lang="en-US" altLang="en-US" dirty="0"/>
              <a:t> de Facebook Live por el Dr. Scott Rainey el 1 de mayo del </a:t>
            </a:r>
            <a:r>
              <a:rPr lang="en-US" altLang="en-US" dirty="0" err="1"/>
              <a:t>año</a:t>
            </a:r>
            <a:r>
              <a:rPr lang="en-US" altLang="en-US" dirty="0"/>
              <a:t> 2021.</a:t>
            </a:r>
          </a:p>
        </p:txBody>
      </p:sp>
      <p:sp>
        <p:nvSpPr>
          <p:cNvPr id="32771" name="Slide Number Placeholder 3">
            <a:extLst>
              <a:ext uri="{FF2B5EF4-FFF2-40B4-BE49-F238E27FC236}">
                <a16:creationId xmlns:a16="http://schemas.microsoft.com/office/drawing/2014/main" id="{696722B1-C7E5-604F-A469-37594222E8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ABE3FF26-6B6B-F746-9EE3-97812143E77D}" type="slidenum">
              <a:rPr lang="en-US" altLang="en-US" smtClean="0">
                <a:latin typeface="Calibri" panose="020F0502020204030204" pitchFamily="34" charset="0"/>
              </a:rPr>
              <a:pPr fontAlgn="base">
                <a:spcBef>
                  <a:spcPct val="0"/>
                </a:spcBef>
                <a:spcAft>
                  <a:spcPct val="0"/>
                </a:spcAft>
              </a:pPr>
              <a:t>35</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54147993-87E2-104A-8204-EAA0C2778C97}"/>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39BC380E-CCAF-0C48-8681-D178085F65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dirty="0"/>
              <a:t>Este </a:t>
            </a:r>
            <a:r>
              <a:rPr lang="en-US" altLang="en-US" sz="2400" dirty="0" err="1"/>
              <a:t>fue</a:t>
            </a:r>
            <a:r>
              <a:rPr lang="en-US" altLang="en-US" sz="2400" dirty="0"/>
              <a:t> </a:t>
            </a:r>
            <a:r>
              <a:rPr lang="en-US" altLang="en-US" sz="2400" dirty="0" err="1"/>
              <a:t>presentado</a:t>
            </a:r>
            <a:r>
              <a:rPr lang="en-US" altLang="en-US" sz="2400" dirty="0"/>
              <a:t> </a:t>
            </a:r>
            <a:r>
              <a:rPr lang="en-US" altLang="en-US" sz="2400" dirty="0" err="1"/>
              <a:t>en</a:t>
            </a:r>
            <a:r>
              <a:rPr lang="en-US" altLang="en-US" sz="2400" dirty="0"/>
              <a:t> </a:t>
            </a:r>
            <a:r>
              <a:rPr lang="en-US" altLang="en-US" sz="2400" dirty="0" err="1"/>
              <a:t>inglés</a:t>
            </a:r>
            <a:r>
              <a:rPr lang="en-US" altLang="en-US" sz="2400" dirty="0"/>
              <a:t>, </a:t>
            </a:r>
            <a:r>
              <a:rPr lang="en-US" altLang="en-US" sz="2400" dirty="0" err="1"/>
              <a:t>español</a:t>
            </a:r>
            <a:r>
              <a:rPr lang="en-US" altLang="en-US" sz="2400" dirty="0"/>
              <a:t> y </a:t>
            </a:r>
            <a:r>
              <a:rPr lang="en-US" altLang="en-US" sz="2400" dirty="0" err="1"/>
              <a:t>francés</a:t>
            </a:r>
            <a:r>
              <a:rPr lang="en-US" altLang="en-US" sz="2400" dirty="0"/>
              <a:t>, y </a:t>
            </a:r>
            <a:r>
              <a:rPr lang="en-US" altLang="en-US" sz="2400" dirty="0" err="1"/>
              <a:t>asistieron</a:t>
            </a:r>
            <a:r>
              <a:rPr lang="en-US" altLang="en-US" sz="2400" dirty="0"/>
              <a:t> </a:t>
            </a:r>
            <a:r>
              <a:rPr lang="en-US" altLang="en-US" sz="2400" dirty="0" err="1"/>
              <a:t>más</a:t>
            </a:r>
            <a:r>
              <a:rPr lang="en-US" altLang="en-US" sz="2400" dirty="0"/>
              <a:t> de seis </a:t>
            </a:r>
            <a:r>
              <a:rPr lang="en-US" altLang="en-US" sz="2400" dirty="0" err="1"/>
              <a:t>cientos</a:t>
            </a:r>
            <a:r>
              <a:rPr lang="en-US" altLang="en-US" sz="2400" dirty="0"/>
              <a:t> personas. Los videos </a:t>
            </a:r>
            <a:r>
              <a:rPr lang="en-US" altLang="en-US" sz="2400" dirty="0" err="1"/>
              <a:t>han</a:t>
            </a:r>
            <a:r>
              <a:rPr lang="en-US" altLang="en-US" sz="2400" dirty="0"/>
              <a:t> </a:t>
            </a:r>
            <a:r>
              <a:rPr lang="en-US" altLang="en-US" sz="2400" dirty="0" err="1"/>
              <a:t>sido</a:t>
            </a:r>
            <a:r>
              <a:rPr lang="en-US" altLang="en-US" sz="2400" dirty="0"/>
              <a:t> vistos por </a:t>
            </a:r>
            <a:r>
              <a:rPr lang="en-US" altLang="en-US" sz="2400" dirty="0" err="1"/>
              <a:t>muchos</a:t>
            </a:r>
            <a:r>
              <a:rPr lang="en-US" altLang="en-US" sz="2400" dirty="0"/>
              <a:t> </a:t>
            </a:r>
            <a:r>
              <a:rPr lang="en-US" altLang="en-US" sz="2400" dirty="0" err="1"/>
              <a:t>más</a:t>
            </a:r>
            <a:r>
              <a:rPr lang="en-US" altLang="en-US" sz="2400" dirty="0"/>
              <a:t> </a:t>
            </a:r>
            <a:r>
              <a:rPr lang="en-US" altLang="en-US" sz="2400" dirty="0" err="1"/>
              <a:t>desde</a:t>
            </a:r>
            <a:r>
              <a:rPr lang="en-US" altLang="en-US" sz="2400" dirty="0"/>
              <a:t> </a:t>
            </a:r>
            <a:r>
              <a:rPr lang="en-US" altLang="en-US" sz="2400" dirty="0" err="1"/>
              <a:t>entonces</a:t>
            </a:r>
            <a:r>
              <a:rPr lang="en-US" altLang="en-US" sz="2400" dirty="0"/>
              <a:t>.</a:t>
            </a:r>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a:p>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a:p>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a:p>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a:p>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a:p>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a:p>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a:p>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a:p>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Marcador de imagen de diapositiva">
            <a:extLst>
              <a:ext uri="{FF2B5EF4-FFF2-40B4-BE49-F238E27FC236}">
                <a16:creationId xmlns:a16="http://schemas.microsoft.com/office/drawing/2014/main" id="{E887C388-4E66-ED4E-8849-1694CEDCA74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2 Marcador de notas">
            <a:extLst>
              <a:ext uri="{FF2B5EF4-FFF2-40B4-BE49-F238E27FC236}">
                <a16:creationId xmlns:a16="http://schemas.microsoft.com/office/drawing/2014/main" id="{E07D8B62-9C21-8C4B-B927-FDDD6B079B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El taller se </a:t>
            </a:r>
            <a:r>
              <a:rPr lang="en-US" altLang="en-US" dirty="0" err="1"/>
              <a:t>coordinó</a:t>
            </a:r>
            <a:r>
              <a:rPr lang="en-US" altLang="en-US" dirty="0"/>
              <a:t> con el </a:t>
            </a:r>
            <a:r>
              <a:rPr lang="en-US" altLang="en-US" dirty="0" err="1"/>
              <a:t>lanzamiento</a:t>
            </a:r>
            <a:r>
              <a:rPr lang="en-US" altLang="en-US" dirty="0"/>
              <a:t> del sitio web del Sender </a:t>
            </a:r>
            <a:r>
              <a:rPr lang="en-US" altLang="en-US" dirty="0" err="1"/>
              <a:t>en</a:t>
            </a:r>
            <a:r>
              <a:rPr lang="en-US" altLang="en-US" dirty="0"/>
              <a:t> la </a:t>
            </a:r>
            <a:r>
              <a:rPr lang="en-US" altLang="en-US" dirty="0" err="1"/>
              <a:t>Gracia</a:t>
            </a:r>
            <a:r>
              <a:rPr lang="en-US" altLang="en-US" dirty="0"/>
              <a:t> de la </a:t>
            </a:r>
            <a:r>
              <a:rPr lang="en-US" altLang="en-US" dirty="0" err="1"/>
              <a:t>Región</a:t>
            </a:r>
            <a:r>
              <a:rPr lang="en-US" altLang="en-US" dirty="0"/>
              <a:t> </a:t>
            </a:r>
            <a:r>
              <a:rPr lang="en-US" altLang="en-US" dirty="0" err="1"/>
              <a:t>Mesoamérica</a:t>
            </a:r>
            <a:r>
              <a:rPr lang="en-US" altLang="en-US" dirty="0"/>
              <a:t>, y los </a:t>
            </a:r>
            <a:r>
              <a:rPr lang="en-US" altLang="en-US" dirty="0" err="1"/>
              <a:t>recursos</a:t>
            </a:r>
            <a:r>
              <a:rPr lang="en-US" altLang="en-US" dirty="0"/>
              <a:t> </a:t>
            </a:r>
            <a:r>
              <a:rPr lang="en-US" altLang="en-US" dirty="0" err="1"/>
              <a:t>en</a:t>
            </a:r>
            <a:r>
              <a:rPr lang="en-US" altLang="en-US" dirty="0"/>
              <a:t> </a:t>
            </a:r>
            <a:r>
              <a:rPr lang="en-US" altLang="en-US" dirty="0" err="1"/>
              <a:t>línea</a:t>
            </a:r>
            <a:r>
              <a:rPr lang="en-US" altLang="en-US" dirty="0"/>
              <a:t> </a:t>
            </a:r>
            <a:r>
              <a:rPr lang="en-US" altLang="en-US" dirty="0" err="1"/>
              <a:t>disponibles</a:t>
            </a:r>
            <a:r>
              <a:rPr lang="en-US" altLang="en-US" dirty="0"/>
              <a:t> para </a:t>
            </a:r>
            <a:r>
              <a:rPr lang="en-US" altLang="en-US" dirty="0" err="1"/>
              <a:t>descargar</a:t>
            </a:r>
            <a:r>
              <a:rPr lang="en-US" altLang="en-US" dirty="0"/>
              <a:t> por gratis </a:t>
            </a:r>
            <a:r>
              <a:rPr lang="en-US" altLang="en-US" dirty="0" err="1"/>
              <a:t>en</a:t>
            </a:r>
            <a:r>
              <a:rPr lang="en-US" altLang="en-US" dirty="0"/>
              <a:t> los 4 </a:t>
            </a:r>
            <a:r>
              <a:rPr lang="en-US" altLang="en-US" dirty="0" err="1"/>
              <a:t>idiomas</a:t>
            </a:r>
            <a:r>
              <a:rPr lang="en-US" altLang="en-US" dirty="0"/>
              <a:t>. Tú </a:t>
            </a:r>
            <a:r>
              <a:rPr lang="en-US" altLang="en-US" dirty="0" err="1"/>
              <a:t>puedes</a:t>
            </a:r>
            <a:r>
              <a:rPr lang="en-US" altLang="en-US" dirty="0"/>
              <a:t> </a:t>
            </a:r>
            <a:r>
              <a:rPr lang="en-US" altLang="en-US" dirty="0" err="1"/>
              <a:t>ver</a:t>
            </a:r>
            <a:r>
              <a:rPr lang="en-US" altLang="en-US" dirty="0"/>
              <a:t> </a:t>
            </a:r>
            <a:r>
              <a:rPr lang="en-US" altLang="en-US" dirty="0" err="1"/>
              <a:t>aquí</a:t>
            </a:r>
            <a:r>
              <a:rPr lang="en-US" altLang="en-US" dirty="0"/>
              <a:t> las </a:t>
            </a:r>
            <a:r>
              <a:rPr lang="en-US" altLang="en-US" dirty="0" err="1"/>
              <a:t>direcciones</a:t>
            </a:r>
            <a:r>
              <a:rPr lang="en-US" altLang="en-US" dirty="0"/>
              <a:t> para los </a:t>
            </a:r>
            <a:r>
              <a:rPr lang="en-US" altLang="en-US" dirty="0" err="1"/>
              <a:t>idiomas</a:t>
            </a:r>
            <a:r>
              <a:rPr lang="en-US" altLang="en-US" dirty="0"/>
              <a:t>.</a:t>
            </a:r>
          </a:p>
        </p:txBody>
      </p:sp>
      <p:sp>
        <p:nvSpPr>
          <p:cNvPr id="36867" name="3 Marcador de número de diapositiva">
            <a:extLst>
              <a:ext uri="{FF2B5EF4-FFF2-40B4-BE49-F238E27FC236}">
                <a16:creationId xmlns:a16="http://schemas.microsoft.com/office/drawing/2014/main" id="{8CB3AB49-FCB9-494A-8B0C-178AA464BE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3AA85418-EE31-A548-80DE-B79F7C2DDAC3}" type="slidenum">
              <a:rPr lang="en-US" altLang="en-US" smtClean="0">
                <a:latin typeface="Calibri" panose="020F0502020204030204" pitchFamily="34" charset="0"/>
              </a:rPr>
              <a:pPr fontAlgn="base">
                <a:spcBef>
                  <a:spcPct val="0"/>
                </a:spcBef>
                <a:spcAft>
                  <a:spcPct val="0"/>
                </a:spcAft>
              </a:pPr>
              <a:t>37</a:t>
            </a:fld>
            <a:endParaRPr lang="en-US" altLang="en-US">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F48B208E-9B31-5F46-9201-C734669C17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524750CB-4165-1D45-A70D-5902858101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La </a:t>
            </a:r>
            <a:r>
              <a:rPr lang="en-US" altLang="en-US" dirty="0" err="1"/>
              <a:t>siguiente</a:t>
            </a:r>
            <a:r>
              <a:rPr lang="en-US" altLang="en-US" dirty="0"/>
              <a:t> </a:t>
            </a:r>
            <a:r>
              <a:rPr lang="en-US" altLang="en-US" dirty="0" err="1"/>
              <a:t>fase</a:t>
            </a:r>
            <a:r>
              <a:rPr lang="en-US" altLang="en-US" dirty="0"/>
              <a:t> </a:t>
            </a:r>
            <a:r>
              <a:rPr lang="en-US" altLang="en-US" dirty="0" err="1"/>
              <a:t>fue</a:t>
            </a:r>
            <a:r>
              <a:rPr lang="en-US" altLang="en-US" dirty="0"/>
              <a:t> el </a:t>
            </a:r>
            <a:r>
              <a:rPr lang="en-US" altLang="en-US" dirty="0" err="1"/>
              <a:t>énfasis</a:t>
            </a:r>
            <a:r>
              <a:rPr lang="en-US" altLang="en-US" dirty="0"/>
              <a:t> de la </a:t>
            </a:r>
            <a:r>
              <a:rPr lang="en-US" altLang="en-US" dirty="0" err="1"/>
              <a:t>iglesia</a:t>
            </a:r>
            <a:r>
              <a:rPr lang="en-US" altLang="en-US" dirty="0"/>
              <a:t> local: 6 </a:t>
            </a:r>
            <a:r>
              <a:rPr lang="en-US" altLang="en-US" dirty="0" err="1"/>
              <a:t>semanas</a:t>
            </a:r>
            <a:r>
              <a:rPr lang="en-US" altLang="en-US" dirty="0"/>
              <a:t> </a:t>
            </a:r>
            <a:r>
              <a:rPr lang="en-US" altLang="en-US" dirty="0" err="1"/>
              <a:t>en</a:t>
            </a:r>
            <a:r>
              <a:rPr lang="en-US" altLang="en-US" dirty="0"/>
              <a:t> las que se </a:t>
            </a:r>
            <a:r>
              <a:rPr lang="en-US" altLang="en-US" dirty="0" err="1"/>
              <a:t>animó</a:t>
            </a:r>
            <a:r>
              <a:rPr lang="en-US" altLang="en-US" dirty="0"/>
              <a:t> a las </a:t>
            </a:r>
            <a:r>
              <a:rPr lang="en-US" altLang="en-US" dirty="0" err="1"/>
              <a:t>iglesias</a:t>
            </a:r>
            <a:r>
              <a:rPr lang="en-US" altLang="en-US" dirty="0"/>
              <a:t> locales a </a:t>
            </a:r>
            <a:r>
              <a:rPr lang="en-US" altLang="en-US" dirty="0" err="1"/>
              <a:t>predicar</a:t>
            </a:r>
            <a:r>
              <a:rPr lang="en-US" altLang="en-US" dirty="0"/>
              <a:t> </a:t>
            </a:r>
            <a:r>
              <a:rPr lang="en-US" altLang="en-US" dirty="0" err="1"/>
              <a:t>sobre</a:t>
            </a:r>
            <a:r>
              <a:rPr lang="en-US" altLang="en-US" dirty="0"/>
              <a:t> el Sendero </a:t>
            </a:r>
            <a:r>
              <a:rPr lang="en-US" altLang="en-US" dirty="0" err="1"/>
              <a:t>en</a:t>
            </a:r>
            <a:r>
              <a:rPr lang="en-US" altLang="en-US" dirty="0"/>
              <a:t> la </a:t>
            </a:r>
            <a:r>
              <a:rPr lang="en-US" altLang="en-US" dirty="0" err="1"/>
              <a:t>Gracia</a:t>
            </a:r>
            <a:r>
              <a:rPr lang="en-US" altLang="en-US" dirty="0"/>
              <a:t> </a:t>
            </a:r>
            <a:r>
              <a:rPr lang="en-US" altLang="en-US" dirty="0" err="1"/>
              <a:t>mientras</a:t>
            </a:r>
            <a:r>
              <a:rPr lang="en-US" altLang="en-US" dirty="0"/>
              <a:t> las </a:t>
            </a:r>
            <a:r>
              <a:rPr lang="en-US" altLang="en-US" dirty="0" err="1"/>
              <a:t>clases</a:t>
            </a:r>
            <a:r>
              <a:rPr lang="en-US" altLang="en-US" dirty="0"/>
              <a:t> de la Escuela Dominical y los </a:t>
            </a:r>
            <a:r>
              <a:rPr lang="en-US" altLang="en-US" dirty="0" err="1"/>
              <a:t>grupos</a:t>
            </a:r>
            <a:r>
              <a:rPr lang="en-US" altLang="en-US" dirty="0"/>
              <a:t> </a:t>
            </a:r>
            <a:r>
              <a:rPr lang="en-US" altLang="en-US" dirty="0" err="1"/>
              <a:t>pequeños</a:t>
            </a:r>
            <a:r>
              <a:rPr lang="en-US" altLang="en-US" dirty="0"/>
              <a:t> de </a:t>
            </a:r>
            <a:r>
              <a:rPr lang="en-US" altLang="en-US" dirty="0" err="1"/>
              <a:t>todas</a:t>
            </a:r>
            <a:r>
              <a:rPr lang="en-US" altLang="en-US" dirty="0"/>
              <a:t> las </a:t>
            </a:r>
            <a:r>
              <a:rPr lang="en-US" altLang="en-US" dirty="0" err="1"/>
              <a:t>edades</a:t>
            </a:r>
            <a:r>
              <a:rPr lang="en-US" altLang="en-US" dirty="0"/>
              <a:t> </a:t>
            </a:r>
            <a:r>
              <a:rPr lang="en-US" altLang="en-US" dirty="0" err="1"/>
              <a:t>estudiaron</a:t>
            </a:r>
            <a:r>
              <a:rPr lang="en-US" altLang="en-US" dirty="0"/>
              <a:t> los </a:t>
            </a:r>
            <a:r>
              <a:rPr lang="en-US" altLang="en-US" dirty="0" err="1"/>
              <a:t>materiales</a:t>
            </a:r>
            <a:r>
              <a:rPr lang="en-US" altLang="en-US" dirty="0"/>
              <a:t> </a:t>
            </a:r>
            <a:r>
              <a:rPr lang="en-US" altLang="en-US" dirty="0" err="1"/>
              <a:t>provistos</a:t>
            </a:r>
            <a:r>
              <a:rPr lang="en-US" altLang="en-US" dirty="0"/>
              <a:t> </a:t>
            </a:r>
            <a:r>
              <a:rPr lang="en-US" altLang="en-US" dirty="0" err="1"/>
              <a:t>enfocados</a:t>
            </a:r>
            <a:r>
              <a:rPr lang="en-US" altLang="en-US" dirty="0"/>
              <a:t> </a:t>
            </a:r>
            <a:r>
              <a:rPr lang="en-US" altLang="en-US" dirty="0" err="1"/>
              <a:t>en</a:t>
            </a:r>
            <a:r>
              <a:rPr lang="en-US" altLang="en-US" dirty="0"/>
              <a:t> el </a:t>
            </a:r>
            <a:r>
              <a:rPr lang="en-US" altLang="en-US" dirty="0" err="1"/>
              <a:t>libro</a:t>
            </a:r>
            <a:r>
              <a:rPr lang="en-US" altLang="en-US" dirty="0"/>
              <a:t>, "Camino, </a:t>
            </a:r>
            <a:r>
              <a:rPr lang="en-US" altLang="en-US" dirty="0" err="1"/>
              <a:t>Verdad</a:t>
            </a:r>
            <a:r>
              <a:rPr lang="en-US" altLang="en-US" dirty="0"/>
              <a:t>, Vida ” por el Dr. David Busic. </a:t>
            </a:r>
            <a:r>
              <a:rPr lang="en-US" altLang="en-US" dirty="0" err="1"/>
              <a:t>Muchas</a:t>
            </a:r>
            <a:r>
              <a:rPr lang="en-US" altLang="en-US" dirty="0"/>
              <a:t> </a:t>
            </a:r>
            <a:r>
              <a:rPr lang="en-US" altLang="en-US" dirty="0" err="1"/>
              <a:t>iglesias</a:t>
            </a:r>
            <a:r>
              <a:rPr lang="en-US" altLang="en-US" dirty="0"/>
              <a:t> de la </a:t>
            </a:r>
            <a:r>
              <a:rPr lang="en-US" altLang="en-US" dirty="0" err="1"/>
              <a:t>región</a:t>
            </a:r>
            <a:r>
              <a:rPr lang="en-US" altLang="en-US" dirty="0"/>
              <a:t> </a:t>
            </a:r>
            <a:r>
              <a:rPr lang="en-US" altLang="en-US" dirty="0" err="1"/>
              <a:t>comenzaron</a:t>
            </a:r>
            <a:r>
              <a:rPr lang="en-US" altLang="en-US" dirty="0"/>
              <a:t> juntas el 16 de mayo, 2021. Pero </a:t>
            </a:r>
            <a:r>
              <a:rPr lang="en-US" altLang="en-US" dirty="0" err="1"/>
              <a:t>otros</a:t>
            </a:r>
            <a:r>
              <a:rPr lang="en-US" altLang="en-US" dirty="0"/>
              <a:t> </a:t>
            </a:r>
            <a:r>
              <a:rPr lang="en-US" altLang="en-US" dirty="0" err="1"/>
              <a:t>comenzaron</a:t>
            </a:r>
            <a:r>
              <a:rPr lang="en-US" altLang="en-US" dirty="0"/>
              <a:t> </a:t>
            </a:r>
            <a:r>
              <a:rPr lang="en-US" altLang="en-US" dirty="0" err="1"/>
              <a:t>más</a:t>
            </a:r>
            <a:r>
              <a:rPr lang="en-US" altLang="en-US" dirty="0"/>
              <a:t> </a:t>
            </a:r>
            <a:r>
              <a:rPr lang="en-US" altLang="en-US" dirty="0" err="1"/>
              <a:t>tarde</a:t>
            </a:r>
            <a:r>
              <a:rPr lang="en-US" altLang="en-US" dirty="0"/>
              <a:t> </a:t>
            </a:r>
            <a:r>
              <a:rPr lang="en-US" altLang="en-US" dirty="0" err="1"/>
              <a:t>porque</a:t>
            </a:r>
            <a:r>
              <a:rPr lang="en-US" altLang="en-US" dirty="0"/>
              <a:t> era lo </a:t>
            </a:r>
            <a:r>
              <a:rPr lang="en-US" altLang="en-US" dirty="0" err="1"/>
              <a:t>mejor</a:t>
            </a:r>
            <a:r>
              <a:rPr lang="en-US" altLang="en-US" dirty="0"/>
              <a:t> para </a:t>
            </a:r>
            <a:r>
              <a:rPr lang="en-US" altLang="en-US" dirty="0" err="1"/>
              <a:t>su</a:t>
            </a:r>
            <a:r>
              <a:rPr lang="en-US" altLang="en-US" dirty="0"/>
              <a:t> </a:t>
            </a:r>
            <a:r>
              <a:rPr lang="en-US" altLang="en-US" dirty="0" err="1"/>
              <a:t>distrito</a:t>
            </a:r>
            <a:r>
              <a:rPr lang="en-US" altLang="en-US" dirty="0"/>
              <a:t> o </a:t>
            </a:r>
            <a:r>
              <a:rPr lang="en-US" altLang="en-US" dirty="0" err="1"/>
              <a:t>iglesia</a:t>
            </a:r>
            <a:r>
              <a:rPr lang="en-US" altLang="en-US" dirty="0"/>
              <a:t> </a:t>
            </a:r>
            <a:r>
              <a:rPr lang="en-US" altLang="en-US" dirty="0" err="1"/>
              <a:t>en</a:t>
            </a:r>
            <a:r>
              <a:rPr lang="en-US" altLang="en-US" dirty="0"/>
              <a:t> particular.</a:t>
            </a:r>
          </a:p>
        </p:txBody>
      </p:sp>
      <p:sp>
        <p:nvSpPr>
          <p:cNvPr id="38915" name="Slide Number Placeholder 3">
            <a:extLst>
              <a:ext uri="{FF2B5EF4-FFF2-40B4-BE49-F238E27FC236}">
                <a16:creationId xmlns:a16="http://schemas.microsoft.com/office/drawing/2014/main" id="{36F520CE-AB09-3644-A887-5347BAB774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C542B145-1FFB-1643-A793-856B111A17FF}" type="slidenum">
              <a:rPr lang="en-US" altLang="en-US" smtClean="0">
                <a:latin typeface="Calibri" panose="020F0502020204030204" pitchFamily="34" charset="0"/>
              </a:rPr>
              <a:pPr fontAlgn="base">
                <a:spcBef>
                  <a:spcPct val="0"/>
                </a:spcBef>
                <a:spcAft>
                  <a:spcPct val="0"/>
                </a:spcAft>
              </a:pPr>
              <a:t>38</a:t>
            </a:fld>
            <a:endParaRPr lang="en-US"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08BA8A57-35C8-AA4A-9753-5959DD7D87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4B5ADAF5-A34B-8243-91FE-91D82BBC04B5}"/>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dirty="0"/>
              <a:t>A </a:t>
            </a:r>
            <a:r>
              <a:rPr lang="en-US" dirty="0" err="1"/>
              <a:t>esto</a:t>
            </a:r>
            <a:r>
              <a:rPr lang="en-US" dirty="0"/>
              <a:t> le ha </a:t>
            </a:r>
            <a:r>
              <a:rPr lang="en-US" dirty="0" err="1"/>
              <a:t>seguido</a:t>
            </a:r>
            <a:r>
              <a:rPr lang="en-US" dirty="0"/>
              <a:t> una </a:t>
            </a:r>
            <a:r>
              <a:rPr lang="en-US" dirty="0" err="1"/>
              <a:t>capacitación</a:t>
            </a:r>
            <a:r>
              <a:rPr lang="en-US" dirty="0"/>
              <a:t> </a:t>
            </a:r>
            <a:r>
              <a:rPr lang="en-US" dirty="0" err="1"/>
              <a:t>mensual</a:t>
            </a:r>
            <a:r>
              <a:rPr lang="en-US" dirty="0"/>
              <a:t> </a:t>
            </a:r>
            <a:r>
              <a:rPr lang="en-US" dirty="0" err="1"/>
              <a:t>sobre</a:t>
            </a:r>
            <a:r>
              <a:rPr lang="en-US" dirty="0"/>
              <a:t> </a:t>
            </a:r>
            <a:r>
              <a:rPr lang="en-US" dirty="0" err="1"/>
              <a:t>cómo</a:t>
            </a:r>
            <a:r>
              <a:rPr lang="en-US" dirty="0"/>
              <a:t> </a:t>
            </a:r>
            <a:r>
              <a:rPr lang="en-US" dirty="0" err="1"/>
              <a:t>caminar</a:t>
            </a:r>
            <a:r>
              <a:rPr lang="en-US" dirty="0"/>
              <a:t> </a:t>
            </a:r>
            <a:r>
              <a:rPr lang="en-US" dirty="0" err="1"/>
              <a:t>en</a:t>
            </a:r>
            <a:r>
              <a:rPr lang="en-US" dirty="0"/>
              <a:t> El Sendero </a:t>
            </a:r>
            <a:r>
              <a:rPr lang="en-US" dirty="0" err="1"/>
              <a:t>en</a:t>
            </a:r>
            <a:r>
              <a:rPr lang="en-US" dirty="0"/>
              <a:t> la </a:t>
            </a:r>
            <a:r>
              <a:rPr lang="en-US" dirty="0" err="1"/>
              <a:t>Gracia</a:t>
            </a:r>
            <a:r>
              <a:rPr lang="en-US" dirty="0"/>
              <a:t> </a:t>
            </a:r>
            <a:r>
              <a:rPr lang="en-US" dirty="0" err="1"/>
              <a:t>como</a:t>
            </a:r>
            <a:r>
              <a:rPr lang="en-US" dirty="0"/>
              <a:t> </a:t>
            </a:r>
            <a:r>
              <a:rPr lang="en-US" dirty="0" err="1"/>
              <a:t>iglesias</a:t>
            </a:r>
            <a:r>
              <a:rPr lang="en-US" dirty="0"/>
              <a:t>, </a:t>
            </a:r>
            <a:r>
              <a:rPr lang="en-US" dirty="0" err="1"/>
              <a:t>como</a:t>
            </a:r>
            <a:r>
              <a:rPr lang="en-US" dirty="0"/>
              <a:t> </a:t>
            </a:r>
            <a:r>
              <a:rPr lang="en-US" dirty="0" err="1"/>
              <a:t>individuos</a:t>
            </a:r>
            <a:r>
              <a:rPr lang="en-US" dirty="0"/>
              <a:t> y con </a:t>
            </a:r>
            <a:r>
              <a:rPr lang="en-US" dirty="0" err="1"/>
              <a:t>otros</a:t>
            </a:r>
            <a:r>
              <a:rPr lang="en-US" dirty="0"/>
              <a:t>. Hasta </a:t>
            </a:r>
            <a:r>
              <a:rPr lang="en-US" dirty="0" err="1"/>
              <a:t>ahora</a:t>
            </a:r>
            <a:r>
              <a:rPr lang="en-US" dirty="0"/>
              <a:t>, </a:t>
            </a:r>
            <a:r>
              <a:rPr lang="en-US" dirty="0" err="1"/>
              <a:t>hemos</a:t>
            </a:r>
            <a:r>
              <a:rPr lang="en-US" dirty="0"/>
              <a:t> </a:t>
            </a:r>
            <a:r>
              <a:rPr lang="en-US" dirty="0" err="1"/>
              <a:t>tenido</a:t>
            </a:r>
            <a:r>
              <a:rPr lang="en-US" dirty="0"/>
              <a:t> </a:t>
            </a:r>
            <a:r>
              <a:rPr lang="en-US" dirty="0" err="1"/>
              <a:t>estos</a:t>
            </a:r>
            <a:r>
              <a:rPr lang="en-US" dirty="0"/>
              <a:t> </a:t>
            </a:r>
            <a:r>
              <a:rPr lang="en-US" dirty="0" err="1"/>
              <a:t>talleres</a:t>
            </a:r>
            <a:r>
              <a:rPr lang="en-US" dirty="0"/>
              <a:t> de </a:t>
            </a:r>
            <a:r>
              <a:rPr lang="en-US" dirty="0" err="1"/>
              <a:t>seguimiento</a:t>
            </a:r>
            <a:r>
              <a:rPr lang="en-US" dirty="0"/>
              <a:t>:</a:t>
            </a:r>
          </a:p>
          <a:p>
            <a:pPr>
              <a:defRPr/>
            </a:pPr>
            <a:r>
              <a:rPr lang="en-US" dirty="0"/>
              <a:t>1. Sendero </a:t>
            </a:r>
            <a:r>
              <a:rPr lang="en-US" dirty="0" err="1"/>
              <a:t>en</a:t>
            </a:r>
            <a:r>
              <a:rPr lang="en-US" dirty="0"/>
              <a:t> la </a:t>
            </a:r>
            <a:r>
              <a:rPr lang="en-US" dirty="0" err="1"/>
              <a:t>Gracia</a:t>
            </a:r>
            <a:r>
              <a:rPr lang="en-US" dirty="0"/>
              <a:t> – </a:t>
            </a:r>
            <a:r>
              <a:rPr lang="en-US" dirty="0" err="1"/>
              <a:t>Próximos</a:t>
            </a:r>
            <a:r>
              <a:rPr lang="en-US" dirty="0"/>
              <a:t> pasos, por </a:t>
            </a:r>
            <a:r>
              <a:rPr lang="en-US" dirty="0" err="1"/>
              <a:t>mí</a:t>
            </a:r>
            <a:r>
              <a:rPr lang="en-US" dirty="0"/>
              <a:t> </a:t>
            </a:r>
            <a:r>
              <a:rPr lang="en-US" dirty="0" err="1"/>
              <a:t>mismo</a:t>
            </a:r>
            <a:endParaRPr lang="en-US" dirty="0"/>
          </a:p>
          <a:p>
            <a:pPr>
              <a:defRPr/>
            </a:pPr>
            <a:r>
              <a:rPr lang="en-US" dirty="0"/>
              <a:t>2. </a:t>
            </a:r>
            <a:r>
              <a:rPr lang="en-US" dirty="0" err="1"/>
              <a:t>Evangelismo</a:t>
            </a:r>
            <a:r>
              <a:rPr lang="en-US" dirty="0"/>
              <a:t> y </a:t>
            </a:r>
            <a:r>
              <a:rPr lang="en-US" dirty="0" err="1"/>
              <a:t>gracia</a:t>
            </a:r>
            <a:r>
              <a:rPr lang="en-US" dirty="0"/>
              <a:t>, por el Dr. Grant Zweigle</a:t>
            </a:r>
          </a:p>
          <a:p>
            <a:pPr>
              <a:defRPr/>
            </a:pPr>
            <a:r>
              <a:rPr lang="en-US" dirty="0"/>
              <a:t>3. Discipulando </a:t>
            </a:r>
            <a:r>
              <a:rPr lang="en-US" dirty="0" err="1"/>
              <a:t>en</a:t>
            </a:r>
            <a:r>
              <a:rPr lang="en-US" dirty="0"/>
              <a:t> </a:t>
            </a:r>
            <a:r>
              <a:rPr lang="en-US" dirty="0" err="1"/>
              <a:t>áreas</a:t>
            </a:r>
            <a:r>
              <a:rPr lang="en-US" dirty="0"/>
              <a:t> </a:t>
            </a:r>
            <a:r>
              <a:rPr lang="en-US" dirty="0" err="1"/>
              <a:t>urbanas</a:t>
            </a:r>
            <a:r>
              <a:rPr lang="en-US" dirty="0"/>
              <a:t>, por el Dr. David Busic</a:t>
            </a:r>
          </a:p>
          <a:p>
            <a:pPr>
              <a:defRPr/>
            </a:pPr>
            <a:r>
              <a:rPr lang="en-US" dirty="0"/>
              <a:t>4. Discipulando a los </a:t>
            </a:r>
            <a:r>
              <a:rPr lang="en-US" dirty="0" err="1"/>
              <a:t>jovenes</a:t>
            </a:r>
            <a:r>
              <a:rPr lang="en-US" dirty="0"/>
              <a:t>, por el Rev. David González</a:t>
            </a:r>
          </a:p>
          <a:p>
            <a:pPr>
              <a:defRPr/>
            </a:pPr>
            <a:r>
              <a:rPr lang="en-US" dirty="0"/>
              <a:t>5. Discipulando a los </a:t>
            </a:r>
            <a:r>
              <a:rPr lang="en-US" dirty="0" err="1"/>
              <a:t>Niños</a:t>
            </a:r>
            <a:r>
              <a:rPr lang="en-US" dirty="0"/>
              <a:t>, por el Rev. Stephen Gualberto</a:t>
            </a:r>
          </a:p>
          <a:p>
            <a:pPr>
              <a:defRPr/>
            </a:pPr>
            <a:endParaRPr lang="en-US" altLang="en-US" dirty="0"/>
          </a:p>
        </p:txBody>
      </p:sp>
      <p:sp>
        <p:nvSpPr>
          <p:cNvPr id="40963" name="Slide Number Placeholder 3">
            <a:extLst>
              <a:ext uri="{FF2B5EF4-FFF2-40B4-BE49-F238E27FC236}">
                <a16:creationId xmlns:a16="http://schemas.microsoft.com/office/drawing/2014/main" id="{4E33BBB6-2518-C145-8877-8F7E3E4FA3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9B7CE569-AAAA-DE46-B694-3431A0F85E0F}" type="slidenum">
              <a:rPr lang="en-US" altLang="en-US" smtClean="0">
                <a:latin typeface="Calibri" panose="020F0502020204030204" pitchFamily="34" charset="0"/>
              </a:rPr>
              <a:pPr fontAlgn="base">
                <a:spcBef>
                  <a:spcPct val="0"/>
                </a:spcBef>
                <a:spcAft>
                  <a:spcPct val="0"/>
                </a:spcAft>
              </a:pPr>
              <a:t>39</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FA7E5DF1-5335-C942-A861-751C0AB1D537}"/>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7E8375AB-27BD-3E4C-8F82-0B290DEAA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También</a:t>
            </a:r>
            <a:r>
              <a:rPr lang="en-US" altLang="en-US" dirty="0"/>
              <a:t> </a:t>
            </a:r>
            <a:r>
              <a:rPr lang="en-US" altLang="en-US" dirty="0" err="1"/>
              <a:t>hemos</a:t>
            </a:r>
            <a:r>
              <a:rPr lang="en-US" altLang="en-US" dirty="0"/>
              <a:t> </a:t>
            </a:r>
            <a:r>
              <a:rPr lang="en-US" altLang="en-US" dirty="0" err="1"/>
              <a:t>reunido</a:t>
            </a:r>
            <a:r>
              <a:rPr lang="en-US" altLang="en-US" dirty="0"/>
              <a:t> </a:t>
            </a:r>
            <a:r>
              <a:rPr lang="en-US" altLang="en-US" dirty="0" err="1"/>
              <a:t>declaraciones</a:t>
            </a:r>
            <a:r>
              <a:rPr lang="en-US" altLang="en-US" dirty="0"/>
              <a:t> </a:t>
            </a:r>
            <a:r>
              <a:rPr lang="en-US" altLang="en-US" dirty="0" err="1"/>
              <a:t>resumidas</a:t>
            </a:r>
            <a:r>
              <a:rPr lang="en-US" altLang="en-US" dirty="0"/>
              <a:t> y </a:t>
            </a:r>
            <a:r>
              <a:rPr lang="en-US" altLang="en-US" dirty="0" err="1"/>
              <a:t>objetivos</a:t>
            </a:r>
            <a:r>
              <a:rPr lang="en-US" altLang="en-US" dirty="0"/>
              <a:t> para </a:t>
            </a:r>
            <a:r>
              <a:rPr lang="en-US" altLang="en-US" dirty="0" err="1"/>
              <a:t>cada</a:t>
            </a:r>
            <a:r>
              <a:rPr lang="en-US" altLang="en-US" dirty="0"/>
              <a:t> </a:t>
            </a:r>
            <a:r>
              <a:rPr lang="en-US" altLang="en-US" dirty="0" err="1"/>
              <a:t>parte</a:t>
            </a:r>
            <a:r>
              <a:rPr lang="en-US" altLang="en-US" dirty="0"/>
              <a:t> del Sendero </a:t>
            </a:r>
            <a:r>
              <a:rPr lang="en-US" altLang="en-US" dirty="0" err="1"/>
              <a:t>en</a:t>
            </a:r>
            <a:r>
              <a:rPr lang="en-US" altLang="en-US" dirty="0"/>
              <a:t> la </a:t>
            </a:r>
            <a:r>
              <a:rPr lang="en-US" altLang="en-US" dirty="0" err="1"/>
              <a:t>Gracia</a:t>
            </a:r>
            <a:r>
              <a:rPr lang="en-US" altLang="en-US" dirty="0"/>
              <a:t> para que sea </a:t>
            </a:r>
            <a:r>
              <a:rPr lang="en-US" altLang="en-US" dirty="0" err="1"/>
              <a:t>más</a:t>
            </a:r>
            <a:r>
              <a:rPr lang="en-US" altLang="en-US" dirty="0"/>
              <a:t> </a:t>
            </a:r>
            <a:r>
              <a:rPr lang="en-US" altLang="en-US" dirty="0" err="1"/>
              <a:t>fácil</a:t>
            </a:r>
            <a:r>
              <a:rPr lang="en-US" altLang="en-US" dirty="0"/>
              <a:t> para las personas </a:t>
            </a:r>
            <a:r>
              <a:rPr lang="en-US" altLang="en-US" dirty="0" err="1"/>
              <a:t>visualizar</a:t>
            </a:r>
            <a:r>
              <a:rPr lang="en-US" altLang="en-US" dirty="0"/>
              <a:t> el </a:t>
            </a:r>
            <a:r>
              <a:rPr lang="en-US" altLang="en-US" dirty="0" err="1"/>
              <a:t>camino</a:t>
            </a:r>
            <a:r>
              <a:rPr lang="en-US" altLang="en-US" dirty="0"/>
              <a:t> por </a:t>
            </a:r>
            <a:r>
              <a:rPr lang="en-US" altLang="en-US" dirty="0" err="1"/>
              <a:t>toda</a:t>
            </a:r>
            <a:r>
              <a:rPr lang="en-US" altLang="en-US" dirty="0"/>
              <a:t> la </a:t>
            </a:r>
            <a:r>
              <a:rPr lang="en-US" altLang="en-US" dirty="0" err="1"/>
              <a:t>vida</a:t>
            </a:r>
            <a:r>
              <a:rPr lang="en-US" altLang="en-US" dirty="0"/>
              <a:t>. </a:t>
            </a:r>
            <a:r>
              <a:rPr lang="en-US" altLang="en-US" dirty="0" err="1"/>
              <a:t>Ustedes</a:t>
            </a:r>
            <a:r>
              <a:rPr lang="en-US" altLang="en-US" dirty="0"/>
              <a:t> </a:t>
            </a:r>
            <a:r>
              <a:rPr lang="en-US" altLang="en-US" dirty="0" err="1"/>
              <a:t>pueden</a:t>
            </a:r>
            <a:r>
              <a:rPr lang="en-US" altLang="en-US" dirty="0"/>
              <a:t> </a:t>
            </a:r>
            <a:r>
              <a:rPr lang="en-US" altLang="en-US" dirty="0" err="1"/>
              <a:t>ver</a:t>
            </a:r>
            <a:r>
              <a:rPr lang="en-US" altLang="en-US" dirty="0"/>
              <a:t> los 3 </a:t>
            </a:r>
            <a:r>
              <a:rPr lang="en-US" altLang="en-US" dirty="0" err="1"/>
              <a:t>partes</a:t>
            </a:r>
            <a:r>
              <a:rPr lang="en-US" altLang="en-US" dirty="0"/>
              <a:t> del </a:t>
            </a:r>
            <a:r>
              <a:rPr lang="en-US" altLang="en-US" dirty="0" err="1"/>
              <a:t>sendero</a:t>
            </a:r>
            <a:r>
              <a:rPr lang="en-US" altLang="en-US" dirty="0"/>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95C2E158-C2B6-244D-AAE8-6404FF43EA47}"/>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4BFF8DDB-E547-E249-B538-36DDBE20E2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lnSpc>
                <a:spcPct val="118000"/>
              </a:lnSpc>
              <a:spcBef>
                <a:spcPct val="0"/>
              </a:spcBef>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Junto con los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recursos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iniciales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proporcionados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por la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oficina</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global,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tenemos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recursos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para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todos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los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partes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del Sendero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en</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la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Gracia</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disponibles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para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descargar</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en</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nuestros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4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idiomas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principales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025773AD-ADBF-244C-BCA8-BDDC51FE46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0073D7F5-969B-864D-A7F4-B5F213E4BD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Estamos </a:t>
            </a:r>
            <a:r>
              <a:rPr lang="en-US" altLang="en-US" dirty="0" err="1"/>
              <a:t>emocionados</a:t>
            </a:r>
            <a:r>
              <a:rPr lang="en-US" altLang="en-US" dirty="0"/>
              <a:t> con los </a:t>
            </a:r>
            <a:r>
              <a:rPr lang="en-US" altLang="en-US" dirty="0" err="1"/>
              <a:t>informes</a:t>
            </a:r>
            <a:r>
              <a:rPr lang="en-US" altLang="en-US" dirty="0"/>
              <a:t> que </a:t>
            </a:r>
            <a:r>
              <a:rPr lang="en-US" altLang="en-US" dirty="0" err="1"/>
              <a:t>hemos</a:t>
            </a:r>
            <a:r>
              <a:rPr lang="en-US" altLang="en-US" dirty="0"/>
              <a:t> </a:t>
            </a:r>
            <a:r>
              <a:rPr lang="en-US" altLang="en-US" dirty="0" err="1"/>
              <a:t>estado</a:t>
            </a:r>
            <a:r>
              <a:rPr lang="en-US" altLang="en-US" dirty="0"/>
              <a:t> recibiendo </a:t>
            </a:r>
            <a:r>
              <a:rPr lang="en-US" altLang="en-US" dirty="0" err="1"/>
              <a:t>sobre</a:t>
            </a:r>
            <a:r>
              <a:rPr lang="en-US" altLang="en-US" dirty="0"/>
              <a:t> el </a:t>
            </a:r>
            <a:r>
              <a:rPr lang="en-US" altLang="en-US" dirty="0" err="1"/>
              <a:t>énfasis</a:t>
            </a:r>
            <a:r>
              <a:rPr lang="en-US" altLang="en-US" dirty="0"/>
              <a:t> </a:t>
            </a:r>
            <a:r>
              <a:rPr lang="en-US" altLang="en-US" dirty="0" err="1"/>
              <a:t>renovado</a:t>
            </a:r>
            <a:r>
              <a:rPr lang="en-US" altLang="en-US" dirty="0"/>
              <a:t> y el </a:t>
            </a:r>
            <a:r>
              <a:rPr lang="en-US" altLang="en-US" dirty="0" err="1"/>
              <a:t>progreso</a:t>
            </a:r>
            <a:r>
              <a:rPr lang="en-US" altLang="en-US" dirty="0"/>
              <a:t> </a:t>
            </a:r>
            <a:r>
              <a:rPr lang="en-US" altLang="en-US" dirty="0" err="1"/>
              <a:t>en</a:t>
            </a:r>
            <a:r>
              <a:rPr lang="en-US" altLang="en-US" dirty="0"/>
              <a:t> el </a:t>
            </a:r>
            <a:r>
              <a:rPr lang="en-US" altLang="en-US" dirty="0" err="1"/>
              <a:t>discipulado</a:t>
            </a:r>
            <a:r>
              <a:rPr lang="en-US" altLang="en-US" dirty="0"/>
              <a:t> </a:t>
            </a:r>
            <a:r>
              <a:rPr lang="en-US" altLang="en-US" dirty="0" err="1"/>
              <a:t>en</a:t>
            </a:r>
            <a:r>
              <a:rPr lang="en-US" altLang="en-US" dirty="0"/>
              <a:t> la </a:t>
            </a:r>
            <a:r>
              <a:rPr lang="en-US" altLang="en-US" dirty="0" err="1"/>
              <a:t>iglesia</a:t>
            </a:r>
            <a:r>
              <a:rPr lang="en-US" altLang="en-US" dirty="0"/>
              <a:t> local. El Sendero </a:t>
            </a:r>
            <a:r>
              <a:rPr lang="en-US" altLang="en-US" dirty="0" err="1"/>
              <a:t>en</a:t>
            </a:r>
            <a:r>
              <a:rPr lang="en-US" altLang="en-US" dirty="0"/>
              <a:t> la </a:t>
            </a:r>
            <a:r>
              <a:rPr lang="en-US" altLang="en-US" dirty="0" err="1"/>
              <a:t>Gracia</a:t>
            </a:r>
            <a:r>
              <a:rPr lang="en-US" altLang="en-US" dirty="0"/>
              <a:t> </a:t>
            </a:r>
            <a:r>
              <a:rPr lang="en-US" altLang="en-US" dirty="0" err="1"/>
              <a:t>seguirá</a:t>
            </a:r>
            <a:r>
              <a:rPr lang="en-US" altLang="en-US" dirty="0"/>
              <a:t> </a:t>
            </a:r>
            <a:r>
              <a:rPr lang="en-US" altLang="en-US" dirty="0" err="1"/>
              <a:t>estando</a:t>
            </a:r>
            <a:r>
              <a:rPr lang="en-US" altLang="en-US" dirty="0"/>
              <a:t> a la </a:t>
            </a:r>
            <a:r>
              <a:rPr lang="en-US" altLang="en-US" dirty="0" err="1"/>
              <a:t>vanguardia</a:t>
            </a:r>
            <a:r>
              <a:rPr lang="en-US" altLang="en-US" dirty="0"/>
              <a:t> de lo que </a:t>
            </a:r>
            <a:r>
              <a:rPr lang="en-US" altLang="en-US" dirty="0" err="1"/>
              <a:t>hacemos</a:t>
            </a:r>
            <a:r>
              <a:rPr lang="en-US" altLang="en-US" dirty="0"/>
              <a:t> </a:t>
            </a:r>
            <a:r>
              <a:rPr lang="en-US" altLang="en-US" dirty="0" err="1"/>
              <a:t>en</a:t>
            </a:r>
            <a:r>
              <a:rPr lang="en-US" altLang="en-US" dirty="0"/>
              <a:t> los </a:t>
            </a:r>
            <a:r>
              <a:rPr lang="en-US" altLang="en-US" dirty="0" err="1"/>
              <a:t>Ministerios</a:t>
            </a:r>
            <a:r>
              <a:rPr lang="en-US" altLang="en-US" dirty="0"/>
              <a:t> de </a:t>
            </a:r>
            <a:r>
              <a:rPr lang="en-US" altLang="en-US" dirty="0" err="1"/>
              <a:t>Discipulado</a:t>
            </a:r>
            <a:r>
              <a:rPr lang="en-US" altLang="en-US" dirty="0"/>
              <a:t> </a:t>
            </a:r>
            <a:r>
              <a:rPr lang="en-US" altLang="en-US" dirty="0" err="1"/>
              <a:t>en</a:t>
            </a:r>
            <a:r>
              <a:rPr lang="en-US" altLang="en-US" dirty="0"/>
              <a:t> la </a:t>
            </a:r>
            <a:r>
              <a:rPr lang="en-US" altLang="en-US" dirty="0" err="1"/>
              <a:t>Región</a:t>
            </a:r>
            <a:r>
              <a:rPr lang="en-US" altLang="en-US" dirty="0"/>
              <a:t>.</a:t>
            </a:r>
          </a:p>
        </p:txBody>
      </p:sp>
      <p:sp>
        <p:nvSpPr>
          <p:cNvPr id="4" name="Slide Number Placeholder 3">
            <a:extLst>
              <a:ext uri="{FF2B5EF4-FFF2-40B4-BE49-F238E27FC236}">
                <a16:creationId xmlns:a16="http://schemas.microsoft.com/office/drawing/2014/main" id="{0FECD909-766A-344A-A40A-F93039576B92}"/>
              </a:ext>
            </a:extLst>
          </p:cNvPr>
          <p:cNvSpPr>
            <a:spLocks noGrp="1"/>
          </p:cNvSpPr>
          <p:nvPr>
            <p:ph type="sldNum" sz="quarter" idx="5"/>
          </p:nvPr>
        </p:nvSpPr>
        <p:spPr/>
        <p:txBody>
          <a:bodyPr/>
          <a:lstStyle/>
          <a:p>
            <a:pPr>
              <a:defRPr/>
            </a:pPr>
            <a:fld id="{A26464BF-1998-C043-BEF4-7DEE549D627D}" type="slidenum">
              <a:rPr lang="en-US" altLang="en-GT" smtClean="0"/>
              <a:pPr>
                <a:defRPr/>
              </a:pPr>
              <a:t>42</a:t>
            </a:fld>
            <a:endParaRPr lang="en-US" altLang="en-G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there were more than 14 different ministries under the umbrella of MIEDD. </a:t>
            </a:r>
          </a:p>
        </p:txBody>
      </p:sp>
      <p:sp>
        <p:nvSpPr>
          <p:cNvPr id="4" name="Slide Number Placeholder 3"/>
          <p:cNvSpPr>
            <a:spLocks noGrp="1"/>
          </p:cNvSpPr>
          <p:nvPr>
            <p:ph type="sldNum" sz="quarter" idx="5"/>
          </p:nvPr>
        </p:nvSpPr>
        <p:spPr/>
        <p:txBody>
          <a:bodyPr/>
          <a:lstStyle/>
          <a:p>
            <a:pPr>
              <a:defRPr/>
            </a:pPr>
            <a:fld id="{012DFC2C-065D-4846-94A5-776D323D7D98}" type="slidenum">
              <a:rPr lang="en-US" smtClean="0"/>
              <a:pPr>
                <a:defRPr/>
              </a:pPr>
              <a:t>6</a:t>
            </a:fld>
            <a:endParaRPr lang="en-US"/>
          </a:p>
        </p:txBody>
      </p:sp>
    </p:spTree>
    <p:extLst>
      <p:ext uri="{BB962C8B-B14F-4D97-AF65-F5344CB8AC3E}">
        <p14:creationId xmlns:p14="http://schemas.microsoft.com/office/powerpoint/2010/main" val="3318619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Nosotros</a:t>
            </a:r>
            <a:r>
              <a:rPr lang="en-US" dirty="0"/>
              <a:t> lo </a:t>
            </a:r>
            <a:r>
              <a:rPr lang="en-US" dirty="0" err="1"/>
              <a:t>hacemos</a:t>
            </a:r>
            <a:r>
              <a:rPr lang="en-US" dirty="0"/>
              <a:t> por </a:t>
            </a:r>
            <a:r>
              <a:rPr lang="en-US" dirty="0" err="1"/>
              <a:t>talleres</a:t>
            </a:r>
            <a:r>
              <a:rPr lang="en-US" dirty="0"/>
              <a:t> y </a:t>
            </a:r>
            <a:r>
              <a:rPr lang="en-US" dirty="0" err="1"/>
              <a:t>yo</a:t>
            </a:r>
            <a:r>
              <a:rPr lang="en-US" dirty="0"/>
              <a:t> </a:t>
            </a:r>
            <a:r>
              <a:rPr lang="en-US" dirty="0" err="1"/>
              <a:t>envio</a:t>
            </a:r>
            <a:r>
              <a:rPr lang="en-US" dirty="0"/>
              <a:t> </a:t>
            </a:r>
            <a:r>
              <a:rPr lang="en-US" dirty="0" err="1"/>
              <a:t>artículos</a:t>
            </a:r>
            <a:r>
              <a:rPr lang="en-US" dirty="0"/>
              <a:t> de </a:t>
            </a:r>
            <a:r>
              <a:rPr lang="en-US" dirty="0" err="1"/>
              <a:t>Liderazgo</a:t>
            </a:r>
            <a:r>
              <a:rPr lang="en-US" dirty="0"/>
              <a:t> </a:t>
            </a:r>
            <a:r>
              <a:rPr lang="en-US" dirty="0" err="1"/>
              <a:t>semenales</a:t>
            </a:r>
            <a:r>
              <a:rPr lang="en-US" dirty="0"/>
              <a:t>.</a:t>
            </a:r>
          </a:p>
        </p:txBody>
      </p:sp>
      <p:sp>
        <p:nvSpPr>
          <p:cNvPr id="4" name="Slide Number Placeholder 3"/>
          <p:cNvSpPr>
            <a:spLocks noGrp="1"/>
          </p:cNvSpPr>
          <p:nvPr>
            <p:ph type="sldNum" sz="quarter" idx="5"/>
          </p:nvPr>
        </p:nvSpPr>
        <p:spPr/>
        <p:txBody>
          <a:bodyPr/>
          <a:lstStyle/>
          <a:p>
            <a:pPr>
              <a:defRPr/>
            </a:pPr>
            <a:fld id="{012DFC2C-065D-4846-94A5-776D323D7D98}" type="slidenum">
              <a:rPr lang="en-US" smtClean="0"/>
              <a:pPr>
                <a:defRPr/>
              </a:pPr>
              <a:t>44</a:t>
            </a:fld>
            <a:endParaRPr lang="en-US"/>
          </a:p>
        </p:txBody>
      </p:sp>
    </p:spTree>
    <p:extLst>
      <p:ext uri="{BB962C8B-B14F-4D97-AF65-F5344CB8AC3E}">
        <p14:creationId xmlns:p14="http://schemas.microsoft.com/office/powerpoint/2010/main" val="183068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Carpeta es un </a:t>
            </a:r>
            <a:r>
              <a:rPr lang="en-US" dirty="0" err="1"/>
              <a:t>recurso</a:t>
            </a:r>
            <a:r>
              <a:rPr lang="en-US" dirty="0"/>
              <a:t> nuevo </a:t>
            </a:r>
            <a:r>
              <a:rPr lang="en-US" dirty="0" err="1"/>
              <a:t>cada</a:t>
            </a:r>
            <a:r>
              <a:rPr lang="en-US" dirty="0"/>
              <a:t> </a:t>
            </a:r>
            <a:r>
              <a:rPr lang="en-US" dirty="0" err="1"/>
              <a:t>año</a:t>
            </a:r>
            <a:r>
              <a:rPr lang="en-US" dirty="0"/>
              <a:t> que </a:t>
            </a:r>
            <a:r>
              <a:rPr lang="en-US" dirty="0" err="1"/>
              <a:t>incluya</a:t>
            </a:r>
            <a:r>
              <a:rPr lang="en-US" dirty="0"/>
              <a:t> </a:t>
            </a:r>
            <a:r>
              <a:rPr lang="en-US" dirty="0" err="1"/>
              <a:t>leccions</a:t>
            </a:r>
            <a:r>
              <a:rPr lang="en-US" dirty="0"/>
              <a:t> para </a:t>
            </a:r>
            <a:r>
              <a:rPr lang="en-US" dirty="0" err="1"/>
              <a:t>ministerios</a:t>
            </a:r>
            <a:r>
              <a:rPr lang="en-US" dirty="0"/>
              <a:t> de hombres, </a:t>
            </a:r>
            <a:r>
              <a:rPr lang="en-US" dirty="0" err="1"/>
              <a:t>mujeres</a:t>
            </a:r>
            <a:r>
              <a:rPr lang="en-US" dirty="0"/>
              <a:t>, </a:t>
            </a:r>
            <a:r>
              <a:rPr lang="en-US" dirty="0" err="1"/>
              <a:t>tercer</a:t>
            </a:r>
            <a:r>
              <a:rPr lang="en-US" dirty="0"/>
              <a:t> </a:t>
            </a:r>
            <a:r>
              <a:rPr lang="en-US" dirty="0" err="1"/>
              <a:t>edades</a:t>
            </a:r>
            <a:r>
              <a:rPr lang="en-US" dirty="0"/>
              <a:t>, </a:t>
            </a:r>
            <a:r>
              <a:rPr lang="en-US" dirty="0" err="1"/>
              <a:t>niños</a:t>
            </a:r>
            <a:r>
              <a:rPr lang="en-US" dirty="0"/>
              <a:t>, </a:t>
            </a:r>
            <a:r>
              <a:rPr lang="en-US" dirty="0" err="1"/>
              <a:t>matrimonios</a:t>
            </a:r>
            <a:r>
              <a:rPr lang="en-US" dirty="0"/>
              <a:t>, etc.</a:t>
            </a:r>
          </a:p>
        </p:txBody>
      </p:sp>
      <p:sp>
        <p:nvSpPr>
          <p:cNvPr id="4" name="Slide Number Placeholder 3"/>
          <p:cNvSpPr>
            <a:spLocks noGrp="1"/>
          </p:cNvSpPr>
          <p:nvPr>
            <p:ph type="sldNum" sz="quarter" idx="5"/>
          </p:nvPr>
        </p:nvSpPr>
        <p:spPr/>
        <p:txBody>
          <a:bodyPr/>
          <a:lstStyle/>
          <a:p>
            <a:pPr>
              <a:defRPr/>
            </a:pPr>
            <a:fld id="{012DFC2C-065D-4846-94A5-776D323D7D98}" type="slidenum">
              <a:rPr lang="en-US" smtClean="0"/>
              <a:pPr>
                <a:defRPr/>
              </a:pPr>
              <a:t>46</a:t>
            </a:fld>
            <a:endParaRPr lang="en-US"/>
          </a:p>
        </p:txBody>
      </p:sp>
    </p:spTree>
    <p:extLst>
      <p:ext uri="{BB962C8B-B14F-4D97-AF65-F5344CB8AC3E}">
        <p14:creationId xmlns:p14="http://schemas.microsoft.com/office/powerpoint/2010/main" val="2890608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1 Marcador de imagen de diapositiva">
            <a:extLst>
              <a:ext uri="{FF2B5EF4-FFF2-40B4-BE49-F238E27FC236}">
                <a16:creationId xmlns:a16="http://schemas.microsoft.com/office/drawing/2014/main" id="{4619C045-E817-8C4B-9B6B-2B146785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2 Marcador de notas">
            <a:extLst>
              <a:ext uri="{FF2B5EF4-FFF2-40B4-BE49-F238E27FC236}">
                <a16:creationId xmlns:a16="http://schemas.microsoft.com/office/drawing/2014/main" id="{59DCC31B-D079-BE42-ACED-8A675E7BDB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Tenemos</a:t>
            </a:r>
            <a:r>
              <a:rPr lang="en-US" altLang="en-US" dirty="0"/>
              <a:t> </a:t>
            </a:r>
            <a:r>
              <a:rPr lang="en-US" altLang="en-US" dirty="0" err="1"/>
              <a:t>páginas</a:t>
            </a:r>
            <a:r>
              <a:rPr lang="en-US" altLang="en-US" dirty="0"/>
              <a:t> </a:t>
            </a:r>
            <a:r>
              <a:rPr lang="en-US" altLang="en-US" dirty="0" err="1"/>
              <a:t>regionales</a:t>
            </a:r>
            <a:r>
              <a:rPr lang="en-US" altLang="en-US" dirty="0"/>
              <a:t> de Facebook </a:t>
            </a:r>
            <a:r>
              <a:rPr lang="en-US" altLang="en-US" dirty="0" err="1"/>
              <a:t>en</a:t>
            </a:r>
            <a:r>
              <a:rPr lang="en-US" altLang="en-US" dirty="0"/>
              <a:t> </a:t>
            </a:r>
            <a:r>
              <a:rPr lang="en-US" altLang="en-US" dirty="0" err="1"/>
              <a:t>inglés</a:t>
            </a:r>
            <a:r>
              <a:rPr lang="en-US" altLang="en-US" dirty="0"/>
              <a:t>, </a:t>
            </a:r>
            <a:r>
              <a:rPr lang="en-US" altLang="en-US" dirty="0" err="1"/>
              <a:t>español</a:t>
            </a:r>
            <a:r>
              <a:rPr lang="en-US" altLang="en-US" dirty="0"/>
              <a:t> y </a:t>
            </a:r>
            <a:r>
              <a:rPr lang="en-US" altLang="en-US" dirty="0" err="1"/>
              <a:t>francés</a:t>
            </a:r>
            <a:r>
              <a:rPr lang="en-US" altLang="en-US" dirty="0"/>
              <a:t>/criollo </a:t>
            </a:r>
            <a:r>
              <a:rPr lang="en-US" altLang="en-US" dirty="0" err="1"/>
              <a:t>haitiano</a:t>
            </a:r>
            <a:r>
              <a:rPr lang="en-US" altLang="en-US" dirty="0"/>
              <a:t> que </a:t>
            </a:r>
            <a:r>
              <a:rPr lang="en-US" altLang="en-US" dirty="0" err="1"/>
              <a:t>ayudan</a:t>
            </a:r>
            <a:r>
              <a:rPr lang="en-US" altLang="en-US" dirty="0"/>
              <a:t> a las personas a saber </a:t>
            </a:r>
            <a:r>
              <a:rPr lang="en-US" altLang="en-US" dirty="0" err="1"/>
              <a:t>qué</a:t>
            </a:r>
            <a:r>
              <a:rPr lang="en-US" altLang="en-US" dirty="0"/>
              <a:t> </a:t>
            </a:r>
            <a:r>
              <a:rPr lang="en-US" altLang="en-US" dirty="0" err="1"/>
              <a:t>está</a:t>
            </a:r>
            <a:r>
              <a:rPr lang="en-US" altLang="en-US" dirty="0"/>
              <a:t> </a:t>
            </a:r>
            <a:r>
              <a:rPr lang="en-US" altLang="en-US" dirty="0" err="1"/>
              <a:t>pasando</a:t>
            </a:r>
            <a:r>
              <a:rPr lang="en-US" altLang="en-US" dirty="0"/>
              <a:t> </a:t>
            </a:r>
            <a:r>
              <a:rPr lang="en-US" altLang="en-US" dirty="0" err="1"/>
              <a:t>en</a:t>
            </a:r>
            <a:r>
              <a:rPr lang="en-US" altLang="en-US" dirty="0"/>
              <a:t> la </a:t>
            </a:r>
            <a:r>
              <a:rPr lang="en-US" altLang="en-US" dirty="0" err="1"/>
              <a:t>región</a:t>
            </a:r>
            <a:r>
              <a:rPr lang="en-US" altLang="en-US" dirty="0"/>
              <a:t> y </a:t>
            </a:r>
            <a:r>
              <a:rPr lang="en-US" altLang="en-US" dirty="0" err="1"/>
              <a:t>conocer</a:t>
            </a:r>
            <a:r>
              <a:rPr lang="en-US" altLang="en-US" dirty="0"/>
              <a:t> </a:t>
            </a:r>
            <a:r>
              <a:rPr lang="en-US" altLang="en-US" dirty="0" err="1"/>
              <a:t>nuevos</a:t>
            </a:r>
            <a:r>
              <a:rPr lang="en-US" altLang="en-US" dirty="0"/>
              <a:t> </a:t>
            </a:r>
            <a:r>
              <a:rPr lang="en-US" altLang="en-US" dirty="0" err="1"/>
              <a:t>recursos</a:t>
            </a:r>
            <a:r>
              <a:rPr lang="en-US" altLang="en-US" dirty="0"/>
              <a:t> de </a:t>
            </a:r>
            <a:r>
              <a:rPr lang="en-US" altLang="en-US" dirty="0" err="1"/>
              <a:t>discipulado</a:t>
            </a:r>
            <a:r>
              <a:rPr lang="en-US" altLang="en-US" dirty="0"/>
              <a:t>. </a:t>
            </a:r>
            <a:r>
              <a:rPr lang="en-US" altLang="en-US" dirty="0" err="1"/>
              <a:t>Pueden</a:t>
            </a:r>
            <a:r>
              <a:rPr lang="en-US" altLang="en-US" dirty="0"/>
              <a:t> </a:t>
            </a:r>
            <a:r>
              <a:rPr lang="en-US" altLang="en-US" dirty="0" err="1"/>
              <a:t>ver</a:t>
            </a:r>
            <a:r>
              <a:rPr lang="en-US" altLang="en-US" dirty="0"/>
              <a:t> las </a:t>
            </a:r>
            <a:r>
              <a:rPr lang="en-US" altLang="en-US" dirty="0" err="1"/>
              <a:t>direcciones</a:t>
            </a:r>
            <a:r>
              <a:rPr lang="en-US" altLang="en-US" dirty="0"/>
              <a:t>.</a:t>
            </a:r>
          </a:p>
        </p:txBody>
      </p:sp>
      <p:sp>
        <p:nvSpPr>
          <p:cNvPr id="60419" name="3 Marcador de número de diapositiva">
            <a:extLst>
              <a:ext uri="{FF2B5EF4-FFF2-40B4-BE49-F238E27FC236}">
                <a16:creationId xmlns:a16="http://schemas.microsoft.com/office/drawing/2014/main" id="{183A9045-C4F8-2644-8353-5CAFC6F29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8D5E1067-C1A4-BA40-A01B-A26CAAFBDD95}" type="slidenum">
              <a:rPr lang="en-US" altLang="en-US" smtClean="0">
                <a:latin typeface="Arial" panose="020B0604020202020204" pitchFamily="34" charset="0"/>
              </a:rPr>
              <a:pPr fontAlgn="base">
                <a:spcBef>
                  <a:spcPct val="0"/>
                </a:spcBef>
                <a:spcAft>
                  <a:spcPct val="0"/>
                </a:spcAft>
              </a:pPr>
              <a:t>47</a:t>
            </a:fld>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Marcador de imagen de diapositiva">
            <a:extLst>
              <a:ext uri="{FF2B5EF4-FFF2-40B4-BE49-F238E27FC236}">
                <a16:creationId xmlns:a16="http://schemas.microsoft.com/office/drawing/2014/main" id="{05596925-C7EB-D543-9F35-5A7EDBF10E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2 Marcador de notas">
            <a:extLst>
              <a:ext uri="{FF2B5EF4-FFF2-40B4-BE49-F238E27FC236}">
                <a16:creationId xmlns:a16="http://schemas.microsoft.com/office/drawing/2014/main" id="{5451B424-4986-E84D-BA4B-D63830F049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También</a:t>
            </a:r>
            <a:r>
              <a:rPr lang="en-US" altLang="en-US" dirty="0"/>
              <a:t>, </a:t>
            </a:r>
            <a:r>
              <a:rPr lang="en-US" altLang="en-US" dirty="0" err="1"/>
              <a:t>nuestros</a:t>
            </a:r>
            <a:r>
              <a:rPr lang="en-US" altLang="en-US" dirty="0"/>
              <a:t> sitios web de </a:t>
            </a:r>
            <a:r>
              <a:rPr lang="en-US" altLang="en-US" dirty="0" err="1"/>
              <a:t>recursos</a:t>
            </a:r>
            <a:r>
              <a:rPr lang="en-US" altLang="en-US" dirty="0"/>
              <a:t> </a:t>
            </a:r>
            <a:r>
              <a:rPr lang="en-US" altLang="en-US" dirty="0" err="1"/>
              <a:t>en</a:t>
            </a:r>
            <a:r>
              <a:rPr lang="en-US" altLang="en-US" dirty="0"/>
              <a:t> </a:t>
            </a:r>
            <a:r>
              <a:rPr lang="en-US" altLang="en-US" dirty="0" err="1"/>
              <a:t>inglés</a:t>
            </a:r>
            <a:r>
              <a:rPr lang="en-US" altLang="en-US" dirty="0"/>
              <a:t>, </a:t>
            </a:r>
            <a:r>
              <a:rPr lang="en-US" altLang="en-US" dirty="0" err="1"/>
              <a:t>español</a:t>
            </a:r>
            <a:r>
              <a:rPr lang="en-US" altLang="en-US" dirty="0"/>
              <a:t> y </a:t>
            </a:r>
            <a:r>
              <a:rPr lang="en-US" altLang="en-US" dirty="0" err="1"/>
              <a:t>francés</a:t>
            </a:r>
            <a:r>
              <a:rPr lang="en-US" altLang="en-US" dirty="0"/>
              <a:t>/criollo son </a:t>
            </a:r>
            <a:r>
              <a:rPr lang="en-US" altLang="en-US" dirty="0" err="1"/>
              <a:t>extremadamente</a:t>
            </a:r>
            <a:r>
              <a:rPr lang="en-US" altLang="en-US" dirty="0"/>
              <a:t> </a:t>
            </a:r>
            <a:r>
              <a:rPr lang="en-US" altLang="en-US" dirty="0" err="1"/>
              <a:t>populares</a:t>
            </a:r>
            <a:r>
              <a:rPr lang="en-US" altLang="en-US" dirty="0"/>
              <a:t>, </a:t>
            </a:r>
            <a:r>
              <a:rPr lang="en-US" altLang="en-US" dirty="0" err="1"/>
              <a:t>especialmente</a:t>
            </a:r>
            <a:r>
              <a:rPr lang="en-US" altLang="en-US" dirty="0"/>
              <a:t> </a:t>
            </a:r>
            <a:r>
              <a:rPr lang="en-US" altLang="en-US" dirty="0" err="1"/>
              <a:t>en</a:t>
            </a:r>
            <a:r>
              <a:rPr lang="en-US" altLang="en-US" dirty="0"/>
              <a:t> </a:t>
            </a:r>
            <a:r>
              <a:rPr lang="en-US" altLang="en-US" dirty="0" err="1"/>
              <a:t>este</a:t>
            </a:r>
            <a:r>
              <a:rPr lang="en-US" altLang="en-US" dirty="0"/>
              <a:t> </a:t>
            </a:r>
            <a:r>
              <a:rPr lang="en-US" altLang="en-US" dirty="0" err="1"/>
              <a:t>momento</a:t>
            </a:r>
            <a:r>
              <a:rPr lang="en-US" altLang="en-US" dirty="0"/>
              <a:t> de </a:t>
            </a:r>
            <a:r>
              <a:rPr lang="en-US" altLang="en-US" dirty="0" err="1"/>
              <a:t>movimiento</a:t>
            </a:r>
            <a:r>
              <a:rPr lang="en-US" altLang="en-US" dirty="0"/>
              <a:t> </a:t>
            </a:r>
            <a:r>
              <a:rPr lang="en-US" altLang="en-US" dirty="0" err="1"/>
              <a:t>limitado</a:t>
            </a:r>
            <a:r>
              <a:rPr lang="en-US" altLang="en-US" dirty="0"/>
              <a:t> y </a:t>
            </a:r>
            <a:r>
              <a:rPr lang="en-US" altLang="en-US" dirty="0" err="1"/>
              <a:t>disponibilidad</a:t>
            </a:r>
            <a:r>
              <a:rPr lang="en-US" altLang="en-US" dirty="0"/>
              <a:t> </a:t>
            </a:r>
            <a:r>
              <a:rPr lang="en-US" altLang="en-US" dirty="0" err="1"/>
              <a:t>limitada</a:t>
            </a:r>
            <a:r>
              <a:rPr lang="en-US" altLang="en-US" dirty="0"/>
              <a:t> de </a:t>
            </a:r>
            <a:r>
              <a:rPr lang="en-US" altLang="en-US" dirty="0" err="1"/>
              <a:t>libros</a:t>
            </a:r>
            <a:r>
              <a:rPr lang="en-US" altLang="en-US" dirty="0"/>
              <a:t> </a:t>
            </a:r>
            <a:r>
              <a:rPr lang="en-US" altLang="en-US" dirty="0" err="1"/>
              <a:t>físicos</a:t>
            </a:r>
            <a:r>
              <a:rPr lang="en-US" altLang="en-US" dirty="0"/>
              <a:t>. </a:t>
            </a:r>
            <a:r>
              <a:rPr lang="en-US" altLang="en-US" dirty="0" err="1"/>
              <a:t>Aquí</a:t>
            </a:r>
            <a:r>
              <a:rPr lang="en-US" altLang="en-US" dirty="0"/>
              <a:t> son las </a:t>
            </a:r>
            <a:r>
              <a:rPr lang="en-US" altLang="en-US" dirty="0" err="1"/>
              <a:t>direcciones</a:t>
            </a:r>
            <a:r>
              <a:rPr lang="en-US" altLang="en-US" dirty="0"/>
              <a:t>.</a:t>
            </a:r>
          </a:p>
        </p:txBody>
      </p:sp>
      <p:sp>
        <p:nvSpPr>
          <p:cNvPr id="62467" name="3 Marcador de número de diapositiva">
            <a:extLst>
              <a:ext uri="{FF2B5EF4-FFF2-40B4-BE49-F238E27FC236}">
                <a16:creationId xmlns:a16="http://schemas.microsoft.com/office/drawing/2014/main" id="{15635304-CBD0-644D-9EF1-4BB568F330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9A5EB9C2-7154-CD41-9726-85CE59836145}" type="slidenum">
              <a:rPr lang="en-US" altLang="en-US" smtClean="0">
                <a:latin typeface="Arial" panose="020B0604020202020204" pitchFamily="34" charset="0"/>
              </a:rPr>
              <a:pPr fontAlgn="base">
                <a:spcBef>
                  <a:spcPct val="0"/>
                </a:spcBef>
                <a:spcAft>
                  <a:spcPct val="0"/>
                </a:spcAft>
              </a:pPr>
              <a:t>48</a:t>
            </a:fld>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Marcador de imagen de diapositiva">
            <a:extLst>
              <a:ext uri="{FF2B5EF4-FFF2-40B4-BE49-F238E27FC236}">
                <a16:creationId xmlns:a16="http://schemas.microsoft.com/office/drawing/2014/main" id="{05596925-C7EB-D543-9F35-5A7EDBF10E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2 Marcador de notas">
            <a:extLst>
              <a:ext uri="{FF2B5EF4-FFF2-40B4-BE49-F238E27FC236}">
                <a16:creationId xmlns:a16="http://schemas.microsoft.com/office/drawing/2014/main" id="{5451B424-4986-E84D-BA4B-D63830F049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Ustedes</a:t>
            </a:r>
            <a:r>
              <a:rPr lang="en-US" altLang="en-US" dirty="0"/>
              <a:t> </a:t>
            </a:r>
            <a:r>
              <a:rPr lang="en-US" altLang="en-US" dirty="0" err="1"/>
              <a:t>pueden</a:t>
            </a:r>
            <a:r>
              <a:rPr lang="en-US" altLang="en-US" dirty="0"/>
              <a:t> </a:t>
            </a:r>
            <a:r>
              <a:rPr lang="en-US" altLang="en-US" dirty="0" err="1"/>
              <a:t>ver</a:t>
            </a:r>
            <a:r>
              <a:rPr lang="en-US" altLang="en-US" dirty="0"/>
              <a:t> la </a:t>
            </a:r>
            <a:r>
              <a:rPr lang="en-US" altLang="en-US" dirty="0" err="1"/>
              <a:t>caja</a:t>
            </a:r>
            <a:r>
              <a:rPr lang="en-US" altLang="en-US" dirty="0"/>
              <a:t> </a:t>
            </a:r>
            <a:r>
              <a:rPr lang="en-US" altLang="en-US" dirty="0" err="1"/>
              <a:t>azul</a:t>
            </a:r>
            <a:r>
              <a:rPr lang="en-US" altLang="en-US" dirty="0"/>
              <a:t> </a:t>
            </a:r>
            <a:r>
              <a:rPr lang="en-US" altLang="en-US" dirty="0" err="1"/>
              <a:t>aquí</a:t>
            </a:r>
            <a:r>
              <a:rPr lang="en-US" altLang="en-US" dirty="0"/>
              <a:t>. Hay </a:t>
            </a:r>
            <a:r>
              <a:rPr lang="en-US" altLang="en-US" dirty="0" err="1"/>
              <a:t>diferentes</a:t>
            </a:r>
            <a:r>
              <a:rPr lang="en-US" altLang="en-US" dirty="0"/>
              <a:t> </a:t>
            </a:r>
            <a:r>
              <a:rPr lang="en-US" altLang="en-US" dirty="0" err="1"/>
              <a:t>categorias</a:t>
            </a:r>
            <a:r>
              <a:rPr lang="en-US" altLang="en-US" dirty="0"/>
              <a:t>. El Sendero </a:t>
            </a:r>
            <a:r>
              <a:rPr lang="en-US" altLang="en-US" dirty="0" err="1"/>
              <a:t>en</a:t>
            </a:r>
            <a:r>
              <a:rPr lang="en-US" altLang="en-US" dirty="0"/>
              <a:t> la </a:t>
            </a:r>
            <a:r>
              <a:rPr lang="en-US" altLang="en-US" dirty="0" err="1"/>
              <a:t>Gracia</a:t>
            </a:r>
            <a:r>
              <a:rPr lang="en-US" altLang="en-US" dirty="0"/>
              <a:t>, </a:t>
            </a:r>
            <a:r>
              <a:rPr lang="en-US" altLang="en-US" dirty="0" err="1"/>
              <a:t>ministerios</a:t>
            </a:r>
            <a:r>
              <a:rPr lang="en-US" altLang="en-US" dirty="0"/>
              <a:t> de </a:t>
            </a:r>
            <a:r>
              <a:rPr lang="en-US" altLang="en-US" dirty="0" err="1"/>
              <a:t>adultos</a:t>
            </a:r>
            <a:r>
              <a:rPr lang="en-US" altLang="en-US" dirty="0"/>
              <a:t>, </a:t>
            </a:r>
            <a:r>
              <a:rPr lang="en-US" altLang="en-US" dirty="0" err="1"/>
              <a:t>Jovenes</a:t>
            </a:r>
            <a:r>
              <a:rPr lang="en-US" altLang="en-US" dirty="0"/>
              <a:t>, </a:t>
            </a:r>
            <a:r>
              <a:rPr lang="en-US" altLang="en-US" dirty="0" err="1"/>
              <a:t>Niños</a:t>
            </a:r>
            <a:r>
              <a:rPr lang="en-US" altLang="en-US" dirty="0"/>
              <a:t>, videos, etc. </a:t>
            </a:r>
          </a:p>
        </p:txBody>
      </p:sp>
      <p:sp>
        <p:nvSpPr>
          <p:cNvPr id="62467" name="3 Marcador de número de diapositiva">
            <a:extLst>
              <a:ext uri="{FF2B5EF4-FFF2-40B4-BE49-F238E27FC236}">
                <a16:creationId xmlns:a16="http://schemas.microsoft.com/office/drawing/2014/main" id="{15635304-CBD0-644D-9EF1-4BB568F330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9A5EB9C2-7154-CD41-9726-85CE59836145}" type="slidenum">
              <a:rPr lang="en-US" altLang="en-US" smtClean="0">
                <a:latin typeface="Arial" panose="020B0604020202020204" pitchFamily="34" charset="0"/>
              </a:rPr>
              <a:pPr fontAlgn="base">
                <a:spcBef>
                  <a:spcPct val="0"/>
                </a:spcBef>
                <a:spcAft>
                  <a:spcPct val="0"/>
                </a:spcAft>
              </a:pPr>
              <a:t>49</a:t>
            </a:fld>
            <a:endParaRPr lang="en-US" altLang="en-US">
              <a:latin typeface="Arial" panose="020B0604020202020204" pitchFamily="34" charset="0"/>
            </a:endParaRPr>
          </a:p>
        </p:txBody>
      </p:sp>
    </p:spTree>
    <p:extLst>
      <p:ext uri="{BB962C8B-B14F-4D97-AF65-F5344CB8AC3E}">
        <p14:creationId xmlns:p14="http://schemas.microsoft.com/office/powerpoint/2010/main" val="40918096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Marcador de imagen de diapositiva">
            <a:extLst>
              <a:ext uri="{FF2B5EF4-FFF2-40B4-BE49-F238E27FC236}">
                <a16:creationId xmlns:a16="http://schemas.microsoft.com/office/drawing/2014/main" id="{05596925-C7EB-D543-9F35-5A7EDBF10E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2 Marcador de notas">
            <a:extLst>
              <a:ext uri="{FF2B5EF4-FFF2-40B4-BE49-F238E27FC236}">
                <a16:creationId xmlns:a16="http://schemas.microsoft.com/office/drawing/2014/main" id="{5451B424-4986-E84D-BA4B-D63830F049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Cuando</a:t>
            </a:r>
            <a:r>
              <a:rPr lang="en-US" altLang="en-US" dirty="0"/>
              <a:t> </a:t>
            </a:r>
            <a:r>
              <a:rPr lang="en-US" altLang="en-US" dirty="0" err="1"/>
              <a:t>hace</a:t>
            </a:r>
            <a:r>
              <a:rPr lang="en-US" altLang="en-US" dirty="0"/>
              <a:t> </a:t>
            </a:r>
            <a:r>
              <a:rPr lang="en-US" altLang="en-US" dirty="0" err="1"/>
              <a:t>clic</a:t>
            </a:r>
            <a:r>
              <a:rPr lang="en-US" altLang="en-US" dirty="0"/>
              <a:t> </a:t>
            </a:r>
            <a:r>
              <a:rPr lang="en-US" altLang="en-US" dirty="0" err="1"/>
              <a:t>en</a:t>
            </a:r>
            <a:r>
              <a:rPr lang="en-US" altLang="en-US" dirty="0"/>
              <a:t> la </a:t>
            </a:r>
            <a:r>
              <a:rPr lang="en-US" altLang="en-US" dirty="0" err="1"/>
              <a:t>flecha</a:t>
            </a:r>
            <a:r>
              <a:rPr lang="en-US" altLang="en-US" dirty="0"/>
              <a:t> al final de la </a:t>
            </a:r>
            <a:r>
              <a:rPr lang="en-US" altLang="en-US" dirty="0" err="1"/>
              <a:t>categoría</a:t>
            </a:r>
            <a:r>
              <a:rPr lang="en-US" altLang="en-US" dirty="0"/>
              <a:t>, </a:t>
            </a:r>
            <a:r>
              <a:rPr lang="en-US" altLang="en-US" dirty="0" err="1"/>
              <a:t>puede</a:t>
            </a:r>
            <a:r>
              <a:rPr lang="en-US" altLang="en-US" dirty="0"/>
              <a:t> </a:t>
            </a:r>
            <a:r>
              <a:rPr lang="en-US" altLang="en-US" dirty="0" err="1"/>
              <a:t>ver</a:t>
            </a:r>
            <a:r>
              <a:rPr lang="en-US" altLang="en-US" dirty="0"/>
              <a:t> </a:t>
            </a:r>
            <a:r>
              <a:rPr lang="en-US" altLang="en-US" dirty="0" err="1"/>
              <a:t>opciones</a:t>
            </a:r>
            <a:r>
              <a:rPr lang="en-US" altLang="en-US" dirty="0"/>
              <a:t> </a:t>
            </a:r>
            <a:r>
              <a:rPr lang="en-US" altLang="en-US" dirty="0" err="1"/>
              <a:t>adicionales</a:t>
            </a:r>
            <a:r>
              <a:rPr lang="en-US" altLang="en-US" dirty="0"/>
              <a:t>. Para El Sendero </a:t>
            </a:r>
            <a:r>
              <a:rPr lang="en-US" altLang="en-US" dirty="0" err="1"/>
              <a:t>en</a:t>
            </a:r>
            <a:r>
              <a:rPr lang="en-US" altLang="en-US" dirty="0"/>
              <a:t> la </a:t>
            </a:r>
            <a:r>
              <a:rPr lang="en-US" altLang="en-US" dirty="0" err="1"/>
              <a:t>Gracia</a:t>
            </a:r>
            <a:r>
              <a:rPr lang="en-US" altLang="en-US" dirty="0"/>
              <a:t>, </a:t>
            </a:r>
            <a:r>
              <a:rPr lang="en-US" altLang="en-US" dirty="0" err="1"/>
              <a:t>pueden</a:t>
            </a:r>
            <a:r>
              <a:rPr lang="en-US" altLang="en-US" dirty="0"/>
              <a:t> </a:t>
            </a:r>
            <a:r>
              <a:rPr lang="en-US" altLang="en-US" dirty="0" err="1"/>
              <a:t>ver</a:t>
            </a:r>
            <a:r>
              <a:rPr lang="en-US" altLang="en-US" dirty="0"/>
              <a:t> los </a:t>
            </a:r>
            <a:r>
              <a:rPr lang="en-US" altLang="en-US" dirty="0" err="1"/>
              <a:t>partes</a:t>
            </a:r>
            <a:r>
              <a:rPr lang="en-US" altLang="en-US" dirty="0"/>
              <a:t> </a:t>
            </a:r>
            <a:r>
              <a:rPr lang="en-US" altLang="en-US" dirty="0" err="1"/>
              <a:t>diferentes</a:t>
            </a:r>
            <a:r>
              <a:rPr lang="en-US" altLang="en-US" dirty="0"/>
              <a:t> del Sendero.</a:t>
            </a:r>
          </a:p>
        </p:txBody>
      </p:sp>
      <p:sp>
        <p:nvSpPr>
          <p:cNvPr id="62467" name="3 Marcador de número de diapositiva">
            <a:extLst>
              <a:ext uri="{FF2B5EF4-FFF2-40B4-BE49-F238E27FC236}">
                <a16:creationId xmlns:a16="http://schemas.microsoft.com/office/drawing/2014/main" id="{15635304-CBD0-644D-9EF1-4BB568F330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9A5EB9C2-7154-CD41-9726-85CE59836145}" type="slidenum">
              <a:rPr lang="en-US" altLang="en-US" smtClean="0">
                <a:latin typeface="Arial" panose="020B0604020202020204" pitchFamily="34" charset="0"/>
              </a:rPr>
              <a:pPr fontAlgn="base">
                <a:spcBef>
                  <a:spcPct val="0"/>
                </a:spcBef>
                <a:spcAft>
                  <a:spcPct val="0"/>
                </a:spcAft>
              </a:pPr>
              <a:t>50</a:t>
            </a:fld>
            <a:endParaRPr lang="en-US" altLang="en-US">
              <a:latin typeface="Arial" panose="020B0604020202020204" pitchFamily="34" charset="0"/>
            </a:endParaRPr>
          </a:p>
        </p:txBody>
      </p:sp>
    </p:spTree>
    <p:extLst>
      <p:ext uri="{BB962C8B-B14F-4D97-AF65-F5344CB8AC3E}">
        <p14:creationId xmlns:p14="http://schemas.microsoft.com/office/powerpoint/2010/main" val="1246547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Marcador de imagen de diapositiva">
            <a:extLst>
              <a:ext uri="{FF2B5EF4-FFF2-40B4-BE49-F238E27FC236}">
                <a16:creationId xmlns:a16="http://schemas.microsoft.com/office/drawing/2014/main" id="{05596925-C7EB-D543-9F35-5A7EDBF10E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2 Marcador de notas">
            <a:extLst>
              <a:ext uri="{FF2B5EF4-FFF2-40B4-BE49-F238E27FC236}">
                <a16:creationId xmlns:a16="http://schemas.microsoft.com/office/drawing/2014/main" id="{5451B424-4986-E84D-BA4B-D63830F049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Cuando</a:t>
            </a:r>
            <a:r>
              <a:rPr lang="en-US" altLang="en-US" dirty="0"/>
              <a:t> </a:t>
            </a:r>
            <a:r>
              <a:rPr lang="en-US" altLang="en-US" dirty="0" err="1"/>
              <a:t>hace</a:t>
            </a:r>
            <a:r>
              <a:rPr lang="en-US" altLang="en-US" dirty="0"/>
              <a:t> </a:t>
            </a:r>
            <a:r>
              <a:rPr lang="en-US" altLang="en-US" dirty="0" err="1"/>
              <a:t>clic</a:t>
            </a:r>
            <a:r>
              <a:rPr lang="en-US" altLang="en-US" dirty="0"/>
              <a:t> </a:t>
            </a:r>
            <a:r>
              <a:rPr lang="en-US" altLang="en-US" dirty="0" err="1"/>
              <a:t>en</a:t>
            </a:r>
            <a:r>
              <a:rPr lang="en-US" altLang="en-US" dirty="0"/>
              <a:t> la </a:t>
            </a:r>
            <a:r>
              <a:rPr lang="en-US" altLang="en-US" dirty="0" err="1"/>
              <a:t>flecha</a:t>
            </a:r>
            <a:r>
              <a:rPr lang="en-US" altLang="en-US" dirty="0"/>
              <a:t> al final de las </a:t>
            </a:r>
            <a:r>
              <a:rPr lang="en-US" altLang="en-US" dirty="0" err="1"/>
              <a:t>otras</a:t>
            </a:r>
            <a:r>
              <a:rPr lang="en-US" altLang="en-US" dirty="0"/>
              <a:t> </a:t>
            </a:r>
            <a:r>
              <a:rPr lang="en-US" altLang="en-US" dirty="0" err="1"/>
              <a:t>categorías</a:t>
            </a:r>
            <a:r>
              <a:rPr lang="en-US" altLang="en-US" dirty="0"/>
              <a:t>, </a:t>
            </a:r>
            <a:r>
              <a:rPr lang="en-US" altLang="en-US" dirty="0" err="1"/>
              <a:t>puede</a:t>
            </a:r>
            <a:r>
              <a:rPr lang="en-US" altLang="en-US" dirty="0"/>
              <a:t> </a:t>
            </a:r>
            <a:r>
              <a:rPr lang="en-US" altLang="en-US" dirty="0" err="1"/>
              <a:t>ver</a:t>
            </a:r>
            <a:r>
              <a:rPr lang="en-US" altLang="en-US" dirty="0"/>
              <a:t> </a:t>
            </a:r>
            <a:r>
              <a:rPr lang="en-US" altLang="en-US" dirty="0" err="1"/>
              <a:t>más</a:t>
            </a:r>
            <a:r>
              <a:rPr lang="en-US" altLang="en-US" dirty="0"/>
              <a:t> </a:t>
            </a:r>
            <a:r>
              <a:rPr lang="en-US" altLang="en-US" dirty="0" err="1"/>
              <a:t>opciones</a:t>
            </a:r>
            <a:r>
              <a:rPr lang="en-US" altLang="en-US" dirty="0"/>
              <a:t> para </a:t>
            </a:r>
            <a:r>
              <a:rPr lang="en-US" altLang="en-US" dirty="0" err="1"/>
              <a:t>diferentes</a:t>
            </a:r>
            <a:r>
              <a:rPr lang="en-US" altLang="en-US" dirty="0"/>
              <a:t> </a:t>
            </a:r>
            <a:r>
              <a:rPr lang="en-US" altLang="en-US" dirty="0" err="1"/>
              <a:t>grupos</a:t>
            </a:r>
            <a:r>
              <a:rPr lang="en-US" altLang="en-US" dirty="0"/>
              <a:t> y </a:t>
            </a:r>
            <a:r>
              <a:rPr lang="en-US" altLang="en-US" dirty="0" err="1"/>
              <a:t>edades</a:t>
            </a:r>
            <a:r>
              <a:rPr lang="en-US" altLang="en-US" dirty="0"/>
              <a:t>. </a:t>
            </a:r>
          </a:p>
        </p:txBody>
      </p:sp>
      <p:sp>
        <p:nvSpPr>
          <p:cNvPr id="62467" name="3 Marcador de número de diapositiva">
            <a:extLst>
              <a:ext uri="{FF2B5EF4-FFF2-40B4-BE49-F238E27FC236}">
                <a16:creationId xmlns:a16="http://schemas.microsoft.com/office/drawing/2014/main" id="{15635304-CBD0-644D-9EF1-4BB568F330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9A5EB9C2-7154-CD41-9726-85CE59836145}" type="slidenum">
              <a:rPr lang="en-US" altLang="en-US" smtClean="0">
                <a:latin typeface="Arial" panose="020B0604020202020204" pitchFamily="34" charset="0"/>
              </a:rPr>
              <a:pPr fontAlgn="base">
                <a:spcBef>
                  <a:spcPct val="0"/>
                </a:spcBef>
                <a:spcAft>
                  <a:spcPct val="0"/>
                </a:spcAft>
              </a:pPr>
              <a:t>51</a:t>
            </a:fld>
            <a:endParaRPr lang="en-US" altLang="en-US">
              <a:latin typeface="Arial" panose="020B0604020202020204" pitchFamily="34" charset="0"/>
            </a:endParaRPr>
          </a:p>
        </p:txBody>
      </p:sp>
    </p:spTree>
    <p:extLst>
      <p:ext uri="{BB962C8B-B14F-4D97-AF65-F5344CB8AC3E}">
        <p14:creationId xmlns:p14="http://schemas.microsoft.com/office/powerpoint/2010/main" val="3254213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Marcador de imagen de diapositiva">
            <a:extLst>
              <a:ext uri="{FF2B5EF4-FFF2-40B4-BE49-F238E27FC236}">
                <a16:creationId xmlns:a16="http://schemas.microsoft.com/office/drawing/2014/main" id="{05596925-C7EB-D543-9F35-5A7EDBF10E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2 Marcador de notas">
            <a:extLst>
              <a:ext uri="{FF2B5EF4-FFF2-40B4-BE49-F238E27FC236}">
                <a16:creationId xmlns:a16="http://schemas.microsoft.com/office/drawing/2014/main" id="{5451B424-4986-E84D-BA4B-D63830F049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Cuando</a:t>
            </a:r>
            <a:r>
              <a:rPr lang="en-US" altLang="en-US" dirty="0"/>
              <a:t> </a:t>
            </a:r>
            <a:r>
              <a:rPr lang="en-US" altLang="en-US" dirty="0" err="1"/>
              <a:t>hace</a:t>
            </a:r>
            <a:r>
              <a:rPr lang="en-US" altLang="en-US" dirty="0"/>
              <a:t> </a:t>
            </a:r>
            <a:r>
              <a:rPr lang="en-US" altLang="en-US" dirty="0" err="1"/>
              <a:t>clic</a:t>
            </a:r>
            <a:r>
              <a:rPr lang="en-US" altLang="en-US" dirty="0"/>
              <a:t> </a:t>
            </a:r>
            <a:r>
              <a:rPr lang="en-US" altLang="en-US" dirty="0" err="1"/>
              <a:t>en</a:t>
            </a:r>
            <a:r>
              <a:rPr lang="en-US" altLang="en-US" dirty="0"/>
              <a:t> la </a:t>
            </a:r>
            <a:r>
              <a:rPr lang="en-US" altLang="en-US" dirty="0" err="1"/>
              <a:t>categoria</a:t>
            </a:r>
            <a:r>
              <a:rPr lang="en-US" altLang="en-US" dirty="0"/>
              <a:t> que </a:t>
            </a:r>
            <a:r>
              <a:rPr lang="en-US" altLang="en-US" dirty="0" err="1"/>
              <a:t>quiere</a:t>
            </a:r>
            <a:r>
              <a:rPr lang="en-US" altLang="en-US" dirty="0"/>
              <a:t>, el sitio </a:t>
            </a:r>
            <a:r>
              <a:rPr lang="en-US" altLang="en-US" dirty="0" err="1"/>
              <a:t>muestra</a:t>
            </a:r>
            <a:r>
              <a:rPr lang="en-US" altLang="en-US" dirty="0"/>
              <a:t> los </a:t>
            </a:r>
            <a:r>
              <a:rPr lang="en-US" altLang="en-US" dirty="0" err="1"/>
              <a:t>recursos</a:t>
            </a:r>
            <a:r>
              <a:rPr lang="en-US" altLang="en-US" dirty="0"/>
              <a:t> </a:t>
            </a:r>
            <a:r>
              <a:rPr lang="en-US" altLang="en-US" dirty="0" err="1"/>
              <a:t>diferentes</a:t>
            </a:r>
            <a:r>
              <a:rPr lang="en-US" altLang="en-US" dirty="0"/>
              <a:t> </a:t>
            </a:r>
            <a:r>
              <a:rPr lang="en-US" altLang="en-US" dirty="0" err="1"/>
              <a:t>disponibles</a:t>
            </a:r>
            <a:r>
              <a:rPr lang="en-US" altLang="en-US" dirty="0"/>
              <a:t>. </a:t>
            </a:r>
          </a:p>
          <a:p>
            <a:endParaRPr lang="en-US" altLang="en-US" dirty="0"/>
          </a:p>
          <a:p>
            <a:r>
              <a:rPr lang="en-US" altLang="en-US" dirty="0" err="1"/>
              <a:t>Estas</a:t>
            </a:r>
            <a:r>
              <a:rPr lang="en-US" altLang="en-US" dirty="0"/>
              <a:t> </a:t>
            </a:r>
            <a:r>
              <a:rPr lang="en-US" altLang="en-US" dirty="0" err="1"/>
              <a:t>paginas</a:t>
            </a:r>
            <a:r>
              <a:rPr lang="en-US" altLang="en-US" dirty="0"/>
              <a:t> son un </a:t>
            </a:r>
            <a:r>
              <a:rPr lang="en-US" altLang="en-US" dirty="0" err="1"/>
              <a:t>buen</a:t>
            </a:r>
            <a:r>
              <a:rPr lang="en-US" altLang="en-US" dirty="0"/>
              <a:t> </a:t>
            </a:r>
            <a:r>
              <a:rPr lang="en-US" altLang="en-US" dirty="0" err="1"/>
              <a:t>recurso</a:t>
            </a:r>
            <a:r>
              <a:rPr lang="en-US" altLang="en-US" dirty="0"/>
              <a:t> para </a:t>
            </a:r>
            <a:r>
              <a:rPr lang="en-US" altLang="en-US" dirty="0" err="1"/>
              <a:t>nuestra</a:t>
            </a:r>
            <a:r>
              <a:rPr lang="en-US" altLang="en-US" dirty="0"/>
              <a:t> </a:t>
            </a:r>
            <a:r>
              <a:rPr lang="en-US" altLang="en-US" dirty="0" err="1"/>
              <a:t>gente</a:t>
            </a:r>
            <a:r>
              <a:rPr lang="en-US" altLang="en-US" dirty="0"/>
              <a:t>.</a:t>
            </a:r>
          </a:p>
        </p:txBody>
      </p:sp>
      <p:sp>
        <p:nvSpPr>
          <p:cNvPr id="62467" name="3 Marcador de número de diapositiva">
            <a:extLst>
              <a:ext uri="{FF2B5EF4-FFF2-40B4-BE49-F238E27FC236}">
                <a16:creationId xmlns:a16="http://schemas.microsoft.com/office/drawing/2014/main" id="{15635304-CBD0-644D-9EF1-4BB568F330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9A5EB9C2-7154-CD41-9726-85CE59836145}" type="slidenum">
              <a:rPr lang="en-US" altLang="en-US" smtClean="0">
                <a:latin typeface="Arial" panose="020B0604020202020204" pitchFamily="34" charset="0"/>
              </a:rPr>
              <a:pPr fontAlgn="base">
                <a:spcBef>
                  <a:spcPct val="0"/>
                </a:spcBef>
                <a:spcAft>
                  <a:spcPct val="0"/>
                </a:spcAft>
              </a:pPr>
              <a:t>52</a:t>
            </a:fld>
            <a:endParaRPr lang="en-US" altLang="en-US">
              <a:latin typeface="Arial" panose="020B0604020202020204" pitchFamily="34" charset="0"/>
            </a:endParaRPr>
          </a:p>
        </p:txBody>
      </p:sp>
    </p:spTree>
    <p:extLst>
      <p:ext uri="{BB962C8B-B14F-4D97-AF65-F5344CB8AC3E}">
        <p14:creationId xmlns:p14="http://schemas.microsoft.com/office/powerpoint/2010/main" val="3561727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44FCE327-A079-A141-818B-1C1A0B2C25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C537A4AB-CFDD-2645-8A81-F764354C1B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err="1"/>
              <a:t>Ángel</a:t>
            </a:r>
            <a:r>
              <a:rPr lang="en-GB" altLang="en-US" dirty="0"/>
              <a:t> Rodríguez – </a:t>
            </a:r>
            <a:r>
              <a:rPr lang="en-GB" altLang="en-US" dirty="0" err="1"/>
              <a:t>Coordinador</a:t>
            </a:r>
            <a:r>
              <a:rPr lang="en-GB" altLang="en-US" dirty="0"/>
              <a:t> de DNI del </a:t>
            </a:r>
            <a:r>
              <a:rPr lang="en-GB" altLang="en-US" dirty="0" err="1"/>
              <a:t>Área</a:t>
            </a:r>
            <a:r>
              <a:rPr lang="en-GB" altLang="en-US" dirty="0"/>
              <a:t> México</a:t>
            </a:r>
            <a:endParaRPr lang="en-US" altLang="en-US" dirty="0"/>
          </a:p>
        </p:txBody>
      </p:sp>
      <p:sp>
        <p:nvSpPr>
          <p:cNvPr id="4" name="Slide Number Placeholder 3">
            <a:extLst>
              <a:ext uri="{FF2B5EF4-FFF2-40B4-BE49-F238E27FC236}">
                <a16:creationId xmlns:a16="http://schemas.microsoft.com/office/drawing/2014/main" id="{9DA9A925-8EA9-9747-B223-B98D3ECB1EB1}"/>
              </a:ext>
            </a:extLst>
          </p:cNvPr>
          <p:cNvSpPr>
            <a:spLocks noGrp="1"/>
          </p:cNvSpPr>
          <p:nvPr>
            <p:ph type="sldNum" sz="quarter" idx="5"/>
          </p:nvPr>
        </p:nvSpPr>
        <p:spPr/>
        <p:txBody>
          <a:bodyPr/>
          <a:lstStyle/>
          <a:p>
            <a:pPr>
              <a:defRPr/>
            </a:pPr>
            <a:fld id="{3D074774-D0CD-264D-8A6C-891B4F1E37AD}" type="slidenum">
              <a:rPr lang="en-US" altLang="en-GT" smtClean="0"/>
              <a:pPr>
                <a:defRPr/>
              </a:pPr>
              <a:t>53</a:t>
            </a:fld>
            <a:endParaRPr lang="en-US" altLang="en-GT"/>
          </a:p>
        </p:txBody>
      </p:sp>
    </p:spTree>
    <p:extLst>
      <p:ext uri="{BB962C8B-B14F-4D97-AF65-F5344CB8AC3E}">
        <p14:creationId xmlns:p14="http://schemas.microsoft.com/office/powerpoint/2010/main" val="503173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54</a:t>
            </a:fld>
            <a:endParaRPr lang="en-US"/>
          </a:p>
        </p:txBody>
      </p:sp>
    </p:spTree>
    <p:extLst>
      <p:ext uri="{BB962C8B-B14F-4D97-AF65-F5344CB8AC3E}">
        <p14:creationId xmlns:p14="http://schemas.microsoft.com/office/powerpoint/2010/main" val="1774012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Nuestro</a:t>
            </a:r>
            <a:r>
              <a:rPr lang="en-US" dirty="0"/>
              <a:t> </a:t>
            </a:r>
            <a:r>
              <a:rPr lang="en-US" dirty="0" err="1"/>
              <a:t>propósito</a:t>
            </a:r>
            <a:r>
              <a:rPr lang="en-US" dirty="0"/>
              <a:t> principal no es </a:t>
            </a:r>
            <a:r>
              <a:rPr lang="en-US" dirty="0" err="1"/>
              <a:t>hacer</a:t>
            </a:r>
            <a:r>
              <a:rPr lang="en-US" dirty="0"/>
              <a:t> la Escuela Dominical... es </a:t>
            </a:r>
            <a:r>
              <a:rPr lang="en-US" dirty="0" err="1"/>
              <a:t>hacer</a:t>
            </a:r>
            <a:r>
              <a:rPr lang="en-US" dirty="0"/>
              <a:t> </a:t>
            </a:r>
            <a:r>
              <a:rPr lang="en-US" dirty="0" err="1"/>
              <a:t>discípulos</a:t>
            </a:r>
            <a:r>
              <a:rPr lang="en-US" dirty="0"/>
              <a:t> </a:t>
            </a:r>
            <a:r>
              <a:rPr lang="en-US" dirty="0" err="1"/>
              <a:t>semejantes</a:t>
            </a:r>
            <a:r>
              <a:rPr lang="en-US" dirty="0"/>
              <a:t> a Cristo... y </a:t>
            </a:r>
            <a:r>
              <a:rPr lang="en-US" dirty="0" err="1"/>
              <a:t>cada</a:t>
            </a:r>
            <a:r>
              <a:rPr lang="en-US" dirty="0"/>
              <a:t> uno de </a:t>
            </a:r>
            <a:r>
              <a:rPr lang="en-US" dirty="0" err="1"/>
              <a:t>los</a:t>
            </a:r>
            <a:r>
              <a:rPr lang="en-US" dirty="0"/>
              <a:t> </a:t>
            </a:r>
            <a:r>
              <a:rPr lang="en-US" dirty="0" err="1"/>
              <a:t>varios</a:t>
            </a:r>
            <a:r>
              <a:rPr lang="en-US" dirty="0"/>
              <a:t> </a:t>
            </a:r>
            <a:r>
              <a:rPr lang="en-US" dirty="0" err="1"/>
              <a:t>ministerios</a:t>
            </a:r>
            <a:r>
              <a:rPr lang="en-US" dirty="0"/>
              <a:t> bajo </a:t>
            </a:r>
            <a:r>
              <a:rPr lang="en-US" dirty="0" err="1"/>
              <a:t>nuestro</a:t>
            </a:r>
            <a:r>
              <a:rPr lang="en-US" dirty="0"/>
              <a:t> </a:t>
            </a:r>
            <a:r>
              <a:rPr lang="en-US" dirty="0" err="1"/>
              <a:t>paraguas</a:t>
            </a:r>
            <a:r>
              <a:rPr lang="en-US" dirty="0"/>
              <a:t> ministerial </a:t>
            </a:r>
            <a:r>
              <a:rPr lang="en-US" dirty="0" err="1"/>
              <a:t>existe</a:t>
            </a:r>
            <a:r>
              <a:rPr lang="en-US" dirty="0"/>
              <a:t> para </a:t>
            </a:r>
            <a:r>
              <a:rPr lang="en-US" dirty="0" err="1"/>
              <a:t>presentar</a:t>
            </a:r>
            <a:r>
              <a:rPr lang="en-US" dirty="0"/>
              <a:t> a las personas a Jesús y </a:t>
            </a:r>
            <a:r>
              <a:rPr lang="en-US" dirty="0" err="1"/>
              <a:t>caminar</a:t>
            </a:r>
            <a:r>
              <a:rPr lang="en-US" dirty="0"/>
              <a:t> con </a:t>
            </a:r>
            <a:r>
              <a:rPr lang="en-US" dirty="0" err="1"/>
              <a:t>ellos</a:t>
            </a:r>
            <a:r>
              <a:rPr lang="en-US" dirty="0"/>
              <a:t> </a:t>
            </a:r>
            <a:r>
              <a:rPr lang="en-US" dirty="0" err="1"/>
              <a:t>como</a:t>
            </a:r>
            <a:r>
              <a:rPr lang="en-US" dirty="0"/>
              <a:t> </a:t>
            </a:r>
            <a:r>
              <a:rPr lang="en-US" dirty="0" err="1"/>
              <a:t>discípulos</a:t>
            </a:r>
            <a:r>
              <a:rPr lang="en-US" dirty="0"/>
              <a:t> </a:t>
            </a:r>
            <a:r>
              <a:rPr lang="en-US" dirty="0" err="1"/>
              <a:t>en</a:t>
            </a:r>
            <a:r>
              <a:rPr lang="en-US" dirty="0"/>
              <a:t> </a:t>
            </a:r>
            <a:r>
              <a:rPr lang="en-US" dirty="0" err="1"/>
              <a:t>el</a:t>
            </a:r>
            <a:r>
              <a:rPr lang="en-US" dirty="0"/>
              <a:t> </a:t>
            </a:r>
            <a:r>
              <a:rPr lang="en-US" dirty="0" err="1"/>
              <a:t>sendero</a:t>
            </a:r>
            <a:r>
              <a:rPr lang="en-US" dirty="0"/>
              <a:t> </a:t>
            </a:r>
            <a:r>
              <a:rPr lang="en-US" dirty="0" err="1"/>
              <a:t>en</a:t>
            </a:r>
            <a:r>
              <a:rPr lang="en-US" dirty="0"/>
              <a:t> la </a:t>
            </a:r>
            <a:r>
              <a:rPr lang="en-US" dirty="0" err="1"/>
              <a:t>gracia</a:t>
            </a:r>
            <a:r>
              <a:rPr lang="en-US" dirty="0"/>
              <a:t>.</a:t>
            </a:r>
          </a:p>
          <a:p>
            <a:endParaRPr lang="en-US" dirty="0"/>
          </a:p>
          <a:p>
            <a:r>
              <a:rPr lang="en-US" dirty="0" err="1"/>
              <a:t>Entonces</a:t>
            </a:r>
            <a:r>
              <a:rPr lang="en-US" dirty="0"/>
              <a:t>, </a:t>
            </a:r>
            <a:r>
              <a:rPr lang="en-US" dirty="0" err="1"/>
              <a:t>vimos</a:t>
            </a:r>
            <a:r>
              <a:rPr lang="en-US" dirty="0"/>
              <a:t> que </a:t>
            </a:r>
            <a:r>
              <a:rPr lang="en-US" dirty="0" err="1"/>
              <a:t>nuestro</a:t>
            </a:r>
            <a:r>
              <a:rPr lang="en-US" dirty="0"/>
              <a:t> </a:t>
            </a:r>
            <a:r>
              <a:rPr lang="en-US" dirty="0" err="1"/>
              <a:t>nombre</a:t>
            </a:r>
            <a:r>
              <a:rPr lang="en-US" dirty="0"/>
              <a:t> no </a:t>
            </a:r>
            <a:r>
              <a:rPr lang="en-US" dirty="0" err="1"/>
              <a:t>reflejaba</a:t>
            </a:r>
            <a:r>
              <a:rPr lang="en-US" dirty="0"/>
              <a:t> </a:t>
            </a:r>
            <a:r>
              <a:rPr lang="en-US" dirty="0" err="1"/>
              <a:t>quiénes</a:t>
            </a:r>
            <a:r>
              <a:rPr lang="en-US" dirty="0"/>
              <a:t> </a:t>
            </a:r>
            <a:r>
              <a:rPr lang="en-US" dirty="0" err="1"/>
              <a:t>somos</a:t>
            </a:r>
            <a:r>
              <a:rPr lang="en-US" dirty="0"/>
              <a:t>... </a:t>
            </a:r>
            <a:r>
              <a:rPr lang="en-US" dirty="0" err="1"/>
              <a:t>cuál</a:t>
            </a:r>
            <a:r>
              <a:rPr lang="en-US" dirty="0"/>
              <a:t> era </a:t>
            </a:r>
            <a:r>
              <a:rPr lang="en-US" dirty="0" err="1"/>
              <a:t>nuestro</a:t>
            </a:r>
            <a:r>
              <a:rPr lang="en-US" dirty="0"/>
              <a:t> </a:t>
            </a:r>
            <a:r>
              <a:rPr lang="en-US" dirty="0" err="1"/>
              <a:t>propósito</a:t>
            </a:r>
            <a:r>
              <a:rPr lang="en-US" dirty="0"/>
              <a:t>. </a:t>
            </a:r>
            <a:r>
              <a:rPr lang="en-US" dirty="0" err="1"/>
              <a:t>Entonces</a:t>
            </a:r>
            <a:r>
              <a:rPr lang="en-US" dirty="0"/>
              <a:t>, </a:t>
            </a:r>
            <a:r>
              <a:rPr lang="en-US" dirty="0" err="1"/>
              <a:t>después</a:t>
            </a:r>
            <a:r>
              <a:rPr lang="en-US" dirty="0"/>
              <a:t> de </a:t>
            </a:r>
            <a:r>
              <a:rPr lang="en-US" dirty="0" err="1"/>
              <a:t>clarificar</a:t>
            </a:r>
            <a:r>
              <a:rPr lang="en-US" dirty="0"/>
              <a:t> </a:t>
            </a:r>
            <a:r>
              <a:rPr lang="en-US" dirty="0" err="1"/>
              <a:t>nuestro</a:t>
            </a:r>
            <a:r>
              <a:rPr lang="en-US" dirty="0"/>
              <a:t> </a:t>
            </a:r>
            <a:r>
              <a:rPr lang="en-US" dirty="0" err="1"/>
              <a:t>propósito</a:t>
            </a:r>
            <a:r>
              <a:rPr lang="en-US" dirty="0"/>
              <a:t>, </a:t>
            </a:r>
            <a:r>
              <a:rPr lang="en-US" dirty="0" err="1"/>
              <a:t>cambiamos</a:t>
            </a:r>
            <a:r>
              <a:rPr lang="en-US" dirty="0"/>
              <a:t> </a:t>
            </a:r>
            <a:r>
              <a:rPr lang="en-US" dirty="0" err="1"/>
              <a:t>nuestro</a:t>
            </a:r>
            <a:r>
              <a:rPr lang="en-US" dirty="0"/>
              <a:t> </a:t>
            </a:r>
            <a:r>
              <a:rPr lang="en-US" dirty="0" err="1"/>
              <a:t>nombre</a:t>
            </a:r>
            <a:r>
              <a:rPr lang="en-US" dirty="0"/>
              <a:t> a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12DFC2C-065D-4846-94A5-776D323D7D98}" type="slidenum">
              <a:rPr lang="en-US" smtClean="0"/>
              <a:pPr>
                <a:defRPr/>
              </a:pPr>
              <a:t>7</a:t>
            </a:fld>
            <a:endParaRPr lang="en-US"/>
          </a:p>
        </p:txBody>
      </p:sp>
    </p:spTree>
    <p:extLst>
      <p:ext uri="{BB962C8B-B14F-4D97-AF65-F5344CB8AC3E}">
        <p14:creationId xmlns:p14="http://schemas.microsoft.com/office/powerpoint/2010/main" val="152631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r>
              <a:rPr lang="es-ES" sz="1200" dirty="0">
                <a:solidFill>
                  <a:schemeClr val="tx1"/>
                </a:solidFill>
              </a:rPr>
              <a:t>Discipulado Nazareno Internacional (DNI)</a:t>
            </a:r>
          </a:p>
          <a:p>
            <a:r>
              <a:rPr lang="en-US" dirty="0"/>
              <a:t>El logo de la </a:t>
            </a:r>
            <a:r>
              <a:rPr lang="en-US" dirty="0" err="1"/>
              <a:t>izquierda</a:t>
            </a:r>
            <a:r>
              <a:rPr lang="en-US" dirty="0"/>
              <a:t> es </a:t>
            </a:r>
            <a:r>
              <a:rPr lang="en-US" dirty="0" err="1"/>
              <a:t>el</a:t>
            </a:r>
            <a:r>
              <a:rPr lang="en-US" dirty="0"/>
              <a:t> logo </a:t>
            </a:r>
            <a:r>
              <a:rPr lang="en-US" dirty="0" err="1"/>
              <a:t>oficial</a:t>
            </a:r>
            <a:r>
              <a:rPr lang="en-US" dirty="0"/>
              <a:t> de la </a:t>
            </a:r>
            <a:r>
              <a:rPr lang="en-US" dirty="0" err="1"/>
              <a:t>oficina</a:t>
            </a:r>
            <a:r>
              <a:rPr lang="en-US" dirty="0"/>
              <a:t> global. Pero </a:t>
            </a:r>
            <a:r>
              <a:rPr lang="en-US" dirty="0" err="1"/>
              <a:t>su</a:t>
            </a:r>
            <a:r>
              <a:rPr lang="en-US" dirty="0"/>
              <a:t> </a:t>
            </a:r>
            <a:r>
              <a:rPr lang="en-US" dirty="0" err="1"/>
              <a:t>concilio</a:t>
            </a:r>
            <a:r>
              <a:rPr lang="en-US" dirty="0"/>
              <a:t> regional </a:t>
            </a:r>
            <a:r>
              <a:rPr lang="en-US" dirty="0" err="1"/>
              <a:t>sintió</a:t>
            </a:r>
            <a:r>
              <a:rPr lang="en-US" dirty="0"/>
              <a:t> que era </a:t>
            </a:r>
            <a:r>
              <a:rPr lang="en-US" dirty="0" err="1"/>
              <a:t>muy</a:t>
            </a:r>
            <a:r>
              <a:rPr lang="en-US" dirty="0"/>
              <a:t> impersonal y no </a:t>
            </a:r>
            <a:r>
              <a:rPr lang="en-US" dirty="0" err="1"/>
              <a:t>mostraba</a:t>
            </a:r>
            <a:r>
              <a:rPr lang="en-US" dirty="0"/>
              <a:t> nada </a:t>
            </a:r>
            <a:r>
              <a:rPr lang="en-US" dirty="0" err="1"/>
              <a:t>sobre</a:t>
            </a:r>
            <a:r>
              <a:rPr lang="en-US" dirty="0"/>
              <a:t> </a:t>
            </a:r>
            <a:r>
              <a:rPr lang="en-US" dirty="0" err="1"/>
              <a:t>quiénes</a:t>
            </a:r>
            <a:r>
              <a:rPr lang="en-US" dirty="0"/>
              <a:t> </a:t>
            </a:r>
            <a:r>
              <a:rPr lang="en-US" dirty="0" err="1"/>
              <a:t>somos</a:t>
            </a:r>
            <a:r>
              <a:rPr lang="en-US" dirty="0"/>
              <a:t>, </a:t>
            </a:r>
            <a:r>
              <a:rPr lang="en-US" dirty="0" err="1"/>
              <a:t>por</a:t>
            </a:r>
            <a:r>
              <a:rPr lang="en-US" dirty="0"/>
              <a:t> lo que </a:t>
            </a:r>
            <a:r>
              <a:rPr lang="en-US" dirty="0" err="1"/>
              <a:t>decidieron</a:t>
            </a:r>
            <a:r>
              <a:rPr lang="en-US" dirty="0"/>
              <a:t> </a:t>
            </a:r>
            <a:r>
              <a:rPr lang="en-US" dirty="0" err="1"/>
              <a:t>combinar</a:t>
            </a:r>
            <a:r>
              <a:rPr lang="en-US" dirty="0"/>
              <a:t> </a:t>
            </a:r>
            <a:r>
              <a:rPr lang="en-US" dirty="0" err="1"/>
              <a:t>el</a:t>
            </a:r>
            <a:r>
              <a:rPr lang="en-US" dirty="0"/>
              <a:t> logo </a:t>
            </a:r>
            <a:r>
              <a:rPr lang="en-US" dirty="0" err="1"/>
              <a:t>antiguo</a:t>
            </a:r>
            <a:r>
              <a:rPr lang="en-US" dirty="0"/>
              <a:t> con </a:t>
            </a:r>
            <a:r>
              <a:rPr lang="en-US" dirty="0" err="1"/>
              <a:t>el</a:t>
            </a:r>
            <a:r>
              <a:rPr lang="en-US" dirty="0"/>
              <a:t> nuevo. </a:t>
            </a:r>
            <a:r>
              <a:rPr lang="en-US" dirty="0" err="1"/>
              <a:t>Así</a:t>
            </a:r>
            <a:r>
              <a:rPr lang="en-US" dirty="0"/>
              <a:t> que </a:t>
            </a:r>
            <a:r>
              <a:rPr lang="en-US" dirty="0" err="1"/>
              <a:t>el</a:t>
            </a:r>
            <a:r>
              <a:rPr lang="en-US" dirty="0"/>
              <a:t> de la </a:t>
            </a:r>
            <a:r>
              <a:rPr lang="en-US" dirty="0" err="1"/>
              <a:t>derecha</a:t>
            </a:r>
            <a:r>
              <a:rPr lang="en-US" dirty="0"/>
              <a:t> es </a:t>
            </a:r>
            <a:r>
              <a:rPr lang="en-US" dirty="0" err="1"/>
              <a:t>el</a:t>
            </a:r>
            <a:r>
              <a:rPr lang="en-US" dirty="0"/>
              <a:t> logo que </a:t>
            </a:r>
            <a:r>
              <a:rPr lang="en-US" dirty="0" err="1"/>
              <a:t>más</a:t>
            </a:r>
            <a:r>
              <a:rPr lang="en-US" dirty="0"/>
              <a:t> </a:t>
            </a:r>
            <a:r>
              <a:rPr lang="en-US" dirty="0" err="1"/>
              <a:t>usamos</a:t>
            </a:r>
            <a:r>
              <a:rPr lang="en-US" dirty="0"/>
              <a:t> </a:t>
            </a:r>
            <a:r>
              <a:rPr lang="en-US" dirty="0" err="1"/>
              <a:t>en</a:t>
            </a:r>
            <a:r>
              <a:rPr lang="en-US" dirty="0"/>
              <a:t> </a:t>
            </a:r>
            <a:r>
              <a:rPr lang="en-US" dirty="0" err="1"/>
              <a:t>nuestra</a:t>
            </a:r>
            <a:r>
              <a:rPr lang="en-US" dirty="0"/>
              <a:t> </a:t>
            </a:r>
            <a:r>
              <a:rPr lang="en-US" dirty="0" err="1"/>
              <a:t>región</a:t>
            </a:r>
            <a:r>
              <a:rPr lang="en-US" dirty="0"/>
              <a:t>.</a:t>
            </a:r>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8</a:t>
            </a:fld>
            <a:endParaRPr lang="en-US"/>
          </a:p>
        </p:txBody>
      </p:sp>
    </p:spTree>
    <p:extLst>
      <p:ext uri="{BB962C8B-B14F-4D97-AF65-F5344CB8AC3E}">
        <p14:creationId xmlns:p14="http://schemas.microsoft.com/office/powerpoint/2010/main" val="690973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a:t>Empezamos</a:t>
            </a:r>
            <a:r>
              <a:rPr lang="en-US" dirty="0"/>
              <a:t> con la </a:t>
            </a:r>
            <a:r>
              <a:rPr lang="en-US" dirty="0" err="1"/>
              <a:t>misión</a:t>
            </a:r>
            <a:r>
              <a:rPr lang="en-US" dirty="0"/>
              <a:t> de DNI.</a:t>
            </a:r>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9</a:t>
            </a:fld>
            <a:endParaRPr lang="en-US"/>
          </a:p>
        </p:txBody>
      </p:sp>
    </p:spTree>
    <p:extLst>
      <p:ext uri="{BB962C8B-B14F-4D97-AF65-F5344CB8AC3E}">
        <p14:creationId xmlns:p14="http://schemas.microsoft.com/office/powerpoint/2010/main" val="921836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10</a:t>
            </a:fld>
            <a:endParaRPr lang="en-US"/>
          </a:p>
        </p:txBody>
      </p:sp>
    </p:spTree>
    <p:extLst>
      <p:ext uri="{BB962C8B-B14F-4D97-AF65-F5344CB8AC3E}">
        <p14:creationId xmlns:p14="http://schemas.microsoft.com/office/powerpoint/2010/main" val="149849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Arial" charset="0"/>
                <a:ea typeface="+mn-ea"/>
                <a:cs typeface="+mn-cs"/>
              </a:rPr>
              <a:t>Estos principios medulares, promovidos y modelados en cada región, área, distrito e iglesia local, desarrollarán discípulos semejantes a Cristo en todas las edades y en todas las culturas.</a:t>
            </a: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11</a:t>
            </a:fld>
            <a:endParaRPr lang="en-US"/>
          </a:p>
        </p:txBody>
      </p:sp>
    </p:spTree>
    <p:extLst>
      <p:ext uri="{BB962C8B-B14F-4D97-AF65-F5344CB8AC3E}">
        <p14:creationId xmlns:p14="http://schemas.microsoft.com/office/powerpoint/2010/main" val="230239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altLang="ja-JP"/>
          </a:p>
        </p:txBody>
      </p:sp>
      <p:sp>
        <p:nvSpPr>
          <p:cNvPr id="17" name="Footer Placeholder 16"/>
          <p:cNvSpPr>
            <a:spLocks noGrp="1"/>
          </p:cNvSpPr>
          <p:nvPr>
            <p:ph type="ftr" sz="quarter" idx="11"/>
          </p:nvPr>
        </p:nvSpPr>
        <p:spPr/>
        <p:txBody>
          <a:bodyPr/>
          <a:lstStyle/>
          <a:p>
            <a:pPr>
              <a:defRPr/>
            </a:pPr>
            <a:endParaRPr lang="en-US" altLang="ja-JP"/>
          </a:p>
        </p:txBody>
      </p:sp>
      <p:sp>
        <p:nvSpPr>
          <p:cNvPr id="29" name="Slide Number Placeholder 28"/>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571500" y="685800"/>
            <a:ext cx="8001000" cy="914400"/>
          </a:xfrm>
        </p:spPr>
        <p:txBody>
          <a:bodyPr/>
          <a:lstStyle/>
          <a:p>
            <a:r>
              <a:rPr lang="es-ES"/>
              <a:t>Haga clic para modificar el estilo de título del patrón</a:t>
            </a:r>
          </a:p>
        </p:txBody>
      </p:sp>
      <p:sp>
        <p:nvSpPr>
          <p:cNvPr id="3" name="2 Marcador de SmartArt"/>
          <p:cNvSpPr>
            <a:spLocks noGrp="1"/>
          </p:cNvSpPr>
          <p:nvPr>
            <p:ph type="dgm" idx="1"/>
          </p:nvPr>
        </p:nvSpPr>
        <p:spPr>
          <a:xfrm>
            <a:off x="571500" y="1981200"/>
            <a:ext cx="8001000" cy="3810000"/>
          </a:xfrm>
        </p:spPr>
        <p:txBody>
          <a:bodyPr/>
          <a:lstStyle/>
          <a:p>
            <a:pPr lvl="0"/>
            <a:endParaRPr lang="es-ES" noProof="0"/>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47448128-662C-4E72-BAF3-B4A8F402FF7A}" type="slidenum">
              <a:rPr lang="en-US" altLang="ja-JP"/>
              <a:pPr>
                <a:defRPr/>
              </a:pPr>
              <a:t>‹#›</a:t>
            </a:fld>
            <a:endParaRPr lang="en-US" altLang="ja-JP">
              <a:latin typeface="Helvetica" pitchFamily="48" charset="0"/>
            </a:endParaRPr>
          </a:p>
        </p:txBody>
      </p:sp>
    </p:spTree>
    <p:extLst>
      <p:ext uri="{BB962C8B-B14F-4D97-AF65-F5344CB8AC3E}">
        <p14:creationId xmlns:p14="http://schemas.microsoft.com/office/powerpoint/2010/main" val="103876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 Graficos">
    <p:spTree>
      <p:nvGrpSpPr>
        <p:cNvPr id="1" name=""/>
        <p:cNvGrpSpPr/>
        <p:nvPr/>
      </p:nvGrpSpPr>
      <p:grpSpPr>
        <a:xfrm>
          <a:off x="0" y="0"/>
          <a:ext cx="0" cy="0"/>
          <a:chOff x="0" y="0"/>
          <a:chExt cx="0" cy="0"/>
        </a:xfrm>
      </p:grpSpPr>
      <p:sp>
        <p:nvSpPr>
          <p:cNvPr id="3" name="Marcador de gráfico 2"/>
          <p:cNvSpPr>
            <a:spLocks noGrp="1"/>
          </p:cNvSpPr>
          <p:nvPr>
            <p:ph type="chart" sz="quarter" idx="10"/>
          </p:nvPr>
        </p:nvSpPr>
        <p:spPr>
          <a:xfrm>
            <a:off x="457201" y="1542925"/>
            <a:ext cx="3630613" cy="3776133"/>
          </a:xfrm>
          <a:prstGeom prst="rect">
            <a:avLst/>
          </a:prstGeom>
        </p:spPr>
        <p:txBody>
          <a:bodyPr rtlCol="0">
            <a:normAutofit/>
          </a:bodyPr>
          <a:lstStyle/>
          <a:p>
            <a:pPr lvl="0"/>
            <a:endParaRPr lang="es-ES" noProof="0" dirty="0"/>
          </a:p>
        </p:txBody>
      </p:sp>
      <p:sp>
        <p:nvSpPr>
          <p:cNvPr id="6" name="Título 5"/>
          <p:cNvSpPr>
            <a:spLocks noGrp="1"/>
          </p:cNvSpPr>
          <p:nvPr>
            <p:ph type="title"/>
          </p:nvPr>
        </p:nvSpPr>
        <p:spPr>
          <a:xfrm>
            <a:off x="457201" y="290357"/>
            <a:ext cx="8112125" cy="1143000"/>
          </a:xfrm>
          <a:prstGeom prst="rect">
            <a:avLst/>
          </a:prstGeom>
        </p:spPr>
        <p:txBody>
          <a:bodyPr/>
          <a:lstStyle>
            <a:lvl1pPr>
              <a:defRPr sz="3200"/>
            </a:lvl1pPr>
          </a:lstStyle>
          <a:p>
            <a:r>
              <a:rPr lang="es-ES_tradnl"/>
              <a:t>Clic para editar título</a:t>
            </a:r>
            <a:endParaRPr lang="es-ES"/>
          </a:p>
        </p:txBody>
      </p:sp>
      <p:sp>
        <p:nvSpPr>
          <p:cNvPr id="8" name="Marcador de gráfico 7"/>
          <p:cNvSpPr>
            <a:spLocks noGrp="1"/>
          </p:cNvSpPr>
          <p:nvPr>
            <p:ph type="chart" sz="quarter" idx="11"/>
          </p:nvPr>
        </p:nvSpPr>
        <p:spPr>
          <a:xfrm>
            <a:off x="4257675" y="1542925"/>
            <a:ext cx="4311650" cy="3776259"/>
          </a:xfrm>
          <a:prstGeom prst="rect">
            <a:avLst/>
          </a:prstGeom>
        </p:spPr>
        <p:txBody>
          <a:bodyPr rtlCol="0">
            <a:normAutofit/>
          </a:bodyPr>
          <a:lstStyle/>
          <a:p>
            <a:pPr lvl="0"/>
            <a:endParaRPr lang="es-ES" noProof="0" dirty="0"/>
          </a:p>
        </p:txBody>
      </p:sp>
    </p:spTree>
    <p:extLst>
      <p:ext uri="{BB962C8B-B14F-4D97-AF65-F5344CB8AC3E}">
        <p14:creationId xmlns:p14="http://schemas.microsoft.com/office/powerpoint/2010/main" val="321937005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726026FF-9A8B-C24D-89E2-A7DC3BF1AA32}"/>
              </a:ext>
            </a:extLst>
          </p:cNvPr>
          <p:cNvSpPr txBox="1">
            <a:spLocks noGrp="1"/>
          </p:cNvSpPr>
          <p:nvPr>
            <p:ph type="sldNum" sz="quarter" idx="10"/>
          </p:nvPr>
        </p:nvSpPr>
        <p:spPr/>
        <p:txBody>
          <a:bodyPr/>
          <a:lstStyle>
            <a:lvl1pPr>
              <a:defRPr/>
            </a:lvl1pPr>
          </a:lstStyle>
          <a:p>
            <a:pPr>
              <a:defRPr/>
            </a:pPr>
            <a:fld id="{DB289B2C-89A8-394B-8A09-E800AAC52D95}" type="slidenum">
              <a:rPr/>
              <a:pPr>
                <a:defRPr/>
              </a:pPr>
              <a:t>‹#›</a:t>
            </a:fld>
            <a:endParaRPr/>
          </a:p>
        </p:txBody>
      </p:sp>
    </p:spTree>
    <p:extLst>
      <p:ext uri="{BB962C8B-B14F-4D97-AF65-F5344CB8AC3E}">
        <p14:creationId xmlns:p14="http://schemas.microsoft.com/office/powerpoint/2010/main" val="267783018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2266951"/>
            <a:ext cx="7810500" cy="2324100"/>
          </a:xfrm>
          <a:prstGeom prst="rect">
            <a:avLst/>
          </a:prstGeom>
        </p:spPr>
        <p:txBody>
          <a:bodyPr/>
          <a:lstStyle/>
          <a:p>
            <a:r>
              <a:t>Title Text</a:t>
            </a:r>
          </a:p>
        </p:txBody>
      </p:sp>
      <p:sp>
        <p:nvSpPr>
          <p:cNvPr id="3" name="Slide Number">
            <a:extLst>
              <a:ext uri="{FF2B5EF4-FFF2-40B4-BE49-F238E27FC236}">
                <a16:creationId xmlns:a16="http://schemas.microsoft.com/office/drawing/2014/main" id="{4BD8E294-DD4C-5F4E-9A78-8B6758ACFF52}"/>
              </a:ext>
            </a:extLst>
          </p:cNvPr>
          <p:cNvSpPr txBox="1">
            <a:spLocks noGrp="1"/>
          </p:cNvSpPr>
          <p:nvPr>
            <p:ph type="sldNum" sz="quarter" idx="10"/>
          </p:nvPr>
        </p:nvSpPr>
        <p:spPr/>
        <p:txBody>
          <a:bodyPr/>
          <a:lstStyle>
            <a:lvl1pPr>
              <a:defRPr/>
            </a:lvl1pPr>
          </a:lstStyle>
          <a:p>
            <a:pPr>
              <a:defRPr/>
            </a:pPr>
            <a:fld id="{8013C03D-ECDB-EF43-83B3-8763DEB28158}" type="slidenum">
              <a:rPr/>
              <a:pPr>
                <a:defRPr/>
              </a:pPr>
              <a:t>‹#›</a:t>
            </a:fld>
            <a:endParaRPr/>
          </a:p>
        </p:txBody>
      </p:sp>
    </p:spTree>
    <p:extLst>
      <p:ext uri="{BB962C8B-B14F-4D97-AF65-F5344CB8AC3E}">
        <p14:creationId xmlns:p14="http://schemas.microsoft.com/office/powerpoint/2010/main" val="250237789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 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6067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E9F06E-43D5-FC46-BAD6-54D123E21AA9}" type="datetimeFigureOut">
              <a:rPr lang="en-US" smtClean="0"/>
              <a:pPr/>
              <a:t>7/16/22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CDF57-1A1E-2E45-B51F-98335EBFDBC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a:xfrm>
            <a:off x="7924800" y="6416675"/>
            <a:ext cx="762000" cy="365125"/>
          </a:xfrm>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ltLang="ja-JP"/>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ltLang="ja-JP"/>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7.jpg"/><Relationship Id="rId17" Type="http://schemas.openxmlformats.org/officeDocument/2006/relationships/image" Target="../media/image22.jpg"/><Relationship Id="rId2" Type="http://schemas.openxmlformats.org/officeDocument/2006/relationships/notesSlide" Target="../notesSlides/notesSlide23.xml"/><Relationship Id="rId16"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8.jpg"/><Relationship Id="rId5" Type="http://schemas.openxmlformats.org/officeDocument/2006/relationships/image" Target="../media/image11.jpeg"/><Relationship Id="rId15" Type="http://schemas.openxmlformats.org/officeDocument/2006/relationships/image" Target="../media/image20.jpeg"/><Relationship Id="rId10" Type="http://schemas.openxmlformats.org/officeDocument/2006/relationships/image" Target="../media/image16.jp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19.jpe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23.jpg"/><Relationship Id="rId7" Type="http://schemas.openxmlformats.org/officeDocument/2006/relationships/image" Target="../media/image25.jpeg"/><Relationship Id="rId12" Type="http://schemas.openxmlformats.org/officeDocument/2006/relationships/image" Target="../media/image17.jpg"/><Relationship Id="rId2" Type="http://schemas.openxmlformats.org/officeDocument/2006/relationships/notesSlide" Target="../notesSlides/notesSlide24.xml"/><Relationship Id="rId16"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27.jpeg"/><Relationship Id="rId5" Type="http://schemas.openxmlformats.org/officeDocument/2006/relationships/image" Target="../media/image11.jpeg"/><Relationship Id="rId15" Type="http://schemas.openxmlformats.org/officeDocument/2006/relationships/image" Target="../media/image29.jpeg"/><Relationship Id="rId10" Type="http://schemas.openxmlformats.org/officeDocument/2006/relationships/image" Target="../media/image26.png"/><Relationship Id="rId4" Type="http://schemas.openxmlformats.org/officeDocument/2006/relationships/image" Target="../media/image24.jpeg"/><Relationship Id="rId9" Type="http://schemas.openxmlformats.org/officeDocument/2006/relationships/image" Target="../media/image15.jpeg"/><Relationship Id="rId14" Type="http://schemas.openxmlformats.org/officeDocument/2006/relationships/image" Target="../media/image28.jpeg"/></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12.jpeg"/><Relationship Id="rId3" Type="http://schemas.openxmlformats.org/officeDocument/2006/relationships/image" Target="../media/image43.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9.jpeg"/><Relationship Id="rId5" Type="http://schemas.openxmlformats.org/officeDocument/2006/relationships/image" Target="../media/image44.jpeg"/><Relationship Id="rId10" Type="http://schemas.openxmlformats.org/officeDocument/2006/relationships/image" Target="../media/image48.jpeg"/><Relationship Id="rId4" Type="http://schemas.openxmlformats.org/officeDocument/2006/relationships/image" Target="../media/image16.jpg"/><Relationship Id="rId9" Type="http://schemas.openxmlformats.org/officeDocument/2006/relationships/image" Target="../media/image47.jpe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18.pn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jpg"/><Relationship Id="rId11" Type="http://schemas.openxmlformats.org/officeDocument/2006/relationships/image" Target="../media/image57.jpeg"/><Relationship Id="rId5" Type="http://schemas.openxmlformats.org/officeDocument/2006/relationships/image" Target="../media/image17.jpg"/><Relationship Id="rId15" Type="http://schemas.openxmlformats.org/officeDocument/2006/relationships/image" Target="../media/image22.jpg"/><Relationship Id="rId10" Type="http://schemas.openxmlformats.org/officeDocument/2006/relationships/image" Target="../media/image56.jpeg"/><Relationship Id="rId4" Type="http://schemas.openxmlformats.org/officeDocument/2006/relationships/image" Target="../media/image52.jpeg"/><Relationship Id="rId9" Type="http://schemas.openxmlformats.org/officeDocument/2006/relationships/image" Target="../media/image55.jpeg"/><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10" Type="http://schemas.openxmlformats.org/officeDocument/2006/relationships/image" Target="../media/image66.jpeg"/><Relationship Id="rId4" Type="http://schemas.openxmlformats.org/officeDocument/2006/relationships/image" Target="../media/image61.jpe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94.pn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www.facebook.com/MesoamericaDiscipulado"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7.jpg"/><Relationship Id="rId17" Type="http://schemas.openxmlformats.org/officeDocument/2006/relationships/image" Target="../media/image22.jpg"/><Relationship Id="rId2" Type="http://schemas.openxmlformats.org/officeDocument/2006/relationships/notesSlide" Target="../notesSlides/notesSlide4.xml"/><Relationship Id="rId16"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8.jpg"/><Relationship Id="rId5" Type="http://schemas.openxmlformats.org/officeDocument/2006/relationships/image" Target="../media/image11.jpeg"/><Relationship Id="rId15" Type="http://schemas.openxmlformats.org/officeDocument/2006/relationships/image" Target="../media/image20.jpeg"/><Relationship Id="rId10" Type="http://schemas.openxmlformats.org/officeDocument/2006/relationships/image" Target="../media/image16.jp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23.jpg"/><Relationship Id="rId7" Type="http://schemas.openxmlformats.org/officeDocument/2006/relationships/image" Target="../media/image25.jpeg"/><Relationship Id="rId12" Type="http://schemas.openxmlformats.org/officeDocument/2006/relationships/image" Target="../media/image17.jpg"/><Relationship Id="rId2" Type="http://schemas.openxmlformats.org/officeDocument/2006/relationships/notesSlide" Target="../notesSlides/notesSlide5.xml"/><Relationship Id="rId16"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27.jpeg"/><Relationship Id="rId5" Type="http://schemas.openxmlformats.org/officeDocument/2006/relationships/image" Target="../media/image11.jpeg"/><Relationship Id="rId15" Type="http://schemas.openxmlformats.org/officeDocument/2006/relationships/image" Target="../media/image29.jpeg"/><Relationship Id="rId10" Type="http://schemas.openxmlformats.org/officeDocument/2006/relationships/image" Target="../media/image26.png"/><Relationship Id="rId4" Type="http://schemas.openxmlformats.org/officeDocument/2006/relationships/image" Target="../media/image24.jpeg"/><Relationship Id="rId9" Type="http://schemas.openxmlformats.org/officeDocument/2006/relationships/image" Target="../media/image15.jpeg"/><Relationship Id="rId1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13066" y="5085184"/>
            <a:ext cx="9144000" cy="914400"/>
          </a:xfrm>
        </p:spPr>
        <p:txBody>
          <a:bodyPr>
            <a:noAutofit/>
          </a:bodyPr>
          <a:lstStyle/>
          <a:p>
            <a:r>
              <a:rPr lang="en-US" sz="3100" dirty="0">
                <a:effectLst/>
              </a:rPr>
              <a:t>DISCIPULADO NAZARENO INTERNACIONAL: ACTUALIZACIÓN, REGLAMENTO, PERSPECTIVAS.</a:t>
            </a:r>
            <a:endParaRPr lang="es-ES" sz="3100" dirty="0">
              <a:solidFill>
                <a:schemeClr val="tx1"/>
              </a:solidFill>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483768" y="476672"/>
            <a:ext cx="4523531" cy="4001585"/>
          </a:xfrm>
          <a:prstGeom prst="rect">
            <a:avLst/>
          </a:prstGeom>
          <a:solidFill>
            <a:schemeClr val="tx1"/>
          </a:solid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571500" y="116632"/>
            <a:ext cx="8001000" cy="914400"/>
          </a:xfrm>
        </p:spPr>
        <p:txBody>
          <a:bodyPr>
            <a:normAutofit/>
          </a:bodyPr>
          <a:lstStyle/>
          <a:p>
            <a:r>
              <a:rPr lang="es-ES" sz="4400" dirty="0">
                <a:solidFill>
                  <a:schemeClr val="tx1"/>
                </a:solidFill>
                <a:latin typeface="Arial" charset="0"/>
                <a:ea typeface="Arial" charset="0"/>
                <a:cs typeface="Arial" charset="0"/>
              </a:rPr>
              <a:t>Propósito de DNI</a:t>
            </a:r>
          </a:p>
        </p:txBody>
      </p:sp>
      <p:sp>
        <p:nvSpPr>
          <p:cNvPr id="2" name="TextBox 1"/>
          <p:cNvSpPr txBox="1"/>
          <p:nvPr/>
        </p:nvSpPr>
        <p:spPr>
          <a:xfrm>
            <a:off x="0" y="1124744"/>
            <a:ext cx="9144000" cy="3139321"/>
          </a:xfrm>
          <a:prstGeom prst="rect">
            <a:avLst/>
          </a:prstGeom>
          <a:noFill/>
        </p:spPr>
        <p:txBody>
          <a:bodyPr wrap="square" rtlCol="0">
            <a:spAutoFit/>
          </a:bodyPr>
          <a:lstStyle/>
          <a:p>
            <a:pPr>
              <a:spcAft>
                <a:spcPts val="1200"/>
              </a:spcAft>
            </a:pPr>
            <a:r>
              <a:rPr lang="es-ES" dirty="0"/>
              <a:t>El propósito de DNI es ayudar a las iglesias locales a:</a:t>
            </a:r>
          </a:p>
          <a:p>
            <a:pPr marL="514350" indent="-514350">
              <a:spcAft>
                <a:spcPts val="1200"/>
              </a:spcAft>
              <a:buFont typeface="+mj-lt"/>
              <a:buAutoNum type="alphaLcPeriod"/>
            </a:pPr>
            <a:r>
              <a:rPr lang="es-ES" dirty="0"/>
              <a:t>Alcanzar a los no creyentes para Jesús</a:t>
            </a:r>
          </a:p>
          <a:p>
            <a:pPr marL="514350" indent="-514350">
              <a:spcAft>
                <a:spcPts val="1200"/>
              </a:spcAft>
              <a:buFont typeface="+mj-lt"/>
              <a:buAutoNum type="alphaLcPeriod"/>
            </a:pPr>
            <a:r>
              <a:rPr lang="es-ES" dirty="0"/>
              <a:t>Establecer a los nuevos creyentes en su fe en Cristo</a:t>
            </a:r>
          </a:p>
          <a:p>
            <a:pPr marL="514350" indent="-514350">
              <a:spcAft>
                <a:spcPts val="1200"/>
              </a:spcAft>
              <a:buFont typeface="+mj-lt"/>
              <a:buAutoNum type="alphaLcPeriod"/>
            </a:pPr>
            <a:r>
              <a:rPr lang="es-ES" dirty="0"/>
              <a:t>Caminar con los creyentes hacia una vida totalmente entregada, de corazón limpio, que dé frutos y sea llena del Espíritu.</a:t>
            </a:r>
          </a:p>
        </p:txBody>
      </p:sp>
      <p:pic>
        <p:nvPicPr>
          <p:cNvPr id="4" name="Picture 10" descr="http://prensacristiana.org/wp-content/uploads/2014/04/hacer-discipulos_t4.jpg">
            <a:extLst>
              <a:ext uri="{FF2B5EF4-FFF2-40B4-BE49-F238E27FC236}">
                <a16:creationId xmlns:a16="http://schemas.microsoft.com/office/drawing/2014/main" id="{5E7C2EB9-84E2-C4AA-1825-CBD8CBC2DD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1608" y="4149080"/>
            <a:ext cx="3456382"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34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additive="base">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cBhvr additive="base">
                                        <p:cTn id="3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571500" y="138336"/>
            <a:ext cx="8001000" cy="914400"/>
          </a:xfrm>
        </p:spPr>
        <p:txBody>
          <a:bodyPr>
            <a:normAutofit/>
          </a:bodyPr>
          <a:lstStyle/>
          <a:p>
            <a:pPr>
              <a:spcAft>
                <a:spcPts val="2400"/>
              </a:spcAft>
            </a:pPr>
            <a:r>
              <a:rPr lang="es-ES" sz="4400" dirty="0">
                <a:solidFill>
                  <a:schemeClr val="tx1"/>
                </a:solidFill>
                <a:effectLst/>
                <a:latin typeface="Arial" panose="020B0604020202020204" pitchFamily="34" charset="0"/>
                <a:cs typeface="Arial" panose="020B0604020202020204" pitchFamily="34" charset="0"/>
              </a:rPr>
              <a:t>Principios medulares</a:t>
            </a:r>
            <a:r>
              <a:rPr lang="en-US" sz="4400" dirty="0">
                <a:solidFill>
                  <a:schemeClr val="tx1"/>
                </a:solidFill>
                <a:effectLst/>
                <a:latin typeface="Arial" panose="020B0604020202020204" pitchFamily="34" charset="0"/>
                <a:cs typeface="Arial" panose="020B0604020202020204" pitchFamily="34" charset="0"/>
              </a:rPr>
              <a:t> </a:t>
            </a:r>
            <a:endParaRPr lang="es-ES" sz="4400" dirty="0">
              <a:solidFill>
                <a:schemeClr val="tx1"/>
              </a:solidFill>
              <a:latin typeface="Arial" panose="020B0604020202020204" pitchFamily="34" charset="0"/>
              <a:cs typeface="Arial" panose="020B0604020202020204" pitchFamily="34" charset="0"/>
            </a:endParaRPr>
          </a:p>
        </p:txBody>
      </p:sp>
      <p:sp>
        <p:nvSpPr>
          <p:cNvPr id="2" name="TextBox 1"/>
          <p:cNvSpPr txBox="1"/>
          <p:nvPr/>
        </p:nvSpPr>
        <p:spPr>
          <a:xfrm>
            <a:off x="0" y="1268760"/>
            <a:ext cx="9144000" cy="5570756"/>
          </a:xfrm>
          <a:prstGeom prst="rect">
            <a:avLst/>
          </a:prstGeom>
          <a:noFill/>
        </p:spPr>
        <p:txBody>
          <a:bodyPr wrap="square" rtlCol="0">
            <a:spAutoFit/>
          </a:bodyPr>
          <a:lstStyle/>
          <a:p>
            <a:pPr>
              <a:spcAft>
                <a:spcPts val="2400"/>
              </a:spcAft>
            </a:pPr>
            <a:r>
              <a:rPr lang="es-ES" sz="3200" b="1" dirty="0"/>
              <a:t>DNI promueve los siguientes cinco principios medulares que son esenciales para el proceso del discipulado:</a:t>
            </a:r>
          </a:p>
          <a:p>
            <a:pPr>
              <a:spcAft>
                <a:spcPts val="2400"/>
              </a:spcAft>
            </a:pPr>
            <a:r>
              <a:rPr lang="es-ES" sz="3200" b="1" dirty="0"/>
              <a:t>1. Oración ferviente</a:t>
            </a:r>
          </a:p>
          <a:p>
            <a:pPr>
              <a:spcAft>
                <a:spcPts val="2400"/>
              </a:spcAft>
            </a:pPr>
            <a:r>
              <a:rPr lang="es-ES" sz="3200" b="1" dirty="0"/>
              <a:t>2. Alcance compasivo</a:t>
            </a:r>
          </a:p>
          <a:p>
            <a:pPr>
              <a:spcAft>
                <a:spcPts val="2400"/>
              </a:spcAft>
            </a:pPr>
            <a:r>
              <a:rPr lang="es-ES" sz="3200" b="1" dirty="0"/>
              <a:t>3. Aprendizaje Bíblico Integral</a:t>
            </a:r>
          </a:p>
          <a:p>
            <a:pPr>
              <a:spcAft>
                <a:spcPts val="2400"/>
              </a:spcAft>
            </a:pPr>
            <a:r>
              <a:rPr lang="es-ES" sz="3200" b="1" dirty="0"/>
              <a:t>4. Mentoreo y entrenamiento intencional</a:t>
            </a:r>
          </a:p>
          <a:p>
            <a:pPr>
              <a:spcAft>
                <a:spcPts val="2400"/>
              </a:spcAft>
            </a:pPr>
            <a:r>
              <a:rPr lang="es-ES" sz="3200" b="1" dirty="0"/>
              <a:t>5. Relaciones auténticas</a:t>
            </a:r>
            <a:endParaRPr lang="en-US" sz="3200" b="1" dirty="0"/>
          </a:p>
        </p:txBody>
      </p:sp>
    </p:spTree>
    <p:extLst>
      <p:ext uri="{BB962C8B-B14F-4D97-AF65-F5344CB8AC3E}">
        <p14:creationId xmlns:p14="http://schemas.microsoft.com/office/powerpoint/2010/main" val="229080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3" y="-4228"/>
            <a:ext cx="8977191" cy="7033628"/>
          </a:xfrm>
          <a:prstGeom prst="rect">
            <a:avLst/>
          </a:prstGeom>
          <a:noFill/>
        </p:spPr>
        <p:txBody>
          <a:bodyPr wrap="square" rtlCol="0">
            <a:noAutofit/>
          </a:bodyPr>
          <a:lstStyle/>
          <a:p>
            <a:pPr marL="514350" indent="-514350">
              <a:spcAft>
                <a:spcPts val="2400"/>
              </a:spcAft>
              <a:buAutoNum type="arabicParenR"/>
            </a:pPr>
            <a:r>
              <a:rPr lang="es-ES" sz="3200" b="1" dirty="0"/>
              <a:t>Principio #1 de DNI: oración ferviente</a:t>
            </a:r>
          </a:p>
          <a:p>
            <a:pPr marL="514350" indent="-514350">
              <a:spcAft>
                <a:spcPts val="2400"/>
              </a:spcAft>
              <a:buFont typeface="Arial" panose="020B0604020202020204" pitchFamily="34" charset="0"/>
              <a:buChar char="•"/>
            </a:pPr>
            <a:r>
              <a:rPr lang="es-ES" sz="3000" dirty="0"/>
              <a:t>La oración es una parte esencial del discipulado</a:t>
            </a:r>
          </a:p>
          <a:p>
            <a:pPr marL="514350" indent="-514350">
              <a:spcAft>
                <a:spcPts val="2400"/>
              </a:spcAft>
              <a:buFont typeface="Arial" panose="020B0604020202020204" pitchFamily="34" charset="0"/>
              <a:buChar char="•"/>
            </a:pPr>
            <a:r>
              <a:rPr lang="es-ES" sz="3000" dirty="0"/>
              <a:t>La oración es el cimiento sobre el que se construyen todos los demás esfuerzos ministeriales. </a:t>
            </a:r>
          </a:p>
          <a:p>
            <a:pPr marL="3257550" lvl="6" indent="-514350">
              <a:spcAft>
                <a:spcPts val="2400"/>
              </a:spcAft>
              <a:buFont typeface="Arial" panose="020B0604020202020204" pitchFamily="34" charset="0"/>
              <a:buChar char="•"/>
            </a:pPr>
            <a:r>
              <a:rPr lang="es-ES" sz="3000" dirty="0"/>
              <a:t>La oración nos guía hacia el éxito espiritual</a:t>
            </a:r>
            <a:r>
              <a:rPr lang="en-US" sz="3000" dirty="0"/>
              <a:t>  </a:t>
            </a:r>
            <a:endParaRPr lang="en-US" sz="3000" b="1" dirty="0"/>
          </a:p>
        </p:txBody>
      </p:sp>
      <p:pic>
        <p:nvPicPr>
          <p:cNvPr id="6" name="Picture 2" descr="Related image">
            <a:extLst>
              <a:ext uri="{FF2B5EF4-FFF2-40B4-BE49-F238E27FC236}">
                <a16:creationId xmlns:a16="http://schemas.microsoft.com/office/drawing/2014/main" id="{46405E2D-2C93-4402-1B9D-226626125E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12" r="36690"/>
          <a:stretch/>
        </p:blipFill>
        <p:spPr bwMode="auto">
          <a:xfrm>
            <a:off x="179512" y="3311128"/>
            <a:ext cx="2391229"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14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additive="base">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additive="base">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3" y="-4228"/>
            <a:ext cx="9144000" cy="7033628"/>
          </a:xfrm>
          <a:prstGeom prst="rect">
            <a:avLst/>
          </a:prstGeom>
          <a:noFill/>
        </p:spPr>
        <p:txBody>
          <a:bodyPr wrap="square" rtlCol="0">
            <a:noAutofit/>
          </a:bodyPr>
          <a:lstStyle/>
          <a:p>
            <a:pPr marL="514350" indent="-514350">
              <a:spcAft>
                <a:spcPts val="2400"/>
              </a:spcAft>
              <a:buAutoNum type="arabicParenR" startAt="2"/>
            </a:pPr>
            <a:r>
              <a:rPr lang="es-ES" sz="3200" b="1" dirty="0"/>
              <a:t>Principio #2 de DNI: Alcance compasivo</a:t>
            </a:r>
          </a:p>
          <a:p>
            <a:pPr marL="514350" indent="-514350">
              <a:spcAft>
                <a:spcPts val="2400"/>
              </a:spcAft>
              <a:buFont typeface="Arial" panose="020B0604020202020204" pitchFamily="34" charset="0"/>
              <a:buChar char="•"/>
            </a:pPr>
            <a:r>
              <a:rPr lang="en-US" dirty="0"/>
              <a:t>El amor </a:t>
            </a:r>
            <a:r>
              <a:rPr lang="en-US" dirty="0" err="1"/>
              <a:t>compasivo</a:t>
            </a:r>
            <a:r>
              <a:rPr lang="en-US" dirty="0"/>
              <a:t> y </a:t>
            </a:r>
            <a:r>
              <a:rPr lang="en-US" dirty="0" err="1"/>
              <a:t>redentor</a:t>
            </a:r>
            <a:r>
              <a:rPr lang="en-US" dirty="0"/>
              <a:t> de Dios es fundamental para </a:t>
            </a:r>
            <a:r>
              <a:rPr lang="en-US" dirty="0" err="1"/>
              <a:t>el</a:t>
            </a:r>
            <a:r>
              <a:rPr lang="en-US" dirty="0"/>
              <a:t> </a:t>
            </a:r>
            <a:r>
              <a:rPr lang="en-US" dirty="0" err="1"/>
              <a:t>discipulado</a:t>
            </a:r>
            <a:r>
              <a:rPr lang="en-US" dirty="0"/>
              <a:t> y la </a:t>
            </a:r>
            <a:r>
              <a:rPr lang="en-US" dirty="0" err="1"/>
              <a:t>motivación</a:t>
            </a:r>
            <a:r>
              <a:rPr lang="en-US" dirty="0"/>
              <a:t> </a:t>
            </a:r>
            <a:r>
              <a:rPr lang="en-US" dirty="0" err="1"/>
              <a:t>apropiada</a:t>
            </a:r>
            <a:r>
              <a:rPr lang="en-US" dirty="0"/>
              <a:t> para </a:t>
            </a:r>
            <a:r>
              <a:rPr lang="en-US" dirty="0" err="1"/>
              <a:t>el</a:t>
            </a:r>
            <a:r>
              <a:rPr lang="en-US" dirty="0"/>
              <a:t> </a:t>
            </a:r>
            <a:r>
              <a:rPr lang="en-US" dirty="0" err="1"/>
              <a:t>alcance</a:t>
            </a:r>
            <a:r>
              <a:rPr lang="en-US" dirty="0"/>
              <a:t> </a:t>
            </a:r>
            <a:r>
              <a:rPr lang="en-US" dirty="0" err="1"/>
              <a:t>cristiano</a:t>
            </a:r>
            <a:r>
              <a:rPr lang="en-US" dirty="0"/>
              <a:t>. </a:t>
            </a:r>
          </a:p>
          <a:p>
            <a:pPr marL="514350" indent="-514350">
              <a:spcAft>
                <a:spcPts val="2400"/>
              </a:spcAft>
              <a:buFont typeface="Arial" panose="020B0604020202020204" pitchFamily="34" charset="0"/>
              <a:buChar char="•"/>
            </a:pPr>
            <a:r>
              <a:rPr lang="en-US" dirty="0"/>
              <a:t>El </a:t>
            </a:r>
            <a:r>
              <a:rPr lang="en-US" dirty="0" err="1"/>
              <a:t>alcance</a:t>
            </a:r>
            <a:r>
              <a:rPr lang="en-US" dirty="0"/>
              <a:t> es </a:t>
            </a:r>
            <a:r>
              <a:rPr lang="en-US" dirty="0" err="1"/>
              <a:t>el</a:t>
            </a:r>
            <a:r>
              <a:rPr lang="en-US" dirty="0"/>
              <a:t> </a:t>
            </a:r>
            <a:r>
              <a:rPr lang="en-US" dirty="0" err="1"/>
              <a:t>llamado</a:t>
            </a:r>
            <a:r>
              <a:rPr lang="en-US" dirty="0"/>
              <a:t> de </a:t>
            </a:r>
            <a:r>
              <a:rPr lang="en-US" dirty="0" err="1"/>
              <a:t>todo</a:t>
            </a:r>
            <a:r>
              <a:rPr lang="en-US" dirty="0"/>
              <a:t> </a:t>
            </a:r>
            <a:r>
              <a:rPr lang="en-US" dirty="0" err="1"/>
              <a:t>discípulo</a:t>
            </a:r>
            <a:r>
              <a:rPr lang="en-US" dirty="0"/>
              <a:t>. </a:t>
            </a:r>
            <a:endParaRPr lang="es-ES" sz="3200" b="1" dirty="0"/>
          </a:p>
        </p:txBody>
      </p:sp>
      <p:pic>
        <p:nvPicPr>
          <p:cNvPr id="1026" name="Picture 2" descr="Luz Velasquez - El Poder de Ser Compasivo!! Se ha creido que ser compasivo  esta asociado con el sentimiento de tristeza de otro, sin embargo, ser  compasivo va mucho mas allá que">
            <a:extLst>
              <a:ext uri="{FF2B5EF4-FFF2-40B4-BE49-F238E27FC236}">
                <a16:creationId xmlns:a16="http://schemas.microsoft.com/office/drawing/2014/main" id="{9F1AA7C5-FA28-AB56-7F76-EA6164E86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3212976"/>
            <a:ext cx="3645024" cy="36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16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4776"/>
            <a:ext cx="9144000" cy="7033628"/>
          </a:xfrm>
          <a:prstGeom prst="rect">
            <a:avLst/>
          </a:prstGeom>
          <a:noFill/>
        </p:spPr>
        <p:txBody>
          <a:bodyPr wrap="square" rtlCol="0">
            <a:noAutofit/>
          </a:bodyPr>
          <a:lstStyle/>
          <a:p>
            <a:pPr lvl="0">
              <a:spcAft>
                <a:spcPts val="1200"/>
              </a:spcAft>
            </a:pPr>
            <a:r>
              <a:rPr lang="en-US" b="1" dirty="0"/>
              <a:t>3) Principio #3 de DNI: </a:t>
            </a:r>
            <a:r>
              <a:rPr lang="en-US" b="1" dirty="0" err="1"/>
              <a:t>Aprendizaje</a:t>
            </a:r>
            <a:r>
              <a:rPr lang="en-US" b="1" dirty="0"/>
              <a:t> </a:t>
            </a:r>
            <a:r>
              <a:rPr lang="en-US" b="1" dirty="0" err="1"/>
              <a:t>bíblico</a:t>
            </a:r>
            <a:r>
              <a:rPr lang="en-US" b="1" dirty="0"/>
              <a:t> integral</a:t>
            </a:r>
          </a:p>
          <a:p>
            <a:pPr marL="457200" lvl="0" indent="-457200">
              <a:spcAft>
                <a:spcPts val="1200"/>
              </a:spcAft>
              <a:buFont typeface="Arial" panose="020B0604020202020204" pitchFamily="34" charset="0"/>
              <a:buChar char="•"/>
            </a:pPr>
            <a:r>
              <a:rPr lang="en-US" dirty="0"/>
              <a:t>Jesús le </a:t>
            </a:r>
            <a:r>
              <a:rPr lang="en-US" dirty="0" err="1"/>
              <a:t>dio</a:t>
            </a:r>
            <a:r>
              <a:rPr lang="en-US" dirty="0"/>
              <a:t> gran </a:t>
            </a:r>
            <a:r>
              <a:rPr lang="en-US" dirty="0" err="1"/>
              <a:t>prioridad</a:t>
            </a:r>
            <a:r>
              <a:rPr lang="en-US" dirty="0"/>
              <a:t> a la </a:t>
            </a:r>
            <a:r>
              <a:rPr lang="en-US" dirty="0" err="1"/>
              <a:t>enseñanza</a:t>
            </a:r>
            <a:r>
              <a:rPr lang="en-US" dirty="0"/>
              <a:t> de sus </a:t>
            </a:r>
            <a:r>
              <a:rPr lang="en-US" dirty="0" err="1"/>
              <a:t>discípulos</a:t>
            </a:r>
            <a:r>
              <a:rPr lang="en-US" dirty="0"/>
              <a:t> con base </a:t>
            </a:r>
            <a:r>
              <a:rPr lang="en-US" dirty="0" err="1"/>
              <a:t>en</a:t>
            </a:r>
            <a:r>
              <a:rPr lang="en-US" dirty="0"/>
              <a:t> las </a:t>
            </a:r>
            <a:r>
              <a:rPr lang="en-US" dirty="0" err="1"/>
              <a:t>Escrituras</a:t>
            </a:r>
            <a:r>
              <a:rPr lang="en-US" dirty="0"/>
              <a:t>. </a:t>
            </a:r>
          </a:p>
          <a:p>
            <a:pPr marL="457200" lvl="0" indent="-457200">
              <a:spcAft>
                <a:spcPts val="1200"/>
              </a:spcAft>
              <a:buFont typeface="Arial" panose="020B0604020202020204" pitchFamily="34" charset="0"/>
              <a:buChar char="•"/>
            </a:pPr>
            <a:r>
              <a:rPr lang="en-US" dirty="0"/>
              <a:t>El </a:t>
            </a:r>
            <a:r>
              <a:rPr lang="en-US" dirty="0" err="1"/>
              <a:t>aprendizaje</a:t>
            </a:r>
            <a:r>
              <a:rPr lang="en-US" dirty="0"/>
              <a:t> de las </a:t>
            </a:r>
            <a:r>
              <a:rPr lang="en-US" dirty="0" err="1"/>
              <a:t>Escrituras</a:t>
            </a:r>
            <a:r>
              <a:rPr lang="en-US" dirty="0"/>
              <a:t>, </a:t>
            </a:r>
            <a:r>
              <a:rPr lang="en-US" dirty="0" err="1"/>
              <a:t>mediante</a:t>
            </a:r>
            <a:r>
              <a:rPr lang="en-US" dirty="0"/>
              <a:t> </a:t>
            </a:r>
            <a:r>
              <a:rPr lang="en-US" dirty="0" err="1"/>
              <a:t>el</a:t>
            </a:r>
            <a:r>
              <a:rPr lang="en-US" dirty="0"/>
              <a:t> </a:t>
            </a:r>
            <a:r>
              <a:rPr lang="en-US" dirty="0" err="1"/>
              <a:t>estudio</a:t>
            </a:r>
            <a:r>
              <a:rPr lang="en-US" dirty="0"/>
              <a:t> individual y </a:t>
            </a:r>
            <a:r>
              <a:rPr lang="en-US" dirty="0" err="1"/>
              <a:t>en</a:t>
            </a:r>
            <a:r>
              <a:rPr lang="en-US" dirty="0"/>
              <a:t> </a:t>
            </a:r>
            <a:r>
              <a:rPr lang="en-US" dirty="0" err="1"/>
              <a:t>grupo</a:t>
            </a:r>
            <a:r>
              <a:rPr lang="en-US" dirty="0"/>
              <a:t>, </a:t>
            </a:r>
            <a:r>
              <a:rPr lang="en-US" dirty="0" err="1"/>
              <a:t>ayuda</a:t>
            </a:r>
            <a:r>
              <a:rPr lang="en-US" dirty="0"/>
              <a:t> a </a:t>
            </a:r>
            <a:r>
              <a:rPr lang="en-US" dirty="0" err="1"/>
              <a:t>los</a:t>
            </a:r>
            <a:r>
              <a:rPr lang="en-US" dirty="0"/>
              <a:t> </a:t>
            </a:r>
            <a:r>
              <a:rPr lang="en-US" dirty="0" err="1"/>
              <a:t>discípulos</a:t>
            </a:r>
            <a:r>
              <a:rPr lang="en-US" dirty="0"/>
              <a:t> a </a:t>
            </a:r>
            <a:r>
              <a:rPr lang="en-US" dirty="0" err="1"/>
              <a:t>parecerse</a:t>
            </a:r>
            <a:r>
              <a:rPr lang="en-US" dirty="0"/>
              <a:t> </a:t>
            </a:r>
            <a:r>
              <a:rPr lang="en-US" dirty="0" err="1"/>
              <a:t>más</a:t>
            </a:r>
            <a:r>
              <a:rPr lang="en-US" dirty="0"/>
              <a:t> a Cristo. </a:t>
            </a:r>
          </a:p>
          <a:p>
            <a:pPr marL="457200" lvl="0" indent="-457200">
              <a:spcAft>
                <a:spcPts val="1200"/>
              </a:spcAft>
              <a:buFont typeface="Arial" panose="020B0604020202020204" pitchFamily="34" charset="0"/>
              <a:buChar char="•"/>
            </a:pPr>
            <a:r>
              <a:rPr lang="en-US" dirty="0" err="1"/>
              <a:t>Conocer</a:t>
            </a:r>
            <a:r>
              <a:rPr lang="en-US" dirty="0"/>
              <a:t> la Palabra de Dios es </a:t>
            </a:r>
            <a:r>
              <a:rPr lang="en-US" dirty="0" err="1"/>
              <a:t>esencial</a:t>
            </a:r>
            <a:r>
              <a:rPr lang="en-US" dirty="0"/>
              <a:t> para un </a:t>
            </a:r>
            <a:r>
              <a:rPr lang="en-US" dirty="0" err="1"/>
              <a:t>discipulado</a:t>
            </a:r>
            <a:r>
              <a:rPr lang="en-US" dirty="0"/>
              <a:t> a la </a:t>
            </a:r>
            <a:r>
              <a:rPr lang="en-US" dirty="0" err="1"/>
              <a:t>semejanza</a:t>
            </a:r>
            <a:r>
              <a:rPr lang="en-US" dirty="0"/>
              <a:t> de Cristo. </a:t>
            </a:r>
            <a:endParaRPr lang="en-US" b="1" dirty="0"/>
          </a:p>
        </p:txBody>
      </p:sp>
      <p:pic>
        <p:nvPicPr>
          <p:cNvPr id="2052" name="Picture 4" descr="Estudio de la Biblia">
            <a:extLst>
              <a:ext uri="{FF2B5EF4-FFF2-40B4-BE49-F238E27FC236}">
                <a16:creationId xmlns:a16="http://schemas.microsoft.com/office/drawing/2014/main" id="{3EC1B882-7F39-0994-3A16-9325151C7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149080"/>
            <a:ext cx="3635896" cy="24207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undo Bíblico: El Estudio de su Palabra: ¿Por qué es importante el Estudio  Bíblico?">
            <a:extLst>
              <a:ext uri="{FF2B5EF4-FFF2-40B4-BE49-F238E27FC236}">
                <a16:creationId xmlns:a16="http://schemas.microsoft.com/office/drawing/2014/main" id="{691966EB-E7E3-1888-D17A-2830148CD7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05" r="4285" b="3422"/>
          <a:stretch/>
        </p:blipFill>
        <p:spPr bwMode="auto">
          <a:xfrm>
            <a:off x="755576" y="4293096"/>
            <a:ext cx="3096344" cy="24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19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 calcmode="lin" valueType="num">
                                      <p:cBhvr additive="base">
                                        <p:cTn id="11" dur="500" fill="hold"/>
                                        <p:tgtEl>
                                          <p:spTgt spid="2054"/>
                                        </p:tgtEl>
                                        <p:attrNameLst>
                                          <p:attrName>ppt_x</p:attrName>
                                        </p:attrNameLst>
                                      </p:cBhvr>
                                      <p:tavLst>
                                        <p:tav tm="0">
                                          <p:val>
                                            <p:strVal val="#ppt_x"/>
                                          </p:val>
                                        </p:tav>
                                        <p:tav tm="100000">
                                          <p:val>
                                            <p:strVal val="#ppt_x"/>
                                          </p:val>
                                        </p:tav>
                                      </p:tavLst>
                                    </p:anim>
                                    <p:anim calcmode="lin" valueType="num">
                                      <p:cBhvr additive="base">
                                        <p:cTn id="12" dur="500" fill="hold"/>
                                        <p:tgtEl>
                                          <p:spTgt spid="205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 calcmode="lin" valueType="num">
                                      <p:cBhvr additive="base">
                                        <p:cTn id="3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2" y="10120"/>
            <a:ext cx="9144000" cy="7033628"/>
          </a:xfrm>
          <a:prstGeom prst="rect">
            <a:avLst/>
          </a:prstGeom>
          <a:noFill/>
        </p:spPr>
        <p:txBody>
          <a:bodyPr wrap="square" rtlCol="0">
            <a:noAutofit/>
          </a:bodyPr>
          <a:lstStyle/>
          <a:p>
            <a:pPr lvl="0">
              <a:spcAft>
                <a:spcPts val="600"/>
              </a:spcAft>
            </a:pPr>
            <a:r>
              <a:rPr lang="en-US" b="1" dirty="0"/>
              <a:t>4) Principio #4 de DNI: </a:t>
            </a:r>
            <a:r>
              <a:rPr lang="en-US" b="1" dirty="0" err="1"/>
              <a:t>Mentoría</a:t>
            </a:r>
            <a:r>
              <a:rPr lang="en-US" b="1" dirty="0"/>
              <a:t> y </a:t>
            </a:r>
            <a:r>
              <a:rPr lang="en-US" b="1" dirty="0" err="1"/>
              <a:t>capacitación</a:t>
            </a:r>
            <a:r>
              <a:rPr lang="en-US" b="1" dirty="0"/>
              <a:t> </a:t>
            </a:r>
            <a:br>
              <a:rPr lang="en-US" b="1" dirty="0"/>
            </a:br>
            <a:r>
              <a:rPr lang="en-US" b="1" dirty="0"/>
              <a:t>    </a:t>
            </a:r>
            <a:r>
              <a:rPr lang="en-US" b="1" dirty="0" err="1"/>
              <a:t>intencionales</a:t>
            </a:r>
            <a:endParaRPr lang="en-US" b="1" dirty="0"/>
          </a:p>
          <a:p>
            <a:pPr marL="457200" lvl="0" indent="-457200">
              <a:spcAft>
                <a:spcPts val="600"/>
              </a:spcAft>
              <a:buFont typeface="Arial" panose="020B0604020202020204" pitchFamily="34" charset="0"/>
              <a:buChar char="•"/>
            </a:pPr>
            <a:r>
              <a:rPr lang="en-US" dirty="0"/>
              <a:t>El </a:t>
            </a:r>
            <a:r>
              <a:rPr lang="en-US" dirty="0" err="1"/>
              <a:t>método</a:t>
            </a:r>
            <a:r>
              <a:rPr lang="en-US" dirty="0"/>
              <a:t> de </a:t>
            </a:r>
            <a:r>
              <a:rPr lang="en-US" dirty="0" err="1"/>
              <a:t>discipulado</a:t>
            </a:r>
            <a:r>
              <a:rPr lang="en-US" dirty="0"/>
              <a:t> de Jesús era </a:t>
            </a:r>
            <a:r>
              <a:rPr lang="en-US" dirty="0" err="1"/>
              <a:t>mediante</a:t>
            </a:r>
            <a:r>
              <a:rPr lang="en-US" dirty="0"/>
              <a:t> la </a:t>
            </a:r>
            <a:r>
              <a:rPr lang="en-US" dirty="0" err="1"/>
              <a:t>mentoría</a:t>
            </a:r>
            <a:r>
              <a:rPr lang="en-US" dirty="0"/>
              <a:t> personal y la </a:t>
            </a:r>
            <a:r>
              <a:rPr lang="en-US" dirty="0" err="1"/>
              <a:t>capacitación</a:t>
            </a:r>
            <a:r>
              <a:rPr lang="en-US" dirty="0"/>
              <a:t> de un </a:t>
            </a:r>
            <a:r>
              <a:rPr lang="en-US" dirty="0" err="1"/>
              <a:t>grupo</a:t>
            </a:r>
            <a:r>
              <a:rPr lang="en-US" dirty="0"/>
              <a:t> </a:t>
            </a:r>
            <a:r>
              <a:rPr lang="en-US" dirty="0" err="1"/>
              <a:t>escogido</a:t>
            </a:r>
            <a:r>
              <a:rPr lang="en-US" dirty="0"/>
              <a:t> de </a:t>
            </a:r>
            <a:r>
              <a:rPr lang="en-US" dirty="0" err="1"/>
              <a:t>individuos</a:t>
            </a:r>
            <a:r>
              <a:rPr lang="en-US" dirty="0"/>
              <a:t>. </a:t>
            </a:r>
          </a:p>
          <a:p>
            <a:pPr marL="457200" lvl="0" indent="-457200">
              <a:spcAft>
                <a:spcPts val="600"/>
              </a:spcAft>
              <a:buFont typeface="Arial" panose="020B0604020202020204" pitchFamily="34" charset="0"/>
              <a:buChar char="•"/>
            </a:pPr>
            <a:r>
              <a:rPr lang="en-US" dirty="0"/>
              <a:t>La </a:t>
            </a:r>
            <a:r>
              <a:rPr lang="en-US" dirty="0" err="1"/>
              <a:t>mentoría</a:t>
            </a:r>
            <a:r>
              <a:rPr lang="en-US" dirty="0"/>
              <a:t> y la </a:t>
            </a:r>
            <a:r>
              <a:rPr lang="en-US" dirty="0" err="1"/>
              <a:t>capacitación</a:t>
            </a:r>
            <a:r>
              <a:rPr lang="en-US" dirty="0"/>
              <a:t> son un </a:t>
            </a:r>
            <a:r>
              <a:rPr lang="en-US" dirty="0" err="1"/>
              <a:t>proceso</a:t>
            </a:r>
            <a:r>
              <a:rPr lang="en-US" dirty="0"/>
              <a:t> de </a:t>
            </a:r>
            <a:r>
              <a:rPr lang="en-US" dirty="0" err="1"/>
              <a:t>discipulado</a:t>
            </a:r>
            <a:r>
              <a:rPr lang="en-US" dirty="0"/>
              <a:t> que </a:t>
            </a:r>
            <a:r>
              <a:rPr lang="en-US" dirty="0" err="1"/>
              <a:t>presenta</a:t>
            </a:r>
            <a:r>
              <a:rPr lang="en-US" dirty="0"/>
              <a:t> a </a:t>
            </a:r>
            <a:r>
              <a:rPr lang="en-US" dirty="0" err="1"/>
              <a:t>los</a:t>
            </a:r>
            <a:r>
              <a:rPr lang="en-US" dirty="0"/>
              <a:t> </a:t>
            </a:r>
            <a:r>
              <a:rPr lang="en-US" dirty="0" err="1"/>
              <a:t>nuevos</a:t>
            </a:r>
            <a:r>
              <a:rPr lang="en-US" dirty="0"/>
              <a:t> </a:t>
            </a:r>
            <a:r>
              <a:rPr lang="en-US" dirty="0" err="1"/>
              <a:t>creyentes</a:t>
            </a:r>
            <a:r>
              <a:rPr lang="en-US" dirty="0"/>
              <a:t> a Jesús y les </a:t>
            </a:r>
            <a:r>
              <a:rPr lang="en-US" dirty="0" err="1"/>
              <a:t>revela</a:t>
            </a:r>
            <a:r>
              <a:rPr lang="en-US" dirty="0"/>
              <a:t> </a:t>
            </a:r>
            <a:r>
              <a:rPr lang="en-US" dirty="0" err="1"/>
              <a:t>cómo</a:t>
            </a:r>
            <a:r>
              <a:rPr lang="en-US" dirty="0"/>
              <a:t> </a:t>
            </a:r>
            <a:r>
              <a:rPr lang="en-US" dirty="0" err="1"/>
              <a:t>seguirlo</a:t>
            </a:r>
            <a:r>
              <a:rPr lang="en-US" dirty="0"/>
              <a:t> personal y </a:t>
            </a:r>
            <a:r>
              <a:rPr lang="en-US" dirty="0" err="1"/>
              <a:t>plenamente</a:t>
            </a:r>
            <a:r>
              <a:rPr lang="en-US" dirty="0"/>
              <a:t>.</a:t>
            </a:r>
          </a:p>
          <a:p>
            <a:pPr marL="457200" lvl="0" indent="-457200">
              <a:buFont typeface="Arial" panose="020B0604020202020204" pitchFamily="34" charset="0"/>
              <a:buChar char="•"/>
            </a:pPr>
            <a:r>
              <a:rPr lang="en-US" dirty="0"/>
              <a:t>Para </a:t>
            </a:r>
            <a:r>
              <a:rPr lang="en-US" dirty="0" err="1"/>
              <a:t>llegar</a:t>
            </a:r>
            <a:r>
              <a:rPr lang="en-US" dirty="0"/>
              <a:t> a ser </a:t>
            </a:r>
            <a:r>
              <a:rPr lang="en-US" dirty="0" err="1"/>
              <a:t>todo</a:t>
            </a:r>
            <a:r>
              <a:rPr lang="en-US" dirty="0"/>
              <a:t> lo que </a:t>
            </a:r>
          </a:p>
          <a:p>
            <a:pPr lvl="0"/>
            <a:r>
              <a:rPr lang="en-US" dirty="0"/>
              <a:t>     Dios </a:t>
            </a:r>
            <a:r>
              <a:rPr lang="en-US" dirty="0" err="1"/>
              <a:t>quiso</a:t>
            </a:r>
            <a:r>
              <a:rPr lang="en-US" dirty="0"/>
              <a:t> que </a:t>
            </a:r>
            <a:r>
              <a:rPr lang="en-US" dirty="0" err="1"/>
              <a:t>fuéramos</a:t>
            </a:r>
            <a:r>
              <a:rPr lang="en-US" dirty="0"/>
              <a:t> </a:t>
            </a:r>
            <a:r>
              <a:rPr lang="en-US" dirty="0" err="1"/>
              <a:t>como</a:t>
            </a:r>
            <a:r>
              <a:rPr lang="en-US" dirty="0"/>
              <a:t> </a:t>
            </a:r>
            <a:br>
              <a:rPr lang="en-US" dirty="0"/>
            </a:br>
            <a:r>
              <a:rPr lang="en-US" dirty="0"/>
              <a:t>     </a:t>
            </a:r>
            <a:r>
              <a:rPr lang="en-US" dirty="0" err="1"/>
              <a:t>discípulos</a:t>
            </a:r>
            <a:r>
              <a:rPr lang="en-US" dirty="0"/>
              <a:t> de Cristo, </a:t>
            </a:r>
            <a:r>
              <a:rPr lang="en-US" dirty="0" err="1"/>
              <a:t>necesitamos</a:t>
            </a:r>
            <a:r>
              <a:rPr lang="en-US" dirty="0"/>
              <a:t> </a:t>
            </a:r>
          </a:p>
          <a:p>
            <a:pPr lvl="0"/>
            <a:r>
              <a:rPr lang="en-US" dirty="0"/>
              <a:t>     </a:t>
            </a:r>
            <a:r>
              <a:rPr lang="en-US" dirty="0" err="1"/>
              <a:t>estar</a:t>
            </a:r>
            <a:r>
              <a:rPr lang="en-US" dirty="0"/>
              <a:t> </a:t>
            </a:r>
            <a:r>
              <a:rPr lang="en-US" dirty="0" err="1"/>
              <a:t>dispuestos</a:t>
            </a:r>
            <a:r>
              <a:rPr lang="en-US" dirty="0"/>
              <a:t> a </a:t>
            </a:r>
            <a:r>
              <a:rPr lang="en-US" dirty="0" err="1"/>
              <a:t>crecer</a:t>
            </a:r>
            <a:r>
              <a:rPr lang="en-US" dirty="0"/>
              <a:t> y a </a:t>
            </a:r>
          </a:p>
          <a:p>
            <a:pPr lvl="0"/>
            <a:r>
              <a:rPr lang="en-US" dirty="0"/>
              <a:t>     </a:t>
            </a:r>
            <a:r>
              <a:rPr lang="en-US" dirty="0" err="1"/>
              <a:t>ayudar</a:t>
            </a:r>
            <a:r>
              <a:rPr lang="en-US" dirty="0"/>
              <a:t> a </a:t>
            </a:r>
            <a:r>
              <a:rPr lang="en-US" dirty="0" err="1"/>
              <a:t>otros</a:t>
            </a:r>
            <a:r>
              <a:rPr lang="en-US" dirty="0"/>
              <a:t> a </a:t>
            </a:r>
            <a:r>
              <a:rPr lang="en-US" dirty="0" err="1"/>
              <a:t>crecer</a:t>
            </a:r>
            <a:r>
              <a:rPr lang="en-US" dirty="0"/>
              <a:t> </a:t>
            </a:r>
            <a:r>
              <a:rPr lang="en-US" dirty="0" err="1"/>
              <a:t>como</a:t>
            </a:r>
            <a:r>
              <a:rPr lang="en-US" dirty="0"/>
              <a:t> lo </a:t>
            </a:r>
          </a:p>
          <a:p>
            <a:pPr lvl="0"/>
            <a:r>
              <a:rPr lang="en-US" dirty="0"/>
              <a:t>     </a:t>
            </a:r>
            <a:r>
              <a:rPr lang="en-US" dirty="0" err="1"/>
              <a:t>hizo</a:t>
            </a:r>
            <a:r>
              <a:rPr lang="en-US" dirty="0"/>
              <a:t> Jesús.  </a:t>
            </a:r>
            <a:endParaRPr lang="en-US" b="1" dirty="0"/>
          </a:p>
        </p:txBody>
      </p:sp>
      <p:pic>
        <p:nvPicPr>
          <p:cNvPr id="3078" name="Picture 6" descr="The truth about finding a career mentor - Hays careers advice Viewpoint –  careers advice blog">
            <a:extLst>
              <a:ext uri="{FF2B5EF4-FFF2-40B4-BE49-F238E27FC236}">
                <a16:creationId xmlns:a16="http://schemas.microsoft.com/office/drawing/2014/main" id="{E8776AEA-826E-93AB-96C8-E56F3C62C2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33" r="15668"/>
          <a:stretch/>
        </p:blipFill>
        <p:spPr bwMode="auto">
          <a:xfrm>
            <a:off x="6017196" y="3861048"/>
            <a:ext cx="3091307" cy="298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37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anim calcmode="lin" valueType="num">
                                      <p:cBhvr additive="base">
                                        <p:cTn id="11" dur="500" fill="hold"/>
                                        <p:tgtEl>
                                          <p:spTgt spid="3078"/>
                                        </p:tgtEl>
                                        <p:attrNameLst>
                                          <p:attrName>ppt_x</p:attrName>
                                        </p:attrNameLst>
                                      </p:cBhvr>
                                      <p:tavLst>
                                        <p:tav tm="0">
                                          <p:val>
                                            <p:strVal val="#ppt_x"/>
                                          </p:val>
                                        </p:tav>
                                        <p:tav tm="100000">
                                          <p:val>
                                            <p:strVal val="#ppt_x"/>
                                          </p:val>
                                        </p:tav>
                                      </p:tavLst>
                                    </p:anim>
                                    <p:anim calcmode="lin" valueType="num">
                                      <p:cBhvr additive="base">
                                        <p:cTn id="1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 calcmode="lin" valueType="num">
                                      <p:cBhvr additive="base">
                                        <p:cTn id="3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 calcmode="lin" valueType="num">
                                      <p:cBhvr additive="base">
                                        <p:cTn id="4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 calcmode="lin" valueType="num">
                                      <p:cBhvr additive="base">
                                        <p:cTn id="4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3" y="-4228"/>
            <a:ext cx="9144000" cy="7033628"/>
          </a:xfrm>
          <a:prstGeom prst="rect">
            <a:avLst/>
          </a:prstGeom>
          <a:noFill/>
        </p:spPr>
        <p:txBody>
          <a:bodyPr wrap="square" rtlCol="0">
            <a:noAutofit/>
          </a:bodyPr>
          <a:lstStyle/>
          <a:p>
            <a:pPr lvl="0">
              <a:spcAft>
                <a:spcPts val="600"/>
              </a:spcAft>
            </a:pPr>
            <a:r>
              <a:rPr lang="en-US" dirty="0"/>
              <a:t>5) Principio #5 de DNI: </a:t>
            </a:r>
            <a:r>
              <a:rPr lang="en-US" dirty="0" err="1"/>
              <a:t>Relaciones</a:t>
            </a:r>
            <a:r>
              <a:rPr lang="en-US" dirty="0"/>
              <a:t> </a:t>
            </a:r>
            <a:r>
              <a:rPr lang="en-US" dirty="0" err="1"/>
              <a:t>auténticas</a:t>
            </a:r>
            <a:endParaRPr lang="en-US" dirty="0"/>
          </a:p>
          <a:p>
            <a:pPr marL="457200" lvl="0" indent="-457200">
              <a:spcAft>
                <a:spcPts val="600"/>
              </a:spcAft>
              <a:buFont typeface="Arial" panose="020B0604020202020204" pitchFamily="34" charset="0"/>
              <a:buChar char="•"/>
            </a:pPr>
            <a:r>
              <a:rPr lang="en-US" dirty="0"/>
              <a:t>De la </a:t>
            </a:r>
            <a:r>
              <a:rPr lang="en-US" dirty="0" err="1"/>
              <a:t>misma</a:t>
            </a:r>
            <a:r>
              <a:rPr lang="en-US" dirty="0"/>
              <a:t> </a:t>
            </a:r>
            <a:r>
              <a:rPr lang="en-US" dirty="0" err="1"/>
              <a:t>manera</a:t>
            </a:r>
            <a:r>
              <a:rPr lang="en-US" dirty="0"/>
              <a:t> que Jesús </a:t>
            </a:r>
            <a:r>
              <a:rPr lang="en-US" dirty="0" err="1"/>
              <a:t>reunió</a:t>
            </a:r>
            <a:r>
              <a:rPr lang="en-US" dirty="0"/>
              <a:t> a sus </a:t>
            </a:r>
            <a:r>
              <a:rPr lang="en-US" dirty="0" err="1"/>
              <a:t>compañeros</a:t>
            </a:r>
            <a:r>
              <a:rPr lang="en-US" dirty="0"/>
              <a:t> de </a:t>
            </a:r>
            <a:r>
              <a:rPr lang="en-US" dirty="0" err="1"/>
              <a:t>viaje</a:t>
            </a:r>
            <a:r>
              <a:rPr lang="en-US" dirty="0"/>
              <a:t>, </a:t>
            </a:r>
            <a:r>
              <a:rPr lang="en-US" dirty="0" err="1"/>
              <a:t>nosotros</a:t>
            </a:r>
            <a:r>
              <a:rPr lang="en-US" dirty="0"/>
              <a:t>, </a:t>
            </a:r>
            <a:r>
              <a:rPr lang="en-US" dirty="0" err="1"/>
              <a:t>como</a:t>
            </a:r>
            <a:r>
              <a:rPr lang="en-US" dirty="0"/>
              <a:t> sus </a:t>
            </a:r>
            <a:r>
              <a:rPr lang="en-US" dirty="0" err="1"/>
              <a:t>discípulos</a:t>
            </a:r>
            <a:r>
              <a:rPr lang="en-US" dirty="0"/>
              <a:t>, </a:t>
            </a:r>
            <a:r>
              <a:rPr lang="en-US" dirty="0" err="1"/>
              <a:t>estamos</a:t>
            </a:r>
            <a:r>
              <a:rPr lang="en-US" dirty="0"/>
              <a:t> </a:t>
            </a:r>
            <a:r>
              <a:rPr lang="en-US" dirty="0" err="1"/>
              <a:t>llamados</a:t>
            </a:r>
            <a:r>
              <a:rPr lang="en-US" dirty="0"/>
              <a:t> a </a:t>
            </a:r>
            <a:r>
              <a:rPr lang="en-US" dirty="0" err="1"/>
              <a:t>viajar</a:t>
            </a:r>
            <a:r>
              <a:rPr lang="en-US" dirty="0"/>
              <a:t> </a:t>
            </a:r>
            <a:r>
              <a:rPr lang="en-US" dirty="0" err="1"/>
              <a:t>juntos</a:t>
            </a:r>
            <a:r>
              <a:rPr lang="en-US" dirty="0"/>
              <a:t> </a:t>
            </a:r>
            <a:r>
              <a:rPr lang="en-US" dirty="0" err="1"/>
              <a:t>como</a:t>
            </a:r>
            <a:r>
              <a:rPr lang="en-US" dirty="0"/>
              <a:t> </a:t>
            </a:r>
            <a:r>
              <a:rPr lang="en-US" dirty="0" err="1"/>
              <a:t>miembros</a:t>
            </a:r>
            <a:r>
              <a:rPr lang="en-US" dirty="0"/>
              <a:t> del Cuerpo de Cristo. </a:t>
            </a:r>
          </a:p>
          <a:p>
            <a:pPr marL="457200" lvl="0" indent="-457200">
              <a:spcAft>
                <a:spcPts val="600"/>
              </a:spcAft>
              <a:buFont typeface="Arial" panose="020B0604020202020204" pitchFamily="34" charset="0"/>
              <a:buChar char="•"/>
            </a:pPr>
            <a:r>
              <a:rPr lang="en-US" dirty="0"/>
              <a:t>El </a:t>
            </a:r>
            <a:r>
              <a:rPr lang="en-US" dirty="0" err="1"/>
              <a:t>elemento</a:t>
            </a:r>
            <a:r>
              <a:rPr lang="en-US" dirty="0"/>
              <a:t> central de </a:t>
            </a:r>
            <a:r>
              <a:rPr lang="en-US" dirty="0" err="1"/>
              <a:t>nuestra</a:t>
            </a:r>
            <a:r>
              <a:rPr lang="en-US" dirty="0"/>
              <a:t> </a:t>
            </a:r>
            <a:r>
              <a:rPr lang="en-US" dirty="0" err="1"/>
              <a:t>fe</a:t>
            </a:r>
            <a:r>
              <a:rPr lang="en-US" dirty="0"/>
              <a:t> y de </a:t>
            </a:r>
            <a:r>
              <a:rPr lang="en-US" dirty="0" err="1"/>
              <a:t>nuestra</a:t>
            </a:r>
            <a:r>
              <a:rPr lang="en-US" dirty="0"/>
              <a:t> </a:t>
            </a:r>
            <a:r>
              <a:rPr lang="en-US" dirty="0" err="1"/>
              <a:t>vida</a:t>
            </a:r>
            <a:r>
              <a:rPr lang="en-US" dirty="0"/>
              <a:t> es </a:t>
            </a:r>
            <a:r>
              <a:rPr lang="en-US" dirty="0" err="1"/>
              <a:t>amar</a:t>
            </a:r>
            <a:r>
              <a:rPr lang="en-US" dirty="0"/>
              <a:t> a Dios y </a:t>
            </a:r>
            <a:r>
              <a:rPr lang="en-US" dirty="0" err="1"/>
              <a:t>amar</a:t>
            </a:r>
            <a:r>
              <a:rPr lang="en-US" dirty="0"/>
              <a:t> a </a:t>
            </a:r>
            <a:r>
              <a:rPr lang="en-US" dirty="0" err="1"/>
              <a:t>los</a:t>
            </a:r>
            <a:r>
              <a:rPr lang="en-US" dirty="0"/>
              <a:t> </a:t>
            </a:r>
            <a:r>
              <a:rPr lang="en-US" dirty="0" err="1"/>
              <a:t>demás</a:t>
            </a:r>
            <a:r>
              <a:rPr lang="en-US" dirty="0"/>
              <a:t>. </a:t>
            </a:r>
          </a:p>
          <a:p>
            <a:pPr marL="457200" lvl="0" indent="-457200">
              <a:buFont typeface="Arial" panose="020B0604020202020204" pitchFamily="34" charset="0"/>
              <a:buChar char="•"/>
            </a:pPr>
            <a:r>
              <a:rPr lang="en-US" dirty="0" err="1"/>
              <a:t>Cuando</a:t>
            </a:r>
            <a:r>
              <a:rPr lang="en-US" dirty="0"/>
              <a:t> </a:t>
            </a:r>
            <a:r>
              <a:rPr lang="en-US" dirty="0" err="1"/>
              <a:t>cuidamos</a:t>
            </a:r>
            <a:r>
              <a:rPr lang="en-US" dirty="0"/>
              <a:t> </a:t>
            </a:r>
            <a:r>
              <a:rPr lang="en-US" dirty="0" err="1"/>
              <a:t>profundamente</a:t>
            </a:r>
            <a:r>
              <a:rPr lang="en-US" dirty="0"/>
              <a:t> </a:t>
            </a:r>
            <a:r>
              <a:rPr lang="en-US" dirty="0" err="1"/>
              <a:t>unos</a:t>
            </a:r>
            <a:r>
              <a:rPr lang="en-US" dirty="0"/>
              <a:t> de </a:t>
            </a:r>
            <a:r>
              <a:rPr lang="en-US" dirty="0" err="1"/>
              <a:t>otros</a:t>
            </a:r>
            <a:r>
              <a:rPr lang="en-US" dirty="0"/>
              <a:t>, </a:t>
            </a:r>
            <a:r>
              <a:rPr lang="en-US" dirty="0" err="1"/>
              <a:t>descubrimos</a:t>
            </a:r>
            <a:r>
              <a:rPr lang="en-US" dirty="0"/>
              <a:t> lo </a:t>
            </a:r>
            <a:r>
              <a:rPr lang="en-US" dirty="0" err="1"/>
              <a:t>rica</a:t>
            </a:r>
            <a:r>
              <a:rPr lang="en-US" dirty="0"/>
              <a:t> que es </a:t>
            </a:r>
            <a:r>
              <a:rPr lang="en-US" dirty="0" err="1"/>
              <a:t>nuestra</a:t>
            </a:r>
            <a:r>
              <a:rPr lang="en-US" dirty="0"/>
              <a:t> </a:t>
            </a:r>
            <a:r>
              <a:rPr lang="en-US" dirty="0" err="1"/>
              <a:t>identidad</a:t>
            </a:r>
            <a:r>
              <a:rPr lang="en-US" dirty="0"/>
              <a:t> </a:t>
            </a:r>
            <a:r>
              <a:rPr lang="en-US" dirty="0" err="1"/>
              <a:t>en</a:t>
            </a:r>
            <a:r>
              <a:rPr lang="en-US" dirty="0"/>
              <a:t> Cristo y </a:t>
            </a:r>
            <a:r>
              <a:rPr lang="en-US" dirty="0" err="1"/>
              <a:t>el</a:t>
            </a:r>
            <a:r>
              <a:rPr lang="en-US" dirty="0"/>
              <a:t> </a:t>
            </a:r>
            <a:r>
              <a:rPr lang="en-US" dirty="0" err="1"/>
              <a:t>resultado</a:t>
            </a:r>
            <a:r>
              <a:rPr lang="en-US" dirty="0"/>
              <a:t> es </a:t>
            </a:r>
            <a:r>
              <a:rPr lang="en-US" dirty="0" err="1"/>
              <a:t>el</a:t>
            </a:r>
            <a:r>
              <a:rPr lang="en-US" dirty="0"/>
              <a:t> </a:t>
            </a:r>
            <a:r>
              <a:rPr lang="en-US" dirty="0" err="1"/>
              <a:t>crecimiento</a:t>
            </a:r>
            <a:r>
              <a:rPr lang="en-US" dirty="0"/>
              <a:t> </a:t>
            </a:r>
            <a:r>
              <a:rPr lang="en-US" dirty="0" err="1"/>
              <a:t>espiritual</a:t>
            </a:r>
            <a:r>
              <a:rPr lang="en-US" dirty="0"/>
              <a:t>.  </a:t>
            </a:r>
            <a:endParaRPr lang="en-US" b="1" dirty="0"/>
          </a:p>
        </p:txBody>
      </p:sp>
      <p:pic>
        <p:nvPicPr>
          <p:cNvPr id="3" name="Picture 6" descr="Related image">
            <a:extLst>
              <a:ext uri="{FF2B5EF4-FFF2-40B4-BE49-F238E27FC236}">
                <a16:creationId xmlns:a16="http://schemas.microsoft.com/office/drawing/2014/main" id="{842CA1E3-58D7-3BBF-A0AE-4E3D59F84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788" y="4645580"/>
            <a:ext cx="3816424" cy="2212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78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additive="base">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additive="base">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3" y="-4228"/>
            <a:ext cx="9144000" cy="7033628"/>
          </a:xfrm>
          <a:prstGeom prst="rect">
            <a:avLst/>
          </a:prstGeom>
          <a:noFill/>
        </p:spPr>
        <p:txBody>
          <a:bodyPr wrap="square" rtlCol="0">
            <a:noAutofit/>
          </a:bodyPr>
          <a:lstStyle/>
          <a:p>
            <a:pPr lvl="0" algn="ctr">
              <a:spcAft>
                <a:spcPts val="1200"/>
              </a:spcAft>
            </a:pPr>
            <a:r>
              <a:rPr lang="en-US" sz="4000" dirty="0" err="1"/>
              <a:t>Misión</a:t>
            </a:r>
            <a:r>
              <a:rPr lang="en-US" sz="4000" dirty="0"/>
              <a:t> Global</a:t>
            </a:r>
          </a:p>
          <a:p>
            <a:pPr algn="ctr"/>
            <a:r>
              <a:rPr lang="en-US" dirty="0"/>
              <a:t>Al </a:t>
            </a:r>
            <a:r>
              <a:rPr lang="en-US" dirty="0" err="1"/>
              <a:t>vivir</a:t>
            </a:r>
            <a:r>
              <a:rPr lang="en-US" dirty="0"/>
              <a:t> </a:t>
            </a:r>
            <a:r>
              <a:rPr lang="en-US" dirty="0" err="1"/>
              <a:t>los</a:t>
            </a:r>
            <a:r>
              <a:rPr lang="en-US" dirty="0"/>
              <a:t> </a:t>
            </a:r>
            <a:r>
              <a:rPr lang="en-US" dirty="0" err="1"/>
              <a:t>principios</a:t>
            </a:r>
            <a:r>
              <a:rPr lang="en-US" dirty="0"/>
              <a:t> </a:t>
            </a:r>
            <a:r>
              <a:rPr lang="en-US" dirty="0" err="1"/>
              <a:t>medulares</a:t>
            </a:r>
            <a:r>
              <a:rPr lang="en-US" dirty="0"/>
              <a:t> de DNI </a:t>
            </a:r>
            <a:r>
              <a:rPr lang="en-US" dirty="0" err="1"/>
              <a:t>en</a:t>
            </a:r>
            <a:r>
              <a:rPr lang="en-US" dirty="0"/>
              <a:t> la </a:t>
            </a:r>
            <a:r>
              <a:rPr lang="en-US" dirty="0" err="1"/>
              <a:t>vida</a:t>
            </a:r>
            <a:r>
              <a:rPr lang="en-US" dirty="0"/>
              <a:t> y </a:t>
            </a:r>
            <a:r>
              <a:rPr lang="en-US" dirty="0" err="1"/>
              <a:t>los</a:t>
            </a:r>
            <a:r>
              <a:rPr lang="en-US" dirty="0"/>
              <a:t> </a:t>
            </a:r>
            <a:r>
              <a:rPr lang="en-US" dirty="0" err="1"/>
              <a:t>ministerios</a:t>
            </a:r>
            <a:r>
              <a:rPr lang="en-US" dirty="0"/>
              <a:t> de la </a:t>
            </a:r>
            <a:r>
              <a:rPr lang="en-US" dirty="0" err="1"/>
              <a:t>iglesia</a:t>
            </a:r>
            <a:r>
              <a:rPr lang="en-US" dirty="0"/>
              <a:t> local y </a:t>
            </a:r>
            <a:r>
              <a:rPr lang="en-US" dirty="0" err="1"/>
              <a:t>en</a:t>
            </a:r>
            <a:r>
              <a:rPr lang="en-US" dirty="0"/>
              <a:t> las </a:t>
            </a:r>
            <a:r>
              <a:rPr lang="en-US" dirty="0" err="1"/>
              <a:t>prácticas</a:t>
            </a:r>
            <a:r>
              <a:rPr lang="en-US" dirty="0"/>
              <a:t> y </a:t>
            </a:r>
            <a:r>
              <a:rPr lang="en-US" dirty="0" err="1"/>
              <a:t>comportamientos</a:t>
            </a:r>
            <a:r>
              <a:rPr lang="en-US" dirty="0"/>
              <a:t> de </a:t>
            </a:r>
            <a:r>
              <a:rPr lang="en-US" dirty="0" err="1"/>
              <a:t>cada</a:t>
            </a:r>
            <a:r>
              <a:rPr lang="en-US" dirty="0"/>
              <a:t> </a:t>
            </a:r>
            <a:r>
              <a:rPr lang="en-US" dirty="0" err="1"/>
              <a:t>nazareno</a:t>
            </a:r>
            <a:r>
              <a:rPr lang="en-US" dirty="0"/>
              <a:t>, </a:t>
            </a:r>
            <a:r>
              <a:rPr lang="en-US" dirty="0" err="1"/>
              <a:t>cumpliremos</a:t>
            </a:r>
            <a:r>
              <a:rPr lang="en-US" dirty="0"/>
              <a:t> la </a:t>
            </a:r>
            <a:r>
              <a:rPr lang="en-US" dirty="0" err="1"/>
              <a:t>misión</a:t>
            </a:r>
            <a:r>
              <a:rPr lang="en-US" dirty="0"/>
              <a:t> de </a:t>
            </a:r>
            <a:r>
              <a:rPr lang="en-US" dirty="0" err="1"/>
              <a:t>hacer</a:t>
            </a:r>
            <a:r>
              <a:rPr lang="en-US" dirty="0"/>
              <a:t> </a:t>
            </a:r>
            <a:r>
              <a:rPr lang="en-US" dirty="0" err="1"/>
              <a:t>discípulos</a:t>
            </a:r>
            <a:r>
              <a:rPr lang="en-US" dirty="0"/>
              <a:t> </a:t>
            </a:r>
            <a:r>
              <a:rPr lang="en-US" dirty="0" err="1"/>
              <a:t>semejantes</a:t>
            </a:r>
            <a:r>
              <a:rPr lang="en-US" dirty="0"/>
              <a:t> a Cristo </a:t>
            </a:r>
            <a:r>
              <a:rPr lang="en-US" dirty="0" err="1"/>
              <a:t>en</a:t>
            </a:r>
            <a:r>
              <a:rPr lang="en-US" dirty="0"/>
              <a:t> las </a:t>
            </a:r>
            <a:r>
              <a:rPr lang="en-US" dirty="0" err="1"/>
              <a:t>naciones</a:t>
            </a:r>
            <a:r>
              <a:rPr lang="en-US" dirty="0"/>
              <a:t>. </a:t>
            </a:r>
            <a:r>
              <a:rPr lang="en-US" dirty="0" err="1"/>
              <a:t>Reconocemos</a:t>
            </a:r>
            <a:r>
              <a:rPr lang="en-US" dirty="0"/>
              <a:t> que </a:t>
            </a:r>
            <a:r>
              <a:rPr lang="en-US" dirty="0" err="1"/>
              <a:t>el</a:t>
            </a:r>
            <a:r>
              <a:rPr lang="en-US" dirty="0"/>
              <a:t> </a:t>
            </a:r>
            <a:r>
              <a:rPr lang="en-US" dirty="0" err="1"/>
              <a:t>discipulado</a:t>
            </a:r>
            <a:r>
              <a:rPr lang="en-US" dirty="0"/>
              <a:t> </a:t>
            </a:r>
            <a:r>
              <a:rPr lang="en-US" dirty="0" err="1"/>
              <a:t>tendrá</a:t>
            </a:r>
            <a:r>
              <a:rPr lang="en-US" dirty="0"/>
              <a:t> un </a:t>
            </a:r>
            <a:r>
              <a:rPr lang="en-US" dirty="0" err="1"/>
              <a:t>aspecto</a:t>
            </a:r>
            <a:r>
              <a:rPr lang="en-US" dirty="0"/>
              <a:t> </a:t>
            </a:r>
            <a:r>
              <a:rPr lang="en-US" dirty="0" err="1"/>
              <a:t>diferente</a:t>
            </a:r>
            <a:r>
              <a:rPr lang="en-US" dirty="0"/>
              <a:t> a </a:t>
            </a:r>
            <a:r>
              <a:rPr lang="en-US" dirty="0" err="1"/>
              <a:t>medida</a:t>
            </a:r>
            <a:r>
              <a:rPr lang="en-US" dirty="0"/>
              <a:t> que la </a:t>
            </a:r>
            <a:r>
              <a:rPr lang="en-US" dirty="0" err="1"/>
              <a:t>cultura</a:t>
            </a:r>
            <a:r>
              <a:rPr lang="en-US" dirty="0"/>
              <a:t> </a:t>
            </a:r>
            <a:r>
              <a:rPr lang="en-US" dirty="0" err="1"/>
              <a:t>moldee</a:t>
            </a:r>
            <a:r>
              <a:rPr lang="en-US" dirty="0"/>
              <a:t> </a:t>
            </a:r>
            <a:r>
              <a:rPr lang="en-US" dirty="0" err="1"/>
              <a:t>nuestras</a:t>
            </a:r>
            <a:r>
              <a:rPr lang="en-US" dirty="0"/>
              <a:t> </a:t>
            </a:r>
            <a:r>
              <a:rPr lang="en-US" dirty="0" err="1"/>
              <a:t>metodologías</a:t>
            </a:r>
            <a:r>
              <a:rPr lang="en-US" dirty="0"/>
              <a:t>, </a:t>
            </a:r>
            <a:r>
              <a:rPr lang="en-US" dirty="0" err="1"/>
              <a:t>pero</a:t>
            </a:r>
            <a:r>
              <a:rPr lang="en-US" dirty="0"/>
              <a:t> </a:t>
            </a:r>
            <a:r>
              <a:rPr lang="en-US" dirty="0" err="1"/>
              <a:t>nuestra</a:t>
            </a:r>
            <a:r>
              <a:rPr lang="en-US" dirty="0"/>
              <a:t> </a:t>
            </a:r>
            <a:r>
              <a:rPr lang="en-US" dirty="0" err="1"/>
              <a:t>misión</a:t>
            </a:r>
            <a:r>
              <a:rPr lang="en-US" dirty="0"/>
              <a:t> global, </a:t>
            </a:r>
            <a:r>
              <a:rPr lang="en-US" dirty="0" err="1"/>
              <a:t>nuestro</a:t>
            </a:r>
            <a:r>
              <a:rPr lang="en-US" dirty="0"/>
              <a:t> </a:t>
            </a:r>
            <a:r>
              <a:rPr lang="en-US" dirty="0" err="1"/>
              <a:t>propósito</a:t>
            </a:r>
            <a:r>
              <a:rPr lang="en-US" dirty="0"/>
              <a:t> y </a:t>
            </a:r>
            <a:r>
              <a:rPr lang="en-US" dirty="0" err="1"/>
              <a:t>nuestros</a:t>
            </a:r>
            <a:r>
              <a:rPr lang="en-US" dirty="0"/>
              <a:t> </a:t>
            </a:r>
            <a:r>
              <a:rPr lang="en-US" dirty="0" err="1"/>
              <a:t>principios</a:t>
            </a:r>
            <a:r>
              <a:rPr lang="en-US" dirty="0"/>
              <a:t> </a:t>
            </a:r>
            <a:r>
              <a:rPr lang="en-US" dirty="0" err="1"/>
              <a:t>medulares</a:t>
            </a:r>
            <a:r>
              <a:rPr lang="en-US" dirty="0"/>
              <a:t> </a:t>
            </a:r>
            <a:r>
              <a:rPr lang="en-US" dirty="0" err="1"/>
              <a:t>siguen</a:t>
            </a:r>
            <a:r>
              <a:rPr lang="en-US" dirty="0"/>
              <a:t> </a:t>
            </a:r>
            <a:r>
              <a:rPr lang="en-US" dirty="0" err="1"/>
              <a:t>siendo</a:t>
            </a:r>
            <a:r>
              <a:rPr lang="en-US" dirty="0"/>
              <a:t> </a:t>
            </a:r>
            <a:r>
              <a:rPr lang="en-US" dirty="0" err="1"/>
              <a:t>los</a:t>
            </a:r>
            <a:r>
              <a:rPr lang="en-US" dirty="0"/>
              <a:t> </a:t>
            </a:r>
            <a:r>
              <a:rPr lang="en-US" dirty="0" err="1"/>
              <a:t>mismos</a:t>
            </a:r>
            <a:r>
              <a:rPr lang="en-US" dirty="0"/>
              <a:t>. </a:t>
            </a:r>
            <a:endParaRPr lang="en-US" sz="4000" dirty="0"/>
          </a:p>
        </p:txBody>
      </p:sp>
      <p:pic>
        <p:nvPicPr>
          <p:cNvPr id="4098" name="Picture 2" descr="Disciples Png Hd - Disciple Of Jesus | Full Size PNG Download | SeekPNG">
            <a:extLst>
              <a:ext uri="{FF2B5EF4-FFF2-40B4-BE49-F238E27FC236}">
                <a16:creationId xmlns:a16="http://schemas.microsoft.com/office/drawing/2014/main" id="{243B6983-67B6-3C15-B845-145FDD3B3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797152"/>
            <a:ext cx="4216400" cy="19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41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76672"/>
            <a:ext cx="9144000" cy="4752528"/>
          </a:xfrm>
          <a:prstGeom prst="rect">
            <a:avLst/>
          </a:prstGeom>
          <a:noFill/>
        </p:spPr>
        <p:txBody>
          <a:bodyPr wrap="square" rtlCol="0">
            <a:noAutofit/>
          </a:bodyPr>
          <a:lstStyle/>
          <a:p>
            <a:pPr lvl="0" algn="ctr">
              <a:spcAft>
                <a:spcPts val="1200"/>
              </a:spcAft>
            </a:pPr>
            <a:r>
              <a:rPr lang="en-US" sz="4000" dirty="0"/>
              <a:t>REGLAMENTO de </a:t>
            </a:r>
            <a:r>
              <a:rPr lang="en-US" sz="4000" dirty="0" err="1"/>
              <a:t>Discipulado</a:t>
            </a:r>
            <a:r>
              <a:rPr lang="en-US" sz="4000" dirty="0"/>
              <a:t> </a:t>
            </a:r>
            <a:r>
              <a:rPr lang="en-US" sz="4000" dirty="0" err="1"/>
              <a:t>Nazareno</a:t>
            </a:r>
            <a:r>
              <a:rPr lang="en-US" sz="4000" dirty="0"/>
              <a:t> </a:t>
            </a:r>
            <a:r>
              <a:rPr lang="en-US" sz="4000" dirty="0" err="1"/>
              <a:t>Internacional</a:t>
            </a:r>
            <a:r>
              <a:rPr lang="en-US" sz="4000" dirty="0"/>
              <a:t> (DNI)</a:t>
            </a:r>
            <a:endParaRPr lang="en-US" sz="4800" dirty="0"/>
          </a:p>
        </p:txBody>
      </p:sp>
      <p:pic>
        <p:nvPicPr>
          <p:cNvPr id="3" name="Picture 4">
            <a:extLst>
              <a:ext uri="{FF2B5EF4-FFF2-40B4-BE49-F238E27FC236}">
                <a16:creationId xmlns:a16="http://schemas.microsoft.com/office/drawing/2014/main" id="{214FDE74-D986-8701-EB96-AD2DAEDD2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564669" y="2708920"/>
            <a:ext cx="3879539" cy="3431900"/>
          </a:xfrm>
          <a:prstGeom prst="rect">
            <a:avLst/>
          </a:prstGeom>
          <a:solidFill>
            <a:schemeClr val="tx1"/>
          </a:solidFill>
        </p:spPr>
      </p:pic>
    </p:spTree>
    <p:extLst>
      <p:ext uri="{BB962C8B-B14F-4D97-AF65-F5344CB8AC3E}">
        <p14:creationId xmlns:p14="http://schemas.microsoft.com/office/powerpoint/2010/main" val="48230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3" y="-4228"/>
            <a:ext cx="9144000" cy="7033628"/>
          </a:xfrm>
          <a:prstGeom prst="rect">
            <a:avLst/>
          </a:prstGeom>
          <a:noFill/>
        </p:spPr>
        <p:txBody>
          <a:bodyPr wrap="square" rtlCol="0">
            <a:noAutofit/>
          </a:bodyPr>
          <a:lstStyle/>
          <a:p>
            <a:pPr lvl="0" algn="ctr">
              <a:spcAft>
                <a:spcPts val="1200"/>
              </a:spcAft>
            </a:pPr>
            <a:endParaRPr lang="es-ES" b="1" dirty="0"/>
          </a:p>
          <a:p>
            <a:pPr lvl="0" algn="ctr">
              <a:spcAft>
                <a:spcPts val="1200"/>
              </a:spcAft>
            </a:pPr>
            <a:r>
              <a:rPr lang="en-US" sz="4400" dirty="0"/>
              <a:t>ARTÍCULO III. </a:t>
            </a:r>
            <a:endParaRPr lang="es-ES" sz="6000" b="1" dirty="0"/>
          </a:p>
          <a:p>
            <a:pPr lvl="0" algn="ctr">
              <a:spcAft>
                <a:spcPts val="1200"/>
              </a:spcAft>
            </a:pPr>
            <a:r>
              <a:rPr lang="es-ES" sz="4000" b="1" dirty="0"/>
              <a:t>Lista de responsabilidad (Matricula)</a:t>
            </a:r>
          </a:p>
          <a:p>
            <a:pPr lvl="0" algn="ctr">
              <a:spcAft>
                <a:spcPts val="1200"/>
              </a:spcAft>
            </a:pPr>
            <a:r>
              <a:rPr lang="es-ES" sz="4800" b="1" dirty="0"/>
              <a:t>=</a:t>
            </a:r>
          </a:p>
          <a:p>
            <a:pPr lvl="0" algn="ctr">
              <a:spcAft>
                <a:spcPts val="1200"/>
              </a:spcAft>
            </a:pPr>
            <a:r>
              <a:rPr lang="en-US" sz="4800" dirty="0"/>
              <a:t>Lista de </a:t>
            </a:r>
            <a:r>
              <a:rPr lang="en-US" sz="4800" dirty="0" err="1"/>
              <a:t>cuidado</a:t>
            </a:r>
            <a:r>
              <a:rPr lang="en-US" sz="4800" dirty="0"/>
              <a:t> y </a:t>
            </a:r>
            <a:r>
              <a:rPr lang="en-US" sz="4800" dirty="0" err="1"/>
              <a:t>rendición</a:t>
            </a:r>
            <a:r>
              <a:rPr lang="en-US" sz="4800" dirty="0"/>
              <a:t> de </a:t>
            </a:r>
          </a:p>
          <a:p>
            <a:pPr lvl="0" algn="ctr">
              <a:spcAft>
                <a:spcPts val="1200"/>
              </a:spcAft>
            </a:pPr>
            <a:r>
              <a:rPr lang="en-US" sz="4800" dirty="0" err="1"/>
              <a:t>cuentas</a:t>
            </a:r>
            <a:r>
              <a:rPr lang="en-US" sz="4800" dirty="0"/>
              <a:t> de DNI (LCRC)  </a:t>
            </a:r>
            <a:endParaRPr lang="en-US" sz="8000" dirty="0"/>
          </a:p>
        </p:txBody>
      </p:sp>
    </p:spTree>
    <p:extLst>
      <p:ext uri="{BB962C8B-B14F-4D97-AF65-F5344CB8AC3E}">
        <p14:creationId xmlns:p14="http://schemas.microsoft.com/office/powerpoint/2010/main" val="272555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a:extLst>
              <a:ext uri="{FF2B5EF4-FFF2-40B4-BE49-F238E27FC236}">
                <a16:creationId xmlns:a16="http://schemas.microsoft.com/office/drawing/2014/main" id="{5CC7DE82-CA5E-FA45-98B2-56DBC40841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126" t="4970" r="16928" b="45599"/>
          <a:stretch/>
        </p:blipFill>
        <p:spPr bwMode="auto">
          <a:xfrm>
            <a:off x="2646297" y="836712"/>
            <a:ext cx="4012847"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A baby walking on a path&#10;&#10;Description automatically generated with low confidence">
            <a:extLst>
              <a:ext uri="{FF2B5EF4-FFF2-40B4-BE49-F238E27FC236}">
                <a16:creationId xmlns:a16="http://schemas.microsoft.com/office/drawing/2014/main" id="{088F35AC-ACBC-754B-B9AA-4CAFCB9C7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0388" y="1577975"/>
            <a:ext cx="206375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1" descr="A picture containing floor, indoor, wall, toddler&#10;&#10;Description automatically generated">
            <a:extLst>
              <a:ext uri="{FF2B5EF4-FFF2-40B4-BE49-F238E27FC236}">
                <a16:creationId xmlns:a16="http://schemas.microsoft.com/office/drawing/2014/main" id="{5D150855-D8FC-1340-9705-65910CF97E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6" y="1522414"/>
            <a:ext cx="216852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88640"/>
            <a:ext cx="8712969" cy="7033628"/>
          </a:xfrm>
          <a:prstGeom prst="rect">
            <a:avLst/>
          </a:prstGeom>
          <a:noFill/>
        </p:spPr>
        <p:txBody>
          <a:bodyPr wrap="square" rtlCol="0">
            <a:noAutofit/>
          </a:bodyPr>
          <a:lstStyle/>
          <a:p>
            <a:r>
              <a:rPr lang="en-US" sz="3200" dirty="0" err="1"/>
              <a:t>Cada</a:t>
            </a:r>
            <a:r>
              <a:rPr lang="en-US" sz="3200" dirty="0"/>
              <a:t> </a:t>
            </a:r>
            <a:r>
              <a:rPr lang="en-US" sz="3200" dirty="0" err="1"/>
              <a:t>iglesia</a:t>
            </a:r>
            <a:r>
              <a:rPr lang="en-US" sz="3200" dirty="0"/>
              <a:t> local </a:t>
            </a:r>
            <a:r>
              <a:rPr lang="en-US" sz="3200" dirty="0" err="1"/>
              <a:t>debe</a:t>
            </a:r>
            <a:r>
              <a:rPr lang="en-US" sz="3200" dirty="0"/>
              <a:t> </a:t>
            </a:r>
            <a:r>
              <a:rPr lang="en-US" sz="3200" dirty="0" err="1"/>
              <a:t>esforzarse</a:t>
            </a:r>
            <a:r>
              <a:rPr lang="en-US" sz="3200" dirty="0"/>
              <a:t> </a:t>
            </a:r>
            <a:r>
              <a:rPr lang="en-US" sz="3200" dirty="0" err="1"/>
              <a:t>por</a:t>
            </a:r>
            <a:r>
              <a:rPr lang="en-US" sz="3200" dirty="0"/>
              <a:t> </a:t>
            </a:r>
            <a:r>
              <a:rPr lang="en-US" sz="3200" dirty="0" err="1"/>
              <a:t>alcanzar</a:t>
            </a:r>
            <a:r>
              <a:rPr lang="en-US" sz="3200" dirty="0"/>
              <a:t> a </a:t>
            </a:r>
            <a:r>
              <a:rPr lang="en-US" sz="3200" dirty="0" err="1"/>
              <a:t>todas</a:t>
            </a:r>
            <a:r>
              <a:rPr lang="en-US" sz="3200" dirty="0"/>
              <a:t> las personas no </a:t>
            </a:r>
            <a:r>
              <a:rPr lang="en-US" sz="3200" dirty="0" err="1"/>
              <a:t>salvas</a:t>
            </a:r>
            <a:r>
              <a:rPr lang="en-US" sz="3200" dirty="0"/>
              <a:t> de la </a:t>
            </a:r>
            <a:r>
              <a:rPr lang="en-US" sz="3200" dirty="0" err="1"/>
              <a:t>comunidad</a:t>
            </a:r>
            <a:r>
              <a:rPr lang="en-US" sz="3200" dirty="0"/>
              <a:t>. A fin de </a:t>
            </a:r>
            <a:r>
              <a:rPr lang="en-US" sz="3200" dirty="0" err="1"/>
              <a:t>lograr</a:t>
            </a:r>
            <a:r>
              <a:rPr lang="en-US" sz="3200" dirty="0"/>
              <a:t> </a:t>
            </a:r>
            <a:r>
              <a:rPr lang="en-US" sz="3200" dirty="0" err="1"/>
              <a:t>esta</a:t>
            </a:r>
            <a:r>
              <a:rPr lang="en-US" sz="3200" dirty="0"/>
              <a:t> meta, </a:t>
            </a:r>
            <a:r>
              <a:rPr lang="en-US" sz="3200" dirty="0" err="1"/>
              <a:t>el</a:t>
            </a:r>
            <a:r>
              <a:rPr lang="en-US" sz="3200" dirty="0"/>
              <a:t> </a:t>
            </a:r>
            <a:r>
              <a:rPr lang="en-US" sz="3200" dirty="0" err="1"/>
              <a:t>ministerio</a:t>
            </a:r>
            <a:r>
              <a:rPr lang="en-US" sz="3200" dirty="0"/>
              <a:t> de DNI de la </a:t>
            </a:r>
            <a:r>
              <a:rPr lang="en-US" sz="3200" dirty="0" err="1"/>
              <a:t>iglesia</a:t>
            </a:r>
            <a:r>
              <a:rPr lang="en-US" sz="3200" dirty="0"/>
              <a:t> local </a:t>
            </a:r>
            <a:r>
              <a:rPr lang="en-US" sz="3200" dirty="0" err="1"/>
              <a:t>deberá</a:t>
            </a:r>
            <a:r>
              <a:rPr lang="en-US" sz="3200" dirty="0"/>
              <a:t> </a:t>
            </a:r>
            <a:r>
              <a:rPr lang="en-US" sz="3200" dirty="0" err="1"/>
              <a:t>crear</a:t>
            </a:r>
            <a:r>
              <a:rPr lang="en-US" sz="3200" dirty="0"/>
              <a:t> y </a:t>
            </a:r>
            <a:r>
              <a:rPr lang="en-US" sz="3200" dirty="0" err="1"/>
              <a:t>mantener</a:t>
            </a:r>
            <a:r>
              <a:rPr lang="en-US" sz="3200" dirty="0"/>
              <a:t> </a:t>
            </a:r>
            <a:r>
              <a:rPr lang="en-US" sz="3200" dirty="0" err="1"/>
              <a:t>una</a:t>
            </a:r>
            <a:r>
              <a:rPr lang="en-US" sz="3200" dirty="0"/>
              <a:t> </a:t>
            </a:r>
            <a:r>
              <a:rPr lang="en-US" sz="3200" dirty="0" err="1"/>
              <a:t>lista</a:t>
            </a:r>
            <a:r>
              <a:rPr lang="en-US" sz="3200" dirty="0"/>
              <a:t> de </a:t>
            </a:r>
            <a:r>
              <a:rPr lang="en-US" sz="3200" dirty="0" err="1"/>
              <a:t>cuidado</a:t>
            </a:r>
            <a:r>
              <a:rPr lang="en-US" sz="3200" dirty="0"/>
              <a:t> y </a:t>
            </a:r>
            <a:r>
              <a:rPr lang="en-US" sz="3200" dirty="0" err="1"/>
              <a:t>rendición</a:t>
            </a:r>
            <a:r>
              <a:rPr lang="en-US" sz="3200" dirty="0"/>
              <a:t> de </a:t>
            </a:r>
            <a:r>
              <a:rPr lang="en-US" sz="3200" dirty="0" err="1"/>
              <a:t>cuentas</a:t>
            </a:r>
            <a:r>
              <a:rPr lang="en-US" sz="3200" dirty="0"/>
              <a:t> (LCRC) </a:t>
            </a:r>
            <a:r>
              <a:rPr lang="en-US" sz="3200" dirty="0" err="1"/>
              <a:t>actualizada</a:t>
            </a:r>
            <a:r>
              <a:rPr lang="en-US" sz="3200" dirty="0"/>
              <a:t>. Una LCRC </a:t>
            </a:r>
            <a:r>
              <a:rPr lang="en-US" sz="3200" dirty="0" err="1"/>
              <a:t>debe</a:t>
            </a:r>
            <a:r>
              <a:rPr lang="en-US" sz="3200" dirty="0"/>
              <a:t> </a:t>
            </a:r>
            <a:r>
              <a:rPr lang="en-US" sz="3200" dirty="0" err="1"/>
              <a:t>incluir</a:t>
            </a:r>
            <a:r>
              <a:rPr lang="en-US" sz="3200" dirty="0"/>
              <a:t> </a:t>
            </a:r>
            <a:r>
              <a:rPr lang="en-US" sz="3200" dirty="0" err="1"/>
              <a:t>el</a:t>
            </a:r>
            <a:r>
              <a:rPr lang="en-US" sz="3200" dirty="0"/>
              <a:t> </a:t>
            </a:r>
            <a:r>
              <a:rPr lang="en-US" sz="3200" dirty="0" err="1"/>
              <a:t>nombre</a:t>
            </a:r>
            <a:r>
              <a:rPr lang="en-US" sz="3200" dirty="0"/>
              <a:t> y la </a:t>
            </a:r>
            <a:r>
              <a:rPr lang="en-US" sz="3200" dirty="0" err="1"/>
              <a:t>información</a:t>
            </a:r>
            <a:r>
              <a:rPr lang="en-US" sz="3200" dirty="0"/>
              <a:t> de </a:t>
            </a:r>
            <a:r>
              <a:rPr lang="en-US" sz="3200" dirty="0" err="1"/>
              <a:t>contacto</a:t>
            </a:r>
            <a:r>
              <a:rPr lang="en-US" sz="3200" dirty="0"/>
              <a:t>/</a:t>
            </a:r>
            <a:r>
              <a:rPr lang="en-US" sz="3200" dirty="0" err="1"/>
              <a:t>seguimiento</a:t>
            </a:r>
            <a:r>
              <a:rPr lang="en-US" sz="3200" dirty="0"/>
              <a:t> de </a:t>
            </a:r>
            <a:r>
              <a:rPr lang="en-US" sz="3200" dirty="0" err="1"/>
              <a:t>cada</a:t>
            </a:r>
            <a:r>
              <a:rPr lang="en-US" sz="3200" dirty="0"/>
              <a:t> persona que </a:t>
            </a:r>
            <a:r>
              <a:rPr lang="en-US" sz="3200" dirty="0" err="1"/>
              <a:t>asista</a:t>
            </a:r>
            <a:r>
              <a:rPr lang="en-US" sz="3200" dirty="0"/>
              <a:t> </a:t>
            </a:r>
            <a:r>
              <a:rPr lang="en-US" sz="3200" dirty="0" err="1"/>
              <a:t>regularmente</a:t>
            </a:r>
            <a:r>
              <a:rPr lang="en-US" sz="3200" dirty="0"/>
              <a:t> a </a:t>
            </a:r>
            <a:r>
              <a:rPr lang="en-US" sz="3200" dirty="0" err="1"/>
              <a:t>cualquiera</a:t>
            </a:r>
            <a:r>
              <a:rPr lang="en-US" sz="3200" dirty="0"/>
              <a:t> de sus </a:t>
            </a:r>
            <a:r>
              <a:rPr lang="en-US" sz="3200" dirty="0" err="1"/>
              <a:t>ministerios</a:t>
            </a:r>
            <a:r>
              <a:rPr lang="en-US" sz="3200" dirty="0"/>
              <a:t> de DNI y de </a:t>
            </a:r>
            <a:r>
              <a:rPr lang="en-US" sz="3200" dirty="0" err="1"/>
              <a:t>cualquier</a:t>
            </a:r>
            <a:r>
              <a:rPr lang="en-US" sz="3200" dirty="0"/>
              <a:t> </a:t>
            </a:r>
            <a:r>
              <a:rPr lang="en-US" sz="3200" dirty="0" err="1"/>
              <a:t>individuo</a:t>
            </a:r>
            <a:r>
              <a:rPr lang="en-US" sz="3200" dirty="0"/>
              <a:t> que la </a:t>
            </a:r>
            <a:r>
              <a:rPr lang="en-US" sz="3200" dirty="0" err="1"/>
              <a:t>iglesia</a:t>
            </a:r>
            <a:r>
              <a:rPr lang="en-US" sz="3200" dirty="0"/>
              <a:t> local </a:t>
            </a:r>
            <a:r>
              <a:rPr lang="en-US" sz="3200" dirty="0" err="1"/>
              <a:t>haya</a:t>
            </a:r>
            <a:r>
              <a:rPr lang="en-US" sz="3200" dirty="0"/>
              <a:t> </a:t>
            </a:r>
            <a:r>
              <a:rPr lang="en-US" sz="3200" dirty="0" err="1"/>
              <a:t>contactado</a:t>
            </a:r>
            <a:r>
              <a:rPr lang="en-US" sz="3200" dirty="0"/>
              <a:t> a </a:t>
            </a:r>
            <a:r>
              <a:rPr lang="en-US" sz="3200" dirty="0" err="1"/>
              <a:t>través</a:t>
            </a:r>
            <a:r>
              <a:rPr lang="en-US" sz="3200" dirty="0"/>
              <a:t> de </a:t>
            </a:r>
            <a:r>
              <a:rPr lang="en-US" sz="3200" dirty="0" err="1"/>
              <a:t>los</a:t>
            </a:r>
            <a:r>
              <a:rPr lang="en-US" sz="3200" dirty="0"/>
              <a:t> </a:t>
            </a:r>
            <a:r>
              <a:rPr lang="en-US" sz="3200" dirty="0" err="1"/>
              <a:t>ministerios</a:t>
            </a:r>
            <a:r>
              <a:rPr lang="en-US" sz="3200" dirty="0"/>
              <a:t> de </a:t>
            </a:r>
            <a:r>
              <a:rPr lang="en-US" sz="3200" dirty="0" err="1"/>
              <a:t>alcance</a:t>
            </a:r>
            <a:r>
              <a:rPr lang="en-US" sz="3200" dirty="0"/>
              <a:t> o de </a:t>
            </a:r>
            <a:r>
              <a:rPr lang="en-US" sz="3200" dirty="0" err="1"/>
              <a:t>discipulado</a:t>
            </a:r>
            <a:r>
              <a:rPr lang="en-US" sz="3200" dirty="0"/>
              <a:t>/</a:t>
            </a:r>
            <a:r>
              <a:rPr lang="en-US" sz="3200" dirty="0" err="1"/>
              <a:t>evangelismo</a:t>
            </a:r>
            <a:r>
              <a:rPr lang="en-US" sz="3200" dirty="0"/>
              <a:t> </a:t>
            </a:r>
            <a:r>
              <a:rPr lang="en-US" sz="3200" dirty="0" err="1"/>
              <a:t>relacional</a:t>
            </a:r>
            <a:r>
              <a:rPr lang="en-US" sz="3200" dirty="0"/>
              <a:t>. </a:t>
            </a:r>
          </a:p>
          <a:p>
            <a:endParaRPr lang="en-US" dirty="0"/>
          </a:p>
        </p:txBody>
      </p:sp>
    </p:spTree>
    <p:extLst>
      <p:ext uri="{BB962C8B-B14F-4D97-AF65-F5344CB8AC3E}">
        <p14:creationId xmlns:p14="http://schemas.microsoft.com/office/powerpoint/2010/main" val="266479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19" y="283804"/>
            <a:ext cx="8712969" cy="7033628"/>
          </a:xfrm>
          <a:prstGeom prst="rect">
            <a:avLst/>
          </a:prstGeom>
          <a:noFill/>
        </p:spPr>
        <p:txBody>
          <a:bodyPr wrap="square" rtlCol="0">
            <a:noAutofit/>
          </a:bodyPr>
          <a:lstStyle/>
          <a:p>
            <a:r>
              <a:rPr lang="en-US" sz="3200" dirty="0"/>
              <a:t>Una </a:t>
            </a:r>
            <a:r>
              <a:rPr lang="en-US" sz="3200" dirty="0" err="1"/>
              <a:t>vez</a:t>
            </a:r>
            <a:r>
              <a:rPr lang="en-US" sz="3200" dirty="0"/>
              <a:t> que </a:t>
            </a:r>
            <a:r>
              <a:rPr lang="en-US" sz="3200" dirty="0" err="1"/>
              <a:t>una</a:t>
            </a:r>
            <a:r>
              <a:rPr lang="en-US" sz="3200" dirty="0"/>
              <a:t> persona sea </a:t>
            </a:r>
            <a:r>
              <a:rPr lang="en-US" sz="3200" dirty="0" err="1"/>
              <a:t>añadida</a:t>
            </a:r>
            <a:r>
              <a:rPr lang="en-US" sz="3200" dirty="0"/>
              <a:t> a la LCRC, la </a:t>
            </a:r>
            <a:r>
              <a:rPr lang="en-US" sz="3200" dirty="0" err="1"/>
              <a:t>iglesia</a:t>
            </a:r>
            <a:r>
              <a:rPr lang="en-US" sz="3200" dirty="0"/>
              <a:t> local </a:t>
            </a:r>
            <a:r>
              <a:rPr lang="en-US" sz="3200" dirty="0" err="1"/>
              <a:t>debe</a:t>
            </a:r>
            <a:r>
              <a:rPr lang="en-US" sz="3200" dirty="0"/>
              <a:t> </a:t>
            </a:r>
            <a:r>
              <a:rPr lang="en-US" sz="3200" dirty="0" err="1"/>
              <a:t>buscar</a:t>
            </a:r>
            <a:r>
              <a:rPr lang="en-US" sz="3200" dirty="0"/>
              <a:t> </a:t>
            </a:r>
            <a:r>
              <a:rPr lang="en-US" sz="3200" dirty="0" err="1"/>
              <a:t>activamente</a:t>
            </a:r>
            <a:r>
              <a:rPr lang="en-US" sz="3200" dirty="0"/>
              <a:t> </a:t>
            </a:r>
            <a:r>
              <a:rPr lang="en-US" sz="3200" dirty="0" err="1"/>
              <a:t>ministrar</a:t>
            </a:r>
            <a:r>
              <a:rPr lang="en-US" sz="3200" dirty="0"/>
              <a:t> a </a:t>
            </a:r>
            <a:r>
              <a:rPr lang="en-US" sz="3200" dirty="0" err="1"/>
              <a:t>esa</a:t>
            </a:r>
            <a:r>
              <a:rPr lang="en-US" sz="3200" dirty="0"/>
              <a:t> persona </a:t>
            </a:r>
            <a:r>
              <a:rPr lang="en-US" sz="3200" dirty="0" err="1"/>
              <a:t>en</a:t>
            </a:r>
            <a:r>
              <a:rPr lang="en-US" sz="3200" dirty="0"/>
              <a:t> </a:t>
            </a:r>
            <a:r>
              <a:rPr lang="en-US" sz="3200" dirty="0" err="1"/>
              <a:t>el</a:t>
            </a:r>
            <a:r>
              <a:rPr lang="en-US" sz="3200" dirty="0"/>
              <a:t> </a:t>
            </a:r>
            <a:r>
              <a:rPr lang="en-US" sz="3200" dirty="0" err="1"/>
              <a:t>nombre</a:t>
            </a:r>
            <a:r>
              <a:rPr lang="en-US" sz="3200" dirty="0"/>
              <a:t> de  Jesús  y  </a:t>
            </a:r>
            <a:r>
              <a:rPr lang="en-US" sz="3200" dirty="0" err="1"/>
              <a:t>llevarla</a:t>
            </a:r>
            <a:r>
              <a:rPr lang="en-US" sz="3200" dirty="0"/>
              <a:t>  a  la  </a:t>
            </a:r>
            <a:r>
              <a:rPr lang="en-US" sz="3200" dirty="0" err="1"/>
              <a:t>comunión</a:t>
            </a:r>
            <a:r>
              <a:rPr lang="en-US" sz="3200" dirty="0"/>
              <a:t>  de  la  </a:t>
            </a:r>
            <a:r>
              <a:rPr lang="en-US" sz="3200" dirty="0" err="1"/>
              <a:t>iglesia</a:t>
            </a:r>
            <a:r>
              <a:rPr lang="en-US" sz="3200" dirty="0"/>
              <a:t>  local.</a:t>
            </a:r>
          </a:p>
          <a:p>
            <a:endParaRPr lang="en-US" sz="3200" dirty="0"/>
          </a:p>
          <a:p>
            <a:r>
              <a:rPr lang="en-US" sz="3200" dirty="0"/>
              <a:t>La LCRC </a:t>
            </a:r>
            <a:r>
              <a:rPr lang="en-US" sz="3200" dirty="0" err="1"/>
              <a:t>debe</a:t>
            </a:r>
            <a:r>
              <a:rPr lang="en-US" sz="3200" dirty="0"/>
              <a:t> </a:t>
            </a:r>
            <a:r>
              <a:rPr lang="en-US" sz="3200" dirty="0" err="1"/>
              <a:t>dividirse</a:t>
            </a:r>
            <a:r>
              <a:rPr lang="en-US" sz="3200" dirty="0"/>
              <a:t> entre </a:t>
            </a:r>
            <a:r>
              <a:rPr lang="en-US" sz="3200" dirty="0" err="1"/>
              <a:t>los</a:t>
            </a:r>
            <a:r>
              <a:rPr lang="en-US" sz="3200" dirty="0"/>
              <a:t> </a:t>
            </a:r>
            <a:r>
              <a:rPr lang="en-US" sz="3200" dirty="0" err="1"/>
              <a:t>ministerios</a:t>
            </a:r>
            <a:r>
              <a:rPr lang="en-US" sz="3200" dirty="0"/>
              <a:t> </a:t>
            </a:r>
            <a:r>
              <a:rPr lang="en-US" sz="3200" dirty="0" err="1"/>
              <a:t>activos</a:t>
            </a:r>
            <a:r>
              <a:rPr lang="en-US" sz="3200" dirty="0"/>
              <a:t> de DNI </a:t>
            </a:r>
            <a:r>
              <a:rPr lang="en-US" sz="3200" dirty="0" err="1"/>
              <a:t>en</a:t>
            </a:r>
            <a:r>
              <a:rPr lang="en-US" sz="3200" dirty="0"/>
              <a:t> </a:t>
            </a:r>
            <a:r>
              <a:rPr lang="en-US" sz="3200" dirty="0" err="1"/>
              <a:t>toda</a:t>
            </a:r>
            <a:r>
              <a:rPr lang="en-US" sz="3200" dirty="0"/>
              <a:t> la </a:t>
            </a:r>
            <a:r>
              <a:rPr lang="en-US" sz="3200" dirty="0" err="1"/>
              <a:t>iglesia</a:t>
            </a:r>
            <a:r>
              <a:rPr lang="en-US" sz="3200" dirty="0"/>
              <a:t> para </a:t>
            </a:r>
            <a:r>
              <a:rPr lang="en-US" sz="3200" dirty="0" err="1"/>
              <a:t>incluir</a:t>
            </a:r>
            <a:r>
              <a:rPr lang="en-US" sz="3200" dirty="0"/>
              <a:t> a </a:t>
            </a:r>
            <a:r>
              <a:rPr lang="en-US" sz="3200" dirty="0" err="1"/>
              <a:t>todos</a:t>
            </a:r>
            <a:r>
              <a:rPr lang="en-US" sz="3200" dirty="0"/>
              <a:t> </a:t>
            </a:r>
            <a:r>
              <a:rPr lang="en-US" sz="3200" dirty="0" err="1"/>
              <a:t>los</a:t>
            </a:r>
            <a:r>
              <a:rPr lang="en-US" sz="3200" dirty="0"/>
              <a:t> que </a:t>
            </a:r>
            <a:r>
              <a:rPr lang="en-US" sz="3200" dirty="0" err="1"/>
              <a:t>figuran</a:t>
            </a:r>
            <a:r>
              <a:rPr lang="en-US" sz="3200" dirty="0"/>
              <a:t> </a:t>
            </a:r>
            <a:r>
              <a:rPr lang="en-US" sz="3200" dirty="0" err="1"/>
              <a:t>en</a:t>
            </a:r>
            <a:r>
              <a:rPr lang="en-US" sz="3200" dirty="0"/>
              <a:t> la </a:t>
            </a:r>
            <a:r>
              <a:rPr lang="en-US" sz="3200" dirty="0" err="1"/>
              <a:t>lista</a:t>
            </a:r>
            <a:r>
              <a:rPr lang="en-US" sz="3200" dirty="0"/>
              <a:t> </a:t>
            </a:r>
            <a:r>
              <a:rPr lang="en-US" sz="3200" dirty="0" err="1"/>
              <a:t>completa</a:t>
            </a:r>
            <a:r>
              <a:rPr lang="en-US" sz="3200" dirty="0"/>
              <a:t>. Los maestros/</a:t>
            </a:r>
            <a:r>
              <a:rPr lang="en-US" sz="3200" dirty="0" err="1"/>
              <a:t>líderes</a:t>
            </a:r>
            <a:r>
              <a:rPr lang="en-US" sz="3200" dirty="0"/>
              <a:t> de </a:t>
            </a:r>
            <a:r>
              <a:rPr lang="en-US" sz="3200" dirty="0" err="1"/>
              <a:t>cada</a:t>
            </a:r>
            <a:r>
              <a:rPr lang="en-US" sz="3200" dirty="0"/>
              <a:t> </a:t>
            </a:r>
            <a:r>
              <a:rPr lang="en-US" sz="3200" dirty="0" err="1"/>
              <a:t>ministerio</a:t>
            </a:r>
            <a:r>
              <a:rPr lang="en-US" sz="3200" dirty="0"/>
              <a:t> </a:t>
            </a:r>
            <a:r>
              <a:rPr lang="en-US" sz="3200" dirty="0" err="1"/>
              <a:t>deberán</a:t>
            </a:r>
            <a:r>
              <a:rPr lang="en-US" sz="3200" dirty="0"/>
              <a:t> </a:t>
            </a:r>
            <a:r>
              <a:rPr lang="en-US" sz="3200" dirty="0" err="1"/>
              <a:t>facilitar</a:t>
            </a:r>
            <a:r>
              <a:rPr lang="en-US" sz="3200" dirty="0"/>
              <a:t> </a:t>
            </a:r>
            <a:r>
              <a:rPr lang="en-US" sz="3200" dirty="0" err="1"/>
              <a:t>el</a:t>
            </a:r>
            <a:r>
              <a:rPr lang="en-US" sz="3200" dirty="0"/>
              <a:t> </a:t>
            </a:r>
            <a:r>
              <a:rPr lang="en-US" sz="3200" dirty="0" err="1"/>
              <a:t>cuidado</a:t>
            </a:r>
            <a:r>
              <a:rPr lang="en-US" sz="3200" dirty="0"/>
              <a:t> y la </a:t>
            </a:r>
            <a:r>
              <a:rPr lang="en-US" sz="3200" dirty="0" err="1"/>
              <a:t>conexión</a:t>
            </a:r>
            <a:r>
              <a:rPr lang="en-US" sz="3200" dirty="0"/>
              <a:t> regular entre la </a:t>
            </a:r>
            <a:r>
              <a:rPr lang="en-US" sz="3200" dirty="0" err="1"/>
              <a:t>congregación</a:t>
            </a:r>
            <a:r>
              <a:rPr lang="en-US" sz="3200" dirty="0"/>
              <a:t> local y </a:t>
            </a:r>
            <a:r>
              <a:rPr lang="en-US" sz="3200" dirty="0" err="1"/>
              <a:t>los</a:t>
            </a:r>
            <a:r>
              <a:rPr lang="en-US" sz="3200" dirty="0"/>
              <a:t> que </a:t>
            </a:r>
            <a:r>
              <a:rPr lang="en-US" sz="3200" dirty="0" err="1"/>
              <a:t>están</a:t>
            </a:r>
            <a:r>
              <a:rPr lang="en-US" sz="3200" dirty="0"/>
              <a:t> </a:t>
            </a:r>
            <a:r>
              <a:rPr lang="en-US" sz="3200" dirty="0" err="1"/>
              <a:t>en</a:t>
            </a:r>
            <a:r>
              <a:rPr lang="en-US" sz="3200" dirty="0"/>
              <a:t> la LCRC.</a:t>
            </a:r>
          </a:p>
        </p:txBody>
      </p:sp>
    </p:spTree>
    <p:extLst>
      <p:ext uri="{BB962C8B-B14F-4D97-AF65-F5344CB8AC3E}">
        <p14:creationId xmlns:p14="http://schemas.microsoft.com/office/powerpoint/2010/main" val="318042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0"/>
            <a:ext cx="8784976" cy="7033628"/>
          </a:xfrm>
          <a:prstGeom prst="rect">
            <a:avLst/>
          </a:prstGeom>
          <a:noFill/>
        </p:spPr>
        <p:txBody>
          <a:bodyPr wrap="square" rtlCol="0">
            <a:noAutofit/>
          </a:bodyPr>
          <a:lstStyle/>
          <a:p>
            <a:r>
              <a:rPr lang="en-US" sz="3300" dirty="0"/>
              <a:t>La LCRC se </a:t>
            </a:r>
            <a:r>
              <a:rPr lang="en-US" sz="3300" dirty="0" err="1"/>
              <a:t>convertirá</a:t>
            </a:r>
            <a:r>
              <a:rPr lang="en-US" sz="3300" dirty="0"/>
              <a:t> </a:t>
            </a:r>
            <a:r>
              <a:rPr lang="en-US" sz="3300" dirty="0" err="1"/>
              <a:t>en</a:t>
            </a:r>
            <a:r>
              <a:rPr lang="en-US" sz="3300" dirty="0"/>
              <a:t> </a:t>
            </a:r>
            <a:r>
              <a:rPr lang="en-US" sz="3300" dirty="0" err="1"/>
              <a:t>una</a:t>
            </a:r>
            <a:r>
              <a:rPr lang="en-US" sz="3300" dirty="0"/>
              <a:t> </a:t>
            </a:r>
            <a:r>
              <a:rPr lang="en-US" sz="3300" dirty="0" err="1"/>
              <a:t>lista</a:t>
            </a:r>
            <a:r>
              <a:rPr lang="en-US" sz="3300" dirty="0"/>
              <a:t> de </a:t>
            </a:r>
            <a:r>
              <a:rPr lang="en-US" sz="3300" dirty="0" err="1"/>
              <a:t>oración</a:t>
            </a:r>
            <a:r>
              <a:rPr lang="en-US" sz="3300" dirty="0"/>
              <a:t> </a:t>
            </a:r>
            <a:r>
              <a:rPr lang="en-US" sz="3300" dirty="0" err="1"/>
              <a:t>activa</a:t>
            </a:r>
            <a:r>
              <a:rPr lang="en-US" sz="3300" dirty="0"/>
              <a:t> para la </a:t>
            </a:r>
            <a:r>
              <a:rPr lang="en-US" sz="3300" dirty="0" err="1"/>
              <a:t>iglesia</a:t>
            </a:r>
            <a:r>
              <a:rPr lang="en-US" sz="3300" dirty="0"/>
              <a:t> a </a:t>
            </a:r>
            <a:r>
              <a:rPr lang="en-US" sz="3300" dirty="0" err="1"/>
              <a:t>través</a:t>
            </a:r>
            <a:r>
              <a:rPr lang="en-US" sz="3300" dirty="0"/>
              <a:t> de sus </a:t>
            </a:r>
            <a:r>
              <a:rPr lang="en-US" sz="3300" dirty="0" err="1"/>
              <a:t>ministerios</a:t>
            </a:r>
            <a:r>
              <a:rPr lang="en-US" sz="3300" dirty="0"/>
              <a:t> </a:t>
            </a:r>
            <a:r>
              <a:rPr lang="en-US" sz="3300" dirty="0" err="1"/>
              <a:t>regulares</a:t>
            </a:r>
            <a:r>
              <a:rPr lang="en-US" sz="3300" dirty="0"/>
              <a:t> de DNI. La LCRC </a:t>
            </a:r>
            <a:r>
              <a:rPr lang="en-US" sz="3300" dirty="0" err="1"/>
              <a:t>debe</a:t>
            </a:r>
            <a:r>
              <a:rPr lang="en-US" sz="3300" dirty="0"/>
              <a:t> </a:t>
            </a:r>
            <a:r>
              <a:rPr lang="en-US" sz="3300" dirty="0" err="1"/>
              <a:t>impulsar</a:t>
            </a:r>
            <a:r>
              <a:rPr lang="en-US" sz="3300" dirty="0"/>
              <a:t> a la </a:t>
            </a:r>
            <a:r>
              <a:rPr lang="en-US" sz="3300" dirty="0" err="1"/>
              <a:t>iglesia</a:t>
            </a:r>
            <a:r>
              <a:rPr lang="en-US" sz="3300" dirty="0"/>
              <a:t> local a </a:t>
            </a:r>
            <a:r>
              <a:rPr lang="en-US" sz="3300" dirty="0" err="1"/>
              <a:t>construir</a:t>
            </a:r>
            <a:r>
              <a:rPr lang="en-US" sz="3300" dirty="0"/>
              <a:t> </a:t>
            </a:r>
            <a:r>
              <a:rPr lang="en-US" sz="3300" dirty="0" err="1"/>
              <a:t>relaciones</a:t>
            </a:r>
            <a:r>
              <a:rPr lang="en-US" sz="3300" dirty="0"/>
              <a:t> </a:t>
            </a:r>
            <a:r>
              <a:rPr lang="en-US" sz="3300" dirty="0" err="1"/>
              <a:t>cristoncéntricas</a:t>
            </a:r>
            <a:r>
              <a:rPr lang="en-US" sz="3300" dirty="0"/>
              <a:t> con </a:t>
            </a:r>
            <a:r>
              <a:rPr lang="en-US" sz="3300" dirty="0" err="1"/>
              <a:t>todas</a:t>
            </a:r>
            <a:r>
              <a:rPr lang="en-US" sz="3300" dirty="0"/>
              <a:t> las personas de la </a:t>
            </a:r>
            <a:r>
              <a:rPr lang="en-US" sz="3300" dirty="0" err="1"/>
              <a:t>lista</a:t>
            </a:r>
            <a:r>
              <a:rPr lang="en-US" sz="3300" dirty="0"/>
              <a:t>. La LCRC </a:t>
            </a:r>
            <a:r>
              <a:rPr lang="en-US" sz="3300" dirty="0" err="1"/>
              <a:t>está</a:t>
            </a:r>
            <a:r>
              <a:rPr lang="en-US" sz="3300" dirty="0"/>
              <a:t> </a:t>
            </a:r>
            <a:r>
              <a:rPr lang="en-US" sz="3300" dirty="0" err="1"/>
              <a:t>destinada</a:t>
            </a:r>
            <a:r>
              <a:rPr lang="en-US" sz="3300" dirty="0"/>
              <a:t> a </a:t>
            </a:r>
            <a:r>
              <a:rPr lang="en-US" sz="3300" dirty="0" err="1"/>
              <a:t>proveer</a:t>
            </a:r>
            <a:r>
              <a:rPr lang="en-US" sz="3300" dirty="0"/>
              <a:t> </a:t>
            </a:r>
            <a:r>
              <a:rPr lang="en-US" sz="3300" dirty="0" err="1"/>
              <a:t>una</a:t>
            </a:r>
            <a:r>
              <a:rPr lang="en-US" sz="3300" dirty="0"/>
              <a:t> </a:t>
            </a:r>
            <a:r>
              <a:rPr lang="en-US" sz="3300" dirty="0" err="1"/>
              <a:t>responsabilidad</a:t>
            </a:r>
            <a:r>
              <a:rPr lang="en-US" sz="3300" dirty="0"/>
              <a:t> </a:t>
            </a:r>
            <a:r>
              <a:rPr lang="en-US" sz="3300" dirty="0" err="1"/>
              <a:t>relacional</a:t>
            </a:r>
            <a:r>
              <a:rPr lang="en-US" sz="3300" dirty="0"/>
              <a:t> para </a:t>
            </a:r>
            <a:r>
              <a:rPr lang="en-US" sz="3300" dirty="0" err="1"/>
              <a:t>el</a:t>
            </a:r>
            <a:r>
              <a:rPr lang="en-US" sz="3300" dirty="0"/>
              <a:t> </a:t>
            </a:r>
            <a:r>
              <a:rPr lang="en-US" sz="3300" dirty="0" err="1"/>
              <a:t>cuerpo</a:t>
            </a:r>
            <a:r>
              <a:rPr lang="en-US" sz="3300" dirty="0"/>
              <a:t> de Cristo con </a:t>
            </a:r>
            <a:r>
              <a:rPr lang="en-US" sz="3300" dirty="0" err="1"/>
              <a:t>su</a:t>
            </a:r>
            <a:r>
              <a:rPr lang="en-US" sz="3300" dirty="0"/>
              <a:t> </a:t>
            </a:r>
            <a:r>
              <a:rPr lang="en-US" sz="3300" dirty="0" err="1"/>
              <a:t>responsabilidad</a:t>
            </a:r>
            <a:r>
              <a:rPr lang="en-US" sz="3300" dirty="0"/>
              <a:t> </a:t>
            </a:r>
            <a:r>
              <a:rPr lang="en-US" sz="3300" dirty="0" err="1"/>
              <a:t>en</a:t>
            </a:r>
            <a:r>
              <a:rPr lang="en-US" sz="3300" dirty="0"/>
              <a:t> la </a:t>
            </a:r>
            <a:r>
              <a:rPr lang="en-US" sz="3300" dirty="0" err="1"/>
              <a:t>comunidad</a:t>
            </a:r>
            <a:r>
              <a:rPr lang="en-US" sz="3300" dirty="0"/>
              <a:t>.</a:t>
            </a:r>
          </a:p>
          <a:p>
            <a:r>
              <a:rPr lang="en-US" sz="3300" dirty="0"/>
              <a:t>El </a:t>
            </a:r>
            <a:r>
              <a:rPr lang="en-US" sz="3300" dirty="0" err="1"/>
              <a:t>número</a:t>
            </a:r>
            <a:r>
              <a:rPr lang="en-US" sz="3300" dirty="0"/>
              <a:t> total de </a:t>
            </a:r>
            <a:r>
              <a:rPr lang="en-US" sz="3300" dirty="0" err="1"/>
              <a:t>todos</a:t>
            </a:r>
            <a:r>
              <a:rPr lang="en-US" sz="3300" dirty="0"/>
              <a:t> </a:t>
            </a:r>
            <a:r>
              <a:rPr lang="en-US" sz="3300" dirty="0" err="1"/>
              <a:t>los</a:t>
            </a:r>
            <a:r>
              <a:rPr lang="en-US" sz="3300" dirty="0"/>
              <a:t> </a:t>
            </a:r>
            <a:r>
              <a:rPr lang="en-US" sz="3300" dirty="0" err="1"/>
              <a:t>individuos</a:t>
            </a:r>
            <a:r>
              <a:rPr lang="en-US" sz="3300" dirty="0"/>
              <a:t> </a:t>
            </a:r>
            <a:r>
              <a:rPr lang="en-US" sz="3300" dirty="0" err="1"/>
              <a:t>en</a:t>
            </a:r>
            <a:r>
              <a:rPr lang="en-US" sz="3300" dirty="0"/>
              <a:t> la LCRC </a:t>
            </a:r>
            <a:r>
              <a:rPr lang="en-US" sz="3300" dirty="0" err="1"/>
              <a:t>debe</a:t>
            </a:r>
            <a:r>
              <a:rPr lang="en-US" sz="3300" dirty="0"/>
              <a:t> ser </a:t>
            </a:r>
            <a:r>
              <a:rPr lang="en-US" sz="3300" dirty="0" err="1"/>
              <a:t>reportado</a:t>
            </a:r>
            <a:r>
              <a:rPr lang="en-US" sz="3300" dirty="0"/>
              <a:t> </a:t>
            </a:r>
            <a:r>
              <a:rPr lang="en-US" sz="3300" dirty="0" err="1"/>
              <a:t>en</a:t>
            </a:r>
            <a:r>
              <a:rPr lang="en-US" sz="3300" dirty="0"/>
              <a:t> </a:t>
            </a:r>
            <a:r>
              <a:rPr lang="en-US" sz="3300" dirty="0" err="1"/>
              <a:t>el</a:t>
            </a:r>
            <a:r>
              <a:rPr lang="en-US" sz="3300" dirty="0"/>
              <a:t> </a:t>
            </a:r>
            <a:r>
              <a:rPr lang="en-US" sz="3300" dirty="0" err="1"/>
              <a:t>informe</a:t>
            </a:r>
            <a:r>
              <a:rPr lang="en-US" sz="3300" dirty="0"/>
              <a:t> </a:t>
            </a:r>
            <a:r>
              <a:rPr lang="en-US" sz="3300" dirty="0" err="1"/>
              <a:t>anual</a:t>
            </a:r>
            <a:r>
              <a:rPr lang="en-US" sz="3300" dirty="0"/>
              <a:t> del pastor. La LCRC </a:t>
            </a:r>
            <a:r>
              <a:rPr lang="en-US" sz="3300" dirty="0" err="1"/>
              <a:t>incluye</a:t>
            </a:r>
            <a:r>
              <a:rPr lang="en-US" sz="3300" dirty="0"/>
              <a:t> </a:t>
            </a:r>
            <a:r>
              <a:rPr lang="en-US" sz="3300" dirty="0" err="1"/>
              <a:t>todos</a:t>
            </a:r>
            <a:r>
              <a:rPr lang="en-US" sz="3300" dirty="0"/>
              <a:t> </a:t>
            </a:r>
            <a:r>
              <a:rPr lang="en-US" sz="3300" dirty="0" err="1"/>
              <a:t>los</a:t>
            </a:r>
            <a:r>
              <a:rPr lang="en-US" sz="3300" dirty="0"/>
              <a:t> </a:t>
            </a:r>
            <a:r>
              <a:rPr lang="en-US" sz="3300" dirty="0" err="1"/>
              <a:t>grupos</a:t>
            </a:r>
            <a:r>
              <a:rPr lang="en-US" sz="3300" dirty="0"/>
              <a:t> de </a:t>
            </a:r>
            <a:r>
              <a:rPr lang="en-US" sz="3300" dirty="0" err="1"/>
              <a:t>edad</a:t>
            </a:r>
            <a:r>
              <a:rPr lang="en-US" sz="3300" dirty="0"/>
              <a:t> y </a:t>
            </a:r>
            <a:r>
              <a:rPr lang="en-US" sz="3300" dirty="0" err="1"/>
              <a:t>todos</a:t>
            </a:r>
            <a:r>
              <a:rPr lang="en-US" sz="3300" dirty="0"/>
              <a:t> </a:t>
            </a:r>
            <a:r>
              <a:rPr lang="en-US" sz="3300" dirty="0" err="1"/>
              <a:t>los</a:t>
            </a:r>
            <a:r>
              <a:rPr lang="en-US" sz="3300" dirty="0"/>
              <a:t> </a:t>
            </a:r>
            <a:r>
              <a:rPr lang="en-US" sz="3300" dirty="0" err="1"/>
              <a:t>ministerios</a:t>
            </a:r>
            <a:r>
              <a:rPr lang="en-US" sz="3300" dirty="0"/>
              <a:t> de DNI.  </a:t>
            </a:r>
          </a:p>
        </p:txBody>
      </p:sp>
    </p:spTree>
    <p:extLst>
      <p:ext uri="{BB962C8B-B14F-4D97-AF65-F5344CB8AC3E}">
        <p14:creationId xmlns:p14="http://schemas.microsoft.com/office/powerpoint/2010/main" val="154890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3" y="-4228"/>
            <a:ext cx="9144000" cy="7033628"/>
          </a:xfrm>
          <a:prstGeom prst="rect">
            <a:avLst/>
          </a:prstGeom>
          <a:noFill/>
        </p:spPr>
        <p:txBody>
          <a:bodyPr wrap="square" rtlCol="0">
            <a:noAutofit/>
          </a:bodyPr>
          <a:lstStyle/>
          <a:p>
            <a:pPr lvl="0" algn="ctr">
              <a:spcAft>
                <a:spcPts val="1200"/>
              </a:spcAft>
            </a:pPr>
            <a:r>
              <a:rPr lang="en-US" sz="3600" dirty="0" err="1"/>
              <a:t>Descargar</a:t>
            </a:r>
            <a:r>
              <a:rPr lang="en-US" sz="3600" dirty="0"/>
              <a:t> </a:t>
            </a:r>
            <a:r>
              <a:rPr lang="en-US" sz="3600" dirty="0" err="1"/>
              <a:t>el</a:t>
            </a:r>
            <a:r>
              <a:rPr lang="en-US" sz="3600" dirty="0"/>
              <a:t> </a:t>
            </a:r>
            <a:r>
              <a:rPr lang="en-US" sz="3600" dirty="0" err="1"/>
              <a:t>Reglamento</a:t>
            </a:r>
            <a:r>
              <a:rPr lang="en-US" sz="3600" dirty="0"/>
              <a:t> de </a:t>
            </a:r>
            <a:r>
              <a:rPr lang="en-US" sz="3600" dirty="0" err="1"/>
              <a:t>Discipulado</a:t>
            </a:r>
            <a:r>
              <a:rPr lang="en-US" sz="3600" dirty="0"/>
              <a:t> </a:t>
            </a:r>
            <a:r>
              <a:rPr lang="en-US" sz="3600" dirty="0" err="1"/>
              <a:t>Nazareno</a:t>
            </a:r>
            <a:r>
              <a:rPr lang="en-US" sz="3600" dirty="0"/>
              <a:t> </a:t>
            </a:r>
            <a:r>
              <a:rPr lang="en-US" sz="3600" dirty="0" err="1"/>
              <a:t>Internacional</a:t>
            </a:r>
            <a:r>
              <a:rPr lang="en-US" sz="3600" dirty="0"/>
              <a:t> (DNI) </a:t>
            </a:r>
            <a:r>
              <a:rPr lang="en-US" sz="3600" dirty="0" err="1"/>
              <a:t>aquí</a:t>
            </a:r>
            <a:r>
              <a:rPr lang="en-US" sz="3600" dirty="0"/>
              <a:t>:</a:t>
            </a:r>
          </a:p>
          <a:p>
            <a:pPr lvl="0" algn="ctr">
              <a:spcAft>
                <a:spcPts val="1200"/>
              </a:spcAft>
            </a:pPr>
            <a:r>
              <a:rPr lang="en-US" sz="3200" b="1" dirty="0" err="1">
                <a:solidFill>
                  <a:srgbClr val="FFFF00"/>
                </a:solidFill>
              </a:rPr>
              <a:t>www.DniRecursos.MesoamericaRegion.org</a:t>
            </a:r>
            <a:endParaRPr lang="en-US" sz="3200" b="1" dirty="0">
              <a:solidFill>
                <a:srgbClr val="FFFF00"/>
              </a:solidFill>
            </a:endParaRPr>
          </a:p>
        </p:txBody>
      </p:sp>
      <p:pic>
        <p:nvPicPr>
          <p:cNvPr id="4" name="Picture 3">
            <a:extLst>
              <a:ext uri="{FF2B5EF4-FFF2-40B4-BE49-F238E27FC236}">
                <a16:creationId xmlns:a16="http://schemas.microsoft.com/office/drawing/2014/main" id="{6A69637E-3A27-B07E-3EB9-030D2FDC3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132856"/>
            <a:ext cx="5791200" cy="4508500"/>
          </a:xfrm>
          <a:prstGeom prst="rect">
            <a:avLst/>
          </a:prstGeom>
        </p:spPr>
      </p:pic>
      <p:sp>
        <p:nvSpPr>
          <p:cNvPr id="5" name="Oval 4">
            <a:extLst>
              <a:ext uri="{FF2B5EF4-FFF2-40B4-BE49-F238E27FC236}">
                <a16:creationId xmlns:a16="http://schemas.microsoft.com/office/drawing/2014/main" id="{2FF3F4BA-32A5-69C5-8E8C-A6488569FE3B}"/>
              </a:ext>
            </a:extLst>
          </p:cNvPr>
          <p:cNvSpPr/>
          <p:nvPr/>
        </p:nvSpPr>
        <p:spPr>
          <a:xfrm>
            <a:off x="4139952" y="4631134"/>
            <a:ext cx="1872208" cy="1728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76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6ADE8-C1B0-1B42-81BB-5456CA9FB518}"/>
              </a:ext>
            </a:extLst>
          </p:cNvPr>
          <p:cNvSpPr/>
          <p:nvPr/>
        </p:nvSpPr>
        <p:spPr>
          <a:xfrm>
            <a:off x="-11147" y="188640"/>
            <a:ext cx="9144000" cy="4347344"/>
          </a:xfrm>
          <a:prstGeom prst="rect">
            <a:avLst/>
          </a:prstGeom>
        </p:spPr>
        <p:txBody>
          <a:bodyPr>
            <a:spAutoFit/>
          </a:bodyPr>
          <a:lstStyle/>
          <a:p>
            <a:pPr marL="171450">
              <a:spcAft>
                <a:spcPts val="1500"/>
              </a:spcAft>
              <a:defRPr/>
            </a:pPr>
            <a:r>
              <a:rPr lang="en-US" sz="3200" b="1" dirty="0"/>
              <a:t>Metas y Planes de DNI para la </a:t>
            </a:r>
            <a:r>
              <a:rPr lang="en-US" sz="3200" b="1" dirty="0" err="1"/>
              <a:t>Región</a:t>
            </a:r>
            <a:r>
              <a:rPr lang="en-US" sz="3200" b="1" dirty="0"/>
              <a:t> </a:t>
            </a:r>
            <a:r>
              <a:rPr lang="en-US" sz="3200" b="1" dirty="0" err="1"/>
              <a:t>Mesoamérica</a:t>
            </a:r>
            <a:r>
              <a:rPr lang="en-US" sz="3200" b="1" dirty="0"/>
              <a:t> </a:t>
            </a:r>
            <a:endParaRPr lang="en-US" sz="1200" b="1" dirty="0"/>
          </a:p>
          <a:p>
            <a:pPr marL="628650" lvl="1" indent="-457200">
              <a:spcAft>
                <a:spcPts val="1500"/>
              </a:spcAft>
              <a:defRPr/>
            </a:pPr>
            <a:r>
              <a:rPr lang="es-ES" sz="3200" b="1" dirty="0"/>
              <a:t>1. </a:t>
            </a:r>
            <a:r>
              <a:rPr lang="es-ES" b="1" dirty="0"/>
              <a:t>Capacitar y ayudar a los lideres e nuestras iglesias locales a satisfacer las necesidades prioritarias de sus comunidades a través de los diversos ministerios de DNI, y en el proceso, establecer relaciones con los no alcanzados en sus comunidades, brindando oportunidades de compañerismo, testimonio y ministerio.</a:t>
            </a:r>
            <a:endParaRPr lang="es-ES" sz="3200" b="1" dirty="0"/>
          </a:p>
        </p:txBody>
      </p:sp>
      <p:pic>
        <p:nvPicPr>
          <p:cNvPr id="5122" name="Picture 2" descr="Serving Others - Biblical Reasons for Doing It + 4 Ways to Increase Joy">
            <a:extLst>
              <a:ext uri="{FF2B5EF4-FFF2-40B4-BE49-F238E27FC236}">
                <a16:creationId xmlns:a16="http://schemas.microsoft.com/office/drawing/2014/main" id="{84AA404B-E5AC-8027-438A-33FB9177E9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55" r="26459"/>
          <a:stretch/>
        </p:blipFill>
        <p:spPr bwMode="auto">
          <a:xfrm>
            <a:off x="107504" y="4725144"/>
            <a:ext cx="244827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ays to Serve Others This Christmas">
            <a:extLst>
              <a:ext uri="{FF2B5EF4-FFF2-40B4-BE49-F238E27FC236}">
                <a16:creationId xmlns:a16="http://schemas.microsoft.com/office/drawing/2014/main" id="{CFE3ED96-ABF7-CE36-06D1-17B6B2FAF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99" y="4709244"/>
            <a:ext cx="3110759" cy="20733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elping Others Is Your Most Valuable Offering">
            <a:extLst>
              <a:ext uri="{FF2B5EF4-FFF2-40B4-BE49-F238E27FC236}">
                <a16:creationId xmlns:a16="http://schemas.microsoft.com/office/drawing/2014/main" id="{FE566691-2867-A136-5254-0545E16239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301"/>
          <a:stretch/>
        </p:blipFill>
        <p:spPr bwMode="auto">
          <a:xfrm>
            <a:off x="6660232" y="4712932"/>
            <a:ext cx="2292601" cy="2074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 calcmode="lin" valueType="num">
                                      <p:cBhvr additive="base">
                                        <p:cTn id="15" dur="500" fill="hold"/>
                                        <p:tgtEl>
                                          <p:spTgt spid="5122"/>
                                        </p:tgtEl>
                                        <p:attrNameLst>
                                          <p:attrName>ppt_x</p:attrName>
                                        </p:attrNameLst>
                                      </p:cBhvr>
                                      <p:tavLst>
                                        <p:tav tm="0">
                                          <p:val>
                                            <p:strVal val="#ppt_x"/>
                                          </p:val>
                                        </p:tav>
                                        <p:tav tm="100000">
                                          <p:val>
                                            <p:strVal val="#ppt_x"/>
                                          </p:val>
                                        </p:tav>
                                      </p:tavLst>
                                    </p:anim>
                                    <p:anim calcmode="lin" valueType="num">
                                      <p:cBhvr additive="base">
                                        <p:cTn id="16" dur="500" fill="hold"/>
                                        <p:tgtEl>
                                          <p:spTgt spid="51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26"/>
                                        </p:tgtEl>
                                        <p:attrNameLst>
                                          <p:attrName>style.visibility</p:attrName>
                                        </p:attrNameLst>
                                      </p:cBhvr>
                                      <p:to>
                                        <p:strVal val="visible"/>
                                      </p:to>
                                    </p:set>
                                    <p:anim calcmode="lin" valueType="num">
                                      <p:cBhvr additive="base">
                                        <p:cTn id="23" dur="500" fill="hold"/>
                                        <p:tgtEl>
                                          <p:spTgt spid="5126"/>
                                        </p:tgtEl>
                                        <p:attrNameLst>
                                          <p:attrName>ppt_x</p:attrName>
                                        </p:attrNameLst>
                                      </p:cBhvr>
                                      <p:tavLst>
                                        <p:tav tm="0">
                                          <p:val>
                                            <p:strVal val="#ppt_x"/>
                                          </p:val>
                                        </p:tav>
                                        <p:tav tm="100000">
                                          <p:val>
                                            <p:strVal val="#ppt_x"/>
                                          </p:val>
                                        </p:tav>
                                      </p:tavLst>
                                    </p:anim>
                                    <p:anim calcmode="lin" valueType="num">
                                      <p:cBhvr additive="base">
                                        <p:cTn id="24"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Image result for umbrella">
            <a:extLst>
              <a:ext uri="{FF2B5EF4-FFF2-40B4-BE49-F238E27FC236}">
                <a16:creationId xmlns:a16="http://schemas.microsoft.com/office/drawing/2014/main" id="{2C0C3C49-2904-5B43-A0D8-E1B77B9DB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660092">
            <a:off x="1613829" y="-786045"/>
            <a:ext cx="5906754" cy="6327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0FB8124-A2D8-8447-8509-C2A5A2B54B0A}"/>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6606173" y="2344785"/>
            <a:ext cx="1887527" cy="1163840"/>
          </a:xfrm>
          <a:prstGeom prst="rect">
            <a:avLst/>
          </a:prstGeom>
          <a:noFill/>
          <a:ln>
            <a:noFill/>
          </a:ln>
        </p:spPr>
      </p:pic>
      <p:pic>
        <p:nvPicPr>
          <p:cNvPr id="6" name="Picture 2" descr="C:\Users\Monte Cyr\Documents\Discipleship\Logos\Ministry Logos\SDMI Logos\Children's Ministries\Children's Church.jpg">
            <a:extLst>
              <a:ext uri="{FF2B5EF4-FFF2-40B4-BE49-F238E27FC236}">
                <a16:creationId xmlns:a16="http://schemas.microsoft.com/office/drawing/2014/main" id="{3F8EBD2A-D2BE-E049-ACA8-A7326D31BB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7610" y="5373216"/>
            <a:ext cx="1746478" cy="124301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8" descr="F:\Diferentes BackUps\RAMON SIERRA-2\My Documents, Ramón 2\Mayito\NIÑOS PRIMERO.jpg">
            <a:extLst>
              <a:ext uri="{FF2B5EF4-FFF2-40B4-BE49-F238E27FC236}">
                <a16:creationId xmlns:a16="http://schemas.microsoft.com/office/drawing/2014/main" id="{A034D59F-D57B-BC4B-AB2B-38E7D44AF78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2216" y="2352200"/>
            <a:ext cx="1872208" cy="138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2">
            <a:extLst>
              <a:ext uri="{FF2B5EF4-FFF2-40B4-BE49-F238E27FC236}">
                <a16:creationId xmlns:a16="http://schemas.microsoft.com/office/drawing/2014/main" id="{D5969E4F-AD53-A146-B03D-FC8BA8303C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869901" y="2429825"/>
            <a:ext cx="1433010" cy="17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8760BC17-1136-A249-AA02-71719379AB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734657" y="4407587"/>
            <a:ext cx="1235075" cy="94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Documents and Settings\Blanca\My Documents\EXTERNAL MEDD-PATRICIA\TRASHES\ARCHIVOS DE MED\LOGOS\logos\color\LOGO MEBI\MEBI.jpg">
            <a:extLst>
              <a:ext uri="{FF2B5EF4-FFF2-40B4-BE49-F238E27FC236}">
                <a16:creationId xmlns:a16="http://schemas.microsoft.com/office/drawing/2014/main" id="{72AE6FDB-DE9A-2440-8CF7-8030BA8A3C6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101028" y="5373216"/>
            <a:ext cx="121443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70E8CEB3-E677-624E-AD7F-B967F90EFF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5424747" y="5502067"/>
            <a:ext cx="2241482" cy="117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ABCF559-C5CB-004A-BAC2-0512D16FEA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2034" y="2299909"/>
            <a:ext cx="1743099" cy="1688032"/>
          </a:xfrm>
          <a:prstGeom prst="rect">
            <a:avLst/>
          </a:prstGeom>
        </p:spPr>
      </p:pic>
      <p:pic>
        <p:nvPicPr>
          <p:cNvPr id="15" name="Picture 5">
            <a:extLst>
              <a:ext uri="{FF2B5EF4-FFF2-40B4-BE49-F238E27FC236}">
                <a16:creationId xmlns:a16="http://schemas.microsoft.com/office/drawing/2014/main" id="{62BC0A51-6C93-DE41-A423-3F2841B8A7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7788345" y="5234806"/>
            <a:ext cx="1153603" cy="116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8B373B82-AEEA-2443-961D-92D09DCAD4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2512353" y="4221088"/>
            <a:ext cx="932175" cy="94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monte\Desktop\Dropbox\Carpeta 2015 Español\ORGANIZACIÓN DE MIEDD\Logos\Ministerios para Adultos Solteros logo (2).jpg">
            <a:extLst>
              <a:ext uri="{FF2B5EF4-FFF2-40B4-BE49-F238E27FC236}">
                <a16:creationId xmlns:a16="http://schemas.microsoft.com/office/drawing/2014/main" id="{5F647BE8-4904-4344-9BC6-25A7A4DB1EF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2866" y="3581239"/>
            <a:ext cx="1719288" cy="1719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monte\Documents\Discipleship\Logos\Ministry Logos\SDMI Logos\Spanish\logo dejando huellas.jpg">
            <a:extLst>
              <a:ext uri="{FF2B5EF4-FFF2-40B4-BE49-F238E27FC236}">
                <a16:creationId xmlns:a16="http://schemas.microsoft.com/office/drawing/2014/main" id="{5DDCD600-2276-7840-A52E-2BB379D1FAE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7201" r="10939"/>
          <a:stretch/>
        </p:blipFill>
        <p:spPr bwMode="auto">
          <a:xfrm>
            <a:off x="439920" y="5300527"/>
            <a:ext cx="1466771" cy="14216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896A01-D488-744E-A987-ECE63D5D8D54}"/>
              </a:ext>
            </a:extLst>
          </p:cNvPr>
          <p:cNvSpPr/>
          <p:nvPr/>
        </p:nvSpPr>
        <p:spPr>
          <a:xfrm>
            <a:off x="2123728" y="193864"/>
            <a:ext cx="4803989" cy="1477328"/>
          </a:xfrm>
          <a:prstGeom prst="rect">
            <a:avLst/>
          </a:prstGeom>
          <a:noFill/>
        </p:spPr>
        <p:txBody>
          <a:bodyPr wrap="square" lIns="91440" tIns="45720" rIns="91440" bIns="45720">
            <a:spAutoFit/>
          </a:bodyPr>
          <a:lstStyle/>
          <a:p>
            <a:pPr algn="ctr"/>
            <a:r>
              <a:rPr lang="en-US" sz="3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Ministerios</a:t>
            </a:r>
            <a:r>
              <a:rPr lang="en-US" sz="3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de </a:t>
            </a:r>
            <a:r>
              <a:rPr lang="en-US" sz="3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Discipulado</a:t>
            </a:r>
            <a:r>
              <a:rPr lang="en-US" sz="3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Nazareno</a:t>
            </a:r>
            <a:r>
              <a:rPr lang="en-US" sz="3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Internacional</a:t>
            </a:r>
            <a:endParaRPr lang="en-US" sz="3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4" name="Picture 3">
            <a:extLst>
              <a:ext uri="{FF2B5EF4-FFF2-40B4-BE49-F238E27FC236}">
                <a16:creationId xmlns:a16="http://schemas.microsoft.com/office/drawing/2014/main" id="{71A828C8-D2FB-4343-AFA4-B29A1443A5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78442" y="3700274"/>
            <a:ext cx="1560105" cy="1041627"/>
          </a:xfrm>
          <a:prstGeom prst="rect">
            <a:avLst/>
          </a:prstGeom>
        </p:spPr>
      </p:pic>
      <p:pic>
        <p:nvPicPr>
          <p:cNvPr id="9" name="Picture 8" descr="Logo&#10;&#10;Description automatically generated">
            <a:extLst>
              <a:ext uri="{FF2B5EF4-FFF2-40B4-BE49-F238E27FC236}">
                <a16:creationId xmlns:a16="http://schemas.microsoft.com/office/drawing/2014/main" id="{9BB82895-FF9C-0730-73E3-B9143A3C14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61466" y="4164236"/>
            <a:ext cx="1743100" cy="1012499"/>
          </a:xfrm>
          <a:prstGeom prst="rect">
            <a:avLst/>
          </a:prstGeom>
        </p:spPr>
      </p:pic>
    </p:spTree>
    <p:extLst>
      <p:ext uri="{BB962C8B-B14F-4D97-AF65-F5344CB8AC3E}">
        <p14:creationId xmlns:p14="http://schemas.microsoft.com/office/powerpoint/2010/main" val="169584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ppt_x"/>
                                          </p:val>
                                        </p:tav>
                                        <p:tav tm="100000">
                                          <p:val>
                                            <p:strVal val="#ppt_x"/>
                                          </p:val>
                                        </p:tav>
                                      </p:tavLst>
                                    </p:anim>
                                    <p:anim calcmode="lin" valueType="num">
                                      <p:cBhvr additive="base">
                                        <p:cTn id="63" dur="500" fill="hold"/>
                                        <p:tgtEl>
                                          <p:spTgt spid="22"/>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A4F81-0D99-1142-81F6-8134B4DAA9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3800" y="25400"/>
            <a:ext cx="6756400" cy="6807200"/>
          </a:xfrm>
          <a:prstGeom prst="rect">
            <a:avLst/>
          </a:prstGeom>
        </p:spPr>
      </p:pic>
      <p:pic>
        <p:nvPicPr>
          <p:cNvPr id="5" name="Picture 4">
            <a:extLst>
              <a:ext uri="{FF2B5EF4-FFF2-40B4-BE49-F238E27FC236}">
                <a16:creationId xmlns:a16="http://schemas.microsoft.com/office/drawing/2014/main" id="{10FB8124-A2D8-8447-8509-C2A5A2B54B0A}"/>
              </a:ext>
            </a:extLst>
          </p:cNvPr>
          <p:cNvPicPr/>
          <p:nvPr/>
        </p:nvPicPr>
        <p:blipFill>
          <a:blip r:embed="rId4" cstate="screen">
            <a:extLst>
              <a:ext uri="{28A0092B-C50C-407E-A947-70E740481C1C}">
                <a14:useLocalDpi xmlns:a14="http://schemas.microsoft.com/office/drawing/2010/main"/>
              </a:ext>
            </a:extLst>
          </a:blip>
          <a:stretch>
            <a:fillRect/>
          </a:stretch>
        </p:blipFill>
        <p:spPr bwMode="auto">
          <a:xfrm>
            <a:off x="7076960" y="2204865"/>
            <a:ext cx="1887527" cy="1163840"/>
          </a:xfrm>
          <a:prstGeom prst="rect">
            <a:avLst/>
          </a:prstGeom>
          <a:noFill/>
          <a:ln>
            <a:noFill/>
          </a:ln>
        </p:spPr>
      </p:pic>
      <p:pic>
        <p:nvPicPr>
          <p:cNvPr id="6" name="Picture 2" descr="C:\Users\Monte Cyr\Documents\Discipleship\Logos\Ministry Logos\SDMI Logos\Children's Ministries\Children's Church.jpg">
            <a:extLst>
              <a:ext uri="{FF2B5EF4-FFF2-40B4-BE49-F238E27FC236}">
                <a16:creationId xmlns:a16="http://schemas.microsoft.com/office/drawing/2014/main" id="{3F8EBD2A-D2BE-E049-ACA8-A7326D31BB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9645" y="5270622"/>
            <a:ext cx="1746478" cy="124301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8" descr="F:\Diferentes BackUps\RAMON SIERRA-2\My Documents, Ramón 2\Mayito\NIÑOS PRIMERO.jpg">
            <a:extLst>
              <a:ext uri="{FF2B5EF4-FFF2-40B4-BE49-F238E27FC236}">
                <a16:creationId xmlns:a16="http://schemas.microsoft.com/office/drawing/2014/main" id="{A034D59F-D57B-BC4B-AB2B-38E7D44AF78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7544" y="1686362"/>
            <a:ext cx="1872208" cy="138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2">
            <a:extLst>
              <a:ext uri="{FF2B5EF4-FFF2-40B4-BE49-F238E27FC236}">
                <a16:creationId xmlns:a16="http://schemas.microsoft.com/office/drawing/2014/main" id="{D5969E4F-AD53-A146-B03D-FC8BA8303C9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835696" y="269585"/>
            <a:ext cx="1433010" cy="17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8760BC17-1136-A249-AA02-71719379AB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275856" y="718584"/>
            <a:ext cx="1235075" cy="94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Documents and Settings\Blanca\My Documents\EXTERNAL MEDD-PATRICIA\TRASHES\ARCHIVOS DE MED\LOGOS\logos\color\LOGO MEBI\MEBI.jpg">
            <a:extLst>
              <a:ext uri="{FF2B5EF4-FFF2-40B4-BE49-F238E27FC236}">
                <a16:creationId xmlns:a16="http://schemas.microsoft.com/office/drawing/2014/main" id="{72AE6FDB-DE9A-2440-8CF7-8030BA8A3C6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696217" y="5270622"/>
            <a:ext cx="121443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70E8CEB3-E677-624E-AD7F-B967F90EFF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6699663" y="4984494"/>
            <a:ext cx="2241482" cy="117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ABCF559-C5CB-004A-BAC2-0512D16FEA9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42757" y="649280"/>
            <a:ext cx="1743099" cy="1688032"/>
          </a:xfrm>
          <a:prstGeom prst="rect">
            <a:avLst/>
          </a:prstGeom>
        </p:spPr>
      </p:pic>
      <p:pic>
        <p:nvPicPr>
          <p:cNvPr id="15" name="Picture 5">
            <a:extLst>
              <a:ext uri="{FF2B5EF4-FFF2-40B4-BE49-F238E27FC236}">
                <a16:creationId xmlns:a16="http://schemas.microsoft.com/office/drawing/2014/main" id="{62BC0A51-6C93-DE41-A423-3F2841B8A7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830043" y="478054"/>
            <a:ext cx="1153603" cy="116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8B373B82-AEEA-2443-961D-92D09DCAD4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675130" y="3068960"/>
            <a:ext cx="944542" cy="9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573B5B0F-9E20-6744-8985-103994353BFE}"/>
              </a:ext>
            </a:extLst>
          </p:cNvPr>
          <p:cNvGrpSpPr/>
          <p:nvPr/>
        </p:nvGrpSpPr>
        <p:grpSpPr>
          <a:xfrm>
            <a:off x="3872755" y="2780928"/>
            <a:ext cx="1512168" cy="1219860"/>
            <a:chOff x="3203848" y="2420888"/>
            <a:chExt cx="2736304" cy="2536715"/>
          </a:xfrm>
        </p:grpSpPr>
        <p:pic>
          <p:nvPicPr>
            <p:cNvPr id="18" name="Picture 17">
              <a:extLst>
                <a:ext uri="{FF2B5EF4-FFF2-40B4-BE49-F238E27FC236}">
                  <a16:creationId xmlns:a16="http://schemas.microsoft.com/office/drawing/2014/main" id="{5C0D1EEA-552E-EF42-979A-01C33D66759D}"/>
                </a:ext>
              </a:extLst>
            </p:cNvPr>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03848" y="2420888"/>
              <a:ext cx="2736304" cy="2536715"/>
            </a:xfrm>
            <a:prstGeom prst="rect">
              <a:avLst/>
            </a:prstGeom>
          </p:spPr>
        </p:pic>
        <p:sp>
          <p:nvSpPr>
            <p:cNvPr id="19" name="TextBox 18">
              <a:extLst>
                <a:ext uri="{FF2B5EF4-FFF2-40B4-BE49-F238E27FC236}">
                  <a16:creationId xmlns:a16="http://schemas.microsoft.com/office/drawing/2014/main" id="{C9555C4E-A65B-7845-A497-2988342A74E9}"/>
                </a:ext>
              </a:extLst>
            </p:cNvPr>
            <p:cNvSpPr txBox="1"/>
            <p:nvPr/>
          </p:nvSpPr>
          <p:spPr>
            <a:xfrm>
              <a:off x="3426747" y="3019854"/>
              <a:ext cx="2376265" cy="640026"/>
            </a:xfrm>
            <a:prstGeom prst="rect">
              <a:avLst/>
            </a:prstGeom>
            <a:noFill/>
          </p:spPr>
          <p:txBody>
            <a:bodyPr wrap="square" rtlCol="0">
              <a:spAutoFit/>
            </a:bodyPr>
            <a:lstStyle/>
            <a:p>
              <a:pPr algn="ctr"/>
              <a:r>
                <a:rPr lang="en-US" sz="1400" b="1" dirty="0" err="1"/>
                <a:t>Discípulo</a:t>
              </a:r>
              <a:endParaRPr lang="en-US" sz="1400" b="1" dirty="0"/>
            </a:p>
          </p:txBody>
        </p:sp>
      </p:grpSp>
      <p:pic>
        <p:nvPicPr>
          <p:cNvPr id="20" name="Picture 2" descr="C:\Users\monte\Desktop\Dropbox\Carpeta 2015 Español\ORGANIZACIÓN DE MIEDD\Logos\Ministerios para Adultos Solteros logo (2).jpg">
            <a:extLst>
              <a:ext uri="{FF2B5EF4-FFF2-40B4-BE49-F238E27FC236}">
                <a16:creationId xmlns:a16="http://schemas.microsoft.com/office/drawing/2014/main" id="{5F647BE8-4904-4344-9BC6-25A7A4DB1EF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67544" y="4077707"/>
            <a:ext cx="1871573" cy="18715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3A0AAB7-4F49-E843-8484-C366DE1525C2}"/>
              </a:ext>
            </a:extLst>
          </p:cNvPr>
          <p:cNvSpPr/>
          <p:nvPr/>
        </p:nvSpPr>
        <p:spPr>
          <a:xfrm rot="20451949">
            <a:off x="4960614" y="4982594"/>
            <a:ext cx="674511"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497DF8C3-690F-8E21-E3E4-E99429D880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17245" y="3489296"/>
            <a:ext cx="1493266" cy="867380"/>
          </a:xfrm>
          <a:prstGeom prst="rect">
            <a:avLst/>
          </a:prstGeom>
        </p:spPr>
      </p:pic>
    </p:spTree>
    <p:extLst>
      <p:ext uri="{BB962C8B-B14F-4D97-AF65-F5344CB8AC3E}">
        <p14:creationId xmlns:p14="http://schemas.microsoft.com/office/powerpoint/2010/main" val="217449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ppt_x"/>
                                          </p:val>
                                        </p:tav>
                                        <p:tav tm="100000">
                                          <p:val>
                                            <p:strVal val="#ppt_x"/>
                                          </p:val>
                                        </p:tav>
                                      </p:tavLst>
                                    </p:anim>
                                    <p:anim calcmode="lin" valueType="num">
                                      <p:cBhvr additive="base">
                                        <p:cTn id="6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Título"/>
          <p:cNvSpPr>
            <a:spLocks noGrp="1"/>
          </p:cNvSpPr>
          <p:nvPr>
            <p:ph type="title"/>
          </p:nvPr>
        </p:nvSpPr>
        <p:spPr>
          <a:xfrm>
            <a:off x="-1" y="188640"/>
            <a:ext cx="6732027" cy="1143000"/>
          </a:xfrm>
        </p:spPr>
        <p:txBody>
          <a:bodyPr>
            <a:noAutofit/>
          </a:bodyPr>
          <a:lstStyle/>
          <a:p>
            <a:r>
              <a:rPr lang="es-ES" sz="3200" dirty="0">
                <a:solidFill>
                  <a:schemeClr val="tx1"/>
                </a:solidFill>
                <a:effectLst/>
              </a:rPr>
              <a:t>DNI tiene Ministerios de Discipulado para Niños</a:t>
            </a:r>
            <a:endParaRPr lang="es-GT" sz="3200" b="1" dirty="0">
              <a:solidFill>
                <a:schemeClr val="tx1"/>
              </a:solidFill>
              <a:effectLst/>
            </a:endParaRPr>
          </a:p>
        </p:txBody>
      </p:sp>
      <p:pic>
        <p:nvPicPr>
          <p:cNvPr id="9218" name="Picture 2" descr="C:\Users\Monte Cyr\Documents\Discipleship\Logos\Ministry Logos\SDMI Logos\Children's Ministries\Campament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9132" y="1425635"/>
            <a:ext cx="1703338" cy="17153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122550" y="2190756"/>
            <a:ext cx="2732769" cy="14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Documents and Settings\Blanca\My Documents\EXTERNAL MEDD-PATRICIA\TRASHES\ARCHIVOS DE MED\LOGOS\logos\color\LOGO MEBI\MEBI.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84466" y="3280463"/>
            <a:ext cx="1411470" cy="144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 y="5356495"/>
            <a:ext cx="1753355" cy="134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Escanea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51985" y="1484784"/>
            <a:ext cx="1560487" cy="2213156"/>
          </a:xfrm>
          <a:prstGeom prst="rect">
            <a:avLst/>
          </a:prstGeom>
          <a:noFill/>
          <a:ln w="9525">
            <a:solidFill>
              <a:srgbClr val="0000FF"/>
            </a:solidFill>
            <a:miter lim="800000"/>
            <a:headEnd/>
            <a:tailEnd/>
          </a:ln>
        </p:spPr>
      </p:pic>
      <p:pic>
        <p:nvPicPr>
          <p:cNvPr id="20"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00892" y="1487373"/>
            <a:ext cx="1501456" cy="194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0" descr="C:\Users\Monte Cyr\Documents\Discipleship\Conversion Folder - jpg\2010 Palabras de Vida ALUMNO ANO 3 (portadas)001.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043149" y="4163224"/>
            <a:ext cx="1849331" cy="2456266"/>
          </a:xfrm>
          <a:prstGeom prst="rect">
            <a:avLst/>
          </a:prstGeom>
          <a:noFill/>
          <a:extLst>
            <a:ext uri="{909E8E84-426E-40DD-AFC4-6F175D3DCCD1}">
              <a14:hiddenFill xmlns:a14="http://schemas.microsoft.com/office/drawing/2010/main">
                <a:solidFill>
                  <a:srgbClr val="FFFFFF"/>
                </a:solidFill>
              </a14:hiddenFill>
            </a:ext>
          </a:extLst>
        </p:spPr>
      </p:pic>
      <p:pic>
        <p:nvPicPr>
          <p:cNvPr id="9251" name="Picture 35" descr="C:\Users\Monte Cyr\Documents\Discipleship\Logos\Ministry Logos\SDMI Logos\Children's Ministries\Children's Church.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795671" y="5445280"/>
            <a:ext cx="1984241" cy="11622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p:nvPr/>
        </p:nvPicPr>
        <p:blipFill>
          <a:blip r:embed="rId11" cstate="screen">
            <a:extLst>
              <a:ext uri="{28A0092B-C50C-407E-A947-70E740481C1C}">
                <a14:useLocalDpi xmlns:a14="http://schemas.microsoft.com/office/drawing/2010/main"/>
              </a:ext>
            </a:extLst>
          </a:blip>
          <a:stretch>
            <a:fillRect/>
          </a:stretch>
        </p:blipFill>
        <p:spPr bwMode="auto">
          <a:xfrm>
            <a:off x="119693" y="3641728"/>
            <a:ext cx="2292067" cy="1443456"/>
          </a:xfrm>
          <a:prstGeom prst="rect">
            <a:avLst/>
          </a:prstGeom>
          <a:noFill/>
          <a:ln>
            <a:noFill/>
          </a:ln>
        </p:spPr>
      </p:pic>
      <p:pic>
        <p:nvPicPr>
          <p:cNvPr id="14" name="Picture 2" descr="C:\Users\monte\Documents\Discipleship\Logos\Ministry Logos\SDMI Logos\Children's Ministries\caravans - Spanish.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92918" y="4005064"/>
            <a:ext cx="1839108" cy="122484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8" descr="F:\Diferentes BackUps\RAMON SIERRA-2\My Documents, Ramón 2\Mayito\NIÑOS PRIMERO.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516216" y="116632"/>
            <a:ext cx="2070140" cy="152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icture containing text, sign&#10;&#10;Description automatically generated">
            <a:extLst>
              <a:ext uri="{FF2B5EF4-FFF2-40B4-BE49-F238E27FC236}">
                <a16:creationId xmlns:a16="http://schemas.microsoft.com/office/drawing/2014/main" id="{DACE9452-CB06-1D6E-BEDF-39A7500D2A6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2448" y="5570982"/>
            <a:ext cx="2843808" cy="839707"/>
          </a:xfrm>
          <a:prstGeom prst="rect">
            <a:avLst/>
          </a:prstGeom>
          <a:solidFill>
            <a:schemeClr val="tx1"/>
          </a:solidFill>
        </p:spPr>
      </p:pic>
    </p:spTree>
    <p:extLst>
      <p:ext uri="{BB962C8B-B14F-4D97-AF65-F5344CB8AC3E}">
        <p14:creationId xmlns:p14="http://schemas.microsoft.com/office/powerpoint/2010/main" val="264737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plus(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7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218"/>
                                        </p:tgtEl>
                                        <p:attrNameLst>
                                          <p:attrName>style.visibility</p:attrName>
                                        </p:attrNameLst>
                                      </p:cBhvr>
                                      <p:to>
                                        <p:strVal val="visible"/>
                                      </p:to>
                                    </p:set>
                                    <p:animEffect transition="in" filter="barn(inVertical)">
                                      <p:cBhvr>
                                        <p:cTn id="32" dur="500"/>
                                        <p:tgtEl>
                                          <p:spTgt spid="92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251"/>
                                        </p:tgtEl>
                                        <p:attrNameLst>
                                          <p:attrName>style.visibility</p:attrName>
                                        </p:attrNameLst>
                                      </p:cBhvr>
                                      <p:to>
                                        <p:strVal val="visible"/>
                                      </p:to>
                                    </p:set>
                                    <p:animEffect transition="in" filter="barn(inVertical)">
                                      <p:cBhvr>
                                        <p:cTn id="42" dur="500"/>
                                        <p:tgtEl>
                                          <p:spTgt spid="925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Título"/>
          <p:cNvSpPr>
            <a:spLocks noGrp="1"/>
          </p:cNvSpPr>
          <p:nvPr>
            <p:ph type="title"/>
          </p:nvPr>
        </p:nvSpPr>
        <p:spPr>
          <a:xfrm>
            <a:off x="0" y="-27384"/>
            <a:ext cx="7524328" cy="1143000"/>
          </a:xfrm>
        </p:spPr>
        <p:txBody>
          <a:bodyPr>
            <a:noAutofit/>
          </a:bodyPr>
          <a:lstStyle/>
          <a:p>
            <a:r>
              <a:rPr lang="es-ES" sz="2800" dirty="0">
                <a:solidFill>
                  <a:schemeClr val="tx1"/>
                </a:solidFill>
              </a:rPr>
              <a:t>DNI tiene Ministerios de Discipulado</a:t>
            </a:r>
            <a:br>
              <a:rPr lang="es-ES" sz="2800" dirty="0">
                <a:solidFill>
                  <a:schemeClr val="tx1"/>
                </a:solidFill>
              </a:rPr>
            </a:br>
            <a:r>
              <a:rPr lang="es-ES" sz="2800" dirty="0">
                <a:solidFill>
                  <a:schemeClr val="tx1"/>
                </a:solidFill>
              </a:rPr>
              <a:t>de los Adultos</a:t>
            </a:r>
            <a:endParaRPr lang="es-GT" sz="2800" b="1" dirty="0">
              <a:solidFill>
                <a:schemeClr val="tx1"/>
              </a:solidFill>
            </a:endParaRPr>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846241" y="1105988"/>
            <a:ext cx="1268412" cy="1281097"/>
          </a:xfrm>
          <a:prstGeom prst="rect">
            <a:avLst/>
          </a:prstGeom>
          <a:solidFill>
            <a:schemeClr val="tx1"/>
          </a:solidFill>
          <a:ln>
            <a:noFill/>
          </a:ln>
        </p:spPr>
      </p:pic>
      <p:pic>
        <p:nvPicPr>
          <p:cNvPr id="22" name="Picture 2" descr="C:\Documents and Settings\Blanca\My Documents\EXTERNAL MEDD-PATRICIA\TRASHES\ARCHIVOS DE MED\LOGOS\logos\color\LOGO CASADOS FELICES\casados felic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4156" y="3484109"/>
            <a:ext cx="2253628" cy="119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34244" y="1428396"/>
            <a:ext cx="1268412" cy="12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55164" y="5111463"/>
            <a:ext cx="2732769" cy="14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9" descr="C:\Users\Monte Cyr\Documents\Discipleship\Conversion Folder - jpg\SENDERO MAESTRO PORTADA sin marcas00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609834" y="2001243"/>
            <a:ext cx="1354654" cy="1931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3848" y="6290156"/>
            <a:ext cx="5292080" cy="523220"/>
          </a:xfrm>
          <a:prstGeom prst="rect">
            <a:avLst/>
          </a:prstGeom>
          <a:noFill/>
        </p:spPr>
        <p:txBody>
          <a:bodyPr wrap="square" rtlCol="0">
            <a:spAutoFit/>
          </a:bodyPr>
          <a:lstStyle/>
          <a:p>
            <a:pPr algn="ctr"/>
            <a:r>
              <a:rPr lang="en-US" b="1" dirty="0"/>
              <a:t>www.thediscipleshipplace.org</a:t>
            </a:r>
          </a:p>
        </p:txBody>
      </p:sp>
      <p:pic>
        <p:nvPicPr>
          <p:cNvPr id="3074"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03848" y="4681541"/>
            <a:ext cx="1377960" cy="160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Monte Cyr\Documents\Leadership\MLM\Cover Generic Spanish.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236296" y="4293096"/>
            <a:ext cx="1462986" cy="20287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onte\Documents\Discipleship\Logos\Ministry Logos\SDMI Logos\Children's Ministries\Spanish Single Adult Ministries Logo 2.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41215" y="1007925"/>
            <a:ext cx="1495081" cy="14950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11" cstate="screen">
            <a:extLst>
              <a:ext uri="{28A0092B-C50C-407E-A947-70E740481C1C}">
                <a14:useLocalDpi xmlns:a14="http://schemas.microsoft.com/office/drawing/2010/main"/>
              </a:ext>
            </a:extLst>
          </a:blip>
          <a:srcRect b="-5532"/>
          <a:stretch/>
        </p:blipFill>
        <p:spPr bwMode="auto">
          <a:xfrm>
            <a:off x="3464128" y="1283807"/>
            <a:ext cx="1927612" cy="1281097"/>
          </a:xfrm>
          <a:prstGeom prst="rect">
            <a:avLst/>
          </a:prstGeom>
          <a:noFill/>
          <a:ln>
            <a:noFill/>
          </a:ln>
        </p:spPr>
      </p:pic>
      <p:pic>
        <p:nvPicPr>
          <p:cNvPr id="16" name="Picture 2" descr="C:\Users\monte\Documents\Discipleship\Logos\Ministry Logos\SDMI Logos\Spanish\logo dejando huellas.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7497717" y="135163"/>
            <a:ext cx="1466771" cy="14216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341262" y="4459921"/>
            <a:ext cx="1462986" cy="1828733"/>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4BEC967B-1316-3D99-6E48-CB8AE315D3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14553" y="3011813"/>
            <a:ext cx="2452512" cy="724167"/>
          </a:xfrm>
          <a:prstGeom prst="rect">
            <a:avLst/>
          </a:prstGeom>
          <a:solidFill>
            <a:schemeClr val="tx1"/>
          </a:solidFill>
        </p:spPr>
      </p:pic>
      <p:pic>
        <p:nvPicPr>
          <p:cNvPr id="6" name="Picture 5" descr="Logo&#10;&#10;Description automatically generated">
            <a:extLst>
              <a:ext uri="{FF2B5EF4-FFF2-40B4-BE49-F238E27FC236}">
                <a16:creationId xmlns:a16="http://schemas.microsoft.com/office/drawing/2014/main" id="{3889851A-2AA9-8CDF-677C-D41612D1B2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53834" y="2803205"/>
            <a:ext cx="1945131" cy="1129851"/>
          </a:xfrm>
          <a:prstGeom prst="rect">
            <a:avLst/>
          </a:prstGeom>
        </p:spPr>
      </p:pic>
    </p:spTree>
    <p:extLst>
      <p:ext uri="{BB962C8B-B14F-4D97-AF65-F5344CB8AC3E}">
        <p14:creationId xmlns:p14="http://schemas.microsoft.com/office/powerpoint/2010/main" val="20425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wipe(down)">
                                      <p:cBhvr>
                                        <p:cTn id="32" dur="500"/>
                                        <p:tgtEl>
                                          <p:spTgt spid="307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075"/>
                                        </p:tgtEl>
                                        <p:attrNameLst>
                                          <p:attrName>style.visibility</p:attrName>
                                        </p:attrNameLst>
                                      </p:cBhvr>
                                      <p:to>
                                        <p:strVal val="visible"/>
                                      </p:to>
                                    </p:set>
                                    <p:animEffect transition="in" filter="wipe(down)">
                                      <p:cBhvr>
                                        <p:cTn id="40" dur="500"/>
                                        <p:tgtEl>
                                          <p:spTgt spid="30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wipe(down)">
                                      <p:cBhvr>
                                        <p:cTn id="45" dur="500"/>
                                        <p:tgtEl>
                                          <p:spTgt spid="205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Título"/>
          <p:cNvSpPr>
            <a:spLocks noGrp="1"/>
          </p:cNvSpPr>
          <p:nvPr>
            <p:ph type="title"/>
          </p:nvPr>
        </p:nvSpPr>
        <p:spPr>
          <a:xfrm>
            <a:off x="0" y="44624"/>
            <a:ext cx="6596994" cy="1143000"/>
          </a:xfrm>
        </p:spPr>
        <p:txBody>
          <a:bodyPr>
            <a:noAutofit/>
          </a:bodyPr>
          <a:lstStyle/>
          <a:p>
            <a:r>
              <a:rPr lang="es-GT" sz="3200" dirty="0">
                <a:solidFill>
                  <a:schemeClr val="tx1"/>
                </a:solidFill>
                <a:effectLst/>
              </a:rPr>
              <a:t>DNI ayuda </a:t>
            </a:r>
            <a:r>
              <a:rPr lang="es-ES" sz="3200" dirty="0">
                <a:solidFill>
                  <a:schemeClr val="tx1"/>
                </a:solidFill>
                <a:effectLst/>
              </a:rPr>
              <a:t>con ministerios de Discipulado de los </a:t>
            </a:r>
            <a:r>
              <a:rPr lang="es-ES" sz="3200" dirty="0" err="1">
                <a:solidFill>
                  <a:schemeClr val="tx1"/>
                </a:solidFill>
                <a:effectLst/>
              </a:rPr>
              <a:t>Jovenes</a:t>
            </a:r>
            <a:endParaRPr lang="es-GT" sz="3200" b="1" dirty="0">
              <a:solidFill>
                <a:schemeClr val="tx1"/>
              </a:solidFill>
              <a:effectLst/>
            </a:endParaRPr>
          </a:p>
        </p:txBody>
      </p:sp>
      <p:pic>
        <p:nvPicPr>
          <p:cNvPr id="6" name="Picture 5" descr="C:\Users\Monte Cyr\Documents\Discipleship\Articles, Publications\Alto Voltaje Basic Bible Study - Spanish from MAC\High Voltage Spanish\ALTO VOLTAJE front cov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040" y="1451882"/>
            <a:ext cx="1664954" cy="23371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4" descr="C:\Users\Monte Cyr\Documents\Discipleship\Articles, Publications\Revista Jovenes\Revista Jovenes - 1 (smal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2" y="4227720"/>
            <a:ext cx="1872208" cy="2441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3380" y="5229200"/>
            <a:ext cx="3486812" cy="8378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C:\Users\Monte Cyr\Documents\Discipleship\Articles, Publications\Basic Discipleship Manual (Ramon's) - Englsh.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627784" y="1628800"/>
            <a:ext cx="1918294" cy="26642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1" name="Picture 31" descr="C:\Users\Monte Cyr\Documents\Discipleship\Articles, Publications\Sunday School Lessons\Youth\Clic\CLIC - 2011 - BOOK 2 - PDF\CLIC 2 Cover front (Spanish).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9512" y="1275549"/>
            <a:ext cx="1958682" cy="2657507"/>
          </a:xfrm>
          <a:prstGeom prst="rect">
            <a:avLst/>
          </a:prstGeom>
          <a:noFill/>
          <a:extLst>
            <a:ext uri="{909E8E84-426E-40DD-AFC4-6F175D3DCCD1}">
              <a14:hiddenFill xmlns:a14="http://schemas.microsoft.com/office/drawing/2010/main">
                <a:solidFill>
                  <a:srgbClr val="FFFFFF"/>
                </a:solidFill>
              </a14:hiddenFill>
            </a:ext>
          </a:extLst>
        </p:spPr>
      </p:pic>
      <p:pic>
        <p:nvPicPr>
          <p:cNvPr id="10283" name="Picture 43" descr="C:\Users\Monte Cyr\Documents\Discipleship\Conversion Folder - jpg\Total cover (Spanish)00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876256" y="4140920"/>
            <a:ext cx="1800200" cy="23672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3" descr="C:\Users\Monte Cyr\Documents\Leadership\MLM\Cover Generic Spanish.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92280" y="1628800"/>
            <a:ext cx="1512168" cy="20969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31249" y="122732"/>
            <a:ext cx="1873200" cy="1044894"/>
          </a:xfrm>
          <a:prstGeom prst="rect">
            <a:avLst/>
          </a:prstGeom>
        </p:spPr>
      </p:pic>
    </p:spTree>
    <p:extLst>
      <p:ext uri="{BB962C8B-B14F-4D97-AF65-F5344CB8AC3E}">
        <p14:creationId xmlns:p14="http://schemas.microsoft.com/office/powerpoint/2010/main" val="328252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71"/>
                                        </p:tgtEl>
                                        <p:attrNameLst>
                                          <p:attrName>style.visibility</p:attrName>
                                        </p:attrNameLst>
                                      </p:cBhvr>
                                      <p:to>
                                        <p:strVal val="visible"/>
                                      </p:to>
                                    </p:set>
                                    <p:animEffect transition="in" filter="wipe(down)">
                                      <p:cBhvr>
                                        <p:cTn id="22" dur="500"/>
                                        <p:tgtEl>
                                          <p:spTgt spid="102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283"/>
                                        </p:tgtEl>
                                        <p:attrNameLst>
                                          <p:attrName>style.visibility</p:attrName>
                                        </p:attrNameLst>
                                      </p:cBhvr>
                                      <p:to>
                                        <p:strVal val="visible"/>
                                      </p:to>
                                    </p:set>
                                    <p:anim calcmode="lin" valueType="num">
                                      <p:cBhvr>
                                        <p:cTn id="32" dur="500" fill="hold"/>
                                        <p:tgtEl>
                                          <p:spTgt spid="10283"/>
                                        </p:tgtEl>
                                        <p:attrNameLst>
                                          <p:attrName>ppt_w</p:attrName>
                                        </p:attrNameLst>
                                      </p:cBhvr>
                                      <p:tavLst>
                                        <p:tav tm="0">
                                          <p:val>
                                            <p:fltVal val="0"/>
                                          </p:val>
                                        </p:tav>
                                        <p:tav tm="100000">
                                          <p:val>
                                            <p:strVal val="#ppt_w"/>
                                          </p:val>
                                        </p:tav>
                                      </p:tavLst>
                                    </p:anim>
                                    <p:anim calcmode="lin" valueType="num">
                                      <p:cBhvr>
                                        <p:cTn id="33" dur="500" fill="hold"/>
                                        <p:tgtEl>
                                          <p:spTgt spid="10283"/>
                                        </p:tgtEl>
                                        <p:attrNameLst>
                                          <p:attrName>ppt_h</p:attrName>
                                        </p:attrNameLst>
                                      </p:cBhvr>
                                      <p:tavLst>
                                        <p:tav tm="0">
                                          <p:val>
                                            <p:fltVal val="0"/>
                                          </p:val>
                                        </p:tav>
                                        <p:tav tm="100000">
                                          <p:val>
                                            <p:strVal val="#ppt_h"/>
                                          </p:val>
                                        </p:tav>
                                      </p:tavLst>
                                    </p:anim>
                                    <p:animEffect transition="in" filter="fade">
                                      <p:cBhvr>
                                        <p:cTn id="34" dur="500"/>
                                        <p:tgtEl>
                                          <p:spTgt spid="1028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a:extLst>
              <a:ext uri="{FF2B5EF4-FFF2-40B4-BE49-F238E27FC236}">
                <a16:creationId xmlns:a16="http://schemas.microsoft.com/office/drawing/2014/main" id="{CCBA6272-7F66-674F-BB4A-0E99C0EA4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6" y="857250"/>
            <a:ext cx="874077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1365381" y="0"/>
            <a:ext cx="6565049" cy="7101408"/>
          </a:xfrm>
          <a:prstGeom prst="rect">
            <a:avLst/>
          </a:prstGeom>
        </p:spPr>
      </p:pic>
    </p:spTree>
    <p:extLst>
      <p:ext uri="{BB962C8B-B14F-4D97-AF65-F5344CB8AC3E}">
        <p14:creationId xmlns:p14="http://schemas.microsoft.com/office/powerpoint/2010/main" val="386706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2839"/>
          <a:stretch/>
        </p:blipFill>
        <p:spPr>
          <a:xfrm>
            <a:off x="927793" y="-144495"/>
            <a:ext cx="7892679" cy="6885863"/>
          </a:xfrm>
          <a:prstGeom prst="rect">
            <a:avLst/>
          </a:prstGeom>
        </p:spPr>
      </p:pic>
    </p:spTree>
    <p:extLst>
      <p:ext uri="{BB962C8B-B14F-4D97-AF65-F5344CB8AC3E}">
        <p14:creationId xmlns:p14="http://schemas.microsoft.com/office/powerpoint/2010/main" val="214336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D50B28-8001-1F40-8C5D-FB1637E11050}"/>
              </a:ext>
            </a:extLst>
          </p:cNvPr>
          <p:cNvSpPr/>
          <p:nvPr/>
        </p:nvSpPr>
        <p:spPr>
          <a:xfrm>
            <a:off x="112712" y="193626"/>
            <a:ext cx="8918575" cy="2870016"/>
          </a:xfrm>
          <a:prstGeom prst="rect">
            <a:avLst/>
          </a:prstGeom>
        </p:spPr>
        <p:txBody>
          <a:bodyPr>
            <a:spAutoFit/>
          </a:bodyPr>
          <a:lstStyle/>
          <a:p>
            <a:pPr marL="171450" algn="ctr">
              <a:spcAft>
                <a:spcPts val="300"/>
              </a:spcAft>
              <a:defRPr/>
            </a:pPr>
            <a:r>
              <a:rPr lang="en-US" b="1" dirty="0"/>
              <a:t>Metas y Planes </a:t>
            </a:r>
          </a:p>
          <a:p>
            <a:pPr marL="385763" indent="-385763">
              <a:buFont typeface="+mj-lt"/>
              <a:buAutoNum type="arabicPeriod" startAt="2"/>
              <a:defRPr/>
            </a:pPr>
            <a:endParaRPr lang="en-029" sz="1000" b="1" dirty="0"/>
          </a:p>
          <a:p>
            <a:pPr marL="342900" indent="-342900">
              <a:defRPr/>
            </a:pPr>
            <a:r>
              <a:rPr lang="en-029" b="1" dirty="0"/>
              <a:t>2. </a:t>
            </a:r>
            <a:r>
              <a:rPr lang="es-ES" b="1" dirty="0"/>
              <a:t>Entrenar a maestros sobre cómo enseñar la Palabra de Dios de manera efectiva, cómo relacionarse con los miembros de su clase, cómo compartir el Evangelio de manera efectiva con su clase, cómo discipular, etc.</a:t>
            </a:r>
          </a:p>
        </p:txBody>
      </p:sp>
      <p:pic>
        <p:nvPicPr>
          <p:cNvPr id="50178" name="Picture 4">
            <a:extLst>
              <a:ext uri="{FF2B5EF4-FFF2-40B4-BE49-F238E27FC236}">
                <a16:creationId xmlns:a16="http://schemas.microsoft.com/office/drawing/2014/main" id="{D062BE61-237D-544F-80E8-C57E0CB04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3" y="4437112"/>
            <a:ext cx="3963987"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50178"/>
                                        </p:tgtEl>
                                        <p:attrNameLst>
                                          <p:attrName>style.visibility</p:attrName>
                                        </p:attrNameLst>
                                      </p:cBhvr>
                                      <p:to>
                                        <p:strVal val="visible"/>
                                      </p:to>
                                    </p:set>
                                    <p:animEffect transition="in" filter="blinds(horizontal)">
                                      <p:cBhvr>
                                        <p:cTn id="10"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26E2E0-83A4-2D4A-85B3-D78756F6B528}"/>
              </a:ext>
            </a:extLst>
          </p:cNvPr>
          <p:cNvSpPr/>
          <p:nvPr/>
        </p:nvSpPr>
        <p:spPr>
          <a:xfrm>
            <a:off x="-16024" y="116632"/>
            <a:ext cx="8870950" cy="2406493"/>
          </a:xfrm>
          <a:prstGeom prst="rect">
            <a:avLst/>
          </a:prstGeom>
        </p:spPr>
        <p:txBody>
          <a:bodyPr>
            <a:spAutoFit/>
          </a:bodyPr>
          <a:lstStyle/>
          <a:p>
            <a:pPr marL="171450" algn="ctr">
              <a:spcAft>
                <a:spcPts val="300"/>
              </a:spcAft>
              <a:defRPr/>
            </a:pPr>
            <a:r>
              <a:rPr lang="en-US" b="1" dirty="0"/>
              <a:t>Metas y Planes</a:t>
            </a:r>
            <a:endParaRPr lang="es-ES" sz="1000" b="1" dirty="0"/>
          </a:p>
          <a:p>
            <a:pPr marL="385763" indent="-385763">
              <a:buFont typeface="+mj-lt"/>
              <a:buAutoNum type="arabicPeriod" startAt="3"/>
              <a:defRPr/>
            </a:pPr>
            <a:r>
              <a:rPr lang="es-ES" b="1" dirty="0"/>
              <a:t>Proporcionar capacitación para ayudar a los cristianos a reconocer y desarrollar sus dones y habilidades espirituales, evangelizar a los no creyentes y discipular a los creyentes.</a:t>
            </a:r>
          </a:p>
          <a:p>
            <a:pPr>
              <a:defRPr/>
            </a:pPr>
            <a:endParaRPr lang="es-ES" sz="788" b="1" dirty="0">
              <a:solidFill>
                <a:srgbClr val="00B0F0"/>
              </a:solidFill>
            </a:endParaRPr>
          </a:p>
        </p:txBody>
      </p:sp>
      <p:pic>
        <p:nvPicPr>
          <p:cNvPr id="52226" name="Picture 2" descr="Taller del Sendero en la Gracia">
            <a:extLst>
              <a:ext uri="{FF2B5EF4-FFF2-40B4-BE49-F238E27FC236}">
                <a16:creationId xmlns:a16="http://schemas.microsoft.com/office/drawing/2014/main" id="{BF4247A1-75A1-7142-86A3-7628590D4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852936"/>
            <a:ext cx="7054632"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2226"/>
                                        </p:tgtEl>
                                        <p:attrNameLst>
                                          <p:attrName>style.visibility</p:attrName>
                                        </p:attrNameLst>
                                      </p:cBhvr>
                                      <p:to>
                                        <p:strVal val="visible"/>
                                      </p:to>
                                    </p:set>
                                    <p:animEffect transition="in" filter="blinds(horizontal)">
                                      <p:cBhvr>
                                        <p:cTn id="10"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7A98E-C36B-7742-8A74-A7D6F0CAF74D}"/>
              </a:ext>
            </a:extLst>
          </p:cNvPr>
          <p:cNvSpPr/>
          <p:nvPr/>
        </p:nvSpPr>
        <p:spPr>
          <a:xfrm>
            <a:off x="13494" y="44624"/>
            <a:ext cx="9117012" cy="2114105"/>
          </a:xfrm>
          <a:prstGeom prst="rect">
            <a:avLst/>
          </a:prstGeom>
        </p:spPr>
        <p:txBody>
          <a:bodyPr>
            <a:spAutoFit/>
          </a:bodyPr>
          <a:lstStyle/>
          <a:p>
            <a:pPr marL="171450" algn="ctr">
              <a:spcAft>
                <a:spcPts val="300"/>
              </a:spcAft>
              <a:defRPr/>
            </a:pPr>
            <a:r>
              <a:rPr lang="en-US" b="1" dirty="0"/>
              <a:t>Metas y Planes   </a:t>
            </a:r>
          </a:p>
          <a:p>
            <a:pPr>
              <a:defRPr/>
            </a:pPr>
            <a:endParaRPr lang="en-US" sz="900" b="1" dirty="0">
              <a:latin typeface="Palatino" charset="0"/>
              <a:ea typeface="Palatino" charset="0"/>
              <a:cs typeface="Palatino" charset="0"/>
            </a:endParaRPr>
          </a:p>
          <a:p>
            <a:pPr marL="385763" indent="-385763">
              <a:buFont typeface="+mj-lt"/>
              <a:buAutoNum type="arabicPeriod" startAt="4"/>
              <a:defRPr/>
            </a:pPr>
            <a:r>
              <a:rPr lang="es-ES" b="1" dirty="0"/>
              <a:t>Proporcionar y enseñar un plan integral de discipulado con recursos que ayuden al cristiano a crecer espiritualmente a lo largo de su vida.</a:t>
            </a:r>
          </a:p>
          <a:p>
            <a:pPr>
              <a:defRPr/>
            </a:pPr>
            <a:endParaRPr lang="es-ES" sz="788" b="1" dirty="0">
              <a:solidFill>
                <a:srgbClr val="FFFF00"/>
              </a:solidFill>
            </a:endParaRPr>
          </a:p>
        </p:txBody>
      </p:sp>
      <p:pic>
        <p:nvPicPr>
          <p:cNvPr id="4" name="JOG_BG.jpg" descr="JOG_BG.jpg">
            <a:extLst>
              <a:ext uri="{FF2B5EF4-FFF2-40B4-BE49-F238E27FC236}">
                <a16:creationId xmlns:a16="http://schemas.microsoft.com/office/drawing/2014/main" id="{188947E9-8A0F-5548-B9C7-AA76424D5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195"/>
          <a:stretch/>
        </p:blipFill>
        <p:spPr bwMode="auto">
          <a:xfrm>
            <a:off x="0" y="2245666"/>
            <a:ext cx="9144000" cy="456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 descr="Image">
            <a:extLst>
              <a:ext uri="{FF2B5EF4-FFF2-40B4-BE49-F238E27FC236}">
                <a16:creationId xmlns:a16="http://schemas.microsoft.com/office/drawing/2014/main" id="{19D59078-7893-8844-9D30-14C6CD455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2267048"/>
            <a:ext cx="1584326"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ND_LOGO_RECTANG.ai" descr="ND_LOGO_RECTANG.ai">
            <a:extLst>
              <a:ext uri="{FF2B5EF4-FFF2-40B4-BE49-F238E27FC236}">
                <a16:creationId xmlns:a16="http://schemas.microsoft.com/office/drawing/2014/main" id="{7E895F40-C9C4-0043-8EB2-340CA773A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2344" y="5444951"/>
            <a:ext cx="1955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 name="A…">
            <a:extLst>
              <a:ext uri="{FF2B5EF4-FFF2-40B4-BE49-F238E27FC236}">
                <a16:creationId xmlns:a16="http://schemas.microsoft.com/office/drawing/2014/main" id="{56D2AA39-E243-8A49-B0F7-D80B2D50C3D4}"/>
              </a:ext>
            </a:extLst>
          </p:cNvPr>
          <p:cNvSpPr txBox="1"/>
          <p:nvPr/>
        </p:nvSpPr>
        <p:spPr>
          <a:xfrm>
            <a:off x="1708150" y="2398810"/>
            <a:ext cx="2865438" cy="1544638"/>
          </a:xfrm>
          <a:prstGeom prst="rect">
            <a:avLst/>
          </a:prstGeom>
          <a:ln w="12700">
            <a:miter lim="400000"/>
          </a:ln>
        </p:spPr>
        <p:txBody>
          <a:bodyPr wrap="none" lIns="19050" tIns="19050" rIns="19050" bIns="19050" anchor="ctr">
            <a:spAutoFit/>
          </a:bodyPr>
          <a:lstStyle/>
          <a:p>
            <a:pPr algn="ctr" fontAlgn="auto">
              <a:lnSpc>
                <a:spcPct val="70000"/>
              </a:lnSpc>
              <a:spcBef>
                <a:spcPts val="0"/>
              </a:spcBef>
              <a:spcAft>
                <a:spcPts val="0"/>
              </a:spcAft>
              <a:defRPr sz="12000" b="0">
                <a:latin typeface="Brandon Grotesque Light"/>
                <a:ea typeface="Brandon Grotesque Light"/>
                <a:cs typeface="Brandon Grotesque Light"/>
                <a:sym typeface="Brandon Grotesque Light"/>
              </a:defRPr>
            </a:pPr>
            <a:r>
              <a:rPr sz="4500" dirty="0">
                <a:solidFill>
                  <a:schemeClr val="bg1"/>
                </a:solidFill>
                <a:latin typeface="Brandon Grotesque Light"/>
                <a:ea typeface="Brandon Grotesque Light"/>
                <a:cs typeface="Brandon Grotesque Light"/>
                <a:sym typeface="Brandon Grotesque Light"/>
              </a:rPr>
              <a:t>A</a:t>
            </a:r>
          </a:p>
          <a:p>
            <a:pPr algn="ctr" fontAlgn="auto">
              <a:lnSpc>
                <a:spcPct val="70000"/>
              </a:lnSpc>
              <a:spcBef>
                <a:spcPts val="0"/>
              </a:spcBef>
              <a:spcAft>
                <a:spcPts val="0"/>
              </a:spcAft>
              <a:defRPr sz="12000" b="0">
                <a:latin typeface="Brandon Grotesque Light"/>
                <a:ea typeface="Brandon Grotesque Light"/>
                <a:cs typeface="Brandon Grotesque Light"/>
                <a:sym typeface="Brandon Grotesque Light"/>
              </a:defRPr>
            </a:pPr>
            <a:r>
              <a:rPr sz="4500" dirty="0">
                <a:solidFill>
                  <a:schemeClr val="bg1"/>
                </a:solidFill>
                <a:latin typeface="Brandon Grotesque Light"/>
                <a:ea typeface="Brandon Grotesque Light"/>
                <a:cs typeface="Brandon Grotesque Light"/>
                <a:sym typeface="Brandon Grotesque Light"/>
              </a:rPr>
              <a:t>JOURNEY</a:t>
            </a:r>
          </a:p>
          <a:p>
            <a:pPr algn="ctr" fontAlgn="auto">
              <a:lnSpc>
                <a:spcPct val="70000"/>
              </a:lnSpc>
              <a:spcBef>
                <a:spcPts val="0"/>
              </a:spcBef>
              <a:spcAft>
                <a:spcPts val="0"/>
              </a:spcAft>
              <a:defRPr sz="12000" b="0">
                <a:latin typeface="Brandon Grotesque Bold"/>
                <a:ea typeface="Brandon Grotesque Bold"/>
                <a:cs typeface="Brandon Grotesque Bold"/>
                <a:sym typeface="Brandon Grotesque Bold"/>
              </a:defRPr>
            </a:pPr>
            <a:r>
              <a:rPr sz="4500" dirty="0">
                <a:solidFill>
                  <a:schemeClr val="bg1"/>
                </a:solidFill>
                <a:latin typeface="Brandon Grotesque Bold"/>
                <a:ea typeface="Brandon Grotesque Bold"/>
                <a:cs typeface="Brandon Grotesque Bold"/>
                <a:sym typeface="Brandon Grotesque Bold"/>
              </a:rPr>
              <a:t>OF GRACE</a:t>
            </a:r>
          </a:p>
        </p:txBody>
      </p:sp>
      <p:sp>
        <p:nvSpPr>
          <p:cNvPr id="8" name="A…">
            <a:extLst>
              <a:ext uri="{FF2B5EF4-FFF2-40B4-BE49-F238E27FC236}">
                <a16:creationId xmlns:a16="http://schemas.microsoft.com/office/drawing/2014/main" id="{5B39A195-1E58-2440-9AEE-41ECF962C167}"/>
              </a:ext>
            </a:extLst>
          </p:cNvPr>
          <p:cNvSpPr txBox="1"/>
          <p:nvPr/>
        </p:nvSpPr>
        <p:spPr>
          <a:xfrm>
            <a:off x="5091113" y="2398810"/>
            <a:ext cx="3892550" cy="1544638"/>
          </a:xfrm>
          <a:prstGeom prst="rect">
            <a:avLst/>
          </a:prstGeom>
          <a:ln w="12700">
            <a:miter lim="400000"/>
          </a:ln>
        </p:spPr>
        <p:txBody>
          <a:bodyPr wrap="none" lIns="19050" tIns="19050" rIns="19050" bIns="19050" anchor="ctr">
            <a:spAutoFit/>
          </a:bodyPr>
          <a:lstStyle/>
          <a:p>
            <a:pPr algn="ctr" fontAlgn="auto">
              <a:lnSpc>
                <a:spcPct val="70000"/>
              </a:lnSpc>
              <a:spcBef>
                <a:spcPts val="0"/>
              </a:spcBef>
              <a:spcAft>
                <a:spcPts val="0"/>
              </a:spcAft>
              <a:defRPr sz="12000" b="0">
                <a:latin typeface="Brandon Grotesque Light"/>
                <a:ea typeface="Brandon Grotesque Light"/>
                <a:cs typeface="Brandon Grotesque Light"/>
                <a:sym typeface="Brandon Grotesque Light"/>
              </a:defRPr>
            </a:pPr>
            <a:r>
              <a:rPr lang="en-US" sz="4500" dirty="0">
                <a:solidFill>
                  <a:schemeClr val="bg1"/>
                </a:solidFill>
                <a:latin typeface="Brandon Grotesque Light"/>
                <a:ea typeface="Brandon Grotesque Light"/>
                <a:cs typeface="Brandon Grotesque Light"/>
                <a:sym typeface="Brandon Grotesque Light"/>
              </a:rPr>
              <a:t>El </a:t>
            </a:r>
          </a:p>
          <a:p>
            <a:pPr algn="ctr" fontAlgn="auto">
              <a:lnSpc>
                <a:spcPct val="70000"/>
              </a:lnSpc>
              <a:spcBef>
                <a:spcPts val="0"/>
              </a:spcBef>
              <a:spcAft>
                <a:spcPts val="0"/>
              </a:spcAft>
              <a:defRPr sz="12000" b="0">
                <a:latin typeface="Brandon Grotesque Light"/>
                <a:ea typeface="Brandon Grotesque Light"/>
                <a:cs typeface="Brandon Grotesque Light"/>
                <a:sym typeface="Brandon Grotesque Light"/>
              </a:defRPr>
            </a:pPr>
            <a:r>
              <a:rPr lang="en-US" sz="4500" dirty="0">
                <a:solidFill>
                  <a:schemeClr val="bg1"/>
                </a:solidFill>
                <a:latin typeface="Brandon Grotesque Light"/>
                <a:ea typeface="Brandon Grotesque Light"/>
                <a:cs typeface="Brandon Grotesque Light"/>
                <a:sym typeface="Brandon Grotesque Light"/>
              </a:rPr>
              <a:t>SENDERO</a:t>
            </a:r>
            <a:endParaRPr sz="4500" dirty="0">
              <a:solidFill>
                <a:schemeClr val="bg1"/>
              </a:solidFill>
              <a:latin typeface="Brandon Grotesque Light"/>
              <a:ea typeface="Brandon Grotesque Light"/>
              <a:cs typeface="Brandon Grotesque Light"/>
              <a:sym typeface="Brandon Grotesque Light"/>
            </a:endParaRPr>
          </a:p>
          <a:p>
            <a:pPr algn="ctr" fontAlgn="auto">
              <a:lnSpc>
                <a:spcPct val="70000"/>
              </a:lnSpc>
              <a:spcBef>
                <a:spcPts val="0"/>
              </a:spcBef>
              <a:spcAft>
                <a:spcPts val="0"/>
              </a:spcAft>
              <a:defRPr sz="12000" b="0">
                <a:latin typeface="Brandon Grotesque Bold"/>
                <a:ea typeface="Brandon Grotesque Bold"/>
                <a:cs typeface="Brandon Grotesque Bold"/>
                <a:sym typeface="Brandon Grotesque Bold"/>
              </a:defRPr>
            </a:pPr>
            <a:r>
              <a:rPr lang="en-US" sz="4500" dirty="0">
                <a:solidFill>
                  <a:schemeClr val="bg1"/>
                </a:solidFill>
                <a:latin typeface="Brandon Grotesque Bold"/>
                <a:ea typeface="Brandon Grotesque Bold"/>
                <a:cs typeface="Brandon Grotesque Bold"/>
                <a:sym typeface="Brandon Grotesque Bold"/>
              </a:rPr>
              <a:t>EN LA GRACIA</a:t>
            </a:r>
            <a:endParaRPr sz="4500" dirty="0">
              <a:solidFill>
                <a:schemeClr val="bg1"/>
              </a:solidFill>
              <a:latin typeface="Brandon Grotesque Bold"/>
              <a:ea typeface="Brandon Grotesque Bold"/>
              <a:cs typeface="Brandon Grotesque Bold"/>
              <a:sym typeface="Brandon Grotesque Bold"/>
            </a:endParaRPr>
          </a:p>
        </p:txBody>
      </p:sp>
      <p:pic>
        <p:nvPicPr>
          <p:cNvPr id="9" name="Picture 12">
            <a:extLst>
              <a:ext uri="{FF2B5EF4-FFF2-40B4-BE49-F238E27FC236}">
                <a16:creationId xmlns:a16="http://schemas.microsoft.com/office/drawing/2014/main" id="{F1F2B235-F48E-0B40-9E1B-757AD09ED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2344" y="5924377"/>
            <a:ext cx="1955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
            <a:extLst>
              <a:ext uri="{FF2B5EF4-FFF2-40B4-BE49-F238E27FC236}">
                <a16:creationId xmlns:a16="http://schemas.microsoft.com/office/drawing/2014/main" id="{41E1E66A-DC07-5A48-B269-2FB1AE8AD5E9}"/>
              </a:ext>
            </a:extLst>
          </p:cNvPr>
          <p:cNvSpPr txBox="1"/>
          <p:nvPr/>
        </p:nvSpPr>
        <p:spPr>
          <a:xfrm>
            <a:off x="3178175" y="3871267"/>
            <a:ext cx="3130550" cy="1544638"/>
          </a:xfrm>
          <a:prstGeom prst="rect">
            <a:avLst/>
          </a:prstGeom>
          <a:ln w="12700">
            <a:miter lim="400000"/>
          </a:ln>
        </p:spPr>
        <p:txBody>
          <a:bodyPr wrap="none" lIns="19050" tIns="19050" rIns="19050" bIns="19050" anchor="ctr">
            <a:spAutoFit/>
          </a:bodyPr>
          <a:lstStyle/>
          <a:p>
            <a:pPr algn="ctr" fontAlgn="auto">
              <a:lnSpc>
                <a:spcPct val="70000"/>
              </a:lnSpc>
              <a:spcBef>
                <a:spcPts val="0"/>
              </a:spcBef>
              <a:spcAft>
                <a:spcPts val="0"/>
              </a:spcAft>
              <a:defRPr sz="12000" b="0">
                <a:latin typeface="Brandon Grotesque Light"/>
                <a:ea typeface="Brandon Grotesque Light"/>
                <a:cs typeface="Brandon Grotesque Light"/>
                <a:sym typeface="Brandon Grotesque Light"/>
              </a:defRPr>
            </a:pPr>
            <a:r>
              <a:rPr lang="en-US" sz="4500" dirty="0">
                <a:solidFill>
                  <a:schemeClr val="bg1"/>
                </a:solidFill>
                <a:latin typeface="Brandon Grotesque Light"/>
                <a:ea typeface="Brandon Grotesque Light"/>
                <a:cs typeface="Brandon Grotesque Light"/>
                <a:sym typeface="Brandon Grotesque Light"/>
              </a:rPr>
              <a:t>UN</a:t>
            </a:r>
          </a:p>
          <a:p>
            <a:pPr algn="ctr" fontAlgn="auto">
              <a:lnSpc>
                <a:spcPct val="70000"/>
              </a:lnSpc>
              <a:spcBef>
                <a:spcPts val="0"/>
              </a:spcBef>
              <a:spcAft>
                <a:spcPts val="0"/>
              </a:spcAft>
              <a:defRPr sz="12000" b="0">
                <a:latin typeface="Brandon Grotesque Light"/>
                <a:ea typeface="Brandon Grotesque Light"/>
                <a:cs typeface="Brandon Grotesque Light"/>
                <a:sym typeface="Brandon Grotesque Light"/>
              </a:defRPr>
            </a:pPr>
            <a:r>
              <a:rPr lang="en-US" sz="4500" dirty="0">
                <a:solidFill>
                  <a:schemeClr val="bg1"/>
                </a:solidFill>
                <a:latin typeface="Brandon Grotesque Light"/>
                <a:ea typeface="Brandon Grotesque Light"/>
                <a:cs typeface="Brandon Grotesque Light"/>
                <a:sym typeface="Brandon Grotesque Light"/>
              </a:rPr>
              <a:t>PARCOURS</a:t>
            </a:r>
            <a:endParaRPr sz="4500" dirty="0">
              <a:solidFill>
                <a:schemeClr val="bg1"/>
              </a:solidFill>
              <a:latin typeface="Brandon Grotesque Light"/>
              <a:ea typeface="Brandon Grotesque Light"/>
              <a:cs typeface="Brandon Grotesque Light"/>
              <a:sym typeface="Brandon Grotesque Light"/>
            </a:endParaRPr>
          </a:p>
          <a:p>
            <a:pPr algn="ctr" fontAlgn="auto">
              <a:lnSpc>
                <a:spcPct val="70000"/>
              </a:lnSpc>
              <a:spcBef>
                <a:spcPts val="0"/>
              </a:spcBef>
              <a:spcAft>
                <a:spcPts val="0"/>
              </a:spcAft>
              <a:defRPr sz="12000" b="0">
                <a:latin typeface="Brandon Grotesque Bold"/>
                <a:ea typeface="Brandon Grotesque Bold"/>
                <a:cs typeface="Brandon Grotesque Bold"/>
                <a:sym typeface="Brandon Grotesque Bold"/>
              </a:defRPr>
            </a:pPr>
            <a:r>
              <a:rPr lang="en-US" sz="4500" dirty="0">
                <a:solidFill>
                  <a:schemeClr val="bg1"/>
                </a:solidFill>
                <a:latin typeface="Brandon Grotesque Bold"/>
                <a:ea typeface="Brandon Grotesque Bold"/>
                <a:cs typeface="Brandon Grotesque Bold"/>
                <a:sym typeface="Brandon Grotesque Bold"/>
              </a:rPr>
              <a:t>DE GRÂCE</a:t>
            </a:r>
            <a:endParaRPr sz="4500" dirty="0">
              <a:solidFill>
                <a:schemeClr val="bg1"/>
              </a:solidFill>
              <a:latin typeface="Brandon Grotesque Bold"/>
              <a:ea typeface="Brandon Grotesque Bold"/>
              <a:cs typeface="Brandon Grotesque Bold"/>
              <a:sym typeface="Brandon Grotesque Bold"/>
            </a:endParaRPr>
          </a:p>
        </p:txBody>
      </p:sp>
      <p:pic>
        <p:nvPicPr>
          <p:cNvPr id="11" name="Picture 14">
            <a:extLst>
              <a:ext uri="{FF2B5EF4-FFF2-40B4-BE49-F238E27FC236}">
                <a16:creationId xmlns:a16="http://schemas.microsoft.com/office/drawing/2014/main" id="{B26F7775-587F-3A45-A6D0-B504267C77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2182" y="6383164"/>
            <a:ext cx="19859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a:extLst>
              <a:ext uri="{FF2B5EF4-FFF2-40B4-BE49-F238E27FC236}">
                <a16:creationId xmlns:a16="http://schemas.microsoft.com/office/drawing/2014/main" id="{A201F2F4-A2D6-E94C-BF68-5614D5622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123728" y="107890"/>
            <a:ext cx="4896543" cy="664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annie-spratt-746987-unsplash.jpg" descr="annie-spratt-746987-unsplash.jpg">
            <a:extLst>
              <a:ext uri="{FF2B5EF4-FFF2-40B4-BE49-F238E27FC236}">
                <a16:creationId xmlns:a16="http://schemas.microsoft.com/office/drawing/2014/main" id="{C1A803DF-12B6-C540-84A3-8AC06EE6D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5662"/>
            <a:ext cx="9144000"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3794" name="Group 1">
            <a:extLst>
              <a:ext uri="{FF2B5EF4-FFF2-40B4-BE49-F238E27FC236}">
                <a16:creationId xmlns:a16="http://schemas.microsoft.com/office/drawing/2014/main" id="{0BCB9AAE-2515-2C43-8EED-5E26FCC93EE9}"/>
              </a:ext>
            </a:extLst>
          </p:cNvPr>
          <p:cNvGrpSpPr>
            <a:grpSpLocks/>
          </p:cNvGrpSpPr>
          <p:nvPr/>
        </p:nvGrpSpPr>
        <p:grpSpPr bwMode="auto">
          <a:xfrm>
            <a:off x="53976" y="2012950"/>
            <a:ext cx="3279775" cy="4021138"/>
            <a:chOff x="955978" y="3080714"/>
            <a:chExt cx="8745259" cy="10722754"/>
          </a:xfrm>
        </p:grpSpPr>
        <p:grpSp>
          <p:nvGrpSpPr>
            <p:cNvPr id="33809" name="Group 2">
              <a:extLst>
                <a:ext uri="{FF2B5EF4-FFF2-40B4-BE49-F238E27FC236}">
                  <a16:creationId xmlns:a16="http://schemas.microsoft.com/office/drawing/2014/main" id="{AC1E7795-193E-AB44-AFB3-CE28D5954E7E}"/>
                </a:ext>
              </a:extLst>
            </p:cNvPr>
            <p:cNvGrpSpPr>
              <a:grpSpLocks/>
            </p:cNvGrpSpPr>
            <p:nvPr/>
          </p:nvGrpSpPr>
          <p:grpSpPr bwMode="auto">
            <a:xfrm>
              <a:off x="955978" y="3080714"/>
              <a:ext cx="8745259" cy="10722754"/>
              <a:chOff x="4705019" y="1390410"/>
              <a:chExt cx="4965532" cy="6524865"/>
            </a:xfrm>
          </p:grpSpPr>
          <p:pic>
            <p:nvPicPr>
              <p:cNvPr id="33812" name="Image" descr="Image">
                <a:extLst>
                  <a:ext uri="{FF2B5EF4-FFF2-40B4-BE49-F238E27FC236}">
                    <a16:creationId xmlns:a16="http://schemas.microsoft.com/office/drawing/2014/main" id="{684E5B42-493C-374D-9FD1-A2EBEC457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019" y="1390410"/>
                <a:ext cx="4965532" cy="652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813" name="PREVENIENT…">
                <a:extLst>
                  <a:ext uri="{FF2B5EF4-FFF2-40B4-BE49-F238E27FC236}">
                    <a16:creationId xmlns:a16="http://schemas.microsoft.com/office/drawing/2014/main" id="{55C64DAA-6EBC-CB47-A289-FD2CD5932EB1}"/>
                  </a:ext>
                </a:extLst>
              </p:cNvPr>
              <p:cNvSpPr txBox="1">
                <a:spLocks noChangeArrowheads="1"/>
              </p:cNvSpPr>
              <p:nvPr/>
            </p:nvSpPr>
            <p:spPr bwMode="auto">
              <a:xfrm>
                <a:off x="6025085" y="6073339"/>
                <a:ext cx="1997543" cy="68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eaLnBrk="1" hangingPunct="1">
                  <a:lnSpc>
                    <a:spcPct val="80000"/>
                  </a:lnSpc>
                </a:pPr>
                <a:r>
                  <a:rPr lang="en-US" altLang="en-US" sz="1500">
                    <a:solidFill>
                      <a:srgbClr val="FFFFFF"/>
                    </a:solidFill>
                    <a:latin typeface="Brandon Grotesque Light" panose="020B0303020203060202" pitchFamily="34" charset="77"/>
                    <a:ea typeface="Brandon Grotesque Light" panose="020B0303020203060202" pitchFamily="34" charset="77"/>
                    <a:cs typeface="Brandon Grotesque Light" panose="020B0303020203060202" pitchFamily="34" charset="77"/>
                    <a:sym typeface="Brandon Grotesque Light" panose="020B0303020203060202" pitchFamily="34" charset="77"/>
                  </a:rPr>
                  <a:t>GRACIA</a:t>
                </a:r>
              </a:p>
              <a:p>
                <a:pPr eaLnBrk="1" hangingPunct="1">
                  <a:lnSpc>
                    <a:spcPct val="80000"/>
                  </a:lnSpc>
                </a:pPr>
                <a:r>
                  <a:rPr lang="en-US" altLang="en-US" sz="1500">
                    <a:solidFill>
                      <a:srgbClr val="FFFFFF"/>
                    </a:solidFill>
                    <a:latin typeface="Brandon Grotesque Bold" panose="020B0503020203060202" pitchFamily="34" charset="77"/>
                    <a:ea typeface="Brandon Grotesque Bold" panose="020B0503020203060202" pitchFamily="34" charset="77"/>
                    <a:cs typeface="Brandon Grotesque Bold" panose="020B0503020203060202" pitchFamily="34" charset="77"/>
                    <a:sym typeface="Brandon Grotesque Bold" panose="020B0503020203060202" pitchFamily="34" charset="77"/>
                  </a:rPr>
                  <a:t>PREVENIENTE</a:t>
                </a:r>
              </a:p>
            </p:txBody>
          </p:sp>
          <p:pic>
            <p:nvPicPr>
              <p:cNvPr id="33814" name="Image" descr="Image">
                <a:extLst>
                  <a:ext uri="{FF2B5EF4-FFF2-40B4-BE49-F238E27FC236}">
                    <a16:creationId xmlns:a16="http://schemas.microsoft.com/office/drawing/2014/main" id="{1B51D17C-BB2F-C14D-91B2-A5FF5BCED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9269" y="2096593"/>
                <a:ext cx="1197457" cy="105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33810" name="PREVENIENT…">
              <a:extLst>
                <a:ext uri="{FF2B5EF4-FFF2-40B4-BE49-F238E27FC236}">
                  <a16:creationId xmlns:a16="http://schemas.microsoft.com/office/drawing/2014/main" id="{E84EA2B9-B671-4840-AD03-1D5A8501748B}"/>
                </a:ext>
              </a:extLst>
            </p:cNvPr>
            <p:cNvSpPr txBox="1">
              <a:spLocks noChangeArrowheads="1"/>
            </p:cNvSpPr>
            <p:nvPr/>
          </p:nvSpPr>
          <p:spPr bwMode="auto">
            <a:xfrm>
              <a:off x="3321831" y="9439860"/>
              <a:ext cx="3500960" cy="111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9050" tIns="19050" rIns="19050" bIns="19050" anchor="ct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eaLnBrk="1" hangingPunct="1">
                <a:lnSpc>
                  <a:spcPct val="80000"/>
                </a:lnSpc>
              </a:pPr>
              <a:r>
                <a:rPr lang="en-US" altLang="en-US" sz="1500">
                  <a:solidFill>
                    <a:srgbClr val="FFFF00"/>
                  </a:solidFill>
                  <a:latin typeface="Brandon Grotesque Bold" panose="020B0503020203060202" pitchFamily="34" charset="77"/>
                  <a:ea typeface="Brandon Grotesque Bold" panose="020B0503020203060202" pitchFamily="34" charset="77"/>
                  <a:cs typeface="Brandon Grotesque Bold" panose="020B0503020203060202" pitchFamily="34" charset="77"/>
                  <a:sym typeface="Brandon Grotesque Bold" panose="020B0503020203060202" pitchFamily="34" charset="77"/>
                </a:rPr>
                <a:t>PREVENIENT</a:t>
              </a:r>
            </a:p>
            <a:p>
              <a:pPr eaLnBrk="1" hangingPunct="1">
                <a:lnSpc>
                  <a:spcPct val="80000"/>
                </a:lnSpc>
              </a:pPr>
              <a:r>
                <a:rPr lang="en-US" altLang="en-US" sz="1500">
                  <a:solidFill>
                    <a:srgbClr val="FFFF00"/>
                  </a:solidFill>
                  <a:latin typeface="Brandon Grotesque Light" panose="020B0303020203060202" pitchFamily="34" charset="77"/>
                  <a:ea typeface="Brandon Grotesque Light" panose="020B0303020203060202" pitchFamily="34" charset="77"/>
                  <a:cs typeface="Brandon Grotesque Light" panose="020B0303020203060202" pitchFamily="34" charset="77"/>
                  <a:sym typeface="Brandon Grotesque Light" panose="020B0303020203060202" pitchFamily="34" charset="77"/>
                </a:rPr>
                <a:t>GRACE</a:t>
              </a:r>
              <a:endParaRPr lang="en-US" altLang="en-US" sz="1500">
                <a:solidFill>
                  <a:srgbClr val="FFFF00"/>
                </a:solidFill>
                <a:latin typeface="Brandon Grotesque Bold" panose="020B0503020203060202" pitchFamily="34" charset="77"/>
                <a:ea typeface="Brandon Grotesque Bold" panose="020B0503020203060202" pitchFamily="34" charset="77"/>
                <a:cs typeface="Brandon Grotesque Bold" panose="020B0503020203060202" pitchFamily="34" charset="77"/>
                <a:sym typeface="Brandon Grotesque Bold" panose="020B0503020203060202" pitchFamily="34" charset="77"/>
              </a:endParaRPr>
            </a:p>
          </p:txBody>
        </p:sp>
        <p:sp>
          <p:nvSpPr>
            <p:cNvPr id="16" name="PREVENIENT…">
              <a:extLst>
                <a:ext uri="{FF2B5EF4-FFF2-40B4-BE49-F238E27FC236}">
                  <a16:creationId xmlns:a16="http://schemas.microsoft.com/office/drawing/2014/main" id="{6D63C771-0855-5745-8E78-18182500C202}"/>
                </a:ext>
              </a:extLst>
            </p:cNvPr>
            <p:cNvSpPr txBox="1"/>
            <p:nvPr/>
          </p:nvSpPr>
          <p:spPr>
            <a:xfrm>
              <a:off x="3313728" y="12114411"/>
              <a:ext cx="3394820" cy="1117571"/>
            </a:xfrm>
            <a:prstGeom prst="rect">
              <a:avLst/>
            </a:prstGeom>
            <a:ln w="12700">
              <a:miter lim="400000"/>
            </a:ln>
          </p:spPr>
          <p:txBody>
            <a:bodyPr wrap="none" lIns="19050" tIns="19050" rIns="19050" bIns="19050" anchor="ctr">
              <a:spAutoFit/>
            </a:bodyPr>
            <a:lstStyle/>
            <a:p>
              <a:pPr fontAlgn="auto">
                <a:lnSpc>
                  <a:spcPct val="80000"/>
                </a:lnSpc>
                <a:spcBef>
                  <a:spcPts val="0"/>
                </a:spcBef>
                <a:spcAft>
                  <a:spcPts val="0"/>
                </a:spcAft>
                <a:defRPr sz="2800" b="0">
                  <a:solidFill>
                    <a:srgbClr val="FFFFFF"/>
                  </a:solidFill>
                  <a:latin typeface="Brandon Grotesque Light"/>
                  <a:ea typeface="Brandon Grotesque Light"/>
                  <a:cs typeface="Brandon Grotesque Light"/>
                  <a:sym typeface="Brandon Grotesque Light"/>
                </a:defRPr>
              </a:pPr>
              <a:r>
                <a:rPr lang="en-US" sz="1500" dirty="0">
                  <a:solidFill>
                    <a:schemeClr val="accent1">
                      <a:lumMod val="60000"/>
                      <a:lumOff val="40000"/>
                    </a:schemeClr>
                  </a:solidFill>
                  <a:latin typeface="Brandon Grotesque Light"/>
                  <a:ea typeface="Brandon Grotesque Light"/>
                  <a:cs typeface="Brandon Grotesque Light"/>
                  <a:sym typeface="Brandon Grotesque Light"/>
                </a:rPr>
                <a:t>LA GRÂCE</a:t>
              </a:r>
              <a:endParaRPr sz="1500" dirty="0">
                <a:solidFill>
                  <a:schemeClr val="accent1">
                    <a:lumMod val="60000"/>
                    <a:lumOff val="40000"/>
                  </a:schemeClr>
                </a:solidFill>
                <a:latin typeface="Brandon Grotesque Light"/>
                <a:ea typeface="Brandon Grotesque Light"/>
                <a:cs typeface="Brandon Grotesque Light"/>
                <a:sym typeface="Brandon Grotesque Light"/>
              </a:endParaRPr>
            </a:p>
            <a:p>
              <a:pPr fontAlgn="auto">
                <a:lnSpc>
                  <a:spcPct val="80000"/>
                </a:lnSpc>
                <a:spcBef>
                  <a:spcPts val="0"/>
                </a:spcBef>
                <a:spcAft>
                  <a:spcPts val="0"/>
                </a:spcAft>
                <a:defRPr sz="2800" b="0">
                  <a:solidFill>
                    <a:srgbClr val="FFFFFF"/>
                  </a:solidFill>
                  <a:latin typeface="Brandon Grotesque Light"/>
                  <a:ea typeface="Brandon Grotesque Light"/>
                  <a:cs typeface="Brandon Grotesque Light"/>
                  <a:sym typeface="Brandon Grotesque Light"/>
                </a:defRPr>
              </a:pPr>
              <a:r>
                <a:rPr lang="en-US" sz="1500" dirty="0">
                  <a:solidFill>
                    <a:schemeClr val="accent1">
                      <a:lumMod val="60000"/>
                      <a:lumOff val="40000"/>
                    </a:schemeClr>
                  </a:solidFill>
                  <a:latin typeface="Brandon Grotesque Bold"/>
                  <a:ea typeface="Brandon Grotesque Bold"/>
                  <a:cs typeface="Brandon Grotesque Bold"/>
                  <a:sym typeface="Brandon Grotesque Bold"/>
                </a:rPr>
                <a:t>PRÉVENANTE</a:t>
              </a:r>
              <a:endParaRPr sz="1500" dirty="0">
                <a:solidFill>
                  <a:schemeClr val="accent1">
                    <a:lumMod val="60000"/>
                    <a:lumOff val="40000"/>
                  </a:schemeClr>
                </a:solidFill>
                <a:latin typeface="Brandon Grotesque Bold"/>
                <a:ea typeface="Brandon Grotesque Bold"/>
                <a:cs typeface="Brandon Grotesque Bold"/>
                <a:sym typeface="Brandon Grotesque Bold"/>
              </a:endParaRPr>
            </a:p>
          </p:txBody>
        </p:sp>
      </p:grpSp>
      <p:grpSp>
        <p:nvGrpSpPr>
          <p:cNvPr id="33795" name="Group 5">
            <a:extLst>
              <a:ext uri="{FF2B5EF4-FFF2-40B4-BE49-F238E27FC236}">
                <a16:creationId xmlns:a16="http://schemas.microsoft.com/office/drawing/2014/main" id="{356F3BA9-8E84-2A4A-AD3C-BF1CB5A0BAF6}"/>
              </a:ext>
            </a:extLst>
          </p:cNvPr>
          <p:cNvGrpSpPr>
            <a:grpSpLocks/>
          </p:cNvGrpSpPr>
          <p:nvPr/>
        </p:nvGrpSpPr>
        <p:grpSpPr bwMode="auto">
          <a:xfrm>
            <a:off x="3105151" y="1311276"/>
            <a:ext cx="3349625" cy="4029075"/>
            <a:chOff x="9092072" y="1211007"/>
            <a:chExt cx="8935247" cy="10745213"/>
          </a:xfrm>
        </p:grpSpPr>
        <p:grpSp>
          <p:nvGrpSpPr>
            <p:cNvPr id="33803" name="Group 3">
              <a:extLst>
                <a:ext uri="{FF2B5EF4-FFF2-40B4-BE49-F238E27FC236}">
                  <a16:creationId xmlns:a16="http://schemas.microsoft.com/office/drawing/2014/main" id="{6ED9A9C1-9CBE-524B-85A2-2F217A7BFFC1}"/>
                </a:ext>
              </a:extLst>
            </p:cNvPr>
            <p:cNvGrpSpPr>
              <a:grpSpLocks/>
            </p:cNvGrpSpPr>
            <p:nvPr/>
          </p:nvGrpSpPr>
          <p:grpSpPr bwMode="auto">
            <a:xfrm>
              <a:off x="9092072" y="1211007"/>
              <a:ext cx="8935247" cy="10745213"/>
              <a:chOff x="9412112" y="2948368"/>
              <a:chExt cx="5073407" cy="6538532"/>
            </a:xfrm>
          </p:grpSpPr>
          <p:pic>
            <p:nvPicPr>
              <p:cNvPr id="33806" name="Image" descr="Image">
                <a:extLst>
                  <a:ext uri="{FF2B5EF4-FFF2-40B4-BE49-F238E27FC236}">
                    <a16:creationId xmlns:a16="http://schemas.microsoft.com/office/drawing/2014/main" id="{267BC07C-8B26-064A-A0E4-3F7B05659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2112" y="2948368"/>
                <a:ext cx="5073407" cy="653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807" name="SAVING…">
                <a:extLst>
                  <a:ext uri="{FF2B5EF4-FFF2-40B4-BE49-F238E27FC236}">
                    <a16:creationId xmlns:a16="http://schemas.microsoft.com/office/drawing/2014/main" id="{CD503B24-8556-3146-9E53-0483AB26C4DB}"/>
                  </a:ext>
                </a:extLst>
              </p:cNvPr>
              <p:cNvSpPr txBox="1">
                <a:spLocks noChangeArrowheads="1"/>
              </p:cNvSpPr>
              <p:nvPr/>
            </p:nvSpPr>
            <p:spPr bwMode="auto">
              <a:xfrm>
                <a:off x="10630565" y="7690685"/>
                <a:ext cx="1783955" cy="68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eaLnBrk="1" hangingPunct="1">
                  <a:lnSpc>
                    <a:spcPct val="80000"/>
                  </a:lnSpc>
                </a:pPr>
                <a:r>
                  <a:rPr lang="en-US" altLang="en-US" sz="1500">
                    <a:solidFill>
                      <a:srgbClr val="FFFFFF"/>
                    </a:solidFill>
                    <a:latin typeface="Brandon Grotesque Light" panose="020B0303020203060202" pitchFamily="34" charset="77"/>
                    <a:ea typeface="Brandon Grotesque Light" panose="020B0303020203060202" pitchFamily="34" charset="77"/>
                    <a:cs typeface="Brandon Grotesque Light" panose="020B0303020203060202" pitchFamily="34" charset="77"/>
                    <a:sym typeface="Brandon Grotesque Light" panose="020B0303020203060202" pitchFamily="34" charset="77"/>
                  </a:rPr>
                  <a:t>GRACIA</a:t>
                </a:r>
              </a:p>
              <a:p>
                <a:pPr eaLnBrk="1" hangingPunct="1">
                  <a:lnSpc>
                    <a:spcPct val="80000"/>
                  </a:lnSpc>
                </a:pPr>
                <a:r>
                  <a:rPr lang="en-US" altLang="en-US" sz="1500">
                    <a:solidFill>
                      <a:srgbClr val="FFFFFF"/>
                    </a:solidFill>
                    <a:latin typeface="Brandon Grotesque Bold" panose="020B0503020203060202" pitchFamily="34" charset="77"/>
                    <a:ea typeface="Brandon Grotesque Bold" panose="020B0503020203060202" pitchFamily="34" charset="77"/>
                    <a:cs typeface="Brandon Grotesque Bold" panose="020B0503020203060202" pitchFamily="34" charset="77"/>
                    <a:sym typeface="Brandon Grotesque Bold" panose="020B0503020203060202" pitchFamily="34" charset="77"/>
                  </a:rPr>
                  <a:t>SALVADORA</a:t>
                </a:r>
              </a:p>
            </p:txBody>
          </p:sp>
          <p:pic>
            <p:nvPicPr>
              <p:cNvPr id="33808" name="Image" descr="Image">
                <a:extLst>
                  <a:ext uri="{FF2B5EF4-FFF2-40B4-BE49-F238E27FC236}">
                    <a16:creationId xmlns:a16="http://schemas.microsoft.com/office/drawing/2014/main" id="{193DB9DF-DA67-A54F-920B-9ED69BA16E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2367" y="3621787"/>
                <a:ext cx="1036266" cy="103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33804" name="SAVING…">
              <a:extLst>
                <a:ext uri="{FF2B5EF4-FFF2-40B4-BE49-F238E27FC236}">
                  <a16:creationId xmlns:a16="http://schemas.microsoft.com/office/drawing/2014/main" id="{BB00FD5E-27CA-1D48-8CB6-A962BB3A9851}"/>
                </a:ext>
              </a:extLst>
            </p:cNvPr>
            <p:cNvSpPr txBox="1">
              <a:spLocks noChangeArrowheads="1"/>
            </p:cNvSpPr>
            <p:nvPr/>
          </p:nvSpPr>
          <p:spPr bwMode="auto">
            <a:xfrm>
              <a:off x="11238557" y="10502321"/>
              <a:ext cx="3082042" cy="111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eaLnBrk="1" hangingPunct="1">
                <a:lnSpc>
                  <a:spcPct val="80000"/>
                </a:lnSpc>
              </a:pPr>
              <a:r>
                <a:rPr lang="en-US" altLang="en-US" sz="1500">
                  <a:solidFill>
                    <a:srgbClr val="00B0F0"/>
                  </a:solidFill>
                  <a:latin typeface="Brandon Grotesque Light" panose="020B0303020203060202" pitchFamily="34" charset="77"/>
                  <a:ea typeface="Brandon Grotesque Light" panose="020B0303020203060202" pitchFamily="34" charset="77"/>
                  <a:cs typeface="Brandon Grotesque Light" panose="020B0303020203060202" pitchFamily="34" charset="77"/>
                  <a:sym typeface="Brandon Grotesque Light" panose="020B0303020203060202" pitchFamily="34" charset="77"/>
                </a:rPr>
                <a:t>LA GRÂCE</a:t>
              </a:r>
            </a:p>
            <a:p>
              <a:pPr eaLnBrk="1" hangingPunct="1">
                <a:lnSpc>
                  <a:spcPct val="80000"/>
                </a:lnSpc>
              </a:pPr>
              <a:r>
                <a:rPr lang="en-US" altLang="en-US" sz="1500">
                  <a:solidFill>
                    <a:srgbClr val="00B0F0"/>
                  </a:solidFill>
                  <a:latin typeface="Brandon Grotesque Bold" panose="020B0503020203060202" pitchFamily="34" charset="77"/>
                  <a:ea typeface="Brandon Grotesque Bold" panose="020B0503020203060202" pitchFamily="34" charset="77"/>
                  <a:cs typeface="Brandon Grotesque Bold" panose="020B0503020203060202" pitchFamily="34" charset="77"/>
                  <a:sym typeface="Brandon Grotesque Bold" panose="020B0503020203060202" pitchFamily="34" charset="77"/>
                </a:rPr>
                <a:t>SALVATRICE</a:t>
              </a:r>
            </a:p>
          </p:txBody>
        </p:sp>
        <p:sp>
          <p:nvSpPr>
            <p:cNvPr id="33805" name="SAVING…">
              <a:extLst>
                <a:ext uri="{FF2B5EF4-FFF2-40B4-BE49-F238E27FC236}">
                  <a16:creationId xmlns:a16="http://schemas.microsoft.com/office/drawing/2014/main" id="{4638F561-3FF0-F542-B6BB-D514BF5B7D54}"/>
                </a:ext>
              </a:extLst>
            </p:cNvPr>
            <p:cNvSpPr txBox="1">
              <a:spLocks noChangeArrowheads="1"/>
            </p:cNvSpPr>
            <p:nvPr/>
          </p:nvSpPr>
          <p:spPr bwMode="auto">
            <a:xfrm>
              <a:off x="11782778" y="7564556"/>
              <a:ext cx="1987725" cy="111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eaLnBrk="1" hangingPunct="1">
                <a:lnSpc>
                  <a:spcPct val="80000"/>
                </a:lnSpc>
              </a:pPr>
              <a:r>
                <a:rPr lang="en-US" altLang="en-US" sz="1500">
                  <a:solidFill>
                    <a:srgbClr val="FFFF00"/>
                  </a:solidFill>
                  <a:latin typeface="Brandon Grotesque Bold" panose="020B0503020203060202" pitchFamily="34" charset="77"/>
                  <a:ea typeface="Brandon Grotesque Bold" panose="020B0503020203060202" pitchFamily="34" charset="77"/>
                  <a:cs typeface="Brandon Grotesque Bold" panose="020B0503020203060202" pitchFamily="34" charset="77"/>
                  <a:sym typeface="Brandon Grotesque Bold" panose="020B0503020203060202" pitchFamily="34" charset="77"/>
                </a:rPr>
                <a:t>SAVING</a:t>
              </a:r>
            </a:p>
            <a:p>
              <a:pPr eaLnBrk="1" hangingPunct="1">
                <a:lnSpc>
                  <a:spcPct val="80000"/>
                </a:lnSpc>
              </a:pPr>
              <a:r>
                <a:rPr lang="en-US" altLang="en-US" sz="1500">
                  <a:solidFill>
                    <a:srgbClr val="FFFF00"/>
                  </a:solidFill>
                  <a:latin typeface="Brandon Grotesque Light" panose="020B0303020203060202" pitchFamily="34" charset="77"/>
                  <a:ea typeface="Brandon Grotesque Light" panose="020B0303020203060202" pitchFamily="34" charset="77"/>
                  <a:cs typeface="Brandon Grotesque Light" panose="020B0303020203060202" pitchFamily="34" charset="77"/>
                  <a:sym typeface="Brandon Grotesque Light" panose="020B0303020203060202" pitchFamily="34" charset="77"/>
                </a:rPr>
                <a:t>GRACE</a:t>
              </a:r>
              <a:endParaRPr lang="en-US" altLang="en-US" sz="1500">
                <a:solidFill>
                  <a:srgbClr val="FFFF00"/>
                </a:solidFill>
                <a:latin typeface="Brandon Grotesque Bold" panose="020B0503020203060202" pitchFamily="34" charset="77"/>
                <a:ea typeface="Brandon Grotesque Bold" panose="020B0503020203060202" pitchFamily="34" charset="77"/>
                <a:cs typeface="Brandon Grotesque Bold" panose="020B0503020203060202" pitchFamily="34" charset="77"/>
                <a:sym typeface="Brandon Grotesque Bold" panose="020B0503020203060202" pitchFamily="34" charset="77"/>
              </a:endParaRPr>
            </a:p>
          </p:txBody>
        </p:sp>
      </p:grpSp>
      <p:grpSp>
        <p:nvGrpSpPr>
          <p:cNvPr id="33796" name="Group 6">
            <a:extLst>
              <a:ext uri="{FF2B5EF4-FFF2-40B4-BE49-F238E27FC236}">
                <a16:creationId xmlns:a16="http://schemas.microsoft.com/office/drawing/2014/main" id="{6E3E6F95-0E20-354A-9F00-61163FCC5368}"/>
              </a:ext>
            </a:extLst>
          </p:cNvPr>
          <p:cNvGrpSpPr>
            <a:grpSpLocks/>
          </p:cNvGrpSpPr>
          <p:nvPr/>
        </p:nvGrpSpPr>
        <p:grpSpPr bwMode="auto">
          <a:xfrm>
            <a:off x="6088064" y="857251"/>
            <a:ext cx="2676525" cy="4011613"/>
            <a:chOff x="17049580" y="-1812"/>
            <a:chExt cx="7136300" cy="10700292"/>
          </a:xfrm>
        </p:grpSpPr>
        <p:grpSp>
          <p:nvGrpSpPr>
            <p:cNvPr id="33797" name="Group 4">
              <a:extLst>
                <a:ext uri="{FF2B5EF4-FFF2-40B4-BE49-F238E27FC236}">
                  <a16:creationId xmlns:a16="http://schemas.microsoft.com/office/drawing/2014/main" id="{57A8DCFF-BDBD-D04D-B1E6-A14F2EA5A966}"/>
                </a:ext>
              </a:extLst>
            </p:cNvPr>
            <p:cNvGrpSpPr>
              <a:grpSpLocks/>
            </p:cNvGrpSpPr>
            <p:nvPr/>
          </p:nvGrpSpPr>
          <p:grpSpPr bwMode="auto">
            <a:xfrm>
              <a:off x="17049580" y="-1812"/>
              <a:ext cx="7136300" cy="10700292"/>
              <a:chOff x="17598220" y="1232628"/>
              <a:chExt cx="4051970" cy="6511197"/>
            </a:xfrm>
          </p:grpSpPr>
          <p:pic>
            <p:nvPicPr>
              <p:cNvPr id="33800" name="Image" descr="Image">
                <a:extLst>
                  <a:ext uri="{FF2B5EF4-FFF2-40B4-BE49-F238E27FC236}">
                    <a16:creationId xmlns:a16="http://schemas.microsoft.com/office/drawing/2014/main" id="{0B63E02C-BB89-9648-AAF7-BE6C21C1EE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98220" y="1232628"/>
                <a:ext cx="4051970" cy="651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801" name="SANCTIFYING…">
                <a:extLst>
                  <a:ext uri="{FF2B5EF4-FFF2-40B4-BE49-F238E27FC236}">
                    <a16:creationId xmlns:a16="http://schemas.microsoft.com/office/drawing/2014/main" id="{C525DE62-D6BA-C94F-9EE3-C6D4A0039CB8}"/>
                  </a:ext>
                </a:extLst>
              </p:cNvPr>
              <p:cNvSpPr txBox="1">
                <a:spLocks noChangeArrowheads="1"/>
              </p:cNvSpPr>
              <p:nvPr/>
            </p:nvSpPr>
            <p:spPr bwMode="auto">
              <a:xfrm>
                <a:off x="18414720" y="5947608"/>
                <a:ext cx="2361614" cy="68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eaLnBrk="1" hangingPunct="1">
                  <a:lnSpc>
                    <a:spcPct val="80000"/>
                  </a:lnSpc>
                </a:pPr>
                <a:r>
                  <a:rPr lang="en-US" altLang="en-US" sz="1500">
                    <a:solidFill>
                      <a:srgbClr val="FFFFFF"/>
                    </a:solidFill>
                    <a:latin typeface="Brandon Grotesque Light" panose="020B0303020203060202" pitchFamily="34" charset="77"/>
                    <a:ea typeface="Brandon Grotesque Light" panose="020B0303020203060202" pitchFamily="34" charset="77"/>
                    <a:cs typeface="Brandon Grotesque Light" panose="020B0303020203060202" pitchFamily="34" charset="77"/>
                    <a:sym typeface="Brandon Grotesque Light" panose="020B0303020203060202" pitchFamily="34" charset="77"/>
                  </a:rPr>
                  <a:t>GRACIA</a:t>
                </a:r>
              </a:p>
              <a:p>
                <a:pPr eaLnBrk="1" hangingPunct="1">
                  <a:lnSpc>
                    <a:spcPct val="80000"/>
                  </a:lnSpc>
                </a:pPr>
                <a:r>
                  <a:rPr lang="en-US" altLang="en-US" sz="1500">
                    <a:solidFill>
                      <a:srgbClr val="FFFFFF"/>
                    </a:solidFill>
                    <a:latin typeface="Brandon Grotesque Bold" panose="020B0503020203060202" pitchFamily="34" charset="77"/>
                    <a:ea typeface="Brandon Grotesque Bold" panose="020B0503020203060202" pitchFamily="34" charset="77"/>
                    <a:cs typeface="Brandon Grotesque Bold" panose="020B0503020203060202" pitchFamily="34" charset="77"/>
                    <a:sym typeface="Brandon Grotesque Bold" panose="020B0503020203060202" pitchFamily="34" charset="77"/>
                  </a:rPr>
                  <a:t>SANTIFICADORA</a:t>
                </a:r>
              </a:p>
            </p:txBody>
          </p:sp>
          <p:pic>
            <p:nvPicPr>
              <p:cNvPr id="33802" name="Image" descr="Image">
                <a:extLst>
                  <a:ext uri="{FF2B5EF4-FFF2-40B4-BE49-F238E27FC236}">
                    <a16:creationId xmlns:a16="http://schemas.microsoft.com/office/drawing/2014/main" id="{6DEFC5D0-AC25-2F4C-B1D3-AD75AF9E07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63986" y="1907287"/>
                <a:ext cx="1034689" cy="103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33798" name="SANCTIFYING…">
              <a:extLst>
                <a:ext uri="{FF2B5EF4-FFF2-40B4-BE49-F238E27FC236}">
                  <a16:creationId xmlns:a16="http://schemas.microsoft.com/office/drawing/2014/main" id="{E2D16713-1910-754F-B667-5607BEE8169B}"/>
                </a:ext>
              </a:extLst>
            </p:cNvPr>
            <p:cNvSpPr txBox="1">
              <a:spLocks noChangeArrowheads="1"/>
            </p:cNvSpPr>
            <p:nvPr/>
          </p:nvSpPr>
          <p:spPr bwMode="auto">
            <a:xfrm>
              <a:off x="18845441" y="6380926"/>
              <a:ext cx="3402639" cy="111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eaLnBrk="1" hangingPunct="1">
                <a:lnSpc>
                  <a:spcPct val="80000"/>
                </a:lnSpc>
              </a:pPr>
              <a:r>
                <a:rPr lang="en-US" altLang="en-US" sz="1500">
                  <a:solidFill>
                    <a:srgbClr val="FFFF00"/>
                  </a:solidFill>
                  <a:latin typeface="Brandon Grotesque Bold" panose="020B0503020203060202" pitchFamily="34" charset="77"/>
                  <a:ea typeface="Brandon Grotesque Bold" panose="020B0503020203060202" pitchFamily="34" charset="77"/>
                  <a:cs typeface="Brandon Grotesque Bold" panose="020B0503020203060202" pitchFamily="34" charset="77"/>
                  <a:sym typeface="Brandon Grotesque Bold" panose="020B0503020203060202" pitchFamily="34" charset="77"/>
                </a:rPr>
                <a:t>SANCTIFYING</a:t>
              </a:r>
            </a:p>
            <a:p>
              <a:pPr eaLnBrk="1" hangingPunct="1">
                <a:lnSpc>
                  <a:spcPct val="80000"/>
                </a:lnSpc>
              </a:pPr>
              <a:r>
                <a:rPr lang="en-US" altLang="en-US" sz="1500">
                  <a:solidFill>
                    <a:srgbClr val="FFFF00"/>
                  </a:solidFill>
                  <a:latin typeface="Brandon Grotesque Light" panose="020B0303020203060202" pitchFamily="34" charset="77"/>
                  <a:ea typeface="Brandon Grotesque Light" panose="020B0303020203060202" pitchFamily="34" charset="77"/>
                  <a:cs typeface="Brandon Grotesque Light" panose="020B0303020203060202" pitchFamily="34" charset="77"/>
                  <a:sym typeface="Brandon Grotesque Light" panose="020B0303020203060202" pitchFamily="34" charset="77"/>
                </a:rPr>
                <a:t>GRACE</a:t>
              </a:r>
            </a:p>
          </p:txBody>
        </p:sp>
        <p:sp>
          <p:nvSpPr>
            <p:cNvPr id="33799" name="SANCTIFYING…">
              <a:extLst>
                <a:ext uri="{FF2B5EF4-FFF2-40B4-BE49-F238E27FC236}">
                  <a16:creationId xmlns:a16="http://schemas.microsoft.com/office/drawing/2014/main" id="{5F0DF90A-2E65-894F-B76A-62A4598E5D23}"/>
                </a:ext>
              </a:extLst>
            </p:cNvPr>
            <p:cNvSpPr txBox="1">
              <a:spLocks noChangeArrowheads="1"/>
            </p:cNvSpPr>
            <p:nvPr/>
          </p:nvSpPr>
          <p:spPr bwMode="auto">
            <a:xfrm>
              <a:off x="18349036" y="9109896"/>
              <a:ext cx="3992546" cy="111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eaLnBrk="1" hangingPunct="1">
                <a:lnSpc>
                  <a:spcPct val="80000"/>
                </a:lnSpc>
              </a:pPr>
              <a:r>
                <a:rPr lang="en-US" altLang="en-US" sz="1500">
                  <a:solidFill>
                    <a:srgbClr val="00B0F0"/>
                  </a:solidFill>
                  <a:latin typeface="Brandon Grotesque Light" panose="020B0303020203060202" pitchFamily="34" charset="77"/>
                  <a:ea typeface="Brandon Grotesque Light" panose="020B0303020203060202" pitchFamily="34" charset="77"/>
                  <a:cs typeface="Brandon Grotesque Light" panose="020B0303020203060202" pitchFamily="34" charset="77"/>
                  <a:sym typeface="Brandon Grotesque Light" panose="020B0303020203060202" pitchFamily="34" charset="77"/>
                </a:rPr>
                <a:t>LA GRÂCE</a:t>
              </a:r>
            </a:p>
            <a:p>
              <a:pPr eaLnBrk="1" hangingPunct="1">
                <a:lnSpc>
                  <a:spcPct val="80000"/>
                </a:lnSpc>
              </a:pPr>
              <a:r>
                <a:rPr lang="en-US" altLang="en-US" sz="1500">
                  <a:solidFill>
                    <a:srgbClr val="00B0F0"/>
                  </a:solidFill>
                  <a:latin typeface="Brandon Grotesque Bold" panose="020B0503020203060202" pitchFamily="34" charset="77"/>
                  <a:ea typeface="Brandon Grotesque Bold" panose="020B0503020203060202" pitchFamily="34" charset="77"/>
                  <a:cs typeface="Brandon Grotesque Bold" panose="020B0503020203060202" pitchFamily="34" charset="77"/>
                  <a:sym typeface="Brandon Grotesque Bold" panose="020B0503020203060202" pitchFamily="34" charset="77"/>
                </a:rPr>
                <a:t>SANCTIFICANTE</a:t>
              </a:r>
            </a:p>
          </p:txBody>
        </p:sp>
      </p:gr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a:extLst>
              <a:ext uri="{FF2B5EF4-FFF2-40B4-BE49-F238E27FC236}">
                <a16:creationId xmlns:a16="http://schemas.microsoft.com/office/drawing/2014/main" id="{BFFAF60E-2EB2-6049-AF0A-506A6B37B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88640"/>
            <a:ext cx="4325518" cy="459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604FDC9-FFD1-6446-B3BF-A00A084612ED}"/>
              </a:ext>
            </a:extLst>
          </p:cNvPr>
          <p:cNvSpPr txBox="1"/>
          <p:nvPr/>
        </p:nvSpPr>
        <p:spPr>
          <a:xfrm>
            <a:off x="3203848" y="5525801"/>
            <a:ext cx="7262446" cy="9618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19050" tIns="19050" rIns="19050" bIns="19050" spcCol="38100" anchor="ctr">
            <a:spAutoFit/>
          </a:bodyPr>
          <a:lstStyle/>
          <a:p>
            <a:pPr algn="ctr" fontAlgn="auto">
              <a:spcBef>
                <a:spcPts val="0"/>
              </a:spcBef>
              <a:spcAft>
                <a:spcPts val="0"/>
              </a:spcAft>
              <a:defRPr/>
            </a:pPr>
            <a:r>
              <a:rPr lang="en-GT" sz="2000" b="1">
                <a:solidFill>
                  <a:srgbClr val="FFFF00"/>
                </a:solidFill>
                <a:latin typeface="Helvetica Neue"/>
                <a:ea typeface="Helvetica Neue"/>
                <a:cs typeface="Helvetica Neue"/>
                <a:sym typeface="Helvetica Neue"/>
              </a:rPr>
              <a:t>MesoamericaRegion.org</a:t>
            </a:r>
            <a:r>
              <a:rPr lang="en-US" sz="2000" b="1" dirty="0">
                <a:solidFill>
                  <a:srgbClr val="FFFF00"/>
                </a:solidFill>
                <a:latin typeface="Helvetica Neue"/>
                <a:ea typeface="Helvetica Neue"/>
                <a:cs typeface="Helvetica Neue"/>
                <a:sym typeface="Helvetica Neue"/>
              </a:rPr>
              <a:t>/Sendero</a:t>
            </a:r>
            <a:endParaRPr lang="en-US" sz="2000" dirty="0">
              <a:latin typeface="+mn-lt"/>
            </a:endParaRPr>
          </a:p>
          <a:p>
            <a:pPr algn="ctr" fontAlgn="auto">
              <a:spcBef>
                <a:spcPts val="0"/>
              </a:spcBef>
              <a:spcAft>
                <a:spcPts val="0"/>
              </a:spcAft>
              <a:defRPr/>
            </a:pPr>
            <a:r>
              <a:rPr lang="en-GT" sz="2000">
                <a:latin typeface="+mn-lt"/>
              </a:rPr>
              <a:t>MesoamericaRegion.org</a:t>
            </a:r>
            <a:r>
              <a:rPr lang="en-US" sz="2000" dirty="0">
                <a:latin typeface="+mn-lt"/>
              </a:rPr>
              <a:t>/Journey</a:t>
            </a:r>
            <a:endParaRPr lang="en-GT" sz="2000" dirty="0">
              <a:latin typeface="+mn-lt"/>
            </a:endParaRPr>
          </a:p>
          <a:p>
            <a:pPr algn="ctr" defTabSz="309563" fontAlgn="auto">
              <a:spcBef>
                <a:spcPts val="0"/>
              </a:spcBef>
              <a:spcAft>
                <a:spcPts val="0"/>
              </a:spcAft>
              <a:defRPr/>
            </a:pPr>
            <a:r>
              <a:rPr lang="en-GT" sz="2000" b="1">
                <a:solidFill>
                  <a:srgbClr val="00B0F0"/>
                </a:solidFill>
                <a:latin typeface="Helvetica Neue"/>
                <a:ea typeface="Helvetica Neue"/>
                <a:cs typeface="Helvetica Neue"/>
                <a:sym typeface="Helvetica Neue"/>
              </a:rPr>
              <a:t>MesoamericaRegion.org</a:t>
            </a:r>
            <a:r>
              <a:rPr lang="en-US" sz="2000" b="1" dirty="0">
                <a:solidFill>
                  <a:srgbClr val="00B0F0"/>
                </a:solidFill>
                <a:latin typeface="Helvetica Neue"/>
                <a:ea typeface="Helvetica Neue"/>
                <a:cs typeface="Helvetica Neue"/>
                <a:sym typeface="Helvetica Neue"/>
              </a:rPr>
              <a:t>/</a:t>
            </a:r>
            <a:r>
              <a:rPr lang="en-US" sz="2000" b="1" dirty="0" err="1">
                <a:solidFill>
                  <a:srgbClr val="00B0F0"/>
                </a:solidFill>
                <a:latin typeface="Helvetica Neue"/>
                <a:ea typeface="Helvetica Neue"/>
                <a:cs typeface="Helvetica Neue"/>
                <a:sym typeface="Helvetica Neue"/>
              </a:rPr>
              <a:t>Parcours</a:t>
            </a:r>
            <a:endParaRPr lang="en-GT" sz="2000" b="1" dirty="0">
              <a:solidFill>
                <a:srgbClr val="00B0F0"/>
              </a:solidFill>
              <a:latin typeface="Helvetica Neue"/>
              <a:ea typeface="Helvetica Neue"/>
              <a:cs typeface="Helvetica Neue"/>
              <a:sym typeface="Helvetica Neue"/>
            </a:endParaRPr>
          </a:p>
        </p:txBody>
      </p:sp>
      <p:grpSp>
        <p:nvGrpSpPr>
          <p:cNvPr id="35843" name="Group 21">
            <a:extLst>
              <a:ext uri="{FF2B5EF4-FFF2-40B4-BE49-F238E27FC236}">
                <a16:creationId xmlns:a16="http://schemas.microsoft.com/office/drawing/2014/main" id="{2315EB4B-5976-7542-ACA6-28BC1BBD5F16}"/>
              </a:ext>
            </a:extLst>
          </p:cNvPr>
          <p:cNvGrpSpPr>
            <a:grpSpLocks/>
          </p:cNvGrpSpPr>
          <p:nvPr/>
        </p:nvGrpSpPr>
        <p:grpSpPr bwMode="auto">
          <a:xfrm>
            <a:off x="0" y="116632"/>
            <a:ext cx="4355976" cy="6336704"/>
            <a:chOff x="631369" y="-87086"/>
            <a:chExt cx="9644745" cy="14145992"/>
          </a:xfrm>
        </p:grpSpPr>
        <p:grpSp>
          <p:nvGrpSpPr>
            <p:cNvPr id="35844" name="Group 22">
              <a:extLst>
                <a:ext uri="{FF2B5EF4-FFF2-40B4-BE49-F238E27FC236}">
                  <a16:creationId xmlns:a16="http://schemas.microsoft.com/office/drawing/2014/main" id="{EA244CC0-D7B1-E241-BA2E-1C77F131BED1}"/>
                </a:ext>
              </a:extLst>
            </p:cNvPr>
            <p:cNvGrpSpPr>
              <a:grpSpLocks/>
            </p:cNvGrpSpPr>
            <p:nvPr/>
          </p:nvGrpSpPr>
          <p:grpSpPr bwMode="auto">
            <a:xfrm>
              <a:off x="870855" y="-87086"/>
              <a:ext cx="9187542" cy="14145992"/>
              <a:chOff x="7228114" y="0"/>
              <a:chExt cx="9187542" cy="14145992"/>
            </a:xfrm>
          </p:grpSpPr>
          <p:pic>
            <p:nvPicPr>
              <p:cNvPr id="35847" name="Picture 25" descr="Graphical user interface, application&#10;&#10;Description automatically generated">
                <a:extLst>
                  <a:ext uri="{FF2B5EF4-FFF2-40B4-BE49-F238E27FC236}">
                    <a16:creationId xmlns:a16="http://schemas.microsoft.com/office/drawing/2014/main" id="{78968B82-C877-4D4C-95EE-1CD27EAA8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114" y="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26" descr="Graphical user interface, application&#10;&#10;Description automatically generated">
                <a:extLst>
                  <a:ext uri="{FF2B5EF4-FFF2-40B4-BE49-F238E27FC236}">
                    <a16:creationId xmlns:a16="http://schemas.microsoft.com/office/drawing/2014/main" id="{A1ADFB22-C884-ED4B-9C0B-647E10EDA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8114" y="4103912"/>
                <a:ext cx="9144000" cy="216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27" descr="Graphical user interface, website&#10;&#10;Description automatically generated">
                <a:extLst>
                  <a:ext uri="{FF2B5EF4-FFF2-40B4-BE49-F238E27FC236}">
                    <a16:creationId xmlns:a16="http://schemas.microsoft.com/office/drawing/2014/main" id="{9F407B1A-85B8-2B4C-8463-A1C1FE9D24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1656" y="6226632"/>
                <a:ext cx="9144000" cy="444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28" descr="Graphical user interface, application, Word&#10;&#10;Description automatically generated">
                <a:extLst>
                  <a:ext uri="{FF2B5EF4-FFF2-40B4-BE49-F238E27FC236}">
                    <a16:creationId xmlns:a16="http://schemas.microsoft.com/office/drawing/2014/main" id="{2865F754-7C8C-8347-AA2B-5A3CC55DF2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8114" y="10052964"/>
                <a:ext cx="9144000" cy="409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ectangle 23">
              <a:extLst>
                <a:ext uri="{FF2B5EF4-FFF2-40B4-BE49-F238E27FC236}">
                  <a16:creationId xmlns:a16="http://schemas.microsoft.com/office/drawing/2014/main" id="{9B97465D-281B-454A-B712-7CA747ACB4AF}"/>
                </a:ext>
              </a:extLst>
            </p:cNvPr>
            <p:cNvSpPr/>
            <p:nvPr/>
          </p:nvSpPr>
          <p:spPr>
            <a:xfrm>
              <a:off x="9884227" y="6346344"/>
              <a:ext cx="391887" cy="13662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algn="ctr" defTabSz="825500" fontAlgn="auto">
                <a:spcBef>
                  <a:spcPts val="0"/>
                </a:spcBef>
                <a:spcAft>
                  <a:spcPts val="0"/>
                </a:spcAft>
                <a:defRPr/>
              </a:pPr>
              <a:endParaRPr lang="en-GT" sz="3200">
                <a:solidFill>
                  <a:srgbClr val="FFFFFF"/>
                </a:solidFill>
                <a:latin typeface="+mn-lt"/>
                <a:sym typeface="Helvetica Neue Medium"/>
              </a:endParaRPr>
            </a:p>
          </p:txBody>
        </p:sp>
        <p:sp>
          <p:nvSpPr>
            <p:cNvPr id="25" name="Rectangle 24">
              <a:extLst>
                <a:ext uri="{FF2B5EF4-FFF2-40B4-BE49-F238E27FC236}">
                  <a16:creationId xmlns:a16="http://schemas.microsoft.com/office/drawing/2014/main" id="{021C9CF3-41D6-F041-9F9A-844AD16C9918}"/>
                </a:ext>
              </a:extLst>
            </p:cNvPr>
            <p:cNvSpPr/>
            <p:nvPr/>
          </p:nvSpPr>
          <p:spPr>
            <a:xfrm>
              <a:off x="631369" y="6174890"/>
              <a:ext cx="391887" cy="13662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algn="ctr" defTabSz="825500" fontAlgn="auto">
                <a:spcBef>
                  <a:spcPts val="0"/>
                </a:spcBef>
                <a:spcAft>
                  <a:spcPts val="0"/>
                </a:spcAft>
                <a:defRPr/>
              </a:pPr>
              <a:endParaRPr lang="en-GT" sz="3200">
                <a:solidFill>
                  <a:srgbClr val="FFFFFF"/>
                </a:solidFill>
                <a:latin typeface="+mn-lt"/>
                <a:sym typeface="Helvetica Neue Medium"/>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CA362F5-B33B-5547-A885-375283194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76454"/>
            <a:ext cx="7200800" cy="6705092"/>
          </a:xfrm>
          <a:prstGeom prst="rect">
            <a:avLst/>
          </a:prstGeom>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4855078-C7BE-DA47-83C0-71ABB1AB1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0"/>
            <a:ext cx="5486400" cy="6858000"/>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2B41E7-09A0-974C-B3D7-FB60F995B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922" y="1412776"/>
            <a:ext cx="4678775" cy="4678775"/>
          </a:xfrm>
          <a:prstGeom prst="rect">
            <a:avLst/>
          </a:prstGeom>
        </p:spPr>
      </p:pic>
      <p:sp>
        <p:nvSpPr>
          <p:cNvPr id="8" name="Rectangle 7">
            <a:extLst>
              <a:ext uri="{FF2B5EF4-FFF2-40B4-BE49-F238E27FC236}">
                <a16:creationId xmlns:a16="http://schemas.microsoft.com/office/drawing/2014/main" id="{A80C94EC-0959-C346-8A85-EC5645A326A6}"/>
              </a:ext>
            </a:extLst>
          </p:cNvPr>
          <p:cNvSpPr/>
          <p:nvPr/>
        </p:nvSpPr>
        <p:spPr>
          <a:xfrm>
            <a:off x="1478851" y="201414"/>
            <a:ext cx="6724919"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Cambio del </a:t>
            </a:r>
            <a:r>
              <a:rPr lang="en-US" sz="5400" b="1" cap="none" spc="0" dirty="0" err="1">
                <a:ln w="6600">
                  <a:solidFill>
                    <a:schemeClr val="accent2"/>
                  </a:solidFill>
                  <a:prstDash val="solid"/>
                </a:ln>
                <a:solidFill>
                  <a:srgbClr val="FFFFFF"/>
                </a:solidFill>
                <a:effectLst>
                  <a:outerShdw dist="38100" dir="2700000" algn="tl" rotWithShape="0">
                    <a:schemeClr val="accent2"/>
                  </a:outerShdw>
                </a:effectLst>
              </a:rPr>
              <a:t>Nombre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9448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A picture containing text, newspaper, screenshot, receipt&#10;&#10;Description automatically generated">
            <a:extLst>
              <a:ext uri="{FF2B5EF4-FFF2-40B4-BE49-F238E27FC236}">
                <a16:creationId xmlns:a16="http://schemas.microsoft.com/office/drawing/2014/main" id="{2966D869-EE04-AA40-A4BB-D3AF6371B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0" y="1052736"/>
            <a:ext cx="9184200" cy="419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descr="Graphical user interface&#10;&#10;Description automatically generated">
            <a:extLst>
              <a:ext uri="{FF2B5EF4-FFF2-40B4-BE49-F238E27FC236}">
                <a16:creationId xmlns:a16="http://schemas.microsoft.com/office/drawing/2014/main" id="{2D988AB4-2FD0-2442-A4A3-8B8BED3588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976314"/>
            <a:ext cx="2971800" cy="3709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4" name="Picture 7" descr="Graphical user interface, application, Word&#10;&#10;Description automatically generated">
            <a:extLst>
              <a:ext uri="{FF2B5EF4-FFF2-40B4-BE49-F238E27FC236}">
                <a16:creationId xmlns:a16="http://schemas.microsoft.com/office/drawing/2014/main" id="{92339C4B-53CF-7744-ACDF-69BF7D13E1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0388" y="979488"/>
            <a:ext cx="2971800" cy="3898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9" descr="Graphical user interface, text, application, Word&#10;&#10;Description automatically generated">
            <a:extLst>
              <a:ext uri="{FF2B5EF4-FFF2-40B4-BE49-F238E27FC236}">
                <a16:creationId xmlns:a16="http://schemas.microsoft.com/office/drawing/2014/main" id="{15222FF2-48D8-474C-BE2C-313BEC1E43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2038" y="1009650"/>
            <a:ext cx="2971800" cy="3898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6" name="Rectangle 10">
            <a:extLst>
              <a:ext uri="{FF2B5EF4-FFF2-40B4-BE49-F238E27FC236}">
                <a16:creationId xmlns:a16="http://schemas.microsoft.com/office/drawing/2014/main" id="{5B1BE6A8-DDB2-A948-99E7-AA5866E231CC}"/>
              </a:ext>
            </a:extLst>
          </p:cNvPr>
          <p:cNvSpPr>
            <a:spLocks noChangeArrowheads="1"/>
          </p:cNvSpPr>
          <p:nvPr/>
        </p:nvSpPr>
        <p:spPr bwMode="auto">
          <a:xfrm>
            <a:off x="60325" y="5371296"/>
            <a:ext cx="92281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r>
              <a:rPr lang="en-US" altLang="en-US" dirty="0" err="1"/>
              <a:t>Recursos</a:t>
            </a:r>
            <a:r>
              <a:rPr lang="en-US" altLang="en-US" dirty="0"/>
              <a:t> </a:t>
            </a:r>
            <a:r>
              <a:rPr lang="en-US" altLang="en-US" dirty="0" err="1"/>
              <a:t>adicionales</a:t>
            </a:r>
            <a:r>
              <a:rPr lang="en-US" altLang="en-US" dirty="0"/>
              <a:t> para el </a:t>
            </a:r>
            <a:r>
              <a:rPr lang="en-US" altLang="en-US" dirty="0" err="1"/>
              <a:t>discipulado</a:t>
            </a:r>
            <a:r>
              <a:rPr lang="en-US" altLang="en-US" dirty="0"/>
              <a:t> de El Sendero </a:t>
            </a:r>
            <a:r>
              <a:rPr lang="en-US" altLang="en-US" dirty="0" err="1"/>
              <a:t>en</a:t>
            </a:r>
            <a:r>
              <a:rPr lang="en-US" altLang="en-US" dirty="0"/>
              <a:t> la </a:t>
            </a:r>
            <a:r>
              <a:rPr lang="en-US" altLang="en-US" dirty="0" err="1"/>
              <a:t>Gracia</a:t>
            </a:r>
            <a:endParaRPr lang="en-US" altLang="en-US" dirty="0"/>
          </a:p>
          <a:p>
            <a:pPr algn="ctr"/>
            <a:r>
              <a:rPr lang="en-GT" b="1">
                <a:solidFill>
                  <a:srgbClr val="FFFF00"/>
                </a:solidFill>
                <a:latin typeface="Helvetica Neue"/>
                <a:ea typeface="Helvetica Neue"/>
                <a:cs typeface="Helvetica Neue"/>
                <a:sym typeface="Helvetica Neue"/>
              </a:rPr>
              <a:t>MesoamericaRegion.org</a:t>
            </a:r>
            <a:r>
              <a:rPr lang="en-US" b="1" dirty="0">
                <a:solidFill>
                  <a:srgbClr val="FFFF00"/>
                </a:solidFill>
                <a:latin typeface="Helvetica Neue"/>
                <a:ea typeface="Helvetica Neue"/>
                <a:cs typeface="Helvetica Neue"/>
                <a:sym typeface="Helvetica Neue"/>
              </a:rPr>
              <a:t>/Sendero</a:t>
            </a:r>
            <a:endParaRPr lang="en-US" altLang="en-US"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id="{C6B9BDA9-C054-FF45-AC37-605C95E5C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77" y="1770062"/>
            <a:ext cx="7819363" cy="230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5E5807-BE8F-F646-B595-7A9109B0792A}"/>
              </a:ext>
            </a:extLst>
          </p:cNvPr>
          <p:cNvSpPr/>
          <p:nvPr/>
        </p:nvSpPr>
        <p:spPr>
          <a:xfrm>
            <a:off x="155575" y="0"/>
            <a:ext cx="8832850" cy="2854628"/>
          </a:xfrm>
          <a:prstGeom prst="rect">
            <a:avLst/>
          </a:prstGeom>
        </p:spPr>
        <p:txBody>
          <a:bodyPr>
            <a:spAutoFit/>
          </a:bodyPr>
          <a:lstStyle/>
          <a:p>
            <a:pPr marL="171450" algn="ctr">
              <a:spcAft>
                <a:spcPts val="300"/>
              </a:spcAft>
              <a:defRPr/>
            </a:pPr>
            <a:r>
              <a:rPr lang="en-US" b="1" dirty="0"/>
              <a:t>Metas y Planes</a:t>
            </a:r>
            <a:r>
              <a:rPr lang="en-US" dirty="0"/>
              <a:t> </a:t>
            </a:r>
            <a:endParaRPr lang="en-US" b="1" dirty="0"/>
          </a:p>
          <a:p>
            <a:pPr>
              <a:defRPr/>
            </a:pPr>
            <a:endParaRPr lang="es-ES" sz="900" b="1" dirty="0"/>
          </a:p>
          <a:p>
            <a:pPr marL="385763" indent="-385763">
              <a:buFont typeface="+mj-lt"/>
              <a:buAutoNum type="arabicPeriod" startAt="5"/>
              <a:defRPr/>
            </a:pPr>
            <a:r>
              <a:rPr lang="es-ES" b="1" dirty="0"/>
              <a:t>Entrenar y alentar a los líderes de la iglesia a organizar oportunidades de educación bíblica y espiritual a través de grupos pequeños durante la hora de escuela dominical y durante toda la semana.</a:t>
            </a:r>
          </a:p>
        </p:txBody>
      </p:sp>
      <p:pic>
        <p:nvPicPr>
          <p:cNvPr id="54274" name="Picture 2">
            <a:extLst>
              <a:ext uri="{FF2B5EF4-FFF2-40B4-BE49-F238E27FC236}">
                <a16:creationId xmlns:a16="http://schemas.microsoft.com/office/drawing/2014/main" id="{C38B45DB-CF1D-B340-A3B8-BE49F0A1B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433355"/>
            <a:ext cx="52212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54274"/>
                                        </p:tgtEl>
                                        <p:attrNameLst>
                                          <p:attrName>style.visibility</p:attrName>
                                        </p:attrNameLst>
                                      </p:cBhvr>
                                      <p:to>
                                        <p:strVal val="visible"/>
                                      </p:to>
                                    </p:set>
                                    <p:animEffect transition="in" filter="blinds(horizontal)">
                                      <p:cBhvr>
                                        <p:cTn id="10" dur="5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70E2D2-85ED-784E-B739-04512E9E679B}"/>
              </a:ext>
            </a:extLst>
          </p:cNvPr>
          <p:cNvSpPr/>
          <p:nvPr/>
        </p:nvSpPr>
        <p:spPr>
          <a:xfrm>
            <a:off x="251520" y="332656"/>
            <a:ext cx="8568952" cy="992579"/>
          </a:xfrm>
          <a:prstGeom prst="rect">
            <a:avLst/>
          </a:prstGeom>
        </p:spPr>
        <p:txBody>
          <a:bodyPr wrap="square">
            <a:spAutoFit/>
          </a:bodyPr>
          <a:lstStyle/>
          <a:p>
            <a:pPr marL="171450" algn="ctr">
              <a:spcAft>
                <a:spcPts val="300"/>
              </a:spcAft>
              <a:defRPr/>
            </a:pPr>
            <a:r>
              <a:rPr lang="en-US" b="1" dirty="0"/>
              <a:t>Metas y Planes </a:t>
            </a:r>
          </a:p>
          <a:p>
            <a:pPr>
              <a:defRPr/>
            </a:pPr>
            <a:r>
              <a:rPr lang="es-ES" b="1" dirty="0"/>
              <a:t>6.   Entrenar y desarrollar líderes efectivos.</a:t>
            </a:r>
          </a:p>
        </p:txBody>
      </p:sp>
      <p:pic>
        <p:nvPicPr>
          <p:cNvPr id="55298" name="Picture 4" descr="Graphical user interface&#10;&#10;Description automatically generated">
            <a:extLst>
              <a:ext uri="{FF2B5EF4-FFF2-40B4-BE49-F238E27FC236}">
                <a16:creationId xmlns:a16="http://schemas.microsoft.com/office/drawing/2014/main" id="{133701F0-1703-CF4A-8536-009AB4A17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574" y="1858850"/>
            <a:ext cx="6152852" cy="463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5298"/>
                                        </p:tgtEl>
                                        <p:attrNameLst>
                                          <p:attrName>style.visibility</p:attrName>
                                        </p:attrNameLst>
                                      </p:cBhvr>
                                      <p:to>
                                        <p:strVal val="visible"/>
                                      </p:to>
                                    </p:set>
                                    <p:animEffect transition="in" filter="blinds(horizontal)">
                                      <p:cBhvr>
                                        <p:cTn id="10" dur="5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77BD5D-3C7B-3144-9518-3A2F7B0F077C}"/>
              </a:ext>
            </a:extLst>
          </p:cNvPr>
          <p:cNvSpPr/>
          <p:nvPr/>
        </p:nvSpPr>
        <p:spPr>
          <a:xfrm>
            <a:off x="214312" y="44624"/>
            <a:ext cx="8715375" cy="2808461"/>
          </a:xfrm>
          <a:prstGeom prst="rect">
            <a:avLst/>
          </a:prstGeom>
        </p:spPr>
        <p:txBody>
          <a:bodyPr>
            <a:spAutoFit/>
          </a:bodyPr>
          <a:lstStyle/>
          <a:p>
            <a:pPr marL="171450" algn="ctr">
              <a:spcAft>
                <a:spcPts val="300"/>
              </a:spcAft>
              <a:defRPr/>
            </a:pPr>
            <a:r>
              <a:rPr lang="en-US" b="1" dirty="0"/>
              <a:t>Metas y Planes</a:t>
            </a:r>
          </a:p>
          <a:p>
            <a:pPr>
              <a:defRPr/>
            </a:pPr>
            <a:endParaRPr lang="en-US" sz="600" b="1" dirty="0">
              <a:latin typeface="Palatino" charset="0"/>
              <a:ea typeface="Palatino" charset="0"/>
              <a:cs typeface="Palatino" charset="0"/>
            </a:endParaRPr>
          </a:p>
          <a:p>
            <a:pPr marL="385763" indent="-385763">
              <a:buFont typeface="+mj-lt"/>
              <a:buAutoNum type="arabicPeriod" startAt="7"/>
              <a:defRPr/>
            </a:pPr>
            <a:r>
              <a:rPr lang="es-ES" b="1" dirty="0"/>
              <a:t>Poner a disposición y alentar el uso de materiales publicados por la Iglesia del Nazareno para adquirir conocimiento de la Palabra de Dios, la doctrina nazarena, la vida devocional cristiana y el servicio. </a:t>
            </a:r>
          </a:p>
        </p:txBody>
      </p:sp>
      <p:pic>
        <p:nvPicPr>
          <p:cNvPr id="3" name="Picture 2">
            <a:extLst>
              <a:ext uri="{FF2B5EF4-FFF2-40B4-BE49-F238E27FC236}">
                <a16:creationId xmlns:a16="http://schemas.microsoft.com/office/drawing/2014/main" id="{E9E62B77-7531-DF45-AAC7-EA7995C7C5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49" t="19157" r="18404" b="814"/>
          <a:stretch/>
        </p:blipFill>
        <p:spPr>
          <a:xfrm>
            <a:off x="5220072" y="3423124"/>
            <a:ext cx="3923928" cy="343487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F8307D-7A83-0448-BED5-52AF11557CE9}"/>
              </a:ext>
            </a:extLst>
          </p:cNvPr>
          <p:cNvSpPr/>
          <p:nvPr/>
        </p:nvSpPr>
        <p:spPr>
          <a:xfrm>
            <a:off x="89938" y="252658"/>
            <a:ext cx="9061450" cy="2285241"/>
          </a:xfrm>
          <a:prstGeom prst="rect">
            <a:avLst/>
          </a:prstGeom>
        </p:spPr>
        <p:txBody>
          <a:bodyPr>
            <a:spAutoFit/>
          </a:bodyPr>
          <a:lstStyle/>
          <a:p>
            <a:pPr marL="171450" algn="ctr">
              <a:spcAft>
                <a:spcPts val="300"/>
              </a:spcAft>
              <a:defRPr/>
            </a:pPr>
            <a:r>
              <a:rPr lang="en-US" b="1" dirty="0"/>
              <a:t>Metas y Planes </a:t>
            </a:r>
            <a:r>
              <a:rPr lang="en-US" dirty="0"/>
              <a:t> </a:t>
            </a:r>
            <a:endParaRPr lang="en-US" b="1" dirty="0"/>
          </a:p>
          <a:p>
            <a:pPr>
              <a:defRPr/>
            </a:pPr>
            <a:endParaRPr lang="en-US" b="1" dirty="0">
              <a:latin typeface="Palatino" charset="0"/>
              <a:ea typeface="Palatino" charset="0"/>
              <a:cs typeface="Palatino" charset="0"/>
            </a:endParaRPr>
          </a:p>
          <a:p>
            <a:pPr marL="514350" indent="-514350">
              <a:buFont typeface="+mj-lt"/>
              <a:buAutoNum type="arabicPeriod" startAt="8"/>
              <a:defRPr/>
            </a:pPr>
            <a:r>
              <a:rPr lang="es-ES" b="1" dirty="0"/>
              <a:t>Proporcionar más recursos electrónicos de discipulado y ministerios a través de nuestro sitio web y a través del recurso de la Carpeta.</a:t>
            </a:r>
          </a:p>
        </p:txBody>
      </p:sp>
      <p:pic>
        <p:nvPicPr>
          <p:cNvPr id="58370" name="Picture 4" descr="Click, clicking, cursor, mouse, mouseclick, pointer, pointing icon -  Download on Iconfinder">
            <a:extLst>
              <a:ext uri="{FF2B5EF4-FFF2-40B4-BE49-F238E27FC236}">
                <a16:creationId xmlns:a16="http://schemas.microsoft.com/office/drawing/2014/main" id="{9FF9A3F7-C254-6349-A088-EC8F6DD22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139445"/>
            <a:ext cx="3440187" cy="3440187"/>
          </a:xfrm>
          <a:prstGeom prst="rect">
            <a:avLst/>
          </a:prstGeom>
          <a:solidFill>
            <a:schemeClr val="tx1"/>
          </a:solid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8370"/>
                                        </p:tgtEl>
                                        <p:attrNameLst>
                                          <p:attrName>style.visibility</p:attrName>
                                        </p:attrNameLst>
                                      </p:cBhvr>
                                      <p:to>
                                        <p:strVal val="visible"/>
                                      </p:to>
                                    </p:set>
                                    <p:animEffect transition="in" filter="blinds(horizontal)">
                                      <p:cBhvr>
                                        <p:cTn id="10"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descr="C:\Users\Monte Cyr\Documents\Discipleship\Logos\Facebook.jpg">
            <a:extLst>
              <a:ext uri="{FF2B5EF4-FFF2-40B4-BE49-F238E27FC236}">
                <a16:creationId xmlns:a16="http://schemas.microsoft.com/office/drawing/2014/main" id="{B4DF4421-CCA7-CB4F-BF88-CC896B57C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66019" y="3608785"/>
            <a:ext cx="34194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0DB1CCE-451C-E843-98AE-499654F94207}"/>
              </a:ext>
            </a:extLst>
          </p:cNvPr>
          <p:cNvSpPr txBox="1"/>
          <p:nvPr/>
        </p:nvSpPr>
        <p:spPr>
          <a:xfrm>
            <a:off x="165893" y="5517232"/>
            <a:ext cx="8812213" cy="1569660"/>
          </a:xfrm>
          <a:prstGeom prst="rect">
            <a:avLst/>
          </a:prstGeom>
          <a:noFill/>
        </p:spPr>
        <p:txBody>
          <a:bodyPr>
            <a:spAutoFit/>
          </a:bodyPr>
          <a:lstStyle/>
          <a:p>
            <a:pPr algn="ctr">
              <a:defRPr/>
            </a:pPr>
            <a:r>
              <a:rPr lang="en-US" sz="2400" b="1" dirty="0">
                <a:solidFill>
                  <a:srgbClr val="FFFF00"/>
                </a:solidFill>
                <a:hlinkClick r:id="rId4">
                  <a:extLst>
                    <a:ext uri="{A12FA001-AC4F-418D-AE19-62706E023703}">
                      <ahyp:hlinkClr xmlns:ahyp="http://schemas.microsoft.com/office/drawing/2018/hyperlinkcolor" val="tx"/>
                    </a:ext>
                  </a:extLst>
                </a:hlinkClick>
              </a:rPr>
              <a:t>www.facebook.com/MesoamericaDiscipulado</a:t>
            </a:r>
            <a:endParaRPr lang="en-US" sz="2400" b="1" dirty="0">
              <a:solidFill>
                <a:srgbClr val="FFFF00"/>
              </a:solidFill>
            </a:endParaRPr>
          </a:p>
          <a:p>
            <a:pPr algn="ctr">
              <a:defRPr/>
            </a:pPr>
            <a:r>
              <a:rPr lang="en-US" sz="2400" b="1" dirty="0" err="1">
                <a:solidFill>
                  <a:srgbClr val="00B0F0"/>
                </a:solidFill>
              </a:rPr>
              <a:t>www.facebook.com</a:t>
            </a:r>
            <a:r>
              <a:rPr lang="en-US" sz="2400" b="1" dirty="0">
                <a:solidFill>
                  <a:srgbClr val="00B0F0"/>
                </a:solidFill>
              </a:rPr>
              <a:t>/</a:t>
            </a:r>
            <a:r>
              <a:rPr lang="en-US" sz="2400" b="1" dirty="0" err="1">
                <a:solidFill>
                  <a:srgbClr val="00B0F0"/>
                </a:solidFill>
              </a:rPr>
              <a:t>MesoamericaDiscipleship</a:t>
            </a:r>
            <a:endParaRPr lang="en-US" sz="2400" b="1" dirty="0">
              <a:solidFill>
                <a:srgbClr val="FFFF00"/>
              </a:solidFill>
            </a:endParaRPr>
          </a:p>
          <a:p>
            <a:pPr algn="ctr">
              <a:defRPr/>
            </a:pPr>
            <a:r>
              <a:rPr lang="fr-FR" sz="2400" b="1" dirty="0">
                <a:solidFill>
                  <a:schemeClr val="tx2">
                    <a:lumMod val="40000"/>
                    <a:lumOff val="60000"/>
                  </a:schemeClr>
                </a:solidFill>
              </a:rPr>
              <a:t>Région </a:t>
            </a:r>
            <a:r>
              <a:rPr lang="fr-FR" sz="2400" b="1" dirty="0" err="1">
                <a:solidFill>
                  <a:schemeClr val="tx2">
                    <a:lumMod val="40000"/>
                    <a:lumOff val="60000"/>
                  </a:schemeClr>
                </a:solidFill>
              </a:rPr>
              <a:t>MésoAmérique</a:t>
            </a:r>
            <a:r>
              <a:rPr lang="fr-FR" sz="2400" b="1" dirty="0">
                <a:solidFill>
                  <a:schemeClr val="tx2">
                    <a:lumMod val="40000"/>
                    <a:lumOff val="60000"/>
                  </a:schemeClr>
                </a:solidFill>
              </a:rPr>
              <a:t> la Formation des Disciples</a:t>
            </a:r>
            <a:endParaRPr lang="en-US" sz="2400" b="1" dirty="0">
              <a:solidFill>
                <a:schemeClr val="tx2">
                  <a:lumMod val="40000"/>
                  <a:lumOff val="60000"/>
                </a:schemeClr>
              </a:solidFill>
            </a:endParaRPr>
          </a:p>
          <a:p>
            <a:pPr algn="ctr">
              <a:defRPr/>
            </a:pPr>
            <a:endParaRPr lang="en-US" sz="2400" b="1" dirty="0"/>
          </a:p>
        </p:txBody>
      </p:sp>
      <p:pic>
        <p:nvPicPr>
          <p:cNvPr id="59395" name="Picture 6" descr="Graphical user interface, website&#10;&#10;Description automatically generated">
            <a:extLst>
              <a:ext uri="{FF2B5EF4-FFF2-40B4-BE49-F238E27FC236}">
                <a16:creationId xmlns:a16="http://schemas.microsoft.com/office/drawing/2014/main" id="{22D33199-6A1B-A34E-B8AA-FE950AC21A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4204" y="1532045"/>
            <a:ext cx="26670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raphical user interface, application, Word&#10;&#10;Description automatically generated">
            <a:extLst>
              <a:ext uri="{FF2B5EF4-FFF2-40B4-BE49-F238E27FC236}">
                <a16:creationId xmlns:a16="http://schemas.microsoft.com/office/drawing/2014/main" id="{C1EC8E6B-227F-3642-8FA2-1D641C1D2DE8}"/>
              </a:ext>
            </a:extLst>
          </p:cNvPr>
          <p:cNvPicPr>
            <a:picLocks noChangeAspect="1"/>
          </p:cNvPicPr>
          <p:nvPr/>
        </p:nvPicPr>
        <p:blipFill rotWithShape="1">
          <a:blip r:embed="rId6">
            <a:extLst>
              <a:ext uri="{28A0092B-C50C-407E-A947-70E740481C1C}">
                <a14:useLocalDpi xmlns:a14="http://schemas.microsoft.com/office/drawing/2010/main" val="0"/>
              </a:ext>
            </a:extLst>
          </a:blip>
          <a:srcRect l="38158" t="16925" r="32675"/>
          <a:stretch/>
        </p:blipFill>
        <p:spPr>
          <a:xfrm>
            <a:off x="1085725" y="188640"/>
            <a:ext cx="2305642" cy="4104456"/>
          </a:xfrm>
          <a:prstGeom prst="rect">
            <a:avLst/>
          </a:prstGeom>
        </p:spPr>
      </p:pic>
      <p:pic>
        <p:nvPicPr>
          <p:cNvPr id="8" name="Picture 7" descr="Graphical user interface, application, Word&#10;&#10;Description automatically generated">
            <a:extLst>
              <a:ext uri="{FF2B5EF4-FFF2-40B4-BE49-F238E27FC236}">
                <a16:creationId xmlns:a16="http://schemas.microsoft.com/office/drawing/2014/main" id="{001EEC9B-FF2C-B145-8D46-BCFCDE76E70E}"/>
              </a:ext>
            </a:extLst>
          </p:cNvPr>
          <p:cNvPicPr>
            <a:picLocks noChangeAspect="1"/>
          </p:cNvPicPr>
          <p:nvPr/>
        </p:nvPicPr>
        <p:blipFill rotWithShape="1">
          <a:blip r:embed="rId7">
            <a:extLst>
              <a:ext uri="{28A0092B-C50C-407E-A947-70E740481C1C}">
                <a14:useLocalDpi xmlns:a14="http://schemas.microsoft.com/office/drawing/2010/main" val="0"/>
              </a:ext>
            </a:extLst>
          </a:blip>
          <a:srcRect l="38884" t="16808" r="31527"/>
          <a:stretch/>
        </p:blipFill>
        <p:spPr>
          <a:xfrm>
            <a:off x="6416223" y="150709"/>
            <a:ext cx="2439298" cy="4286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F41BA4-C8C6-6746-AA92-5AA757F1A8F8}"/>
              </a:ext>
            </a:extLst>
          </p:cNvPr>
          <p:cNvSpPr txBox="1"/>
          <p:nvPr/>
        </p:nvSpPr>
        <p:spPr>
          <a:xfrm>
            <a:off x="1259632" y="5733256"/>
            <a:ext cx="6858000" cy="1027204"/>
          </a:xfrm>
          <a:prstGeom prst="rect">
            <a:avLst/>
          </a:prstGeom>
          <a:noFill/>
        </p:spPr>
        <p:txBody>
          <a:bodyPr>
            <a:spAutoFit/>
          </a:bodyPr>
          <a:lstStyle/>
          <a:p>
            <a:pPr algn="ctr">
              <a:defRPr/>
            </a:pPr>
            <a:r>
              <a:rPr lang="en-US" sz="2025" b="1" dirty="0" err="1">
                <a:solidFill>
                  <a:srgbClr val="FFFF00"/>
                </a:solidFill>
              </a:rPr>
              <a:t>www.DniRecursos.mesoamericaregion.org</a:t>
            </a:r>
            <a:endParaRPr lang="en-US" sz="2025" b="1" dirty="0">
              <a:solidFill>
                <a:srgbClr val="FFFF00"/>
              </a:solidFill>
            </a:endParaRPr>
          </a:p>
          <a:p>
            <a:pPr algn="ctr">
              <a:defRPr/>
            </a:pPr>
            <a:r>
              <a:rPr lang="en-US" sz="2025" b="1" dirty="0" err="1">
                <a:solidFill>
                  <a:srgbClr val="00B0F0"/>
                </a:solidFill>
              </a:rPr>
              <a:t>www.NdiResources.mesoamericaregion.org</a:t>
            </a:r>
            <a:endParaRPr lang="en-US" sz="2025" b="1" dirty="0">
              <a:solidFill>
                <a:schemeClr val="tx2">
                  <a:lumMod val="40000"/>
                  <a:lumOff val="60000"/>
                </a:schemeClr>
              </a:solidFill>
            </a:endParaRPr>
          </a:p>
          <a:p>
            <a:pPr algn="ctr">
              <a:defRPr/>
            </a:pPr>
            <a:r>
              <a:rPr lang="en-US" sz="2025" b="1" dirty="0" err="1">
                <a:solidFill>
                  <a:schemeClr val="tx2">
                    <a:lumMod val="40000"/>
                    <a:lumOff val="60000"/>
                  </a:schemeClr>
                </a:solidFill>
              </a:rPr>
              <a:t>www.DniRessourses.mesoamericaregion.org</a:t>
            </a:r>
            <a:endParaRPr lang="en-US" sz="2025" b="1" dirty="0">
              <a:solidFill>
                <a:schemeClr val="tx2">
                  <a:lumMod val="40000"/>
                  <a:lumOff val="60000"/>
                </a:schemeClr>
              </a:solidFill>
            </a:endParaRPr>
          </a:p>
        </p:txBody>
      </p:sp>
      <p:pic>
        <p:nvPicPr>
          <p:cNvPr id="4" name="Picture 3" descr="Graphical user interface, application, Word&#10;&#10;Description automatically generated">
            <a:extLst>
              <a:ext uri="{FF2B5EF4-FFF2-40B4-BE49-F238E27FC236}">
                <a16:creationId xmlns:a16="http://schemas.microsoft.com/office/drawing/2014/main" id="{4D0D1B8B-AA93-6C41-A36D-8C9D78838C44}"/>
              </a:ext>
            </a:extLst>
          </p:cNvPr>
          <p:cNvPicPr>
            <a:picLocks noChangeAspect="1"/>
          </p:cNvPicPr>
          <p:nvPr/>
        </p:nvPicPr>
        <p:blipFill rotWithShape="1">
          <a:blip r:embed="rId3">
            <a:extLst>
              <a:ext uri="{28A0092B-C50C-407E-A947-70E740481C1C}">
                <a14:useLocalDpi xmlns:a14="http://schemas.microsoft.com/office/drawing/2010/main" val="0"/>
              </a:ext>
            </a:extLst>
          </a:blip>
          <a:srcRect l="35826" t="19760" r="35825"/>
          <a:stretch/>
        </p:blipFill>
        <p:spPr>
          <a:xfrm>
            <a:off x="2987824" y="97539"/>
            <a:ext cx="3168352" cy="56047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5391E6D3-8045-5442-B745-7C56BACE14EE}"/>
              </a:ext>
            </a:extLst>
          </p:cNvPr>
          <p:cNvPicPr>
            <a:picLocks noChangeAspect="1"/>
          </p:cNvPicPr>
          <p:nvPr/>
        </p:nvPicPr>
        <p:blipFill rotWithShape="1">
          <a:blip r:embed="rId3">
            <a:extLst>
              <a:ext uri="{28A0092B-C50C-407E-A947-70E740481C1C}">
                <a14:useLocalDpi xmlns:a14="http://schemas.microsoft.com/office/drawing/2010/main" val="0"/>
              </a:ext>
            </a:extLst>
          </a:blip>
          <a:srcRect l="9838" t="19760" r="11224"/>
          <a:stretch/>
        </p:blipFill>
        <p:spPr>
          <a:xfrm>
            <a:off x="323528" y="188639"/>
            <a:ext cx="8640960" cy="5489687"/>
          </a:xfrm>
          <a:prstGeom prst="rect">
            <a:avLst/>
          </a:prstGeom>
        </p:spPr>
      </p:pic>
      <p:sp>
        <p:nvSpPr>
          <p:cNvPr id="4" name="TextBox 3">
            <a:extLst>
              <a:ext uri="{FF2B5EF4-FFF2-40B4-BE49-F238E27FC236}">
                <a16:creationId xmlns:a16="http://schemas.microsoft.com/office/drawing/2014/main" id="{84B37F03-6779-2F19-C32D-A12C200A8108}"/>
              </a:ext>
            </a:extLst>
          </p:cNvPr>
          <p:cNvSpPr txBox="1"/>
          <p:nvPr/>
        </p:nvSpPr>
        <p:spPr>
          <a:xfrm>
            <a:off x="1259632" y="5733256"/>
            <a:ext cx="6858000" cy="1027204"/>
          </a:xfrm>
          <a:prstGeom prst="rect">
            <a:avLst/>
          </a:prstGeom>
          <a:noFill/>
        </p:spPr>
        <p:txBody>
          <a:bodyPr>
            <a:spAutoFit/>
          </a:bodyPr>
          <a:lstStyle/>
          <a:p>
            <a:pPr algn="ctr">
              <a:defRPr/>
            </a:pPr>
            <a:r>
              <a:rPr lang="en-US" sz="2025" b="1" dirty="0" err="1">
                <a:solidFill>
                  <a:srgbClr val="FFFF00"/>
                </a:solidFill>
              </a:rPr>
              <a:t>www.DniRecursos.mesoamericaregion.org</a:t>
            </a:r>
            <a:endParaRPr lang="en-US" sz="2025" b="1" dirty="0">
              <a:solidFill>
                <a:srgbClr val="FFFF00"/>
              </a:solidFill>
            </a:endParaRPr>
          </a:p>
          <a:p>
            <a:pPr algn="ctr">
              <a:defRPr/>
            </a:pPr>
            <a:r>
              <a:rPr lang="en-US" sz="2025" b="1" dirty="0" err="1">
                <a:solidFill>
                  <a:srgbClr val="00B0F0"/>
                </a:solidFill>
              </a:rPr>
              <a:t>www.NdiResources.mesoamericaregion.org</a:t>
            </a:r>
            <a:endParaRPr lang="en-US" sz="2025" b="1" dirty="0">
              <a:solidFill>
                <a:schemeClr val="tx2">
                  <a:lumMod val="40000"/>
                  <a:lumOff val="60000"/>
                </a:schemeClr>
              </a:solidFill>
            </a:endParaRPr>
          </a:p>
          <a:p>
            <a:pPr algn="ctr">
              <a:defRPr/>
            </a:pPr>
            <a:r>
              <a:rPr lang="en-US" sz="2025" b="1" dirty="0" err="1">
                <a:solidFill>
                  <a:schemeClr val="tx2">
                    <a:lumMod val="40000"/>
                    <a:lumOff val="60000"/>
                  </a:schemeClr>
                </a:solidFill>
              </a:rPr>
              <a:t>www.DniRessourses.mesoamericaregion.org</a:t>
            </a:r>
            <a:endParaRPr lang="en-US" sz="2025" b="1" dirty="0">
              <a:solidFill>
                <a:schemeClr val="tx2">
                  <a:lumMod val="40000"/>
                  <a:lumOff val="60000"/>
                </a:schemeClr>
              </a:solidFill>
            </a:endParaRPr>
          </a:p>
        </p:txBody>
      </p:sp>
    </p:spTree>
    <p:extLst>
      <p:ext uri="{BB962C8B-B14F-4D97-AF65-F5344CB8AC3E}">
        <p14:creationId xmlns:p14="http://schemas.microsoft.com/office/powerpoint/2010/main" val="83587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32A55D-112E-CC47-A416-2EC94E82DD76}"/>
              </a:ext>
            </a:extLst>
          </p:cNvPr>
          <p:cNvSpPr txBox="1"/>
          <p:nvPr/>
        </p:nvSpPr>
        <p:spPr>
          <a:xfrm>
            <a:off x="4041867" y="958496"/>
            <a:ext cx="1944216" cy="2646878"/>
          </a:xfrm>
          <a:prstGeom prst="rect">
            <a:avLst/>
          </a:prstGeom>
          <a:noFill/>
        </p:spPr>
        <p:txBody>
          <a:bodyPr wrap="square" rtlCol="0">
            <a:spAutoFit/>
          </a:bodyPr>
          <a:lstStyle/>
          <a:p>
            <a:r>
              <a:rPr lang="en-US" sz="16600" dirty="0"/>
              <a:t>=</a:t>
            </a:r>
            <a:endParaRPr lang="en-US" sz="18000" dirty="0"/>
          </a:p>
        </p:txBody>
      </p:sp>
      <p:pic>
        <p:nvPicPr>
          <p:cNvPr id="5" name="Picture 4">
            <a:extLst>
              <a:ext uri="{FF2B5EF4-FFF2-40B4-BE49-F238E27FC236}">
                <a16:creationId xmlns:a16="http://schemas.microsoft.com/office/drawing/2014/main" id="{A7915F44-0C47-4449-9827-4E92CD566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794092"/>
            <a:ext cx="2880320" cy="2922939"/>
          </a:xfrm>
          <a:prstGeom prst="rect">
            <a:avLst/>
          </a:prstGeom>
        </p:spPr>
      </p:pic>
      <p:pic>
        <p:nvPicPr>
          <p:cNvPr id="9" name="Picture 8">
            <a:extLst>
              <a:ext uri="{FF2B5EF4-FFF2-40B4-BE49-F238E27FC236}">
                <a16:creationId xmlns:a16="http://schemas.microsoft.com/office/drawing/2014/main" id="{0E2B41E7-09A0-974C-B3D7-FB60F995B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361" y="838457"/>
            <a:ext cx="2878575" cy="2878575"/>
          </a:xfrm>
          <a:prstGeom prst="rect">
            <a:avLst/>
          </a:prstGeom>
        </p:spPr>
      </p:pic>
      <p:cxnSp>
        <p:nvCxnSpPr>
          <p:cNvPr id="12" name="Straight Connector 11">
            <a:extLst>
              <a:ext uri="{FF2B5EF4-FFF2-40B4-BE49-F238E27FC236}">
                <a16:creationId xmlns:a16="http://schemas.microsoft.com/office/drawing/2014/main" id="{5108F829-4513-0842-8124-25B6A992B72C}"/>
              </a:ext>
            </a:extLst>
          </p:cNvPr>
          <p:cNvCxnSpPr>
            <a:cxnSpLocks/>
          </p:cNvCxnSpPr>
          <p:nvPr/>
        </p:nvCxnSpPr>
        <p:spPr>
          <a:xfrm>
            <a:off x="4253182" y="1858515"/>
            <a:ext cx="971600" cy="794092"/>
          </a:xfrm>
          <a:prstGeom prst="line">
            <a:avLst/>
          </a:prstGeom>
          <a:ln w="3810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50B6796-2F8C-C145-8BAC-8746A9687206}"/>
              </a:ext>
            </a:extLst>
          </p:cNvPr>
          <p:cNvCxnSpPr>
            <a:cxnSpLocks/>
          </p:cNvCxnSpPr>
          <p:nvPr/>
        </p:nvCxnSpPr>
        <p:spPr>
          <a:xfrm flipH="1">
            <a:off x="4369014" y="1772816"/>
            <a:ext cx="779050" cy="914923"/>
          </a:xfrm>
          <a:prstGeom prst="line">
            <a:avLst/>
          </a:prstGeom>
          <a:ln w="381000">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A80C94EC-0959-C346-8A85-EC5645A326A6}"/>
              </a:ext>
            </a:extLst>
          </p:cNvPr>
          <p:cNvSpPr/>
          <p:nvPr/>
        </p:nvSpPr>
        <p:spPr>
          <a:xfrm>
            <a:off x="123607" y="4482986"/>
            <a:ext cx="8840882" cy="1754326"/>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MIEDD no </a:t>
            </a:r>
            <a:r>
              <a:rPr lang="en-US" sz="5400" b="1" cap="none" spc="0" dirty="0" err="1">
                <a:ln w="6600">
                  <a:solidFill>
                    <a:schemeClr val="accent2"/>
                  </a:solidFill>
                  <a:prstDash val="solid"/>
                </a:ln>
                <a:solidFill>
                  <a:srgbClr val="FFFFFF"/>
                </a:solidFill>
                <a:effectLst>
                  <a:outerShdw dist="38100" dir="2700000" algn="tl" rotWithShape="0">
                    <a:schemeClr val="accent2"/>
                  </a:outerShdw>
                </a:effectLst>
              </a:rPr>
              <a:t>es</a:t>
            </a: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outerShdw dist="38100" dir="2700000" algn="tl" rotWithShape="0">
                    <a:schemeClr val="accent2"/>
                  </a:outerShdw>
                </a:effectLst>
              </a:rPr>
              <a:t>simplemente</a:t>
            </a:r>
            <a:br>
              <a:rPr lang="en-US" sz="5400" b="1" dirty="0">
                <a:ln w="6600">
                  <a:solidFill>
                    <a:schemeClr val="accent2"/>
                  </a:solidFill>
                  <a:prstDash val="solid"/>
                </a:ln>
                <a:solidFill>
                  <a:srgbClr val="FFFFFF"/>
                </a:solidFill>
                <a:effectLst>
                  <a:outerShdw dist="38100" dir="2700000" algn="tl" rotWithShape="0">
                    <a:schemeClr val="accent2"/>
                  </a:outerShdw>
                </a:effectLst>
              </a:rPr>
            </a:br>
            <a:r>
              <a:rPr lang="en-US" sz="5400" b="1" cap="none" spc="0" dirty="0" err="1">
                <a:ln w="6600">
                  <a:solidFill>
                    <a:schemeClr val="accent2"/>
                  </a:solidFill>
                  <a:prstDash val="solid"/>
                </a:ln>
                <a:solidFill>
                  <a:srgbClr val="FFFFFF"/>
                </a:solidFill>
                <a:effectLst>
                  <a:outerShdw dist="38100" dir="2700000" algn="tl" rotWithShape="0">
                    <a:schemeClr val="accent2"/>
                  </a:outerShdw>
                </a:effectLst>
              </a:rPr>
              <a:t>Escuela</a:t>
            </a: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 Dominical</a:t>
            </a:r>
          </a:p>
        </p:txBody>
      </p:sp>
    </p:spTree>
    <p:extLst>
      <p:ext uri="{BB962C8B-B14F-4D97-AF65-F5344CB8AC3E}">
        <p14:creationId xmlns:p14="http://schemas.microsoft.com/office/powerpoint/2010/main" val="162164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9E30AE30-F8B5-6849-939C-3802968EFFDC}"/>
              </a:ext>
            </a:extLst>
          </p:cNvPr>
          <p:cNvPicPr>
            <a:picLocks noChangeAspect="1"/>
          </p:cNvPicPr>
          <p:nvPr/>
        </p:nvPicPr>
        <p:blipFill rotWithShape="1">
          <a:blip r:embed="rId3">
            <a:extLst>
              <a:ext uri="{28A0092B-C50C-407E-A947-70E740481C1C}">
                <a14:useLocalDpi xmlns:a14="http://schemas.microsoft.com/office/drawing/2010/main" val="0"/>
              </a:ext>
            </a:extLst>
          </a:blip>
          <a:srcRect l="9839" t="21020" r="12988" b="19760"/>
          <a:stretch/>
        </p:blipFill>
        <p:spPr>
          <a:xfrm>
            <a:off x="148870" y="908720"/>
            <a:ext cx="8858516" cy="4248472"/>
          </a:xfrm>
          <a:prstGeom prst="rect">
            <a:avLst/>
          </a:prstGeom>
        </p:spPr>
      </p:pic>
      <p:sp>
        <p:nvSpPr>
          <p:cNvPr id="5" name="TextBox 4">
            <a:extLst>
              <a:ext uri="{FF2B5EF4-FFF2-40B4-BE49-F238E27FC236}">
                <a16:creationId xmlns:a16="http://schemas.microsoft.com/office/drawing/2014/main" id="{3C086FD0-5440-50B7-899A-3FD8444737C4}"/>
              </a:ext>
            </a:extLst>
          </p:cNvPr>
          <p:cNvSpPr txBox="1"/>
          <p:nvPr/>
        </p:nvSpPr>
        <p:spPr>
          <a:xfrm>
            <a:off x="1259632" y="5733256"/>
            <a:ext cx="6858000" cy="1027204"/>
          </a:xfrm>
          <a:prstGeom prst="rect">
            <a:avLst/>
          </a:prstGeom>
          <a:noFill/>
        </p:spPr>
        <p:txBody>
          <a:bodyPr>
            <a:spAutoFit/>
          </a:bodyPr>
          <a:lstStyle/>
          <a:p>
            <a:pPr algn="ctr">
              <a:defRPr/>
            </a:pPr>
            <a:r>
              <a:rPr lang="en-US" sz="2025" b="1" dirty="0" err="1">
                <a:solidFill>
                  <a:srgbClr val="FFFF00"/>
                </a:solidFill>
              </a:rPr>
              <a:t>www.DniRecursos.mesoamericaregion.org</a:t>
            </a:r>
            <a:endParaRPr lang="en-US" sz="2025" b="1" dirty="0">
              <a:solidFill>
                <a:srgbClr val="FFFF00"/>
              </a:solidFill>
            </a:endParaRPr>
          </a:p>
          <a:p>
            <a:pPr algn="ctr">
              <a:defRPr/>
            </a:pPr>
            <a:r>
              <a:rPr lang="en-US" sz="2025" b="1" dirty="0" err="1">
                <a:solidFill>
                  <a:srgbClr val="00B0F0"/>
                </a:solidFill>
              </a:rPr>
              <a:t>www.NdiResources.mesoamericaregion.org</a:t>
            </a:r>
            <a:endParaRPr lang="en-US" sz="2025" b="1" dirty="0">
              <a:solidFill>
                <a:schemeClr val="tx2">
                  <a:lumMod val="40000"/>
                  <a:lumOff val="60000"/>
                </a:schemeClr>
              </a:solidFill>
            </a:endParaRPr>
          </a:p>
          <a:p>
            <a:pPr algn="ctr">
              <a:defRPr/>
            </a:pPr>
            <a:r>
              <a:rPr lang="en-US" sz="2025" b="1" dirty="0" err="1">
                <a:solidFill>
                  <a:schemeClr val="tx2">
                    <a:lumMod val="40000"/>
                    <a:lumOff val="60000"/>
                  </a:schemeClr>
                </a:solidFill>
              </a:rPr>
              <a:t>www.DniRessourses.mesoamericaregion.org</a:t>
            </a:r>
            <a:endParaRPr lang="en-US" sz="2025" b="1" dirty="0">
              <a:solidFill>
                <a:schemeClr val="tx2">
                  <a:lumMod val="40000"/>
                  <a:lumOff val="60000"/>
                </a:schemeClr>
              </a:solidFill>
            </a:endParaRPr>
          </a:p>
        </p:txBody>
      </p:sp>
    </p:spTree>
    <p:extLst>
      <p:ext uri="{BB962C8B-B14F-4D97-AF65-F5344CB8AC3E}">
        <p14:creationId xmlns:p14="http://schemas.microsoft.com/office/powerpoint/2010/main" val="419618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CD70B15F-125A-D540-A470-5FBE862BA3C6}"/>
              </a:ext>
            </a:extLst>
          </p:cNvPr>
          <p:cNvPicPr>
            <a:picLocks noChangeAspect="1"/>
          </p:cNvPicPr>
          <p:nvPr/>
        </p:nvPicPr>
        <p:blipFill rotWithShape="1">
          <a:blip r:embed="rId3">
            <a:extLst>
              <a:ext uri="{28A0092B-C50C-407E-A947-70E740481C1C}">
                <a14:useLocalDpi xmlns:a14="http://schemas.microsoft.com/office/drawing/2010/main" val="0"/>
              </a:ext>
            </a:extLst>
          </a:blip>
          <a:srcRect l="9838" t="27320" r="24086"/>
          <a:stretch/>
        </p:blipFill>
        <p:spPr>
          <a:xfrm>
            <a:off x="539552" y="116877"/>
            <a:ext cx="8136904" cy="5593804"/>
          </a:xfrm>
          <a:prstGeom prst="rect">
            <a:avLst/>
          </a:prstGeom>
        </p:spPr>
      </p:pic>
      <p:sp>
        <p:nvSpPr>
          <p:cNvPr id="4" name="TextBox 3">
            <a:extLst>
              <a:ext uri="{FF2B5EF4-FFF2-40B4-BE49-F238E27FC236}">
                <a16:creationId xmlns:a16="http://schemas.microsoft.com/office/drawing/2014/main" id="{E0FFFB25-3B3D-196F-B134-81D9E793E320}"/>
              </a:ext>
            </a:extLst>
          </p:cNvPr>
          <p:cNvSpPr txBox="1"/>
          <p:nvPr/>
        </p:nvSpPr>
        <p:spPr>
          <a:xfrm>
            <a:off x="1259632" y="5733256"/>
            <a:ext cx="6858000" cy="1027204"/>
          </a:xfrm>
          <a:prstGeom prst="rect">
            <a:avLst/>
          </a:prstGeom>
          <a:noFill/>
        </p:spPr>
        <p:txBody>
          <a:bodyPr>
            <a:spAutoFit/>
          </a:bodyPr>
          <a:lstStyle/>
          <a:p>
            <a:pPr algn="ctr">
              <a:defRPr/>
            </a:pPr>
            <a:r>
              <a:rPr lang="en-US" sz="2025" b="1" dirty="0" err="1">
                <a:solidFill>
                  <a:srgbClr val="FFFF00"/>
                </a:solidFill>
              </a:rPr>
              <a:t>www.DniRecursos.mesoamericaregion.org</a:t>
            </a:r>
            <a:endParaRPr lang="en-US" sz="2025" b="1" dirty="0">
              <a:solidFill>
                <a:srgbClr val="FFFF00"/>
              </a:solidFill>
            </a:endParaRPr>
          </a:p>
          <a:p>
            <a:pPr algn="ctr">
              <a:defRPr/>
            </a:pPr>
            <a:r>
              <a:rPr lang="en-US" sz="2025" b="1" dirty="0" err="1">
                <a:solidFill>
                  <a:srgbClr val="00B0F0"/>
                </a:solidFill>
              </a:rPr>
              <a:t>www.NdiResources.mesoamericaregion.org</a:t>
            </a:r>
            <a:endParaRPr lang="en-US" sz="2025" b="1" dirty="0">
              <a:solidFill>
                <a:schemeClr val="tx2">
                  <a:lumMod val="40000"/>
                  <a:lumOff val="60000"/>
                </a:schemeClr>
              </a:solidFill>
            </a:endParaRPr>
          </a:p>
          <a:p>
            <a:pPr algn="ctr">
              <a:defRPr/>
            </a:pPr>
            <a:r>
              <a:rPr lang="en-US" sz="2025" b="1" dirty="0" err="1">
                <a:solidFill>
                  <a:schemeClr val="tx2">
                    <a:lumMod val="40000"/>
                    <a:lumOff val="60000"/>
                  </a:schemeClr>
                </a:solidFill>
              </a:rPr>
              <a:t>www.DniRessourses.mesoamericaregion.org</a:t>
            </a:r>
            <a:endParaRPr lang="en-US" sz="2025" b="1" dirty="0">
              <a:solidFill>
                <a:schemeClr val="tx2">
                  <a:lumMod val="40000"/>
                  <a:lumOff val="60000"/>
                </a:schemeClr>
              </a:solidFill>
            </a:endParaRPr>
          </a:p>
        </p:txBody>
      </p:sp>
    </p:spTree>
    <p:extLst>
      <p:ext uri="{BB962C8B-B14F-4D97-AF65-F5344CB8AC3E}">
        <p14:creationId xmlns:p14="http://schemas.microsoft.com/office/powerpoint/2010/main" val="53745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table, Word, Excel&#10;&#10;Description automatically generated">
            <a:extLst>
              <a:ext uri="{FF2B5EF4-FFF2-40B4-BE49-F238E27FC236}">
                <a16:creationId xmlns:a16="http://schemas.microsoft.com/office/drawing/2014/main" id="{D8DB730E-929B-0E49-B5A3-88343B9264CB}"/>
              </a:ext>
            </a:extLst>
          </p:cNvPr>
          <p:cNvPicPr>
            <a:picLocks noChangeAspect="1"/>
          </p:cNvPicPr>
          <p:nvPr/>
        </p:nvPicPr>
        <p:blipFill rotWithShape="1">
          <a:blip r:embed="rId3">
            <a:extLst>
              <a:ext uri="{28A0092B-C50C-407E-A947-70E740481C1C}">
                <a14:useLocalDpi xmlns:a14="http://schemas.microsoft.com/office/drawing/2010/main" val="0"/>
              </a:ext>
            </a:extLst>
          </a:blip>
          <a:srcRect l="13775" t="23540" r="16138"/>
          <a:stretch/>
        </p:blipFill>
        <p:spPr>
          <a:xfrm>
            <a:off x="467544" y="87170"/>
            <a:ext cx="8247284" cy="5623266"/>
          </a:xfrm>
          <a:prstGeom prst="rect">
            <a:avLst/>
          </a:prstGeom>
        </p:spPr>
      </p:pic>
      <p:sp>
        <p:nvSpPr>
          <p:cNvPr id="4" name="TextBox 3">
            <a:extLst>
              <a:ext uri="{FF2B5EF4-FFF2-40B4-BE49-F238E27FC236}">
                <a16:creationId xmlns:a16="http://schemas.microsoft.com/office/drawing/2014/main" id="{F8862A29-3719-6C5A-415A-9ABCB2EFF20C}"/>
              </a:ext>
            </a:extLst>
          </p:cNvPr>
          <p:cNvSpPr txBox="1"/>
          <p:nvPr/>
        </p:nvSpPr>
        <p:spPr>
          <a:xfrm>
            <a:off x="1259632" y="5733256"/>
            <a:ext cx="6858000" cy="1027204"/>
          </a:xfrm>
          <a:prstGeom prst="rect">
            <a:avLst/>
          </a:prstGeom>
          <a:noFill/>
        </p:spPr>
        <p:txBody>
          <a:bodyPr>
            <a:spAutoFit/>
          </a:bodyPr>
          <a:lstStyle/>
          <a:p>
            <a:pPr algn="ctr">
              <a:defRPr/>
            </a:pPr>
            <a:r>
              <a:rPr lang="en-US" sz="2025" b="1" dirty="0" err="1">
                <a:solidFill>
                  <a:srgbClr val="FFFF00"/>
                </a:solidFill>
              </a:rPr>
              <a:t>www.DniRecursos.mesoamericaregion.org</a:t>
            </a:r>
            <a:endParaRPr lang="en-US" sz="2025" b="1" dirty="0">
              <a:solidFill>
                <a:srgbClr val="FFFF00"/>
              </a:solidFill>
            </a:endParaRPr>
          </a:p>
          <a:p>
            <a:pPr algn="ctr">
              <a:defRPr/>
            </a:pPr>
            <a:r>
              <a:rPr lang="en-US" sz="2025" b="1" dirty="0" err="1">
                <a:solidFill>
                  <a:srgbClr val="00B0F0"/>
                </a:solidFill>
              </a:rPr>
              <a:t>www.NdiResources.mesoamericaregion.org</a:t>
            </a:r>
            <a:endParaRPr lang="en-US" sz="2025" b="1" dirty="0">
              <a:solidFill>
                <a:schemeClr val="tx2">
                  <a:lumMod val="40000"/>
                  <a:lumOff val="60000"/>
                </a:schemeClr>
              </a:solidFill>
            </a:endParaRPr>
          </a:p>
          <a:p>
            <a:pPr algn="ctr">
              <a:defRPr/>
            </a:pPr>
            <a:r>
              <a:rPr lang="en-US" sz="2025" b="1" dirty="0" err="1">
                <a:solidFill>
                  <a:schemeClr val="tx2">
                    <a:lumMod val="40000"/>
                    <a:lumOff val="60000"/>
                  </a:schemeClr>
                </a:solidFill>
              </a:rPr>
              <a:t>www.DniRessourses.mesoamericaregion.org</a:t>
            </a:r>
            <a:endParaRPr lang="en-US" sz="2025" b="1" dirty="0">
              <a:solidFill>
                <a:schemeClr val="tx2">
                  <a:lumMod val="40000"/>
                  <a:lumOff val="60000"/>
                </a:schemeClr>
              </a:solidFill>
            </a:endParaRPr>
          </a:p>
        </p:txBody>
      </p:sp>
    </p:spTree>
    <p:extLst>
      <p:ext uri="{BB962C8B-B14F-4D97-AF65-F5344CB8AC3E}">
        <p14:creationId xmlns:p14="http://schemas.microsoft.com/office/powerpoint/2010/main" val="404114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4DCF2E7F-CC1F-764D-BB9C-2328D5FC8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841" y="764704"/>
            <a:ext cx="2892317" cy="359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3719C48-F8A8-2087-740E-DFDC37854FB4}"/>
              </a:ext>
            </a:extLst>
          </p:cNvPr>
          <p:cNvSpPr txBox="1"/>
          <p:nvPr/>
        </p:nvSpPr>
        <p:spPr>
          <a:xfrm>
            <a:off x="1259632" y="4725144"/>
            <a:ext cx="6408712" cy="1754326"/>
          </a:xfrm>
          <a:prstGeom prst="rect">
            <a:avLst/>
          </a:prstGeom>
          <a:noFill/>
        </p:spPr>
        <p:txBody>
          <a:bodyPr wrap="square" rtlCol="0">
            <a:spAutoFit/>
          </a:bodyPr>
          <a:lstStyle/>
          <a:p>
            <a:pPr algn="ctr"/>
            <a:r>
              <a:rPr lang="en-US" sz="5400" dirty="0"/>
              <a:t>Gracias, </a:t>
            </a:r>
            <a:r>
              <a:rPr lang="en-US" sz="5400" dirty="0" err="1"/>
              <a:t>Hno</a:t>
            </a:r>
            <a:r>
              <a:rPr lang="en-US" sz="5400" dirty="0"/>
              <a:t>. </a:t>
            </a:r>
            <a:r>
              <a:rPr lang="en-GB" altLang="en-US" sz="5400" dirty="0" err="1"/>
              <a:t>Á</a:t>
            </a:r>
            <a:r>
              <a:rPr lang="en-US" sz="5400" dirty="0" err="1"/>
              <a:t>ngel</a:t>
            </a:r>
            <a:r>
              <a:rPr lang="en-US" sz="5400" dirty="0"/>
              <a:t>!!!</a:t>
            </a:r>
          </a:p>
        </p:txBody>
      </p:sp>
    </p:spTree>
    <p:extLst>
      <p:ext uri="{BB962C8B-B14F-4D97-AF65-F5344CB8AC3E}">
        <p14:creationId xmlns:p14="http://schemas.microsoft.com/office/powerpoint/2010/main" val="15224145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877272"/>
            <a:ext cx="9144000" cy="646331"/>
          </a:xfrm>
          <a:prstGeom prst="rect">
            <a:avLst/>
          </a:prstGeom>
          <a:noFill/>
        </p:spPr>
        <p:txBody>
          <a:bodyPr wrap="square" rtlCol="0">
            <a:spAutoFit/>
          </a:bodyPr>
          <a:lstStyle/>
          <a:p>
            <a:pPr algn="ctr"/>
            <a:r>
              <a:rPr lang="en-US" sz="3600" dirty="0"/>
              <a:t>Monte Cyr – mcyr@mesoamericaregion.org</a:t>
            </a:r>
          </a:p>
        </p:txBody>
      </p:sp>
      <p:pic>
        <p:nvPicPr>
          <p:cNvPr id="8" name="Picture 4">
            <a:extLst>
              <a:ext uri="{FF2B5EF4-FFF2-40B4-BE49-F238E27FC236}">
                <a16:creationId xmlns:a16="http://schemas.microsoft.com/office/drawing/2014/main" id="{2E523CDB-1CB7-A4D9-488A-2BDA229DF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07704" y="357140"/>
            <a:ext cx="5904656" cy="5223350"/>
          </a:xfrm>
          <a:prstGeom prst="rect">
            <a:avLst/>
          </a:prstGeom>
          <a:solidFill>
            <a:schemeClr val="tx1"/>
          </a:solidFill>
        </p:spPr>
      </p:pic>
    </p:spTree>
    <p:extLst>
      <p:ext uri="{BB962C8B-B14F-4D97-AF65-F5344CB8AC3E}">
        <p14:creationId xmlns:p14="http://schemas.microsoft.com/office/powerpoint/2010/main" val="7191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Image result for umbrella">
            <a:extLst>
              <a:ext uri="{FF2B5EF4-FFF2-40B4-BE49-F238E27FC236}">
                <a16:creationId xmlns:a16="http://schemas.microsoft.com/office/drawing/2014/main" id="{2C0C3C49-2904-5B43-A0D8-E1B77B9DB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660092">
            <a:off x="1613829" y="-786045"/>
            <a:ext cx="5906754" cy="6327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0FB8124-A2D8-8447-8509-C2A5A2B54B0A}"/>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6606173" y="2344785"/>
            <a:ext cx="1887527" cy="1163840"/>
          </a:xfrm>
          <a:prstGeom prst="rect">
            <a:avLst/>
          </a:prstGeom>
          <a:noFill/>
          <a:ln>
            <a:noFill/>
          </a:ln>
        </p:spPr>
      </p:pic>
      <p:pic>
        <p:nvPicPr>
          <p:cNvPr id="6" name="Picture 2" descr="C:\Users\Monte Cyr\Documents\Discipleship\Logos\Ministry Logos\SDMI Logos\Children's Ministries\Children's Church.jpg">
            <a:extLst>
              <a:ext uri="{FF2B5EF4-FFF2-40B4-BE49-F238E27FC236}">
                <a16:creationId xmlns:a16="http://schemas.microsoft.com/office/drawing/2014/main" id="{3F8EBD2A-D2BE-E049-ACA8-A7326D31BB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7610" y="5373216"/>
            <a:ext cx="1746478" cy="124301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8" descr="F:\Diferentes BackUps\RAMON SIERRA-2\My Documents, Ramón 2\Mayito\NIÑOS PRIMERO.jpg">
            <a:extLst>
              <a:ext uri="{FF2B5EF4-FFF2-40B4-BE49-F238E27FC236}">
                <a16:creationId xmlns:a16="http://schemas.microsoft.com/office/drawing/2014/main" id="{A034D59F-D57B-BC4B-AB2B-38E7D44AF78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2216" y="2352200"/>
            <a:ext cx="1872208" cy="138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2">
            <a:extLst>
              <a:ext uri="{FF2B5EF4-FFF2-40B4-BE49-F238E27FC236}">
                <a16:creationId xmlns:a16="http://schemas.microsoft.com/office/drawing/2014/main" id="{D5969E4F-AD53-A146-B03D-FC8BA8303C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869901" y="2429825"/>
            <a:ext cx="1433010" cy="17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8760BC17-1136-A249-AA02-71719379AB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734657" y="4407587"/>
            <a:ext cx="1235075" cy="94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Documents and Settings\Blanca\My Documents\EXTERNAL MEDD-PATRICIA\TRASHES\ARCHIVOS DE MED\LOGOS\logos\color\LOGO MEBI\MEBI.jpg">
            <a:extLst>
              <a:ext uri="{FF2B5EF4-FFF2-40B4-BE49-F238E27FC236}">
                <a16:creationId xmlns:a16="http://schemas.microsoft.com/office/drawing/2014/main" id="{72AE6FDB-DE9A-2440-8CF7-8030BA8A3C6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101028" y="5373216"/>
            <a:ext cx="121443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70E8CEB3-E677-624E-AD7F-B967F90EFF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5424747" y="5502067"/>
            <a:ext cx="2241482" cy="117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ABCF559-C5CB-004A-BAC2-0512D16FEA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2034" y="2299909"/>
            <a:ext cx="1743099" cy="1688032"/>
          </a:xfrm>
          <a:prstGeom prst="rect">
            <a:avLst/>
          </a:prstGeom>
        </p:spPr>
      </p:pic>
      <p:pic>
        <p:nvPicPr>
          <p:cNvPr id="15" name="Picture 5">
            <a:extLst>
              <a:ext uri="{FF2B5EF4-FFF2-40B4-BE49-F238E27FC236}">
                <a16:creationId xmlns:a16="http://schemas.microsoft.com/office/drawing/2014/main" id="{62BC0A51-6C93-DE41-A423-3F2841B8A7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7788345" y="5234806"/>
            <a:ext cx="1153603" cy="116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8B373B82-AEEA-2443-961D-92D09DCAD4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2512353" y="4221088"/>
            <a:ext cx="932175" cy="94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monte\Desktop\Dropbox\Carpeta 2015 Español\ORGANIZACIÓN DE MIEDD\Logos\Ministerios para Adultos Solteros logo (2).jpg">
            <a:extLst>
              <a:ext uri="{FF2B5EF4-FFF2-40B4-BE49-F238E27FC236}">
                <a16:creationId xmlns:a16="http://schemas.microsoft.com/office/drawing/2014/main" id="{5F647BE8-4904-4344-9BC6-25A7A4DB1EF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2866" y="3581239"/>
            <a:ext cx="1719288" cy="1719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monte\Documents\Discipleship\Logos\Ministry Logos\SDMI Logos\Spanish\logo dejando huellas.jpg">
            <a:extLst>
              <a:ext uri="{FF2B5EF4-FFF2-40B4-BE49-F238E27FC236}">
                <a16:creationId xmlns:a16="http://schemas.microsoft.com/office/drawing/2014/main" id="{5DDCD600-2276-7840-A52E-2BB379D1FAE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7201" r="10939"/>
          <a:stretch/>
        </p:blipFill>
        <p:spPr bwMode="auto">
          <a:xfrm>
            <a:off x="439920" y="5300527"/>
            <a:ext cx="1466771" cy="14216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896A01-D488-744E-A987-ECE63D5D8D54}"/>
              </a:ext>
            </a:extLst>
          </p:cNvPr>
          <p:cNvSpPr/>
          <p:nvPr/>
        </p:nvSpPr>
        <p:spPr>
          <a:xfrm>
            <a:off x="2123728" y="193864"/>
            <a:ext cx="4803989" cy="1938992"/>
          </a:xfrm>
          <a:prstGeom prst="rect">
            <a:avLst/>
          </a:prstGeom>
          <a:noFill/>
        </p:spPr>
        <p:txBody>
          <a:bodyPr wrap="square" lIns="91440" tIns="45720" rIns="91440" bIns="45720">
            <a:spAutoFit/>
          </a:bodyPr>
          <a:lstStyle/>
          <a:p>
            <a:pPr algn="ctr"/>
            <a:r>
              <a:rPr lang="en-US" sz="30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MINISTERIOS INTERNACIONALES </a:t>
            </a:r>
            <a:r>
              <a:rPr lang="en-US" sz="3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 ESCUELA DOMINICAL Y DISCIPULADO (MIEDD)</a:t>
            </a:r>
          </a:p>
        </p:txBody>
      </p:sp>
      <p:pic>
        <p:nvPicPr>
          <p:cNvPr id="4" name="Picture 3">
            <a:extLst>
              <a:ext uri="{FF2B5EF4-FFF2-40B4-BE49-F238E27FC236}">
                <a16:creationId xmlns:a16="http://schemas.microsoft.com/office/drawing/2014/main" id="{71A828C8-D2FB-4343-AFA4-B29A1443A5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78442" y="3700274"/>
            <a:ext cx="1560105" cy="1041627"/>
          </a:xfrm>
          <a:prstGeom prst="rect">
            <a:avLst/>
          </a:prstGeom>
        </p:spPr>
      </p:pic>
      <p:pic>
        <p:nvPicPr>
          <p:cNvPr id="9" name="Picture 8" descr="Logo&#10;&#10;Description automatically generated">
            <a:extLst>
              <a:ext uri="{FF2B5EF4-FFF2-40B4-BE49-F238E27FC236}">
                <a16:creationId xmlns:a16="http://schemas.microsoft.com/office/drawing/2014/main" id="{9BB82895-FF9C-0730-73E3-B9143A3C14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61466" y="4164236"/>
            <a:ext cx="1743100" cy="1012499"/>
          </a:xfrm>
          <a:prstGeom prst="rect">
            <a:avLst/>
          </a:prstGeom>
        </p:spPr>
      </p:pic>
    </p:spTree>
    <p:extLst>
      <p:ext uri="{BB962C8B-B14F-4D97-AF65-F5344CB8AC3E}">
        <p14:creationId xmlns:p14="http://schemas.microsoft.com/office/powerpoint/2010/main" val="165500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ppt_x"/>
                                          </p:val>
                                        </p:tav>
                                        <p:tav tm="100000">
                                          <p:val>
                                            <p:strVal val="#ppt_x"/>
                                          </p:val>
                                        </p:tav>
                                      </p:tavLst>
                                    </p:anim>
                                    <p:anim calcmode="lin" valueType="num">
                                      <p:cBhvr additive="base">
                                        <p:cTn id="63" dur="500" fill="hold"/>
                                        <p:tgtEl>
                                          <p:spTgt spid="22"/>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A4F81-0D99-1142-81F6-8134B4DAA9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3800" y="25400"/>
            <a:ext cx="6756400" cy="6807200"/>
          </a:xfrm>
          <a:prstGeom prst="rect">
            <a:avLst/>
          </a:prstGeom>
        </p:spPr>
      </p:pic>
      <p:pic>
        <p:nvPicPr>
          <p:cNvPr id="5" name="Picture 4">
            <a:extLst>
              <a:ext uri="{FF2B5EF4-FFF2-40B4-BE49-F238E27FC236}">
                <a16:creationId xmlns:a16="http://schemas.microsoft.com/office/drawing/2014/main" id="{10FB8124-A2D8-8447-8509-C2A5A2B54B0A}"/>
              </a:ext>
            </a:extLst>
          </p:cNvPr>
          <p:cNvPicPr/>
          <p:nvPr/>
        </p:nvPicPr>
        <p:blipFill>
          <a:blip r:embed="rId4" cstate="screen">
            <a:extLst>
              <a:ext uri="{28A0092B-C50C-407E-A947-70E740481C1C}">
                <a14:useLocalDpi xmlns:a14="http://schemas.microsoft.com/office/drawing/2010/main"/>
              </a:ext>
            </a:extLst>
          </a:blip>
          <a:stretch>
            <a:fillRect/>
          </a:stretch>
        </p:blipFill>
        <p:spPr bwMode="auto">
          <a:xfrm>
            <a:off x="7076960" y="2204865"/>
            <a:ext cx="1887527" cy="1163840"/>
          </a:xfrm>
          <a:prstGeom prst="rect">
            <a:avLst/>
          </a:prstGeom>
          <a:noFill/>
          <a:ln>
            <a:noFill/>
          </a:ln>
        </p:spPr>
      </p:pic>
      <p:pic>
        <p:nvPicPr>
          <p:cNvPr id="6" name="Picture 2" descr="C:\Users\Monte Cyr\Documents\Discipleship\Logos\Ministry Logos\SDMI Logos\Children's Ministries\Children's Church.jpg">
            <a:extLst>
              <a:ext uri="{FF2B5EF4-FFF2-40B4-BE49-F238E27FC236}">
                <a16:creationId xmlns:a16="http://schemas.microsoft.com/office/drawing/2014/main" id="{3F8EBD2A-D2BE-E049-ACA8-A7326D31BB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9645" y="5270622"/>
            <a:ext cx="1746478" cy="124301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8" descr="F:\Diferentes BackUps\RAMON SIERRA-2\My Documents, Ramón 2\Mayito\NIÑOS PRIMERO.jpg">
            <a:extLst>
              <a:ext uri="{FF2B5EF4-FFF2-40B4-BE49-F238E27FC236}">
                <a16:creationId xmlns:a16="http://schemas.microsoft.com/office/drawing/2014/main" id="{A034D59F-D57B-BC4B-AB2B-38E7D44AF78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7544" y="1686362"/>
            <a:ext cx="1872208" cy="138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2">
            <a:extLst>
              <a:ext uri="{FF2B5EF4-FFF2-40B4-BE49-F238E27FC236}">
                <a16:creationId xmlns:a16="http://schemas.microsoft.com/office/drawing/2014/main" id="{D5969E4F-AD53-A146-B03D-FC8BA8303C9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835696" y="269585"/>
            <a:ext cx="1433010" cy="17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8760BC17-1136-A249-AA02-71719379AB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275856" y="718584"/>
            <a:ext cx="1235075" cy="94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Documents and Settings\Blanca\My Documents\EXTERNAL MEDD-PATRICIA\TRASHES\ARCHIVOS DE MED\LOGOS\logos\color\LOGO MEBI\MEBI.jpg">
            <a:extLst>
              <a:ext uri="{FF2B5EF4-FFF2-40B4-BE49-F238E27FC236}">
                <a16:creationId xmlns:a16="http://schemas.microsoft.com/office/drawing/2014/main" id="{72AE6FDB-DE9A-2440-8CF7-8030BA8A3C6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696217" y="5270622"/>
            <a:ext cx="121443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70E8CEB3-E677-624E-AD7F-B967F90EFF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6699663" y="4984494"/>
            <a:ext cx="2241482" cy="117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ABCF559-C5CB-004A-BAC2-0512D16FEA9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42757" y="649280"/>
            <a:ext cx="1743099" cy="1688032"/>
          </a:xfrm>
          <a:prstGeom prst="rect">
            <a:avLst/>
          </a:prstGeom>
        </p:spPr>
      </p:pic>
      <p:pic>
        <p:nvPicPr>
          <p:cNvPr id="15" name="Picture 5">
            <a:extLst>
              <a:ext uri="{FF2B5EF4-FFF2-40B4-BE49-F238E27FC236}">
                <a16:creationId xmlns:a16="http://schemas.microsoft.com/office/drawing/2014/main" id="{62BC0A51-6C93-DE41-A423-3F2841B8A7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830043" y="478054"/>
            <a:ext cx="1153603" cy="116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8B373B82-AEEA-2443-961D-92D09DCAD4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675130" y="3068960"/>
            <a:ext cx="944542" cy="9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573B5B0F-9E20-6744-8985-103994353BFE}"/>
              </a:ext>
            </a:extLst>
          </p:cNvPr>
          <p:cNvGrpSpPr/>
          <p:nvPr/>
        </p:nvGrpSpPr>
        <p:grpSpPr>
          <a:xfrm>
            <a:off x="3872755" y="2780928"/>
            <a:ext cx="1512168" cy="1219860"/>
            <a:chOff x="3203848" y="2420888"/>
            <a:chExt cx="2736304" cy="2536715"/>
          </a:xfrm>
        </p:grpSpPr>
        <p:pic>
          <p:nvPicPr>
            <p:cNvPr id="18" name="Picture 17">
              <a:extLst>
                <a:ext uri="{FF2B5EF4-FFF2-40B4-BE49-F238E27FC236}">
                  <a16:creationId xmlns:a16="http://schemas.microsoft.com/office/drawing/2014/main" id="{5C0D1EEA-552E-EF42-979A-01C33D66759D}"/>
                </a:ext>
              </a:extLst>
            </p:cNvPr>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03848" y="2420888"/>
              <a:ext cx="2736304" cy="2536715"/>
            </a:xfrm>
            <a:prstGeom prst="rect">
              <a:avLst/>
            </a:prstGeom>
          </p:spPr>
        </p:pic>
        <p:sp>
          <p:nvSpPr>
            <p:cNvPr id="19" name="TextBox 18">
              <a:extLst>
                <a:ext uri="{FF2B5EF4-FFF2-40B4-BE49-F238E27FC236}">
                  <a16:creationId xmlns:a16="http://schemas.microsoft.com/office/drawing/2014/main" id="{C9555C4E-A65B-7845-A497-2988342A74E9}"/>
                </a:ext>
              </a:extLst>
            </p:cNvPr>
            <p:cNvSpPr txBox="1"/>
            <p:nvPr/>
          </p:nvSpPr>
          <p:spPr>
            <a:xfrm>
              <a:off x="3426747" y="3019854"/>
              <a:ext cx="2376265" cy="640026"/>
            </a:xfrm>
            <a:prstGeom prst="rect">
              <a:avLst/>
            </a:prstGeom>
            <a:noFill/>
          </p:spPr>
          <p:txBody>
            <a:bodyPr wrap="square" rtlCol="0">
              <a:spAutoFit/>
            </a:bodyPr>
            <a:lstStyle/>
            <a:p>
              <a:pPr algn="ctr"/>
              <a:r>
                <a:rPr lang="en-US" sz="1400" b="1" dirty="0" err="1"/>
                <a:t>Discípulo</a:t>
              </a:r>
              <a:endParaRPr lang="en-US" sz="1400" b="1" dirty="0"/>
            </a:p>
          </p:txBody>
        </p:sp>
      </p:grpSp>
      <p:pic>
        <p:nvPicPr>
          <p:cNvPr id="20" name="Picture 2" descr="C:\Users\monte\Desktop\Dropbox\Carpeta 2015 Español\ORGANIZACIÓN DE MIEDD\Logos\Ministerios para Adultos Solteros logo (2).jpg">
            <a:extLst>
              <a:ext uri="{FF2B5EF4-FFF2-40B4-BE49-F238E27FC236}">
                <a16:creationId xmlns:a16="http://schemas.microsoft.com/office/drawing/2014/main" id="{5F647BE8-4904-4344-9BC6-25A7A4DB1EF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67544" y="4077707"/>
            <a:ext cx="1871573" cy="18715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3A0AAB7-4F49-E843-8484-C366DE1525C2}"/>
              </a:ext>
            </a:extLst>
          </p:cNvPr>
          <p:cNvSpPr/>
          <p:nvPr/>
        </p:nvSpPr>
        <p:spPr>
          <a:xfrm rot="20451949">
            <a:off x="4960614" y="4982594"/>
            <a:ext cx="674511"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497DF8C3-690F-8E21-E3E4-E99429D880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17245" y="3489296"/>
            <a:ext cx="1493266" cy="867380"/>
          </a:xfrm>
          <a:prstGeom prst="rect">
            <a:avLst/>
          </a:prstGeom>
        </p:spPr>
      </p:pic>
    </p:spTree>
    <p:extLst>
      <p:ext uri="{BB962C8B-B14F-4D97-AF65-F5344CB8AC3E}">
        <p14:creationId xmlns:p14="http://schemas.microsoft.com/office/powerpoint/2010/main" val="40497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ppt_x"/>
                                          </p:val>
                                        </p:tav>
                                        <p:tav tm="100000">
                                          <p:val>
                                            <p:strVal val="#ppt_x"/>
                                          </p:val>
                                        </p:tav>
                                      </p:tavLst>
                                    </p:anim>
                                    <p:anim calcmode="lin" valueType="num">
                                      <p:cBhvr additive="base">
                                        <p:cTn id="6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571500" y="717180"/>
            <a:ext cx="8001000" cy="914400"/>
          </a:xfrm>
        </p:spPr>
        <p:txBody>
          <a:bodyPr>
            <a:noAutofit/>
          </a:bodyPr>
          <a:lstStyle/>
          <a:p>
            <a:r>
              <a:rPr lang="es-ES" sz="5400" dirty="0">
                <a:solidFill>
                  <a:schemeClr val="tx1"/>
                </a:solidFill>
              </a:rPr>
              <a:t>Discipulado Nazareno Internacional (DNI)</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932040" y="3060555"/>
            <a:ext cx="3472537" cy="3071860"/>
          </a:xfrm>
          <a:prstGeom prst="rect">
            <a:avLst/>
          </a:prstGeom>
          <a:solidFill>
            <a:schemeClr val="tx1"/>
          </a:solidFill>
        </p:spPr>
      </p:pic>
      <p:pic>
        <p:nvPicPr>
          <p:cNvPr id="4" name="Picture 4">
            <a:extLst>
              <a:ext uri="{FF2B5EF4-FFF2-40B4-BE49-F238E27FC236}">
                <a16:creationId xmlns:a16="http://schemas.microsoft.com/office/drawing/2014/main" id="{C2BB658E-0B2D-01FC-E472-0F15C0236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83568" y="3060555"/>
            <a:ext cx="3472537" cy="3038469"/>
          </a:xfrm>
          <a:prstGeom prst="rect">
            <a:avLst/>
          </a:prstGeom>
          <a:solidFill>
            <a:schemeClr val="tx1"/>
          </a:solidFill>
        </p:spPr>
      </p:pic>
    </p:spTree>
    <p:extLst>
      <p:ext uri="{BB962C8B-B14F-4D97-AF65-F5344CB8AC3E}">
        <p14:creationId xmlns:p14="http://schemas.microsoft.com/office/powerpoint/2010/main" val="108984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linds(horizontal)">
                                      <p:cBhvr>
                                        <p:cTn id="1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571500" y="282352"/>
            <a:ext cx="8001000" cy="914400"/>
          </a:xfrm>
        </p:spPr>
        <p:txBody>
          <a:bodyPr>
            <a:normAutofit/>
          </a:bodyPr>
          <a:lstStyle/>
          <a:p>
            <a:r>
              <a:rPr lang="es-ES" sz="4400" dirty="0">
                <a:solidFill>
                  <a:schemeClr val="tx1"/>
                </a:solidFill>
                <a:latin typeface="Arial" charset="0"/>
                <a:ea typeface="Arial" charset="0"/>
                <a:cs typeface="Arial" charset="0"/>
              </a:rPr>
              <a:t>MISI</a:t>
            </a:r>
            <a:r>
              <a:rPr lang="en-US" sz="4400" dirty="0" err="1">
                <a:solidFill>
                  <a:schemeClr val="tx1"/>
                </a:solidFill>
                <a:latin typeface="Arial" charset="0"/>
                <a:ea typeface="Arial" charset="0"/>
                <a:cs typeface="Arial" charset="0"/>
              </a:rPr>
              <a:t>Ó</a:t>
            </a:r>
            <a:r>
              <a:rPr lang="es-ES" sz="4400" dirty="0">
                <a:solidFill>
                  <a:schemeClr val="tx1"/>
                </a:solidFill>
                <a:latin typeface="Arial" charset="0"/>
                <a:ea typeface="Arial" charset="0"/>
                <a:cs typeface="Arial" charset="0"/>
              </a:rPr>
              <a:t>N de DNI</a:t>
            </a:r>
          </a:p>
        </p:txBody>
      </p:sp>
      <p:sp>
        <p:nvSpPr>
          <p:cNvPr id="2" name="TextBox 1"/>
          <p:cNvSpPr txBox="1"/>
          <p:nvPr/>
        </p:nvSpPr>
        <p:spPr>
          <a:xfrm>
            <a:off x="0" y="1340768"/>
            <a:ext cx="9144000" cy="3416320"/>
          </a:xfrm>
          <a:prstGeom prst="rect">
            <a:avLst/>
          </a:prstGeom>
          <a:noFill/>
        </p:spPr>
        <p:txBody>
          <a:bodyPr wrap="square" rtlCol="0">
            <a:spAutoFit/>
          </a:bodyPr>
          <a:lstStyle/>
          <a:p>
            <a:pPr algn="ctr"/>
            <a:r>
              <a:rPr lang="es-ES" sz="3600" dirty="0"/>
              <a:t>La misión de Discipulado Nazareno Internacional (DNI) es llevar a cabo la Gran Comisión con los niños, jóvenes y adultos en preparación para un viaje de por vida de ser y hacer discípulos semejantes a Cristo en las naciones.</a:t>
            </a:r>
            <a:endParaRPr lang="en-US" sz="3600" dirty="0"/>
          </a:p>
        </p:txBody>
      </p:sp>
    </p:spTree>
    <p:extLst>
      <p:ext uri="{BB962C8B-B14F-4D97-AF65-F5344CB8AC3E}">
        <p14:creationId xmlns:p14="http://schemas.microsoft.com/office/powerpoint/2010/main" val="91128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TC101859861[[fn=Tradeshow]]</Template>
  <TotalTime>35626</TotalTime>
  <Words>3612</Words>
  <Application>Microsoft Macintosh PowerPoint</Application>
  <PresentationFormat>On-screen Show (4:3)</PresentationFormat>
  <Paragraphs>258</Paragraphs>
  <Slides>54</Slides>
  <Notes>49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54</vt:i4>
      </vt:variant>
    </vt:vector>
  </HeadingPairs>
  <TitlesOfParts>
    <vt:vector size="68" baseType="lpstr">
      <vt:lpstr>Arial</vt:lpstr>
      <vt:lpstr>Book Antiqua</vt:lpstr>
      <vt:lpstr>Brandon Grotesque Bold</vt:lpstr>
      <vt:lpstr>Brandon Grotesque Light</vt:lpstr>
      <vt:lpstr>Calibri</vt:lpstr>
      <vt:lpstr>Helvetica</vt:lpstr>
      <vt:lpstr>Helvetica Neue</vt:lpstr>
      <vt:lpstr>Lucida Sans</vt:lpstr>
      <vt:lpstr>Palatino</vt:lpstr>
      <vt:lpstr>Trebuchet MS</vt:lpstr>
      <vt:lpstr>Wingdings</vt:lpstr>
      <vt:lpstr>Wingdings 2</vt:lpstr>
      <vt:lpstr>Wingdings 3</vt:lpstr>
      <vt:lpstr>Apex</vt:lpstr>
      <vt:lpstr>DISCIPULADO NAZARENO INTERNACIONAL: ACTUALIZACIÓN, REGLAMENTO, PERSPECTIVAS.</vt:lpstr>
      <vt:lpstr>PowerPoint Presentation</vt:lpstr>
      <vt:lpstr>PowerPoint Presentation</vt:lpstr>
      <vt:lpstr>PowerPoint Presentation</vt:lpstr>
      <vt:lpstr>PowerPoint Presentation</vt:lpstr>
      <vt:lpstr>PowerPoint Presentation</vt:lpstr>
      <vt:lpstr>PowerPoint Presentation</vt:lpstr>
      <vt:lpstr>Discipulado Nazareno Internacional (DNI)</vt:lpstr>
      <vt:lpstr>MISIÓN de DNI</vt:lpstr>
      <vt:lpstr>Propósito de DNI</vt:lpstr>
      <vt:lpstr>Principios medulares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DNI tiene Ministerios de Discipulado para Niños</vt:lpstr>
      <vt:lpstr>DNI tiene Ministerios de Discipulado de los Adultos</vt:lpstr>
      <vt:lpstr>DNI ayuda con ministerios de Discipulado de los Jovenes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ELEMENTOS DE DIRECCIÓN</dc:title>
  <dc:creator>enedina castro navarro</dc:creator>
  <cp:lastModifiedBy>Monte Cyr</cp:lastModifiedBy>
  <cp:revision>435</cp:revision>
  <cp:lastPrinted>2016-09-26T17:16:29Z</cp:lastPrinted>
  <dcterms:created xsi:type="dcterms:W3CDTF">2005-02-19T19:15:34Z</dcterms:created>
  <dcterms:modified xsi:type="dcterms:W3CDTF">2022-07-16T16:04:42Z</dcterms:modified>
</cp:coreProperties>
</file>