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  <p:sldMasterId id="2147483660" r:id="rId5"/>
    <p:sldMasterId id="2147483690" r:id="rId6"/>
    <p:sldMasterId id="2147483705" r:id="rId7"/>
    <p:sldMasterId id="2147483720" r:id="rId8"/>
    <p:sldMasterId id="2147483735" r:id="rId9"/>
    <p:sldMasterId id="2147483750" r:id="rId10"/>
    <p:sldMasterId id="2147483765" r:id="rId11"/>
  </p:sldMasterIdLst>
  <p:notesMasterIdLst>
    <p:notesMasterId r:id="rId33"/>
  </p:notesMasterIdLst>
  <p:handoutMasterIdLst>
    <p:handoutMasterId r:id="rId34"/>
  </p:handoutMasterIdLst>
  <p:sldIdLst>
    <p:sldId id="256" r:id="rId12"/>
    <p:sldId id="258" r:id="rId13"/>
    <p:sldId id="262" r:id="rId14"/>
    <p:sldId id="259" r:id="rId15"/>
    <p:sldId id="263" r:id="rId16"/>
    <p:sldId id="264" r:id="rId17"/>
    <p:sldId id="260" r:id="rId18"/>
    <p:sldId id="261" r:id="rId19"/>
    <p:sldId id="265" r:id="rId20"/>
    <p:sldId id="266" r:id="rId21"/>
    <p:sldId id="267" r:id="rId22"/>
    <p:sldId id="269" r:id="rId23"/>
    <p:sldId id="280" r:id="rId24"/>
    <p:sldId id="270" r:id="rId25"/>
    <p:sldId id="278" r:id="rId26"/>
    <p:sldId id="272" r:id="rId27"/>
    <p:sldId id="273" r:id="rId28"/>
    <p:sldId id="274" r:id="rId29"/>
    <p:sldId id="275" r:id="rId30"/>
    <p:sldId id="279" r:id="rId31"/>
    <p:sldId id="277" r:id="rId32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95" d="100"/>
          <a:sy n="95" d="100"/>
        </p:scale>
        <p:origin x="7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4EE1597-BA8D-477C-BC8D-06622426F1B8}" type="datetime1">
              <a:rPr lang="es-ES" smtClean="0"/>
              <a:t>6/3/24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75DC4F1-CC00-4E21-8F9B-51DE3107EA3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1735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BB8FD01-5DB9-4A0E-83AF-656C7FE35756}" type="datetime1">
              <a:rPr lang="es-ES" noProof="0" smtClean="0"/>
              <a:t>6/3/24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6D563E5-3F3B-4F78-9C71-DC2608869805}" type="slidenum">
              <a:rPr lang="es-ES" noProof="0" smtClean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3036846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D563E5-3F3B-4F78-9C71-DC260886980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8391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D563E5-3F3B-4F78-9C71-DC2608869805}" type="slidenum">
              <a:rPr lang="es-ES" noProof="1" dirty="0" smtClean="0"/>
              <a:t>2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356348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563E5-3F3B-4F78-9C71-DC2608869805}" type="slidenum">
              <a:rPr kumimoji="0" lang="es-ES" sz="1200" b="0" i="0" u="none" strike="noStrike" kern="1200" cap="none" spc="0" normalizeH="0" baseline="0" noProof="1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901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407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noProof="0" dirty="0"/>
              <a:t>NOTA: Para cambiar imágenes de esta diapositiva, seleccione una imagen y elimínela. Después, haga clic en el icono Insertar imagen en el marcador de posición para insertar su propia imagen.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671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57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noProof="0" dirty="0"/>
              <a:t>NOTA: Para cambiar imágenes de esta diapositiva, seleccione una imagen y elimínela. Después, haga clic en el icono Insertar imagen en el marcador de posición para insertar su propia imagen.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145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556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968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orma libre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orma libre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orma libre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 rtlCol="0"/>
          <a:lstStyle/>
          <a:p>
            <a:pPr rtl="0"/>
            <a:fld id="{5318812A-3EB5-4C72-A471-A2411F3A2976}" type="datetime1">
              <a:rPr lang="es-ES" noProof="0" smtClean="0"/>
              <a:t>6/3/24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rtlCol="0" anchor="ctr"/>
          <a:lstStyle>
            <a:lvl1pPr algn="l">
              <a:defRPr sz="1200"/>
            </a:lvl1pPr>
          </a:lstStyle>
          <a:p>
            <a:pPr rtl="0"/>
            <a:fld id="{FAEF9944-A4F6-4C59-AEBD-678D6480B8EA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68" name="Forma libre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upo 8" title="Forma del contenedor de texto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orma libre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orma libre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Conector recto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rtlCol="0"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7920752" y="4945377"/>
            <a:ext cx="3793678" cy="1037760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4FF5BE-597F-4771-85FB-F9671A7D5D10}" type="datetime1">
              <a:rPr lang="es-ES" noProof="0" smtClean="0"/>
              <a:t>6/3/24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es-ES" noProof="0" smtClean="0"/>
              <a:t>‹#›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BDC470-416A-4546-A563-4B4E55AB4D83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6429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C4896-5E98-4568-A150-68B4B98096D1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37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EFE2-9FD9-4DB0-985D-5B493B715C4B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63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72A82-7894-4BC5-A8EB-CEEDC3F58109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5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2" name="Marcador de posición de imagen 11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700C6-E75F-4D68-A30E-3C7F7C317FC4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11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0" name="Marcador de posición de texto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606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s imágenes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 rtl="0"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04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nco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/>
              <a:t>Haga clic para modificar el estilo de título del patrón</a:t>
            </a:r>
            <a:endParaRPr lang="es" dirty="0"/>
          </a:p>
        </p:txBody>
      </p:sp>
      <p:sp>
        <p:nvSpPr>
          <p:cNvPr id="8" name="Forma libre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Marcador de posición de imagen 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0" name="Forma libre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Marcador de posición de imagen 1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4" name="Forma libre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0" name="Forma libre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Marcador de posición de imagen 2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024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880ED-3A1F-41D7-8E0F-3E84A3671A68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0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EDA9D-402E-447F-8608-B13BDCE806AF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8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 title="Pluma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orma libre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orma libre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 rtlCol="0"/>
          <a:lstStyle/>
          <a:p>
            <a:pPr rtl="0"/>
            <a:fld id="{35C0B9C8-DC25-47F0-944D-522491D99E52}" type="datetime1">
              <a:rPr lang="es-ES" noProof="0" smtClean="0"/>
              <a:t>6/3/24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AEF9944-A4F6-4C59-AEBD-678D6480B8EA}" type="slidenum">
              <a:rPr lang="es-ES" noProof="0" smtClean="0"/>
              <a:pPr rtl="0"/>
              <a:t>‹#›</a:t>
            </a:fld>
            <a:endParaRPr lang="es-ES" noProof="0"/>
          </a:p>
        </p:txBody>
      </p:sp>
      <p:cxnSp>
        <p:nvCxnSpPr>
          <p:cNvPr id="7" name="Conector recto 6" title="Línea de regla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774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63CB7-5045-4CEF-B79F-27107AB243FE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66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5056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9DCFD-D8F9-414E-9E96-7D491AABB19D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1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BDC470-416A-4546-A563-4B4E55AB4D83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9088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C4896-5E98-4568-A150-68B4B98096D1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4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EFE2-9FD9-4DB0-985D-5B493B715C4B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7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72A82-7894-4BC5-A8EB-CEEDC3F58109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0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1E4E70-2D89-40D7-A599-2C8D68DF21D1}" type="datetime1">
              <a:rPr lang="es-ES" noProof="0" smtClean="0"/>
              <a:t>6/3/24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es-ES" noProof="0" smtClean="0"/>
              <a:t>‹#›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2" name="Marcador de posición de imagen 11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700C6-E75F-4D68-A30E-3C7F7C317FC4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68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0" name="Marcador de posición de texto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962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s imágenes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 rtl="0"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694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nco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/>
              <a:t>Haga clic para modificar el estilo de título del patrón</a:t>
            </a:r>
            <a:endParaRPr lang="es" dirty="0"/>
          </a:p>
        </p:txBody>
      </p:sp>
      <p:sp>
        <p:nvSpPr>
          <p:cNvPr id="8" name="Forma libre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Marcador de posición de imagen 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0" name="Forma libre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Marcador de posición de imagen 1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4" name="Forma libre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0" name="Forma libre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Marcador de posición de imagen 2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998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880ED-3A1F-41D7-8E0F-3E84A3671A68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57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EDA9D-402E-447F-8608-B13BDCE806AF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7619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63CB7-5045-4CEF-B79F-27107AB243FE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29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314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9DCFD-D8F9-414E-9E96-7D491AABB19D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46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 5" title="Fondo de plumas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upo 8" title="Forma del contenedor de texto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orma libre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orma libre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Conector recto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3840CA2F-7FE5-4F04-99F6-D500EDAC649B}" type="datetime1">
              <a:rPr lang="es-ES" noProof="0" smtClean="0"/>
              <a:t>6/3/24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 rtlCol="0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FAEF9944-A4F6-4C59-AEBD-678D6480B8EA}" type="slidenum">
              <a:rPr lang="es-ES" noProof="0" smtClean="0"/>
              <a:pPr rtl="0"/>
              <a:t>‹#›</a:t>
            </a:fld>
            <a:endParaRPr lang="es-ES" noProof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rtlCol="0"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 rtlCol="0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BDC470-416A-4546-A563-4B4E55AB4D83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0362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C4896-5E98-4568-A150-68B4B98096D1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0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EFE2-9FD9-4DB0-985D-5B493B715C4B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8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72A82-7894-4BC5-A8EB-CEEDC3F58109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91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2" name="Marcador de posición de imagen 11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700C6-E75F-4D68-A30E-3C7F7C317FC4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0" name="Marcador de posición de texto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322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s imágenes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 rtl="0"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0230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nco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/>
              <a:t>Haga clic para modificar el estilo de título del patrón</a:t>
            </a:r>
            <a:endParaRPr lang="es" dirty="0"/>
          </a:p>
        </p:txBody>
      </p:sp>
      <p:sp>
        <p:nvSpPr>
          <p:cNvPr id="8" name="Forma libre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Marcador de posición de imagen 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0" name="Forma libre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Marcador de posición de imagen 1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4" name="Forma libre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0" name="Forma libre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Marcador de posición de imagen 2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907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880ED-3A1F-41D7-8E0F-3E84A3671A68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9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EDA9D-402E-447F-8608-B13BDCE806AF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9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B6D807-47AA-44ED-999B-06C2CDE0C23F}" type="datetime1">
              <a:rPr lang="es-ES" noProof="0" smtClean="0"/>
              <a:t>6/3/24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es-ES" noProof="0" smtClean="0"/>
              <a:t>‹#›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3470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63CB7-5045-4CEF-B79F-27107AB243FE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73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888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9DCFD-D8F9-414E-9E96-7D491AABB19D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62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BDC470-416A-4546-A563-4B4E55AB4D83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618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C4896-5E98-4568-A150-68B4B98096D1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EFE2-9FD9-4DB0-985D-5B493B715C4B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29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72A82-7894-4BC5-A8EB-CEEDC3F58109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9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2" name="Marcador de posición de imagen 11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700C6-E75F-4D68-A30E-3C7F7C317FC4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6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0" name="Marcador de posición de texto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2320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rtlCol="0"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rtlCol="0"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6BC4C7-D15A-465B-9D66-1939648F1B1F}" type="datetime1">
              <a:rPr lang="es-ES" noProof="0" smtClean="0"/>
              <a:t>6/3/24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es-ES" noProof="0" smtClean="0"/>
              <a:t>‹#›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s imágenes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 rtl="0"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8805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nco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/>
              <a:t>Haga clic para modificar el estilo de título del patrón</a:t>
            </a:r>
            <a:endParaRPr lang="es" dirty="0"/>
          </a:p>
        </p:txBody>
      </p:sp>
      <p:sp>
        <p:nvSpPr>
          <p:cNvPr id="8" name="Forma libre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Marcador de posición de imagen 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0" name="Forma libre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Marcador de posición de imagen 1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4" name="Forma libre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0" name="Forma libre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Marcador de posición de imagen 2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564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880ED-3A1F-41D7-8E0F-3E84A3671A68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63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EDA9D-402E-447F-8608-B13BDCE806AF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71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3384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63CB7-5045-4CEF-B79F-27107AB243FE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4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892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9DCFD-D8F9-414E-9E96-7D491AABB19D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4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BDC470-416A-4546-A563-4B4E55AB4D83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36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C4896-5E98-4568-A150-68B4B98096D1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01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628DDE-090C-4047-8194-2AF6FE321D4F}" type="datetime1">
              <a:rPr lang="es-ES" noProof="0" smtClean="0"/>
              <a:t>6/3/24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es-ES" noProof="0" smtClean="0"/>
              <a:t>‹#›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EFE2-9FD9-4DB0-985D-5B493B715C4B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69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72A82-7894-4BC5-A8EB-CEEDC3F58109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7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2" name="Marcador de posición de imagen 11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700C6-E75F-4D68-A30E-3C7F7C317FC4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4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0" name="Marcador de posición de texto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910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s imágenes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 rtl="0"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910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nco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/>
              <a:t>Haga clic para modificar el estilo de título del patrón</a:t>
            </a:r>
            <a:endParaRPr lang="es" dirty="0"/>
          </a:p>
        </p:txBody>
      </p:sp>
      <p:sp>
        <p:nvSpPr>
          <p:cNvPr id="8" name="Forma libre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Marcador de posición de imagen 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0" name="Forma libre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Marcador de posición de imagen 1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4" name="Forma libre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0" name="Forma libre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Marcador de posición de imagen 2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267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880ED-3A1F-41D7-8E0F-3E84A3671A68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1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EDA9D-402E-447F-8608-B13BDCE806AF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94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5124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63CB7-5045-4CEF-B79F-27107AB243FE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47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 title="Pluma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orma libre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orma libre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1B5E05-83B0-4CAE-BDC1-DA37AA6A2F30}" type="datetime1">
              <a:rPr lang="es-ES" noProof="0" smtClean="0"/>
              <a:t>6/3/24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es-ES" noProof="0" smtClean="0"/>
              <a:t>‹#›</a:t>
            </a:fld>
            <a:endParaRPr lang="es-ES" noProof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2292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9DCFD-D8F9-414E-9E96-7D491AABB19D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09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BDC470-416A-4546-A563-4B4E55AB4D83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141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C4896-5E98-4568-A150-68B4B98096D1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0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EFE2-9FD9-4DB0-985D-5B493B715C4B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06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72A82-7894-4BC5-A8EB-CEEDC3F58109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37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2" name="Marcador de posición de imagen 11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700C6-E75F-4D68-A30E-3C7F7C317FC4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4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0" name="Marcador de posición de texto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865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s imágenes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 rtl="0"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112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nco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/>
              <a:t>Haga clic para modificar el estilo de título del patrón</a:t>
            </a:r>
            <a:endParaRPr lang="es" dirty="0"/>
          </a:p>
        </p:txBody>
      </p:sp>
      <p:sp>
        <p:nvSpPr>
          <p:cNvPr id="8" name="Forma libre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Marcador de posición de imagen 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0" name="Forma libre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Marcador de posición de imagen 1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4" name="Forma libre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0" name="Forma libre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Marcador de posición de imagen 2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848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a libre 15" title="Pluma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rtlCol="0"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 rtlCol="0"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1F9B0ACA-E051-4A6C-8501-4FE72EA49BB6}" type="datetime1">
              <a:rPr lang="es-ES" noProof="0" smtClean="0"/>
              <a:t>6/3/24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rtlCol="0" anchor="t"/>
          <a:lstStyle>
            <a:lvl1pPr algn="l">
              <a:defRPr sz="4400"/>
            </a:lvl1pPr>
          </a:lstStyle>
          <a:p>
            <a:pPr rtl="0"/>
            <a:fld id="{FAEF9944-A4F6-4C59-AEBD-678D6480B8EA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880ED-3A1F-41D7-8E0F-3E84A3671A68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88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EDA9D-402E-447F-8608-B13BDCE806AF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7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843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63CB7-5045-4CEF-B79F-27107AB243FE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6234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9DCFD-D8F9-414E-9E96-7D491AABB19D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BDC470-416A-4546-A563-4B4E55AB4D83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33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C4896-5E98-4568-A150-68B4B98096D1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0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EFE2-9FD9-4DB0-985D-5B493B715C4B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0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72A82-7894-4BC5-A8EB-CEEDC3F58109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88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a libre 15" title="Pluma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rtlCol="0"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 rtlCol="0"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3F8B97C2-27BD-4F4A-8BF4-E50CBC467C5D}" type="datetime1">
              <a:rPr lang="es-ES" noProof="0" smtClean="0"/>
              <a:t>6/3/24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rtlCol="0" anchor="t"/>
          <a:lstStyle>
            <a:lvl1pPr algn="l">
              <a:defRPr sz="4400"/>
            </a:lvl1pPr>
          </a:lstStyle>
          <a:p>
            <a:pPr rtl="0"/>
            <a:fld id="{FAEF9944-A4F6-4C59-AEBD-678D6480B8EA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2" name="Marcador de posición de imagen 11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700C6-E75F-4D68-A30E-3C7F7C317FC4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81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0" name="Marcador de posición de texto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6803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s imágenes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 rtl="0"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5931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nco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/>
              <a:t>Haga clic para modificar el estilo de título del patrón</a:t>
            </a:r>
            <a:endParaRPr lang="es" dirty="0"/>
          </a:p>
        </p:txBody>
      </p:sp>
      <p:sp>
        <p:nvSpPr>
          <p:cNvPr id="8" name="Forma libre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Marcador de posición de imagen 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0" name="Forma libre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Marcador de posición de imagen 1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4" name="Forma libre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0" name="Forma libre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Marcador de posición de imagen 2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647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880ED-3A1F-41D7-8E0F-3E84A3671A68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EDA9D-402E-447F-8608-B13BDCE806AF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2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630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63CB7-5045-4CEF-B79F-27107AB243FE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5158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9DCFD-D8F9-414E-9E96-7D491AABB19D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81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 title="Pluma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orma libre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orma libre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s-ES" noProof="0"/>
              <a:t>Haga clic para modificar el estilo del título principal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fld id="{B8496F03-FD64-4297-B76C-A4AD3E11C919}" type="datetime1">
              <a:rPr lang="es-ES" noProof="0" smtClean="0"/>
              <a:t>6/3/24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fld id="{FAEF9944-A4F6-4C59-AEBD-678D6480B8EA}" type="slidenum">
              <a:rPr lang="es-ES" noProof="0" smtClean="0"/>
              <a:pPr rtl="0"/>
              <a:t>‹#›</a:t>
            </a:fld>
            <a:endParaRPr lang="es-ES" noProof="0"/>
          </a:p>
        </p:txBody>
      </p:sp>
      <p:cxnSp>
        <p:nvCxnSpPr>
          <p:cNvPr id="9" name="Conector recto 8" title="Línea de regla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4C5AF-B895-40B7-9EF1-1A87E3FED2CF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18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4C5AF-B895-40B7-9EF1-1A87E3FED2CF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4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4C5AF-B895-40B7-9EF1-1A87E3FED2CF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85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4C5AF-B895-40B7-9EF1-1A87E3FED2CF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09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4C5AF-B895-40B7-9EF1-1A87E3FED2CF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27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4C5AF-B895-40B7-9EF1-1A87E3FED2CF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69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4C5AF-B895-40B7-9EF1-1A87E3FED2CF}" type="datetime1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71E3-7D81-4C24-B9D8-6B108755C64C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45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hyperlink" Target="http://www.mesoamericaregion.org/package/54745/" TargetMode="External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ángulo 50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1"/>
          </a:p>
        </p:txBody>
      </p:sp>
      <p:grpSp>
        <p:nvGrpSpPr>
          <p:cNvPr id="53" name="Grupo 52">
            <a:extLst>
              <a:ext uri="{FF2B5EF4-FFF2-40B4-BE49-F238E27FC236}">
                <a16:creationId xmlns:a16="http://schemas.microsoft.com/office/drawing/2014/main" id="{C1D78633-7222-4BD8-9B43-C5A3FE3FB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54" name="Forma libre 5">
              <a:extLst>
                <a:ext uri="{FF2B5EF4-FFF2-40B4-BE49-F238E27FC236}">
                  <a16:creationId xmlns:a16="http://schemas.microsoft.com/office/drawing/2014/main" id="{64A62ED5-69F8-4A9A-959F-BDFA4CB00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orma libre 9">
              <a:extLst>
                <a:ext uri="{FF2B5EF4-FFF2-40B4-BE49-F238E27FC236}">
                  <a16:creationId xmlns:a16="http://schemas.microsoft.com/office/drawing/2014/main" id="{1E1E0581-3B45-45FA-909D-956C5BA8C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orma libre 13">
              <a:extLst>
                <a:ext uri="{FF2B5EF4-FFF2-40B4-BE49-F238E27FC236}">
                  <a16:creationId xmlns:a16="http://schemas.microsoft.com/office/drawing/2014/main" id="{05474103-4A93-4198-B2FA-45EC74FD5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AD746CED-0567-4DF8-AB5A-955539059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 useBgFill="1">
          <p:nvSpPr>
            <p:cNvPr id="59" name="Forma libre 159">
              <a:extLst>
                <a:ext uri="{FF2B5EF4-FFF2-40B4-BE49-F238E27FC236}">
                  <a16:creationId xmlns:a16="http://schemas.microsoft.com/office/drawing/2014/main" id="{ADA5E076-A7C5-4275-A6C5-D0949C89B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orma libre 164">
              <a:extLst>
                <a:ext uri="{FF2B5EF4-FFF2-40B4-BE49-F238E27FC236}">
                  <a16:creationId xmlns:a16="http://schemas.microsoft.com/office/drawing/2014/main" id="{8DA0B687-0059-4D26-A341-3533C07D8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B3CFF822-5B88-4257-86DB-464E3C75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65AC2A1-33AB-498F-9481-456EE428A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2301" y="1830579"/>
            <a:ext cx="5860821" cy="1829015"/>
          </a:xfrm>
        </p:spPr>
        <p:txBody>
          <a:bodyPr rtlCol="0" anchor="ctr">
            <a:normAutofit fontScale="90000"/>
          </a:bodyPr>
          <a:lstStyle/>
          <a:p>
            <a:pPr algn="ctr"/>
            <a:r>
              <a:rPr lang="es-ES" noProof="1">
                <a:solidFill>
                  <a:schemeClr val="tx2">
                    <a:lumMod val="75000"/>
                    <a:lumOff val="25000"/>
                  </a:schemeClr>
                </a:solidFill>
              </a:rPr>
              <a:t>CARAVANA</a:t>
            </a:r>
            <a:br>
              <a:rPr lang="es-ES" noProof="1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s-ES" noProof="1">
                <a:solidFill>
                  <a:schemeClr val="tx2">
                    <a:lumMod val="75000"/>
                    <a:lumOff val="25000"/>
                  </a:schemeClr>
                </a:solidFill>
              </a:rPr>
              <a:t>Ministerio scout para niños</a:t>
            </a:r>
            <a:br>
              <a:rPr lang="es-ES" noProof="1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s-ES" noProof="1">
                <a:solidFill>
                  <a:srgbClr val="002060"/>
                </a:solidFill>
              </a:rPr>
              <a:t>Children Scout Ministry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4B152B-31E5-418B-BA48-A3361253F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2301" y="4176130"/>
            <a:ext cx="5860821" cy="926103"/>
          </a:xfrm>
        </p:spPr>
        <p:txBody>
          <a:bodyPr rtlCol="0">
            <a:normAutofit fontScale="92500" lnSpcReduction="10000"/>
          </a:bodyPr>
          <a:lstStyle/>
          <a:p>
            <a:pPr algn="ctr" rtl="0"/>
            <a:r>
              <a:rPr lang="es-ES" noProof="1">
                <a:solidFill>
                  <a:schemeClr val="tx2">
                    <a:lumMod val="75000"/>
                    <a:lumOff val="25000"/>
                  </a:schemeClr>
                </a:solidFill>
              </a:rPr>
              <a:t>Por Raquel Ramos</a:t>
            </a:r>
          </a:p>
          <a:p>
            <a:pPr algn="ctr" rtl="0"/>
            <a:r>
              <a:rPr lang="es-ES" noProof="1">
                <a:solidFill>
                  <a:schemeClr val="tx2">
                    <a:lumMod val="75000"/>
                    <a:lumOff val="25000"/>
                  </a:schemeClr>
                </a:solidFill>
              </a:rPr>
              <a:t>05 de marzo 2024</a:t>
            </a:r>
          </a:p>
          <a:p>
            <a:pPr algn="ctr" rtl="0"/>
            <a:endParaRPr lang="es-ES" noProof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60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34" y="760388"/>
            <a:ext cx="1774090" cy="117663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Como se organiza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63486" y="2438399"/>
            <a:ext cx="9940786" cy="3975464"/>
          </a:xfrm>
        </p:spPr>
        <p:txBody>
          <a:bodyPr>
            <a:normAutofit fontScale="25000" lnSpcReduction="20000"/>
          </a:bodyPr>
          <a:lstStyle/>
          <a:p>
            <a:r>
              <a:rPr lang="es-MX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Determinar</a:t>
            </a:r>
            <a:r>
              <a:rPr lang="es-MX" sz="8000" dirty="0"/>
              <a:t> el enfoque/</a:t>
            </a:r>
            <a:r>
              <a:rPr lang="es-MX" sz="8000" dirty="0" err="1">
                <a:solidFill>
                  <a:srgbClr val="002060"/>
                </a:solidFill>
              </a:rPr>
              <a:t>Determining</a:t>
            </a:r>
            <a:r>
              <a:rPr lang="es-MX" sz="8000" dirty="0">
                <a:solidFill>
                  <a:srgbClr val="002060"/>
                </a:solidFill>
              </a:rPr>
              <a:t> </a:t>
            </a:r>
            <a:r>
              <a:rPr lang="es-MX" sz="8000" dirty="0" err="1">
                <a:solidFill>
                  <a:srgbClr val="002060"/>
                </a:solidFill>
              </a:rPr>
              <a:t>the</a:t>
            </a:r>
            <a:r>
              <a:rPr lang="es-MX" sz="8000" dirty="0">
                <a:solidFill>
                  <a:srgbClr val="002060"/>
                </a:solidFill>
              </a:rPr>
              <a:t> </a:t>
            </a:r>
            <a:r>
              <a:rPr lang="es-MX" sz="8000" dirty="0" err="1">
                <a:solidFill>
                  <a:srgbClr val="002060"/>
                </a:solidFill>
              </a:rPr>
              <a:t>objective</a:t>
            </a:r>
            <a:r>
              <a:rPr lang="es-MX" sz="8000" dirty="0"/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MX" sz="8000" dirty="0"/>
              <a:t>   Movimiento Scout cristiano/ </a:t>
            </a:r>
            <a:r>
              <a:rPr lang="es-MX" sz="8000" dirty="0">
                <a:solidFill>
                  <a:srgbClr val="002060"/>
                </a:solidFill>
              </a:rPr>
              <a:t>Scout Christian </a:t>
            </a:r>
            <a:r>
              <a:rPr lang="es-MX" sz="8000" dirty="0" err="1">
                <a:solidFill>
                  <a:srgbClr val="002060"/>
                </a:solidFill>
              </a:rPr>
              <a:t>group</a:t>
            </a:r>
            <a:endParaRPr lang="es-MX" sz="80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MX" sz="8000" dirty="0"/>
              <a:t>   Enfoque en Actividades y proyectos/</a:t>
            </a:r>
            <a:r>
              <a:rPr lang="es-MX" sz="8000" dirty="0" err="1">
                <a:solidFill>
                  <a:srgbClr val="002060"/>
                </a:solidFill>
              </a:rPr>
              <a:t>Focus</a:t>
            </a:r>
            <a:r>
              <a:rPr lang="es-MX" sz="8000" dirty="0">
                <a:solidFill>
                  <a:srgbClr val="002060"/>
                </a:solidFill>
              </a:rPr>
              <a:t> </a:t>
            </a:r>
            <a:r>
              <a:rPr lang="es-MX" sz="8000" dirty="0" err="1">
                <a:solidFill>
                  <a:srgbClr val="002060"/>
                </a:solidFill>
              </a:rPr>
              <a:t>on</a:t>
            </a:r>
            <a:r>
              <a:rPr lang="es-MX" sz="8000" dirty="0">
                <a:solidFill>
                  <a:srgbClr val="002060"/>
                </a:solidFill>
              </a:rPr>
              <a:t> </a:t>
            </a:r>
            <a:r>
              <a:rPr lang="es-MX" sz="8000" dirty="0" err="1">
                <a:solidFill>
                  <a:srgbClr val="002060"/>
                </a:solidFill>
              </a:rPr>
              <a:t>Activities</a:t>
            </a:r>
            <a:r>
              <a:rPr lang="es-MX" sz="8000" dirty="0">
                <a:solidFill>
                  <a:srgbClr val="002060"/>
                </a:solidFill>
              </a:rPr>
              <a:t> and </a:t>
            </a:r>
            <a:r>
              <a:rPr lang="es-MX" sz="8000" dirty="0" err="1">
                <a:solidFill>
                  <a:srgbClr val="002060"/>
                </a:solidFill>
              </a:rPr>
              <a:t>Projects</a:t>
            </a:r>
            <a:endParaRPr lang="es-MX" sz="8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s-MX" sz="8000" dirty="0"/>
          </a:p>
          <a:p>
            <a:pPr marL="0" indent="0">
              <a:buNone/>
            </a:pPr>
            <a:r>
              <a:rPr lang="es-MX" sz="8000" dirty="0"/>
              <a:t>- Adapta el programa a tu iglesia/</a:t>
            </a:r>
            <a:r>
              <a:rPr lang="es-MX" sz="8000" dirty="0" err="1">
                <a:solidFill>
                  <a:srgbClr val="002060"/>
                </a:solidFill>
              </a:rPr>
              <a:t>Adapt</a:t>
            </a:r>
            <a:r>
              <a:rPr lang="es-MX" sz="8000" dirty="0">
                <a:solidFill>
                  <a:srgbClr val="002060"/>
                </a:solidFill>
              </a:rPr>
              <a:t> </a:t>
            </a:r>
            <a:r>
              <a:rPr lang="es-MX" sz="8000" dirty="0" err="1">
                <a:solidFill>
                  <a:srgbClr val="002060"/>
                </a:solidFill>
              </a:rPr>
              <a:t>the</a:t>
            </a:r>
            <a:r>
              <a:rPr lang="es-MX" sz="8000" dirty="0">
                <a:solidFill>
                  <a:srgbClr val="002060"/>
                </a:solidFill>
              </a:rPr>
              <a:t> </a:t>
            </a:r>
            <a:r>
              <a:rPr lang="es-MX" sz="8000" dirty="0" err="1">
                <a:solidFill>
                  <a:srgbClr val="002060"/>
                </a:solidFill>
              </a:rPr>
              <a:t>program</a:t>
            </a:r>
            <a:r>
              <a:rPr lang="es-MX" sz="8000" dirty="0">
                <a:solidFill>
                  <a:srgbClr val="002060"/>
                </a:solidFill>
              </a:rPr>
              <a:t> to </a:t>
            </a:r>
            <a:r>
              <a:rPr lang="es-MX" sz="8000" dirty="0" err="1">
                <a:solidFill>
                  <a:srgbClr val="002060"/>
                </a:solidFill>
              </a:rPr>
              <a:t>your</a:t>
            </a:r>
            <a:r>
              <a:rPr lang="es-MX" sz="8000" dirty="0">
                <a:solidFill>
                  <a:srgbClr val="002060"/>
                </a:solidFill>
              </a:rPr>
              <a:t> </a:t>
            </a:r>
            <a:r>
              <a:rPr lang="es-MX" sz="8000" dirty="0" err="1">
                <a:solidFill>
                  <a:srgbClr val="002060"/>
                </a:solidFill>
              </a:rPr>
              <a:t>church</a:t>
            </a:r>
            <a:r>
              <a:rPr lang="es-MX" sz="8000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endParaRPr lang="es-MX" sz="8000" dirty="0"/>
          </a:p>
          <a:p>
            <a:pPr marL="0" indent="0">
              <a:buNone/>
            </a:pPr>
            <a:r>
              <a:rPr lang="es-MX" sz="8000" dirty="0"/>
              <a:t> - Grupos flexibles/</a:t>
            </a:r>
            <a:r>
              <a:rPr lang="es-MX" sz="8000" dirty="0">
                <a:solidFill>
                  <a:srgbClr val="002060"/>
                </a:solidFill>
              </a:rPr>
              <a:t>Flexible grupos.</a:t>
            </a:r>
          </a:p>
          <a:p>
            <a:pPr marL="0" indent="0">
              <a:buNone/>
            </a:pPr>
            <a:endParaRPr lang="es-MX" sz="8000" dirty="0"/>
          </a:p>
          <a:p>
            <a:pPr marL="0" indent="0">
              <a:buNone/>
            </a:pPr>
            <a:r>
              <a:rPr lang="es-MX" sz="8000" dirty="0"/>
              <a:t>-  Reclutamiento de Guías y maestros especiales/</a:t>
            </a:r>
            <a:r>
              <a:rPr lang="es-MX" sz="8000" dirty="0" err="1">
                <a:solidFill>
                  <a:srgbClr val="002060"/>
                </a:solidFill>
              </a:rPr>
              <a:t>Recruitment</a:t>
            </a:r>
            <a:r>
              <a:rPr lang="es-MX" sz="8000" dirty="0">
                <a:solidFill>
                  <a:srgbClr val="002060"/>
                </a:solidFill>
              </a:rPr>
              <a:t> of </a:t>
            </a:r>
            <a:r>
              <a:rPr lang="es-MX" sz="8000" dirty="0" err="1">
                <a:solidFill>
                  <a:srgbClr val="002060"/>
                </a:solidFill>
              </a:rPr>
              <a:t>guides</a:t>
            </a:r>
            <a:r>
              <a:rPr lang="es-MX" sz="8000" dirty="0">
                <a:solidFill>
                  <a:srgbClr val="002060"/>
                </a:solidFill>
              </a:rPr>
              <a:t> and </a:t>
            </a:r>
            <a:r>
              <a:rPr lang="es-MX" sz="8000" dirty="0" err="1">
                <a:solidFill>
                  <a:srgbClr val="002060"/>
                </a:solidFill>
              </a:rPr>
              <a:t>special</a:t>
            </a:r>
            <a:r>
              <a:rPr lang="es-MX" sz="8000" dirty="0">
                <a:solidFill>
                  <a:srgbClr val="002060"/>
                </a:solidFill>
              </a:rPr>
              <a:t> </a:t>
            </a:r>
            <a:r>
              <a:rPr lang="es-MX" sz="8000" dirty="0" err="1">
                <a:solidFill>
                  <a:srgbClr val="002060"/>
                </a:solidFill>
              </a:rPr>
              <a:t>teachers</a:t>
            </a:r>
            <a:r>
              <a:rPr lang="es-MX" sz="8000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es-MX" sz="8000" dirty="0"/>
              <a:t> </a:t>
            </a:r>
          </a:p>
          <a:p>
            <a:pPr marL="0" indent="0">
              <a:buNone/>
            </a:pPr>
            <a:r>
              <a:rPr lang="es-MX" sz="8000" dirty="0"/>
              <a:t> 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4860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EJEMPLOS DE INSIGNIAS</a:t>
            </a:r>
            <a:br>
              <a:rPr lang="es-MX" dirty="0"/>
            </a:br>
            <a:r>
              <a:rPr lang="es-MX" dirty="0"/>
              <a:t>        (Explorador Scout)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69128" y="2438399"/>
            <a:ext cx="4729144" cy="3657601"/>
          </a:xfrm>
        </p:spPr>
        <p:txBody>
          <a:bodyPr>
            <a:noAutofit/>
          </a:bodyPr>
          <a:lstStyle/>
          <a:p>
            <a:r>
              <a:rPr lang="en-US" sz="1600" b="1" dirty="0" err="1"/>
              <a:t>Categoría</a:t>
            </a:r>
            <a:r>
              <a:rPr lang="en-US" sz="1600" dirty="0"/>
              <a:t> Mental: </a:t>
            </a:r>
            <a:r>
              <a:rPr lang="en-US" sz="1600" dirty="0" err="1"/>
              <a:t>Coleccionando</a:t>
            </a:r>
            <a:r>
              <a:rPr lang="en-US" sz="1600" dirty="0"/>
              <a:t>, </a:t>
            </a:r>
            <a:r>
              <a:rPr lang="en-US" sz="1600" dirty="0" err="1"/>
              <a:t>Primeros</a:t>
            </a:r>
            <a:r>
              <a:rPr lang="en-US" sz="1600" dirty="0"/>
              <a:t> </a:t>
            </a:r>
            <a:r>
              <a:rPr lang="en-US" sz="1600" dirty="0" err="1"/>
              <a:t>Auxilios</a:t>
            </a:r>
            <a:r>
              <a:rPr lang="en-US" sz="1600" dirty="0"/>
              <a:t>, </a:t>
            </a:r>
            <a:r>
              <a:rPr lang="en-US" sz="1600" dirty="0" err="1"/>
              <a:t>Equitación</a:t>
            </a:r>
            <a:r>
              <a:rPr lang="en-US" sz="1600" dirty="0"/>
              <a:t>, </a:t>
            </a:r>
            <a:r>
              <a:rPr lang="en-US" sz="1600" dirty="0" err="1"/>
              <a:t>Costura</a:t>
            </a:r>
            <a:r>
              <a:rPr lang="en-US" sz="1600" dirty="0"/>
              <a:t>, </a:t>
            </a:r>
            <a:r>
              <a:rPr lang="en-US" sz="1600" dirty="0" err="1"/>
              <a:t>Tecnología</a:t>
            </a:r>
            <a:r>
              <a:rPr lang="en-US" sz="1600" dirty="0"/>
              <a:t>.</a:t>
            </a:r>
          </a:p>
          <a:p>
            <a:endParaRPr lang="en-US" sz="1200" dirty="0"/>
          </a:p>
          <a:p>
            <a:r>
              <a:rPr lang="en-US" sz="1600" b="1" dirty="0" err="1"/>
              <a:t>Categoría</a:t>
            </a:r>
            <a:r>
              <a:rPr lang="en-US" sz="1600" dirty="0"/>
              <a:t> </a:t>
            </a:r>
            <a:r>
              <a:rPr lang="en-US" sz="1600" dirty="0" err="1"/>
              <a:t>Físicas</a:t>
            </a:r>
            <a:r>
              <a:rPr lang="en-US" sz="1600" dirty="0"/>
              <a:t>: </a:t>
            </a:r>
            <a:r>
              <a:rPr lang="en-US" sz="1600" dirty="0" err="1"/>
              <a:t>Deportes</a:t>
            </a:r>
            <a:r>
              <a:rPr lang="en-US" sz="1600" dirty="0"/>
              <a:t> de </a:t>
            </a:r>
            <a:r>
              <a:rPr lang="en-US" sz="1600" dirty="0" err="1"/>
              <a:t>Acción</a:t>
            </a:r>
            <a:r>
              <a:rPr lang="en-US" sz="1600" dirty="0"/>
              <a:t>, </a:t>
            </a:r>
            <a:r>
              <a:rPr lang="en-US" sz="1600" dirty="0" err="1"/>
              <a:t>Manualidades</a:t>
            </a:r>
            <a:r>
              <a:rPr lang="en-US" sz="1600" dirty="0"/>
              <a:t>, </a:t>
            </a:r>
            <a:r>
              <a:rPr lang="en-US" sz="1600" dirty="0" err="1"/>
              <a:t>Ciclismo</a:t>
            </a:r>
            <a:r>
              <a:rPr lang="en-US" sz="1600" dirty="0"/>
              <a:t>, </a:t>
            </a:r>
            <a:r>
              <a:rPr lang="en-US" sz="1600" dirty="0" err="1"/>
              <a:t>Pescando</a:t>
            </a:r>
            <a:r>
              <a:rPr lang="en-US" sz="1600" dirty="0"/>
              <a:t>, </a:t>
            </a:r>
            <a:r>
              <a:rPr lang="en-US" sz="1600" dirty="0" err="1"/>
              <a:t>Deportes</a:t>
            </a:r>
            <a:r>
              <a:rPr lang="en-US" sz="1600" dirty="0"/>
              <a:t> </a:t>
            </a:r>
            <a:r>
              <a:rPr lang="en-US" sz="1600" dirty="0" err="1"/>
              <a:t>Acuáticos</a:t>
            </a:r>
            <a:r>
              <a:rPr lang="en-US" sz="1600" dirty="0"/>
              <a:t>.</a:t>
            </a:r>
          </a:p>
          <a:p>
            <a:endParaRPr lang="en-US" sz="1200" dirty="0"/>
          </a:p>
          <a:p>
            <a:r>
              <a:rPr lang="en-US" sz="1600" b="1" dirty="0" err="1"/>
              <a:t>Categoría</a:t>
            </a:r>
            <a:r>
              <a:rPr lang="en-US" sz="1600" dirty="0"/>
              <a:t> </a:t>
            </a:r>
            <a:r>
              <a:rPr lang="en-US" sz="1600" dirty="0" err="1"/>
              <a:t>Espirituales</a:t>
            </a:r>
            <a:r>
              <a:rPr lang="en-US" sz="1600" dirty="0"/>
              <a:t>: </a:t>
            </a:r>
            <a:r>
              <a:rPr lang="en-US" sz="1600" dirty="0" err="1"/>
              <a:t>Lectura</a:t>
            </a:r>
            <a:r>
              <a:rPr lang="en-US" sz="1600" dirty="0"/>
              <a:t> de la </a:t>
            </a:r>
            <a:r>
              <a:rPr lang="en-US" sz="1600" dirty="0" err="1"/>
              <a:t>Biblia</a:t>
            </a:r>
            <a:r>
              <a:rPr lang="en-US" sz="1600" dirty="0"/>
              <a:t>, </a:t>
            </a:r>
            <a:r>
              <a:rPr lang="en-US" sz="1600" dirty="0" err="1"/>
              <a:t>Ministerios</a:t>
            </a:r>
            <a:r>
              <a:rPr lang="en-US" sz="1600" dirty="0"/>
              <a:t> </a:t>
            </a:r>
            <a:r>
              <a:rPr lang="en-US" sz="1600" dirty="0" err="1"/>
              <a:t>Infantiles</a:t>
            </a:r>
            <a:r>
              <a:rPr lang="en-US" sz="1600" dirty="0"/>
              <a:t>, </a:t>
            </a:r>
            <a:r>
              <a:rPr lang="en-US" sz="1600" dirty="0" err="1"/>
              <a:t>Discipulado</a:t>
            </a:r>
            <a:r>
              <a:rPr lang="en-US" sz="1600" dirty="0"/>
              <a:t>, </a:t>
            </a:r>
            <a:r>
              <a:rPr lang="en-US" sz="1600" dirty="0" err="1"/>
              <a:t>Mayordomía</a:t>
            </a:r>
            <a:r>
              <a:rPr lang="en-US" sz="1600" dirty="0"/>
              <a:t>.</a:t>
            </a:r>
          </a:p>
          <a:p>
            <a:endParaRPr lang="en-US" sz="1200" dirty="0"/>
          </a:p>
          <a:p>
            <a:r>
              <a:rPr lang="en-US" sz="1600" b="1" dirty="0" err="1"/>
              <a:t>Categoría</a:t>
            </a:r>
            <a:r>
              <a:rPr lang="en-US" sz="1600" dirty="0"/>
              <a:t> </a:t>
            </a:r>
            <a:r>
              <a:rPr lang="en-US" sz="1600" dirty="0" err="1"/>
              <a:t>Sociales</a:t>
            </a:r>
            <a:r>
              <a:rPr lang="en-US" sz="1600" dirty="0"/>
              <a:t>: </a:t>
            </a:r>
            <a:r>
              <a:rPr lang="en-US" sz="1600" dirty="0" err="1"/>
              <a:t>Empresa</a:t>
            </a:r>
            <a:r>
              <a:rPr lang="en-US" sz="1600" dirty="0"/>
              <a:t>, </a:t>
            </a:r>
            <a:r>
              <a:rPr lang="en-US" sz="1600" dirty="0" err="1"/>
              <a:t>Ciudadanía</a:t>
            </a:r>
            <a:r>
              <a:rPr lang="en-US" sz="1600" dirty="0"/>
              <a:t>, </a:t>
            </a:r>
            <a:r>
              <a:rPr lang="en-US" sz="1600" dirty="0" err="1"/>
              <a:t>Cuidado</a:t>
            </a:r>
            <a:r>
              <a:rPr lang="en-US" sz="1600" dirty="0"/>
              <a:t> de </a:t>
            </a:r>
            <a:r>
              <a:rPr lang="en-US" sz="1600" dirty="0" err="1"/>
              <a:t>Niños</a:t>
            </a:r>
            <a:r>
              <a:rPr lang="en-US" sz="1600" dirty="0"/>
              <a:t>, </a:t>
            </a:r>
            <a:r>
              <a:rPr lang="en-US" sz="1600" dirty="0" err="1"/>
              <a:t>Hospitalidad</a:t>
            </a:r>
            <a:r>
              <a:rPr lang="en-US" sz="1600" dirty="0"/>
              <a:t>.</a:t>
            </a:r>
            <a:endParaRPr lang="en-US" sz="2400" dirty="0"/>
          </a:p>
          <a:p>
            <a:endParaRPr lang="es-MX" sz="1600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6602055" y="2467301"/>
            <a:ext cx="4160520" cy="3657601"/>
          </a:xfrm>
        </p:spPr>
        <p:txBody>
          <a:bodyPr>
            <a:normAutofit fontScale="85000" lnSpcReduction="10000"/>
          </a:bodyPr>
          <a:lstStyle/>
          <a:p>
            <a:r>
              <a:rPr lang="es-MX" dirty="0"/>
              <a:t>Mental </a:t>
            </a:r>
            <a:r>
              <a:rPr lang="es-MX" dirty="0" err="1"/>
              <a:t>Area</a:t>
            </a:r>
            <a:r>
              <a:rPr lang="es-MX" dirty="0"/>
              <a:t>: </a:t>
            </a:r>
            <a:r>
              <a:rPr lang="es-MX" dirty="0" err="1"/>
              <a:t>Collecting</a:t>
            </a:r>
            <a:r>
              <a:rPr lang="es-MX" dirty="0"/>
              <a:t>, </a:t>
            </a:r>
            <a:r>
              <a:rPr lang="es-MX" dirty="0" err="1"/>
              <a:t>First</a:t>
            </a:r>
            <a:r>
              <a:rPr lang="es-MX" dirty="0"/>
              <a:t> </a:t>
            </a:r>
            <a:r>
              <a:rPr lang="es-MX" dirty="0" err="1"/>
              <a:t>Aids</a:t>
            </a:r>
            <a:r>
              <a:rPr lang="es-MX" dirty="0"/>
              <a:t>, </a:t>
            </a:r>
            <a:r>
              <a:rPr lang="es-MX" dirty="0" err="1"/>
              <a:t>horse</a:t>
            </a:r>
            <a:r>
              <a:rPr lang="es-MX" dirty="0"/>
              <a:t> </a:t>
            </a:r>
            <a:r>
              <a:rPr lang="es-MX" dirty="0" err="1"/>
              <a:t>riding</a:t>
            </a:r>
            <a:r>
              <a:rPr lang="es-MX" dirty="0"/>
              <a:t>, </a:t>
            </a:r>
            <a:r>
              <a:rPr lang="es-MX" dirty="0" err="1"/>
              <a:t>Sewing</a:t>
            </a:r>
            <a:r>
              <a:rPr lang="es-MX" dirty="0"/>
              <a:t>, </a:t>
            </a:r>
            <a:r>
              <a:rPr lang="es-MX" dirty="0" err="1"/>
              <a:t>Technology</a:t>
            </a:r>
            <a:r>
              <a:rPr lang="es-MX" dirty="0"/>
              <a:t>.</a:t>
            </a:r>
          </a:p>
          <a:p>
            <a:endParaRPr lang="es-MX" dirty="0"/>
          </a:p>
          <a:p>
            <a:r>
              <a:rPr lang="es-MX" dirty="0" err="1"/>
              <a:t>Physical</a:t>
            </a:r>
            <a:r>
              <a:rPr lang="es-MX" dirty="0"/>
              <a:t> </a:t>
            </a:r>
            <a:r>
              <a:rPr lang="es-MX" dirty="0" err="1"/>
              <a:t>Area</a:t>
            </a:r>
            <a:r>
              <a:rPr lang="es-MX" dirty="0"/>
              <a:t>: </a:t>
            </a:r>
            <a:r>
              <a:rPr lang="es-MX" dirty="0" err="1"/>
              <a:t>Sports</a:t>
            </a:r>
            <a:r>
              <a:rPr lang="es-MX" dirty="0"/>
              <a:t>, </a:t>
            </a:r>
            <a:r>
              <a:rPr lang="es-MX" dirty="0" err="1"/>
              <a:t>Crafts</a:t>
            </a:r>
            <a:r>
              <a:rPr lang="es-MX" dirty="0"/>
              <a:t>, </a:t>
            </a:r>
            <a:r>
              <a:rPr lang="es-MX" dirty="0" err="1"/>
              <a:t>Biking</a:t>
            </a:r>
            <a:r>
              <a:rPr lang="es-MX" dirty="0"/>
              <a:t>, </a:t>
            </a:r>
            <a:r>
              <a:rPr lang="es-MX" dirty="0" err="1"/>
              <a:t>Fishing</a:t>
            </a:r>
            <a:r>
              <a:rPr lang="es-MX" dirty="0"/>
              <a:t>, </a:t>
            </a:r>
            <a:r>
              <a:rPr lang="es-MX" dirty="0" err="1"/>
              <a:t>Water</a:t>
            </a:r>
            <a:r>
              <a:rPr lang="es-MX" dirty="0"/>
              <a:t> </a:t>
            </a:r>
            <a:r>
              <a:rPr lang="es-MX" dirty="0" err="1"/>
              <a:t>Sports</a:t>
            </a:r>
            <a:r>
              <a:rPr lang="es-MX" dirty="0"/>
              <a:t>.</a:t>
            </a:r>
          </a:p>
          <a:p>
            <a:endParaRPr lang="es-MX" dirty="0"/>
          </a:p>
          <a:p>
            <a:r>
              <a:rPr lang="es-MX" dirty="0"/>
              <a:t>Spiritual </a:t>
            </a:r>
            <a:r>
              <a:rPr lang="es-MX" dirty="0" err="1"/>
              <a:t>Area</a:t>
            </a:r>
            <a:r>
              <a:rPr lang="es-MX" dirty="0"/>
              <a:t>: </a:t>
            </a:r>
            <a:r>
              <a:rPr lang="es-MX" dirty="0" err="1"/>
              <a:t>Bible</a:t>
            </a:r>
            <a:r>
              <a:rPr lang="es-MX" dirty="0"/>
              <a:t> Reading, </a:t>
            </a:r>
            <a:r>
              <a:rPr lang="es-MX" dirty="0" err="1"/>
              <a:t>Children</a:t>
            </a:r>
            <a:r>
              <a:rPr lang="es-MX" dirty="0"/>
              <a:t> </a:t>
            </a:r>
            <a:r>
              <a:rPr lang="es-MX" dirty="0" err="1"/>
              <a:t>Ministry</a:t>
            </a:r>
            <a:r>
              <a:rPr lang="es-MX" dirty="0"/>
              <a:t>, </a:t>
            </a:r>
            <a:r>
              <a:rPr lang="es-MX" dirty="0" err="1"/>
              <a:t>Disipleship</a:t>
            </a:r>
            <a:r>
              <a:rPr lang="es-MX" dirty="0"/>
              <a:t>, </a:t>
            </a:r>
            <a:r>
              <a:rPr lang="es-MX" dirty="0" err="1"/>
              <a:t>Stewardship</a:t>
            </a:r>
            <a:r>
              <a:rPr lang="es-MX" dirty="0"/>
              <a:t>.</a:t>
            </a:r>
          </a:p>
          <a:p>
            <a:endParaRPr lang="es-MX" dirty="0"/>
          </a:p>
          <a:p>
            <a:r>
              <a:rPr lang="es-MX" dirty="0"/>
              <a:t>Social </a:t>
            </a:r>
            <a:r>
              <a:rPr lang="es-MX" dirty="0" err="1"/>
              <a:t>Area</a:t>
            </a:r>
            <a:r>
              <a:rPr lang="es-MX" dirty="0"/>
              <a:t>: </a:t>
            </a:r>
            <a:r>
              <a:rPr lang="es-MX" dirty="0" err="1"/>
              <a:t>Businnes</a:t>
            </a:r>
            <a:r>
              <a:rPr lang="es-MX" dirty="0"/>
              <a:t>, </a:t>
            </a:r>
            <a:r>
              <a:rPr lang="es-MX" dirty="0" err="1"/>
              <a:t>Civility</a:t>
            </a:r>
            <a:r>
              <a:rPr lang="es-MX" dirty="0"/>
              <a:t>, </a:t>
            </a:r>
            <a:r>
              <a:rPr lang="es-MX" dirty="0" err="1"/>
              <a:t>Children</a:t>
            </a:r>
            <a:r>
              <a:rPr lang="es-MX" dirty="0"/>
              <a:t> </a:t>
            </a:r>
            <a:r>
              <a:rPr lang="es-MX" dirty="0" err="1"/>
              <a:t>care</a:t>
            </a:r>
            <a:r>
              <a:rPr lang="es-MX" dirty="0"/>
              <a:t>, </a:t>
            </a:r>
            <a:r>
              <a:rPr lang="es-MX" dirty="0" err="1"/>
              <a:t>Hospitality</a:t>
            </a:r>
            <a:r>
              <a:rPr lang="es-MX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579" y="597247"/>
            <a:ext cx="1243692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18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6F99CC-7EA0-A546-9FB8-A18F32866A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3515" y="838970"/>
            <a:ext cx="1766931" cy="2623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0E9957-C8E8-9548-B506-82B0B7AC6C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921" y="3705231"/>
            <a:ext cx="1203499" cy="15473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D4ABE6-A6C8-9346-A6B5-A97891C77E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063" y="3701529"/>
            <a:ext cx="1203499" cy="155475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3504AC9-DE8D-ED44-B69D-55A3775D069D}"/>
              </a:ext>
            </a:extLst>
          </p:cNvPr>
          <p:cNvSpPr/>
          <p:nvPr/>
        </p:nvSpPr>
        <p:spPr>
          <a:xfrm>
            <a:off x="-489356" y="5417151"/>
            <a:ext cx="43612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Aft>
                <a:spcPts val="1800"/>
              </a:spcAft>
            </a:pPr>
            <a:r>
              <a:rPr lang="en-US" sz="2800" dirty="0" err="1"/>
              <a:t>Buscador</a:t>
            </a:r>
            <a:r>
              <a:rPr lang="en-US" sz="2800" dirty="0"/>
              <a:t> - 1 y 2                                          (6-7 </a:t>
            </a:r>
            <a:r>
              <a:rPr lang="en-US" sz="2800" dirty="0" err="1"/>
              <a:t>años</a:t>
            </a:r>
            <a:r>
              <a:rPr lang="en-US" sz="2800" dirty="0"/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22271AA-BF38-074E-8C8F-57AA647AA1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3357" y="788173"/>
            <a:ext cx="1766931" cy="26150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626907-43A6-1743-A079-3D2591A849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459" y="3558778"/>
            <a:ext cx="1243420" cy="18402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20348B-9441-A240-A914-B9A905C0F2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3941" y="3558776"/>
            <a:ext cx="1243420" cy="18402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016D7B7-BA77-1C46-8E20-46A20B0D3A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6649" y="836663"/>
            <a:ext cx="1766930" cy="26150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469F70-64B2-4B4A-BCA6-8B2E4022AD8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9751" y="3607268"/>
            <a:ext cx="1243419" cy="1840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263417-6C5F-EC4D-BD32-90CBA070C90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7234" y="3607266"/>
            <a:ext cx="1243419" cy="184026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BB1384F-3392-8A4F-B42A-3DD063BDC9A8}"/>
              </a:ext>
            </a:extLst>
          </p:cNvPr>
          <p:cNvSpPr/>
          <p:nvPr/>
        </p:nvSpPr>
        <p:spPr>
          <a:xfrm>
            <a:off x="7555798" y="5433294"/>
            <a:ext cx="45218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Aft>
                <a:spcPts val="1800"/>
              </a:spcAft>
            </a:pPr>
            <a:r>
              <a:rPr lang="en-US" sz="2800" dirty="0" err="1"/>
              <a:t>Aventurero</a:t>
            </a:r>
            <a:r>
              <a:rPr lang="en-US" sz="2800" dirty="0"/>
              <a:t> – 5 y 6 </a:t>
            </a:r>
            <a:br>
              <a:rPr lang="en-US" sz="2800" dirty="0"/>
            </a:br>
            <a:r>
              <a:rPr lang="en-US" sz="2800" dirty="0"/>
              <a:t>    (10-11 </a:t>
            </a:r>
            <a:r>
              <a:rPr lang="en-US" sz="2800" dirty="0" err="1"/>
              <a:t>años</a:t>
            </a:r>
            <a:r>
              <a:rPr lang="en-US" sz="2800" dirty="0"/>
              <a:t>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81CF4A-C1FA-244D-9182-4CFBC9B13B11}"/>
              </a:ext>
            </a:extLst>
          </p:cNvPr>
          <p:cNvSpPr/>
          <p:nvPr/>
        </p:nvSpPr>
        <p:spPr>
          <a:xfrm>
            <a:off x="3505078" y="5417581"/>
            <a:ext cx="43612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Aft>
                <a:spcPts val="1800"/>
              </a:spcAft>
            </a:pPr>
            <a:r>
              <a:rPr lang="en-US" sz="2800" dirty="0" err="1"/>
              <a:t>Explorador</a:t>
            </a:r>
            <a:r>
              <a:rPr lang="en-US" sz="2800" dirty="0"/>
              <a:t> – 3 y 4</a:t>
            </a:r>
            <a:br>
              <a:rPr lang="en-US" sz="2800" baseline="30000" dirty="0"/>
            </a:br>
            <a:r>
              <a:rPr lang="en-US" sz="2800" baseline="30000" dirty="0"/>
              <a:t>        </a:t>
            </a:r>
            <a:r>
              <a:rPr lang="en-US" sz="2800" dirty="0"/>
              <a:t>(8-9 </a:t>
            </a:r>
            <a:r>
              <a:rPr lang="en-US" sz="2800" dirty="0" err="1"/>
              <a:t>años</a:t>
            </a:r>
            <a:r>
              <a:rPr lang="en-US" sz="2800" dirty="0"/>
              <a:t>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7E571E-9CE9-3744-91A3-BD9FC4C06E96}"/>
              </a:ext>
            </a:extLst>
          </p:cNvPr>
          <p:cNvSpPr/>
          <p:nvPr/>
        </p:nvSpPr>
        <p:spPr>
          <a:xfrm>
            <a:off x="0" y="6474969"/>
            <a:ext cx="12192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Disponible</a:t>
            </a:r>
            <a:r>
              <a:rPr lang="en-US" sz="2000" dirty="0"/>
              <a:t>  gratis </a:t>
            </a:r>
            <a:r>
              <a:rPr lang="en-US" sz="2000" dirty="0" err="1"/>
              <a:t>en</a:t>
            </a:r>
            <a:r>
              <a:rPr lang="en-US" sz="2000" dirty="0"/>
              <a:t>: </a:t>
            </a:r>
            <a:r>
              <a:rPr lang="en-US" u="sng" dirty="0">
                <a:hlinkClick r:id="rId11" tooltip="http://www.mesoamericaregion.org/package/54745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http://www.mesoamericaregion.org/package/54745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br>
              <a:rPr lang="en-US" dirty="0"/>
            </a:br>
            <a:endParaRPr lang="en-GT" dirty="0"/>
          </a:p>
        </p:txBody>
      </p:sp>
    </p:spTree>
    <p:extLst>
      <p:ext uri="{BB962C8B-B14F-4D97-AF65-F5344CB8AC3E}">
        <p14:creationId xmlns:p14="http://schemas.microsoft.com/office/powerpoint/2010/main" val="157611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400" dirty="0"/>
              <a:t>Las siguientes diapositivas son un ejemplo del trabajo.</a:t>
            </a:r>
            <a:br>
              <a:rPr lang="es-MX" sz="2400" dirty="0"/>
            </a:br>
            <a:br>
              <a:rPr lang="es-MX" sz="2400" dirty="0"/>
            </a:br>
            <a:r>
              <a:rPr lang="es-MX" sz="2400" dirty="0" err="1"/>
              <a:t>The</a:t>
            </a:r>
            <a:r>
              <a:rPr lang="es-MX" sz="2400" dirty="0"/>
              <a:t> </a:t>
            </a:r>
            <a:r>
              <a:rPr lang="es-MX" sz="2400" dirty="0" err="1"/>
              <a:t>following</a:t>
            </a:r>
            <a:r>
              <a:rPr lang="es-MX" sz="2400" dirty="0"/>
              <a:t> </a:t>
            </a:r>
            <a:r>
              <a:rPr lang="es-MX" sz="2400" dirty="0" err="1"/>
              <a:t>slides</a:t>
            </a:r>
            <a:r>
              <a:rPr lang="es-MX" sz="2400" dirty="0"/>
              <a:t> are </a:t>
            </a:r>
            <a:r>
              <a:rPr lang="es-MX" sz="2400" dirty="0" err="1"/>
              <a:t>an</a:t>
            </a:r>
            <a:r>
              <a:rPr lang="es-MX" sz="2400" dirty="0"/>
              <a:t> </a:t>
            </a:r>
            <a:r>
              <a:rPr lang="es-MX" sz="2400" dirty="0" err="1"/>
              <a:t>example</a:t>
            </a:r>
            <a:r>
              <a:rPr lang="es-MX" sz="2400" dirty="0"/>
              <a:t> of </a:t>
            </a:r>
            <a:r>
              <a:rPr lang="es-MX" sz="2400" dirty="0" err="1"/>
              <a:t>the</a:t>
            </a:r>
            <a:r>
              <a:rPr lang="es-MX" sz="2400" dirty="0"/>
              <a:t> </a:t>
            </a:r>
            <a:r>
              <a:rPr lang="es-MX" sz="2400" dirty="0" err="1"/>
              <a:t>work</a:t>
            </a:r>
            <a:r>
              <a:rPr lang="es-MX" sz="2400" dirty="0"/>
              <a:t>.</a:t>
            </a:r>
            <a:br>
              <a:rPr lang="es-MX" sz="2400" dirty="0"/>
            </a:br>
            <a:r>
              <a:rPr lang="es-MX" sz="2400" dirty="0"/>
              <a:t>  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Iglesia del Nazareno Betel en México</a:t>
            </a:r>
          </a:p>
          <a:p>
            <a:r>
              <a:rPr lang="es-MX" dirty="0" err="1"/>
              <a:t>Church</a:t>
            </a:r>
            <a:r>
              <a:rPr lang="es-MX" dirty="0"/>
              <a:t> of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Nazarene</a:t>
            </a:r>
            <a:r>
              <a:rPr lang="es-MX" dirty="0"/>
              <a:t> “Betel” in México</a:t>
            </a:r>
          </a:p>
        </p:txBody>
      </p:sp>
    </p:spTree>
    <p:extLst>
      <p:ext uri="{BB962C8B-B14F-4D97-AF65-F5344CB8AC3E}">
        <p14:creationId xmlns:p14="http://schemas.microsoft.com/office/powerpoint/2010/main" val="2998858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>
                <a:latin typeface="+mn-lt"/>
              </a:rPr>
              <a:t>Club Aventureros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>
                <a:latin typeface="+mn-lt"/>
              </a:rPr>
              <a:t>Lucas 2.52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F9502EE-F334-4016-A5C4-F73B90392A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1944" y="2708920"/>
            <a:ext cx="3024336" cy="3380463"/>
          </a:xfrm>
          <a:prstGeom prst="rect">
            <a:avLst/>
          </a:prstGeom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D27398A-5DE2-41D8-90FC-EA5FBDBED3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436" y="18559"/>
            <a:ext cx="2551591" cy="170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6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>
                <a:latin typeface="+mn-lt"/>
              </a:rPr>
              <a:t>META/GOAL…</a:t>
            </a:r>
          </a:p>
        </p:txBody>
      </p:sp>
      <p:pic>
        <p:nvPicPr>
          <p:cNvPr id="8" name="Marcador de posición de imagen 7" descr="Una mujer y una chica trabajando en el jardín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Marcador de posición de texto 2"/>
          <p:cNvSpPr>
            <a:spLocks noGrp="1"/>
          </p:cNvSpPr>
          <p:nvPr>
            <p:ph type="body" sz="half" idx="2"/>
          </p:nvPr>
        </p:nvSpPr>
        <p:spPr>
          <a:xfrm>
            <a:off x="6816080" y="908087"/>
            <a:ext cx="4465712" cy="1760347"/>
          </a:xfrm>
        </p:spPr>
        <p:txBody>
          <a:bodyPr rtlCol="0">
            <a:normAutofit/>
          </a:bodyPr>
          <a:lstStyle/>
          <a:p>
            <a:r>
              <a:rPr lang="es-MX" dirty="0"/>
              <a:t>   </a:t>
            </a:r>
            <a:r>
              <a:rPr lang="es-MX" sz="3200" dirty="0"/>
              <a:t> Alcanzar, y Discipular a los niños de nuestra  comunidad.</a:t>
            </a:r>
          </a:p>
          <a:p>
            <a:pPr rtl="0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7032104" y="3322558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Reaching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es-MX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discipling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kids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</a:t>
            </a:r>
            <a:r>
              <a:rPr kumimoji="0" lang="es-MX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our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community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84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8400" y="116632"/>
            <a:ext cx="7315200" cy="914400"/>
          </a:xfrm>
        </p:spPr>
        <p:txBody>
          <a:bodyPr rtlCol="0">
            <a:normAutofit/>
          </a:bodyPr>
          <a:lstStyle/>
          <a:p>
            <a:pPr rtl="0"/>
            <a:r>
              <a:rPr lang="es-ES" sz="3600" b="1" dirty="0">
                <a:latin typeface="+mn-lt"/>
              </a:rPr>
              <a:t>OBJETIVOS 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992778" y="1092248"/>
            <a:ext cx="10136776" cy="1690141"/>
          </a:xfrm>
        </p:spPr>
        <p:txBody>
          <a:bodyPr rtlCol="0">
            <a:no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sz="2200" dirty="0">
                <a:latin typeface="+mn-lt"/>
              </a:rPr>
              <a:t>Crear una atmósfera que refleje la emoción de las actividades prácticas, el desafío de aprender nuevas habilidades y la alegría de compartir el amor de Dios.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sz="2200" dirty="0" err="1">
                <a:solidFill>
                  <a:srgbClr val="002060"/>
                </a:solidFill>
                <a:latin typeface="+mn-lt"/>
              </a:rPr>
              <a:t>Creating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an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enviroment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that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reflects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the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excitement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for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manual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activities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the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challenge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of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learning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new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skills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and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the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joy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of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sharing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God’s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2200" dirty="0" err="1">
                <a:solidFill>
                  <a:srgbClr val="002060"/>
                </a:solidFill>
                <a:latin typeface="+mn-lt"/>
              </a:rPr>
              <a:t>love</a:t>
            </a:r>
            <a:r>
              <a:rPr lang="es-ES" sz="2200" dirty="0">
                <a:solidFill>
                  <a:srgbClr val="002060"/>
                </a:solidFill>
                <a:latin typeface="+mn-lt"/>
              </a:rPr>
              <a:t>.</a:t>
            </a:r>
          </a:p>
          <a:p>
            <a:pPr rtl="0"/>
            <a:endParaRPr lang="es-ES" sz="2200" dirty="0">
              <a:latin typeface="+mn-lt"/>
            </a:endParaRPr>
          </a:p>
          <a:p>
            <a:pPr rtl="0"/>
            <a:endParaRPr lang="es-ES" sz="2200" dirty="0">
              <a:latin typeface="+mn-lt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045822" y="2703016"/>
            <a:ext cx="61003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/>
              <a:t>Ayudar a los niños a darse cuenta de su valor y darles sentido de pertenencia.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 err="1">
                <a:solidFill>
                  <a:srgbClr val="002060"/>
                </a:solidFill>
              </a:rPr>
              <a:t>Helping</a:t>
            </a:r>
            <a:r>
              <a:rPr lang="es-ES" sz="2200" dirty="0">
                <a:solidFill>
                  <a:srgbClr val="002060"/>
                </a:solidFill>
              </a:rPr>
              <a:t> </a:t>
            </a:r>
            <a:r>
              <a:rPr lang="es-ES" sz="2200" dirty="0" err="1">
                <a:solidFill>
                  <a:srgbClr val="002060"/>
                </a:solidFill>
              </a:rPr>
              <a:t>children</a:t>
            </a:r>
            <a:r>
              <a:rPr lang="es-ES" sz="2200" dirty="0">
                <a:solidFill>
                  <a:srgbClr val="002060"/>
                </a:solidFill>
              </a:rPr>
              <a:t> to </a:t>
            </a:r>
            <a:r>
              <a:rPr lang="es-ES" sz="2200" dirty="0" err="1">
                <a:solidFill>
                  <a:srgbClr val="002060"/>
                </a:solidFill>
              </a:rPr>
              <a:t>realize</a:t>
            </a:r>
            <a:r>
              <a:rPr lang="es-ES" sz="2200" dirty="0">
                <a:solidFill>
                  <a:srgbClr val="002060"/>
                </a:solidFill>
              </a:rPr>
              <a:t>  </a:t>
            </a:r>
            <a:r>
              <a:rPr lang="es-ES" sz="2200" dirty="0" err="1">
                <a:solidFill>
                  <a:srgbClr val="002060"/>
                </a:solidFill>
              </a:rPr>
              <a:t>their</a:t>
            </a:r>
            <a:r>
              <a:rPr lang="es-ES" sz="2200" dirty="0">
                <a:solidFill>
                  <a:srgbClr val="002060"/>
                </a:solidFill>
              </a:rPr>
              <a:t> </a:t>
            </a:r>
            <a:r>
              <a:rPr lang="es-ES" sz="2200" dirty="0" err="1">
                <a:solidFill>
                  <a:srgbClr val="002060"/>
                </a:solidFill>
              </a:rPr>
              <a:t>worth</a:t>
            </a:r>
            <a:r>
              <a:rPr lang="es-ES" sz="2200" dirty="0">
                <a:solidFill>
                  <a:srgbClr val="002060"/>
                </a:solidFill>
              </a:rPr>
              <a:t> and </a:t>
            </a:r>
            <a:r>
              <a:rPr lang="es-ES" sz="2200" dirty="0" err="1">
                <a:solidFill>
                  <a:srgbClr val="002060"/>
                </a:solidFill>
              </a:rPr>
              <a:t>giving</a:t>
            </a:r>
            <a:r>
              <a:rPr lang="es-ES" sz="2200" dirty="0">
                <a:solidFill>
                  <a:srgbClr val="002060"/>
                </a:solidFill>
              </a:rPr>
              <a:t> </a:t>
            </a:r>
            <a:r>
              <a:rPr lang="es-ES" sz="2200" dirty="0" err="1">
                <a:solidFill>
                  <a:srgbClr val="002060"/>
                </a:solidFill>
              </a:rPr>
              <a:t>them</a:t>
            </a:r>
            <a:r>
              <a:rPr lang="es-ES" sz="2200" dirty="0">
                <a:solidFill>
                  <a:srgbClr val="002060"/>
                </a:solidFill>
              </a:rPr>
              <a:t> </a:t>
            </a:r>
            <a:r>
              <a:rPr lang="es-ES" sz="2200" dirty="0" err="1">
                <a:solidFill>
                  <a:srgbClr val="002060"/>
                </a:solidFill>
              </a:rPr>
              <a:t>sense</a:t>
            </a:r>
            <a:r>
              <a:rPr lang="es-ES" sz="2200" dirty="0">
                <a:solidFill>
                  <a:srgbClr val="002060"/>
                </a:solidFill>
              </a:rPr>
              <a:t> of </a:t>
            </a:r>
            <a:r>
              <a:rPr lang="es-ES" sz="2200" dirty="0" err="1">
                <a:solidFill>
                  <a:srgbClr val="002060"/>
                </a:solidFill>
              </a:rPr>
              <a:t>belonging</a:t>
            </a:r>
            <a:endParaRPr lang="es-ES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/>
              <a:t>Oportunidades para el desarrollo espiritual y el discipulado.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 err="1">
                <a:solidFill>
                  <a:srgbClr val="002060"/>
                </a:solidFill>
              </a:rPr>
              <a:t>Oportunities</a:t>
            </a:r>
            <a:r>
              <a:rPr lang="es-ES" sz="2200" dirty="0">
                <a:solidFill>
                  <a:srgbClr val="002060"/>
                </a:solidFill>
              </a:rPr>
              <a:t> </a:t>
            </a:r>
            <a:r>
              <a:rPr lang="es-ES" sz="2200" dirty="0" err="1">
                <a:solidFill>
                  <a:srgbClr val="002060"/>
                </a:solidFill>
              </a:rPr>
              <a:t>for</a:t>
            </a:r>
            <a:r>
              <a:rPr lang="es-ES" sz="2200" dirty="0">
                <a:solidFill>
                  <a:srgbClr val="002060"/>
                </a:solidFill>
              </a:rPr>
              <a:t> spiritual </a:t>
            </a:r>
            <a:r>
              <a:rPr lang="es-ES" sz="2200" dirty="0" err="1">
                <a:solidFill>
                  <a:srgbClr val="002060"/>
                </a:solidFill>
              </a:rPr>
              <a:t>growth</a:t>
            </a:r>
            <a:r>
              <a:rPr lang="es-ES" sz="2200" dirty="0">
                <a:solidFill>
                  <a:srgbClr val="002060"/>
                </a:solidFill>
              </a:rPr>
              <a:t> and </a:t>
            </a:r>
            <a:r>
              <a:rPr lang="es-ES" sz="2200" dirty="0" err="1">
                <a:solidFill>
                  <a:srgbClr val="002060"/>
                </a:solidFill>
              </a:rPr>
              <a:t>discipleship</a:t>
            </a:r>
            <a:endParaRPr lang="es-ES" sz="2200" dirty="0">
              <a:solidFill>
                <a:srgbClr val="002060"/>
              </a:solidFill>
            </a:endParaRPr>
          </a:p>
          <a:p>
            <a:endParaRPr lang="es-MX" sz="2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5400" y="332656"/>
            <a:ext cx="7315200" cy="951384"/>
          </a:xfrm>
        </p:spPr>
        <p:txBody>
          <a:bodyPr/>
          <a:lstStyle/>
          <a:p>
            <a:r>
              <a:rPr lang="es-MX" dirty="0">
                <a:latin typeface="+mn-lt"/>
              </a:rPr>
              <a:t>OBJETIVOS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143672" y="1484784"/>
            <a:ext cx="5976664" cy="352839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</a:rPr>
              <a:t>Conectar con niños y padres para guiarlos a Cristo y a la iglesia.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  <a:latin typeface="+mn-lt"/>
              </a:rPr>
              <a:t>Connecting</a:t>
            </a:r>
            <a:r>
              <a:rPr lang="es-ES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+mn-lt"/>
              </a:rPr>
              <a:t>with</a:t>
            </a:r>
            <a:r>
              <a:rPr lang="es-ES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+mn-lt"/>
              </a:rPr>
              <a:t>children</a:t>
            </a:r>
            <a:r>
              <a:rPr lang="es-ES" dirty="0">
                <a:solidFill>
                  <a:srgbClr val="002060"/>
                </a:solidFill>
                <a:latin typeface="+mn-lt"/>
              </a:rPr>
              <a:t> and </a:t>
            </a:r>
            <a:r>
              <a:rPr lang="es-ES" dirty="0" err="1">
                <a:solidFill>
                  <a:srgbClr val="002060"/>
                </a:solidFill>
                <a:latin typeface="+mn-lt"/>
              </a:rPr>
              <a:t>parents</a:t>
            </a:r>
            <a:r>
              <a:rPr lang="es-ES" dirty="0">
                <a:solidFill>
                  <a:srgbClr val="002060"/>
                </a:solidFill>
                <a:latin typeface="+mn-lt"/>
              </a:rPr>
              <a:t> to </a:t>
            </a:r>
            <a:r>
              <a:rPr lang="es-ES" dirty="0" err="1">
                <a:solidFill>
                  <a:srgbClr val="002060"/>
                </a:solidFill>
                <a:latin typeface="+mn-lt"/>
              </a:rPr>
              <a:t>guide</a:t>
            </a:r>
            <a:r>
              <a:rPr lang="es-ES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+mn-lt"/>
              </a:rPr>
              <a:t>them</a:t>
            </a:r>
            <a:r>
              <a:rPr lang="es-ES" dirty="0">
                <a:solidFill>
                  <a:srgbClr val="002060"/>
                </a:solidFill>
                <a:latin typeface="+mn-lt"/>
              </a:rPr>
              <a:t> to </a:t>
            </a:r>
            <a:r>
              <a:rPr lang="es-ES" dirty="0" err="1">
                <a:solidFill>
                  <a:srgbClr val="002060"/>
                </a:solidFill>
                <a:latin typeface="+mn-lt"/>
              </a:rPr>
              <a:t>Christ</a:t>
            </a:r>
            <a:r>
              <a:rPr lang="es-ES" dirty="0">
                <a:solidFill>
                  <a:srgbClr val="002060"/>
                </a:solidFill>
                <a:latin typeface="+mn-lt"/>
              </a:rPr>
              <a:t> and </a:t>
            </a:r>
            <a:r>
              <a:rPr lang="es-ES" dirty="0" err="1">
                <a:solidFill>
                  <a:srgbClr val="002060"/>
                </a:solidFill>
                <a:latin typeface="+mn-lt"/>
              </a:rPr>
              <a:t>church</a:t>
            </a:r>
            <a:r>
              <a:rPr lang="es-ES" dirty="0">
                <a:solidFill>
                  <a:srgbClr val="002060"/>
                </a:solidFill>
                <a:latin typeface="+mn-lt"/>
              </a:rPr>
              <a:t>.</a:t>
            </a:r>
          </a:p>
          <a:p>
            <a:endParaRPr lang="es-ES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</a:rPr>
              <a:t>Ayudar a los padres en su crianza a través de Escuela para Padres.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  <a:latin typeface="+mn-lt"/>
              </a:rPr>
              <a:t>Helping</a:t>
            </a:r>
            <a:r>
              <a:rPr lang="es-ES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+mn-lt"/>
              </a:rPr>
              <a:t>parents</a:t>
            </a:r>
            <a:r>
              <a:rPr lang="es-ES" dirty="0">
                <a:solidFill>
                  <a:srgbClr val="002060"/>
                </a:solidFill>
                <a:latin typeface="+mn-lt"/>
              </a:rPr>
              <a:t> to </a:t>
            </a:r>
            <a:r>
              <a:rPr lang="es-ES" dirty="0" err="1">
                <a:solidFill>
                  <a:srgbClr val="002060"/>
                </a:solidFill>
                <a:latin typeface="+mn-lt"/>
              </a:rPr>
              <a:t>raise</a:t>
            </a:r>
            <a:r>
              <a:rPr lang="es-ES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+mn-lt"/>
              </a:rPr>
              <a:t>children</a:t>
            </a:r>
            <a:r>
              <a:rPr lang="es-ES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+mn-lt"/>
              </a:rPr>
              <a:t>through</a:t>
            </a:r>
            <a:r>
              <a:rPr lang="es-ES" dirty="0">
                <a:solidFill>
                  <a:srgbClr val="002060"/>
                </a:solidFill>
                <a:latin typeface="+mn-lt"/>
              </a:rPr>
              <a:t> to </a:t>
            </a:r>
            <a:r>
              <a:rPr lang="es-ES" dirty="0" err="1">
                <a:solidFill>
                  <a:srgbClr val="002060"/>
                </a:solidFill>
                <a:latin typeface="+mn-lt"/>
              </a:rPr>
              <a:t>school</a:t>
            </a:r>
            <a:r>
              <a:rPr lang="es-ES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+mn-lt"/>
              </a:rPr>
              <a:t>for</a:t>
            </a:r>
            <a:r>
              <a:rPr lang="es-ES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+mn-lt"/>
              </a:rPr>
              <a:t>parents</a:t>
            </a:r>
            <a:endParaRPr lang="es-ES" dirty="0">
              <a:solidFill>
                <a:srgbClr val="002060"/>
              </a:solidFill>
              <a:latin typeface="+mn-lt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2793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 descr="Una niña con un helado en la mano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" r="165"/>
          <a:stretch/>
        </p:blipFill>
        <p:spPr>
          <a:xfrm>
            <a:off x="978236" y="1113022"/>
            <a:ext cx="3638453" cy="3750319"/>
          </a:xfrm>
        </p:spPr>
      </p:pic>
      <p:sp>
        <p:nvSpPr>
          <p:cNvPr id="4" name="Marcador de posición de texto 3"/>
          <p:cNvSpPr>
            <a:spLocks noGrp="1"/>
          </p:cNvSpPr>
          <p:nvPr>
            <p:ph type="body" sz="quarter" idx="14"/>
          </p:nvPr>
        </p:nvSpPr>
        <p:spPr>
          <a:xfrm>
            <a:off x="2019205" y="2922206"/>
            <a:ext cx="2597484" cy="1728192"/>
          </a:xfrm>
        </p:spPr>
        <p:txBody>
          <a:bodyPr rtlCol="0">
            <a:normAutofit/>
          </a:bodyPr>
          <a:lstStyle/>
          <a:p>
            <a:pPr fontAlgn="base"/>
            <a:r>
              <a:rPr lang="es-MX" b="1" dirty="0">
                <a:solidFill>
                  <a:schemeClr val="tx2"/>
                </a:solidFill>
              </a:rPr>
              <a:t>ÁREAS DE TRABAJO</a:t>
            </a:r>
            <a:endParaRPr lang="es-MX" dirty="0">
              <a:solidFill>
                <a:schemeClr val="tx2"/>
              </a:solidFill>
            </a:endParaRPr>
          </a:p>
          <a:p>
            <a:pPr fontAlgn="base"/>
            <a:r>
              <a:rPr lang="es-MX" dirty="0">
                <a:solidFill>
                  <a:schemeClr val="tx2"/>
                </a:solidFill>
              </a:rPr>
              <a:t>•    </a:t>
            </a:r>
            <a:r>
              <a:rPr lang="es-MX" b="1" dirty="0">
                <a:solidFill>
                  <a:schemeClr val="tx2"/>
                </a:solidFill>
              </a:rPr>
              <a:t>Des. Espiritual</a:t>
            </a:r>
            <a:br>
              <a:rPr lang="es-MX" b="1" dirty="0">
                <a:solidFill>
                  <a:schemeClr val="tx2"/>
                </a:solidFill>
              </a:rPr>
            </a:br>
            <a:r>
              <a:rPr lang="es-MX" b="1" dirty="0">
                <a:solidFill>
                  <a:schemeClr val="tx2"/>
                </a:solidFill>
              </a:rPr>
              <a:t>•    Des. Físico</a:t>
            </a:r>
            <a:br>
              <a:rPr lang="es-MX" b="1" dirty="0">
                <a:solidFill>
                  <a:schemeClr val="tx2"/>
                </a:solidFill>
              </a:rPr>
            </a:br>
            <a:r>
              <a:rPr lang="es-MX" b="1" dirty="0">
                <a:solidFill>
                  <a:schemeClr val="tx2"/>
                </a:solidFill>
              </a:rPr>
              <a:t>•    Des. Mental</a:t>
            </a:r>
            <a:br>
              <a:rPr lang="es-MX" dirty="0">
                <a:solidFill>
                  <a:schemeClr val="tx2"/>
                </a:solidFill>
              </a:rPr>
            </a:br>
            <a:r>
              <a:rPr lang="es-MX" dirty="0">
                <a:solidFill>
                  <a:schemeClr val="tx2"/>
                </a:solidFill>
              </a:rPr>
              <a:t>•    </a:t>
            </a:r>
            <a:r>
              <a:rPr lang="es-MX" b="1" dirty="0">
                <a:solidFill>
                  <a:schemeClr val="tx2"/>
                </a:solidFill>
              </a:rPr>
              <a:t>Des. Social</a:t>
            </a:r>
          </a:p>
          <a:p>
            <a:pPr rtl="0"/>
            <a:endParaRPr lang="es-ES" dirty="0"/>
          </a:p>
        </p:txBody>
      </p:sp>
      <p:pic>
        <p:nvPicPr>
          <p:cNvPr id="3" name="Marcador de posición de imagen 2" descr="Globos flotando por el cielo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502"/>
          <a:stretch>
            <a:fillRect/>
          </a:stretch>
        </p:blipFill>
        <p:spPr>
          <a:xfrm>
            <a:off x="5544767" y="1121677"/>
            <a:ext cx="3638453" cy="3750319"/>
          </a:xfrm>
        </p:spPr>
      </p:pic>
      <p:sp>
        <p:nvSpPr>
          <p:cNvPr id="5" name="Marcador de posición de texto 4"/>
          <p:cNvSpPr>
            <a:spLocks noGrp="1"/>
          </p:cNvSpPr>
          <p:nvPr>
            <p:ph type="body" sz="quarter" idx="16"/>
          </p:nvPr>
        </p:nvSpPr>
        <p:spPr>
          <a:xfrm>
            <a:off x="5617060" y="2335628"/>
            <a:ext cx="3566160" cy="1127720"/>
          </a:xfrm>
        </p:spPr>
        <p:txBody>
          <a:bodyPr rtlCol="0">
            <a:normAutofit lnSpcReduction="10000"/>
          </a:bodyPr>
          <a:lstStyle/>
          <a:p>
            <a:r>
              <a:rPr lang="es-MX" sz="2000" b="1" dirty="0">
                <a:solidFill>
                  <a:schemeClr val="tx2"/>
                </a:solidFill>
              </a:rPr>
              <a:t>HORARIO: </a:t>
            </a:r>
          </a:p>
          <a:p>
            <a:r>
              <a:rPr lang="es-MX" sz="2000" b="1" dirty="0">
                <a:solidFill>
                  <a:schemeClr val="tx2"/>
                </a:solidFill>
              </a:rPr>
              <a:t>Sábados de 10-12 </a:t>
            </a:r>
            <a:r>
              <a:rPr lang="es-MX" sz="2000" b="1" dirty="0" err="1">
                <a:solidFill>
                  <a:schemeClr val="tx2"/>
                </a:solidFill>
              </a:rPr>
              <a:t>hrs</a:t>
            </a:r>
            <a:r>
              <a:rPr lang="es-MX" sz="2000" b="1" dirty="0">
                <a:solidFill>
                  <a:schemeClr val="tx2"/>
                </a:solidFill>
              </a:rPr>
              <a:t>.  Durante todo el año</a:t>
            </a:r>
          </a:p>
          <a:p>
            <a:pPr rtl="0"/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1487692" y="5098569"/>
            <a:ext cx="33978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LINES OF 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Spiritual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development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Physical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development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Mental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development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Social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development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814338" y="513775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SCHEDULE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Saturdays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10-12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hrs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3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48680"/>
            <a:ext cx="9829800" cy="4896544"/>
          </a:xfrm>
        </p:spPr>
        <p:txBody>
          <a:bodyPr rtlCol="0">
            <a:normAutofit/>
          </a:bodyPr>
          <a:lstStyle/>
          <a:p>
            <a:br>
              <a:rPr lang="es-ES" sz="1300" dirty="0"/>
            </a:br>
            <a:br>
              <a:rPr lang="es-ES" sz="1300" dirty="0"/>
            </a:br>
            <a:br>
              <a:rPr lang="es-ES" sz="1300" dirty="0"/>
            </a:br>
            <a:r>
              <a:rPr lang="es-ES" sz="13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br>
              <a:rPr lang="es-ES" sz="1300" dirty="0"/>
            </a:br>
            <a:r>
              <a:rPr lang="es-ES" sz="1300" dirty="0"/>
              <a:t>                                                                                                                                                          </a:t>
            </a:r>
            <a:br>
              <a:rPr lang="es-ES" sz="1300" dirty="0"/>
            </a:br>
            <a:r>
              <a:rPr lang="es-ES" sz="1300" dirty="0"/>
              <a:t>                                                                                                                                                          </a:t>
            </a:r>
            <a:br>
              <a:rPr lang="es-ES" sz="1300" dirty="0"/>
            </a:br>
            <a:r>
              <a:rPr lang="es-ES" sz="1300" dirty="0"/>
              <a:t>                                                                                                                                                          </a:t>
            </a:r>
            <a:br>
              <a:rPr lang="es-ES" sz="1300" dirty="0"/>
            </a:br>
            <a:r>
              <a:rPr lang="es-ES" sz="1300" dirty="0"/>
              <a:t>                                                                                                                                                          </a:t>
            </a:r>
            <a:br>
              <a:rPr lang="es-ES" sz="1300" dirty="0"/>
            </a:br>
            <a:r>
              <a:rPr lang="es-ES" sz="1300" dirty="0"/>
              <a:t>                                                                                                                                                          </a:t>
            </a:r>
            <a:br>
              <a:rPr lang="es-ES" sz="1300" dirty="0"/>
            </a:br>
            <a:br>
              <a:rPr lang="es-ES" sz="1300" dirty="0"/>
            </a:br>
            <a:br>
              <a:rPr lang="es-ES" sz="1300" dirty="0"/>
            </a:b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2711624" y="260648"/>
            <a:ext cx="5328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ACTIVIDADES (temas mensuales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posición de texto 2"/>
          <p:cNvSpPr txBox="1">
            <a:spLocks/>
          </p:cNvSpPr>
          <p:nvPr/>
        </p:nvSpPr>
        <p:spPr>
          <a:xfrm>
            <a:off x="1127448" y="1124744"/>
            <a:ext cx="10586392" cy="443487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ARTES                       *</a:t>
            </a:r>
            <a:r>
              <a:rPr lang="es-ES" dirty="0">
                <a:solidFill>
                  <a:srgbClr val="404040"/>
                </a:solidFill>
                <a:latin typeface="Arial" panose="020B0604020202020204"/>
              </a:rPr>
              <a:t>LENGUAJES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                *MÚSICA                      *TEATRO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*SALUD                       *MANUALIDADES                  *REGLAS                      *TEJIDO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*COCINA                     * LECTURA                             *MODALES                   *PAPALOTES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*FAMILIA                     *MEDIO AMBIENTE                *COSTURA                   *TÍTERES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*CIENCIA                    *EXCURSIONISMO                *HOSPITALIDAD           *AMIGOS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*CLOWN                     *INTERNET                              *DINERO</a:t>
            </a:r>
          </a:p>
          <a:p>
            <a:pPr marL="0" indent="0">
              <a:buNone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*ASTRONOMÍA          *</a:t>
            </a:r>
            <a:r>
              <a:rPr lang="es-ES" dirty="0">
                <a:solidFill>
                  <a:srgbClr val="404040"/>
                </a:solidFill>
              </a:rPr>
              <a:t>ORACIÓN                                *MAYORDOMÍA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*CONSTRUCCIÓN      *INVESTIGACIÓN                  * TALENTOS                                                                                     *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03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C1D78633-7222-4BD8-9B43-C5A3FE3FB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42" name="Forma libre 5">
              <a:extLst>
                <a:ext uri="{FF2B5EF4-FFF2-40B4-BE49-F238E27FC236}">
                  <a16:creationId xmlns:a16="http://schemas.microsoft.com/office/drawing/2014/main" id="{64A62ED5-69F8-4A9A-959F-BDFA4CB00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orma libre 9">
              <a:extLst>
                <a:ext uri="{FF2B5EF4-FFF2-40B4-BE49-F238E27FC236}">
                  <a16:creationId xmlns:a16="http://schemas.microsoft.com/office/drawing/2014/main" id="{1E1E0581-3B45-45FA-909D-956C5BA8C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orma libre 13">
              <a:extLst>
                <a:ext uri="{FF2B5EF4-FFF2-40B4-BE49-F238E27FC236}">
                  <a16:creationId xmlns:a16="http://schemas.microsoft.com/office/drawing/2014/main" id="{05474103-4A93-4198-B2FA-45EC74FD5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6" name="Forma libre: Forma 45">
            <a:extLst>
              <a:ext uri="{FF2B5EF4-FFF2-40B4-BE49-F238E27FC236}">
                <a16:creationId xmlns:a16="http://schemas.microsoft.com/office/drawing/2014/main" id="{2A0F9152-48E3-49B1-872D-898BCB713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3466" y="643466"/>
            <a:ext cx="10905066" cy="5571066"/>
          </a:xfrm>
          <a:custGeom>
            <a:avLst/>
            <a:gdLst>
              <a:gd name="connsiteX0" fmla="*/ 317500 w 10905066"/>
              <a:gd name="connsiteY0" fmla="*/ 0 h 5571066"/>
              <a:gd name="connsiteX1" fmla="*/ 6969125 w 10905066"/>
              <a:gd name="connsiteY1" fmla="*/ 0 h 5571066"/>
              <a:gd name="connsiteX2" fmla="*/ 6969127 w 10905066"/>
              <a:gd name="connsiteY2" fmla="*/ 0 h 5571066"/>
              <a:gd name="connsiteX3" fmla="*/ 10587566 w 10905066"/>
              <a:gd name="connsiteY3" fmla="*/ 0 h 5571066"/>
              <a:gd name="connsiteX4" fmla="*/ 10651066 w 10905066"/>
              <a:gd name="connsiteY4" fmla="*/ 6350 h 5571066"/>
              <a:gd name="connsiteX5" fmla="*/ 10711391 w 10905066"/>
              <a:gd name="connsiteY5" fmla="*/ 23813 h 5571066"/>
              <a:gd name="connsiteX6" fmla="*/ 10763779 w 10905066"/>
              <a:gd name="connsiteY6" fmla="*/ 52388 h 5571066"/>
              <a:gd name="connsiteX7" fmla="*/ 10812991 w 10905066"/>
              <a:gd name="connsiteY7" fmla="*/ 93663 h 5571066"/>
              <a:gd name="connsiteX8" fmla="*/ 10849503 w 10905066"/>
              <a:gd name="connsiteY8" fmla="*/ 139700 h 5571066"/>
              <a:gd name="connsiteX9" fmla="*/ 10881253 w 10905066"/>
              <a:gd name="connsiteY9" fmla="*/ 195263 h 5571066"/>
              <a:gd name="connsiteX10" fmla="*/ 10898716 w 10905066"/>
              <a:gd name="connsiteY10" fmla="*/ 254000 h 5571066"/>
              <a:gd name="connsiteX11" fmla="*/ 10905066 w 10905066"/>
              <a:gd name="connsiteY11" fmla="*/ 319088 h 5571066"/>
              <a:gd name="connsiteX12" fmla="*/ 10905066 w 10905066"/>
              <a:gd name="connsiteY12" fmla="*/ 1556279 h 5571066"/>
              <a:gd name="connsiteX13" fmla="*/ 10905066 w 10905066"/>
              <a:gd name="connsiteY13" fmla="*/ 4014788 h 5571066"/>
              <a:gd name="connsiteX14" fmla="*/ 10905066 w 10905066"/>
              <a:gd name="connsiteY14" fmla="*/ 5251979 h 5571066"/>
              <a:gd name="connsiteX15" fmla="*/ 10898716 w 10905066"/>
              <a:gd name="connsiteY15" fmla="*/ 5317066 h 5571066"/>
              <a:gd name="connsiteX16" fmla="*/ 10881253 w 10905066"/>
              <a:gd name="connsiteY16" fmla="*/ 5375804 h 5571066"/>
              <a:gd name="connsiteX17" fmla="*/ 10849503 w 10905066"/>
              <a:gd name="connsiteY17" fmla="*/ 5431366 h 5571066"/>
              <a:gd name="connsiteX18" fmla="*/ 10812991 w 10905066"/>
              <a:gd name="connsiteY18" fmla="*/ 5478991 h 5571066"/>
              <a:gd name="connsiteX19" fmla="*/ 10763779 w 10905066"/>
              <a:gd name="connsiteY19" fmla="*/ 5518679 h 5571066"/>
              <a:gd name="connsiteX20" fmla="*/ 10711391 w 10905066"/>
              <a:gd name="connsiteY20" fmla="*/ 5547254 h 5571066"/>
              <a:gd name="connsiteX21" fmla="*/ 10651066 w 10905066"/>
              <a:gd name="connsiteY21" fmla="*/ 5564716 h 5571066"/>
              <a:gd name="connsiteX22" fmla="*/ 10587566 w 10905066"/>
              <a:gd name="connsiteY22" fmla="*/ 5571066 h 5571066"/>
              <a:gd name="connsiteX23" fmla="*/ 6969125 w 10905066"/>
              <a:gd name="connsiteY23" fmla="*/ 5571066 h 5571066"/>
              <a:gd name="connsiteX24" fmla="*/ 3935941 w 10905066"/>
              <a:gd name="connsiteY24" fmla="*/ 5571066 h 5571066"/>
              <a:gd name="connsiteX25" fmla="*/ 317500 w 10905066"/>
              <a:gd name="connsiteY25" fmla="*/ 5571066 h 5571066"/>
              <a:gd name="connsiteX26" fmla="*/ 254000 w 10905066"/>
              <a:gd name="connsiteY26" fmla="*/ 5564716 h 5571066"/>
              <a:gd name="connsiteX27" fmla="*/ 193675 w 10905066"/>
              <a:gd name="connsiteY27" fmla="*/ 5547254 h 5571066"/>
              <a:gd name="connsiteX28" fmla="*/ 141288 w 10905066"/>
              <a:gd name="connsiteY28" fmla="*/ 5518679 h 5571066"/>
              <a:gd name="connsiteX29" fmla="*/ 92075 w 10905066"/>
              <a:gd name="connsiteY29" fmla="*/ 5478991 h 5571066"/>
              <a:gd name="connsiteX30" fmla="*/ 55563 w 10905066"/>
              <a:gd name="connsiteY30" fmla="*/ 5431366 h 5571066"/>
              <a:gd name="connsiteX31" fmla="*/ 23813 w 10905066"/>
              <a:gd name="connsiteY31" fmla="*/ 5375804 h 5571066"/>
              <a:gd name="connsiteX32" fmla="*/ 6350 w 10905066"/>
              <a:gd name="connsiteY32" fmla="*/ 5317066 h 5571066"/>
              <a:gd name="connsiteX33" fmla="*/ 0 w 10905066"/>
              <a:gd name="connsiteY33" fmla="*/ 5251979 h 5571066"/>
              <a:gd name="connsiteX34" fmla="*/ 0 w 10905066"/>
              <a:gd name="connsiteY34" fmla="*/ 4014789 h 5571066"/>
              <a:gd name="connsiteX35" fmla="*/ 0 w 10905066"/>
              <a:gd name="connsiteY35" fmla="*/ 4014788 h 5571066"/>
              <a:gd name="connsiteX36" fmla="*/ 0 w 10905066"/>
              <a:gd name="connsiteY36" fmla="*/ 319088 h 5571066"/>
              <a:gd name="connsiteX37" fmla="*/ 6350 w 10905066"/>
              <a:gd name="connsiteY37" fmla="*/ 254000 h 5571066"/>
              <a:gd name="connsiteX38" fmla="*/ 23813 w 10905066"/>
              <a:gd name="connsiteY38" fmla="*/ 195263 h 5571066"/>
              <a:gd name="connsiteX39" fmla="*/ 55563 w 10905066"/>
              <a:gd name="connsiteY39" fmla="*/ 139700 h 5571066"/>
              <a:gd name="connsiteX40" fmla="*/ 92075 w 10905066"/>
              <a:gd name="connsiteY40" fmla="*/ 93663 h 5571066"/>
              <a:gd name="connsiteX41" fmla="*/ 141288 w 10905066"/>
              <a:gd name="connsiteY41" fmla="*/ 52388 h 5571066"/>
              <a:gd name="connsiteX42" fmla="*/ 193675 w 10905066"/>
              <a:gd name="connsiteY42" fmla="*/ 23813 h 5571066"/>
              <a:gd name="connsiteX43" fmla="*/ 254000 w 10905066"/>
              <a:gd name="connsiteY43" fmla="*/ 635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05066" h="5571066">
                <a:moveTo>
                  <a:pt x="317500" y="0"/>
                </a:moveTo>
                <a:lnTo>
                  <a:pt x="6969125" y="0"/>
                </a:lnTo>
                <a:lnTo>
                  <a:pt x="6969127" y="0"/>
                </a:lnTo>
                <a:lnTo>
                  <a:pt x="10587566" y="0"/>
                </a:lnTo>
                <a:lnTo>
                  <a:pt x="10651066" y="6350"/>
                </a:lnTo>
                <a:lnTo>
                  <a:pt x="10711391" y="23813"/>
                </a:lnTo>
                <a:lnTo>
                  <a:pt x="10763779" y="52388"/>
                </a:lnTo>
                <a:lnTo>
                  <a:pt x="10812991" y="93663"/>
                </a:lnTo>
                <a:lnTo>
                  <a:pt x="10849503" y="139700"/>
                </a:lnTo>
                <a:lnTo>
                  <a:pt x="10881253" y="195263"/>
                </a:lnTo>
                <a:lnTo>
                  <a:pt x="10898716" y="254000"/>
                </a:lnTo>
                <a:lnTo>
                  <a:pt x="10905066" y="319088"/>
                </a:lnTo>
                <a:lnTo>
                  <a:pt x="10905066" y="1556279"/>
                </a:lnTo>
                <a:lnTo>
                  <a:pt x="10905066" y="4014788"/>
                </a:lnTo>
                <a:lnTo>
                  <a:pt x="10905066" y="5251979"/>
                </a:lnTo>
                <a:lnTo>
                  <a:pt x="10898716" y="5317066"/>
                </a:lnTo>
                <a:lnTo>
                  <a:pt x="10881253" y="5375804"/>
                </a:lnTo>
                <a:lnTo>
                  <a:pt x="10849503" y="5431366"/>
                </a:lnTo>
                <a:lnTo>
                  <a:pt x="10812991" y="5478991"/>
                </a:lnTo>
                <a:lnTo>
                  <a:pt x="10763779" y="5518679"/>
                </a:lnTo>
                <a:lnTo>
                  <a:pt x="10711391" y="5547254"/>
                </a:lnTo>
                <a:lnTo>
                  <a:pt x="10651066" y="5564716"/>
                </a:lnTo>
                <a:lnTo>
                  <a:pt x="10587566" y="5571066"/>
                </a:lnTo>
                <a:lnTo>
                  <a:pt x="6969125" y="5571066"/>
                </a:lnTo>
                <a:lnTo>
                  <a:pt x="3935941" y="5571066"/>
                </a:lnTo>
                <a:lnTo>
                  <a:pt x="317500" y="5571066"/>
                </a:lnTo>
                <a:lnTo>
                  <a:pt x="254000" y="5564716"/>
                </a:lnTo>
                <a:lnTo>
                  <a:pt x="193675" y="5547254"/>
                </a:lnTo>
                <a:lnTo>
                  <a:pt x="141288" y="5518679"/>
                </a:lnTo>
                <a:lnTo>
                  <a:pt x="92075" y="5478991"/>
                </a:lnTo>
                <a:lnTo>
                  <a:pt x="55563" y="5431366"/>
                </a:lnTo>
                <a:lnTo>
                  <a:pt x="23813" y="5375804"/>
                </a:lnTo>
                <a:lnTo>
                  <a:pt x="6350" y="5317066"/>
                </a:lnTo>
                <a:lnTo>
                  <a:pt x="0" y="5251979"/>
                </a:lnTo>
                <a:lnTo>
                  <a:pt x="0" y="4014789"/>
                </a:lnTo>
                <a:lnTo>
                  <a:pt x="0" y="4014788"/>
                </a:lnTo>
                <a:lnTo>
                  <a:pt x="0" y="319088"/>
                </a:lnTo>
                <a:lnTo>
                  <a:pt x="6350" y="254000"/>
                </a:lnTo>
                <a:lnTo>
                  <a:pt x="23813" y="195263"/>
                </a:lnTo>
                <a:lnTo>
                  <a:pt x="55563" y="139700"/>
                </a:lnTo>
                <a:lnTo>
                  <a:pt x="92075" y="93663"/>
                </a:lnTo>
                <a:lnTo>
                  <a:pt x="141288" y="52388"/>
                </a:lnTo>
                <a:lnTo>
                  <a:pt x="193675" y="23813"/>
                </a:lnTo>
                <a:lnTo>
                  <a:pt x="254000" y="635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23489F6D-90F9-4863-AC28-04E23B84E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990" y="845990"/>
            <a:ext cx="10486868" cy="5166017"/>
          </a:xfrm>
          <a:prstGeom prst="roundRect">
            <a:avLst>
              <a:gd name="adj" fmla="val 3173"/>
            </a:avLst>
          </a:prstGeom>
          <a:noFill/>
          <a:ln w="444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823A8A-47FD-4BFE-B43B-5621E6224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846" y="1055489"/>
            <a:ext cx="9486309" cy="1073572"/>
          </a:xfrm>
        </p:spPr>
        <p:txBody>
          <a:bodyPr rtlCol="0" anchor="ctr">
            <a:normAutofit/>
          </a:bodyPr>
          <a:lstStyle/>
          <a:p>
            <a:pPr algn="ctr"/>
            <a:r>
              <a:rPr lang="es-ES" sz="3600" dirty="0"/>
              <a:t>QUÉ ES?</a:t>
            </a: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B3CFF822-5B88-4257-86DB-464E3C755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0200" y="2240822"/>
            <a:ext cx="1371600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E27B6076-C893-4682-81CC-FE42A4220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846" y="2438400"/>
            <a:ext cx="9486309" cy="3124200"/>
          </a:xfrm>
        </p:spPr>
        <p:txBody>
          <a:bodyPr rtlCol="0" anchor="ctr">
            <a:normAutofit/>
          </a:bodyPr>
          <a:lstStyle/>
          <a:p>
            <a:pPr rtl="0"/>
            <a:r>
              <a:rPr lang="es-ES" sz="1800" dirty="0"/>
              <a:t>Programa semanal diseñado para promover el crecimiento espiritual, mental, físico y social entre niños de 6 y 11 años.</a:t>
            </a:r>
          </a:p>
          <a:p>
            <a:r>
              <a:rPr lang="en-US" dirty="0">
                <a:solidFill>
                  <a:srgbClr val="002060"/>
                </a:solidFill>
              </a:rPr>
              <a:t>It is a weekly kids club committed to the physical, social, mental, and spiritual growth for children 6-11 years old.</a:t>
            </a:r>
          </a:p>
          <a:p>
            <a:endParaRPr lang="es-ES" sz="1800" dirty="0"/>
          </a:p>
          <a:p>
            <a:pPr rtl="0"/>
            <a:r>
              <a:rPr lang="es-ES" sz="1800" dirty="0"/>
              <a:t>Basado en Lucas 2:52 (filosofía: principio y creencia).</a:t>
            </a:r>
          </a:p>
          <a:p>
            <a:pPr rtl="0"/>
            <a:r>
              <a:rPr lang="es-ES" sz="1800" dirty="0" err="1">
                <a:solidFill>
                  <a:srgbClr val="002060"/>
                </a:solidFill>
              </a:rPr>
              <a:t>Based</a:t>
            </a:r>
            <a:r>
              <a:rPr lang="es-ES" sz="1800" dirty="0">
                <a:solidFill>
                  <a:srgbClr val="002060"/>
                </a:solidFill>
              </a:rPr>
              <a:t> </a:t>
            </a:r>
            <a:r>
              <a:rPr lang="es-ES" sz="1800" dirty="0" err="1">
                <a:solidFill>
                  <a:srgbClr val="002060"/>
                </a:solidFill>
              </a:rPr>
              <a:t>on</a:t>
            </a:r>
            <a:r>
              <a:rPr lang="es-ES" sz="1800" dirty="0">
                <a:solidFill>
                  <a:srgbClr val="002060"/>
                </a:solidFill>
              </a:rPr>
              <a:t> </a:t>
            </a:r>
            <a:r>
              <a:rPr lang="es-ES" sz="1800" dirty="0" err="1">
                <a:solidFill>
                  <a:srgbClr val="002060"/>
                </a:solidFill>
              </a:rPr>
              <a:t>Luke</a:t>
            </a:r>
            <a:r>
              <a:rPr lang="es-ES" sz="1800" dirty="0">
                <a:solidFill>
                  <a:srgbClr val="002060"/>
                </a:solidFill>
              </a:rPr>
              <a:t> 2:52 (</a:t>
            </a:r>
            <a:r>
              <a:rPr lang="es-ES" sz="1800" dirty="0" err="1">
                <a:solidFill>
                  <a:srgbClr val="002060"/>
                </a:solidFill>
              </a:rPr>
              <a:t>philosophy</a:t>
            </a:r>
            <a:r>
              <a:rPr lang="es-ES" sz="1800" dirty="0">
                <a:solidFill>
                  <a:srgbClr val="002060"/>
                </a:solidFill>
              </a:rPr>
              <a:t>)</a:t>
            </a:r>
          </a:p>
          <a:p>
            <a:pPr marL="0" indent="0" rtl="0">
              <a:buNone/>
            </a:pPr>
            <a:endParaRPr lang="es-ES" sz="1800" dirty="0"/>
          </a:p>
          <a:p>
            <a:pPr rtl="0"/>
            <a:endParaRPr lang="es-ES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846" y="1055489"/>
            <a:ext cx="1578310" cy="10481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482" y="3304124"/>
            <a:ext cx="1748150" cy="24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48680"/>
            <a:ext cx="9829800" cy="4896544"/>
          </a:xfrm>
        </p:spPr>
        <p:txBody>
          <a:bodyPr rtlCol="0">
            <a:normAutofit/>
          </a:bodyPr>
          <a:lstStyle/>
          <a:p>
            <a:br>
              <a:rPr lang="es-ES" sz="1300" dirty="0"/>
            </a:br>
            <a:br>
              <a:rPr lang="es-ES" sz="1300" dirty="0"/>
            </a:br>
            <a:br>
              <a:rPr lang="es-ES" sz="1300" dirty="0"/>
            </a:br>
            <a:r>
              <a:rPr lang="es-ES" sz="13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br>
              <a:rPr lang="es-ES" sz="1300" dirty="0"/>
            </a:br>
            <a:r>
              <a:rPr lang="es-ES" sz="1300" dirty="0"/>
              <a:t>                                                                                                                                                          </a:t>
            </a:r>
            <a:br>
              <a:rPr lang="es-ES" sz="1300" dirty="0"/>
            </a:br>
            <a:r>
              <a:rPr lang="es-ES" sz="1300" dirty="0"/>
              <a:t>                                                                                                                                                          </a:t>
            </a:r>
            <a:br>
              <a:rPr lang="es-ES" sz="1300" dirty="0"/>
            </a:br>
            <a:r>
              <a:rPr lang="es-ES" sz="1300" dirty="0"/>
              <a:t>                                                                                                                                                          </a:t>
            </a:r>
            <a:br>
              <a:rPr lang="es-ES" sz="1300" dirty="0"/>
            </a:br>
            <a:r>
              <a:rPr lang="es-ES" sz="1300" dirty="0"/>
              <a:t>                                                                                                                                                          </a:t>
            </a:r>
            <a:br>
              <a:rPr lang="es-ES" sz="1300" dirty="0"/>
            </a:br>
            <a:r>
              <a:rPr lang="es-ES" sz="1300" dirty="0"/>
              <a:t>                                                                                                                                                          </a:t>
            </a:r>
            <a:br>
              <a:rPr lang="es-ES" sz="1300" dirty="0"/>
            </a:br>
            <a:br>
              <a:rPr lang="es-ES" sz="1300" dirty="0"/>
            </a:br>
            <a:br>
              <a:rPr lang="es-ES" sz="1300" dirty="0"/>
            </a:b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2711624" y="260648"/>
            <a:ext cx="5328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ACTIVITIESES (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montly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themes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posición de texto 2"/>
          <p:cNvSpPr txBox="1">
            <a:spLocks/>
          </p:cNvSpPr>
          <p:nvPr/>
        </p:nvSpPr>
        <p:spPr>
          <a:xfrm>
            <a:off x="1127448" y="1124744"/>
            <a:ext cx="10586392" cy="443487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ARTS                              *MUSIC                        *THEATER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*HEALTH                         *CRAFTS                      *RULES                         *KNITTING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*COOKING                     * READING                    *MANNERS                   *KITE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*FAMILY                          *ENVIRONMENT          *SEWING                       *PUPPETS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*SCIENCE                      *HIKING                         *HOSPITALITY              *FRIENDSHIP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*CLOWN                         *INTERNET                   *MONEY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*ASTRONOMY               *PRAYER                       *STEWARDSHIP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*CONSTRUCTION         *INVESTIGATION          *TALENTS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*LANGUAGES      *ORIGAMI      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2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2022 ADVENTUR K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3134" y="573206"/>
            <a:ext cx="8601148" cy="4730632"/>
          </a:xfrm>
        </p:spPr>
      </p:pic>
    </p:spTree>
    <p:extLst>
      <p:ext uri="{BB962C8B-B14F-4D97-AF65-F5344CB8AC3E}">
        <p14:creationId xmlns:p14="http://schemas.microsoft.com/office/powerpoint/2010/main" val="398637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C1D78633-7222-4BD8-9B43-C5A3FE3FB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42" name="Forma libre 5">
              <a:extLst>
                <a:ext uri="{FF2B5EF4-FFF2-40B4-BE49-F238E27FC236}">
                  <a16:creationId xmlns:a16="http://schemas.microsoft.com/office/drawing/2014/main" id="{64A62ED5-69F8-4A9A-959F-BDFA4CB00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orma libre 9">
              <a:extLst>
                <a:ext uri="{FF2B5EF4-FFF2-40B4-BE49-F238E27FC236}">
                  <a16:creationId xmlns:a16="http://schemas.microsoft.com/office/drawing/2014/main" id="{1E1E0581-3B45-45FA-909D-956C5BA8C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orma libre 13">
              <a:extLst>
                <a:ext uri="{FF2B5EF4-FFF2-40B4-BE49-F238E27FC236}">
                  <a16:creationId xmlns:a16="http://schemas.microsoft.com/office/drawing/2014/main" id="{05474103-4A93-4198-B2FA-45EC74FD5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6" name="Forma libre: Forma 45">
            <a:extLst>
              <a:ext uri="{FF2B5EF4-FFF2-40B4-BE49-F238E27FC236}">
                <a16:creationId xmlns:a16="http://schemas.microsoft.com/office/drawing/2014/main" id="{2A0F9152-48E3-49B1-872D-898BCB713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3466" y="643466"/>
            <a:ext cx="10905066" cy="5571066"/>
          </a:xfrm>
          <a:custGeom>
            <a:avLst/>
            <a:gdLst>
              <a:gd name="connsiteX0" fmla="*/ 317500 w 10905066"/>
              <a:gd name="connsiteY0" fmla="*/ 0 h 5571066"/>
              <a:gd name="connsiteX1" fmla="*/ 6969125 w 10905066"/>
              <a:gd name="connsiteY1" fmla="*/ 0 h 5571066"/>
              <a:gd name="connsiteX2" fmla="*/ 6969127 w 10905066"/>
              <a:gd name="connsiteY2" fmla="*/ 0 h 5571066"/>
              <a:gd name="connsiteX3" fmla="*/ 10587566 w 10905066"/>
              <a:gd name="connsiteY3" fmla="*/ 0 h 5571066"/>
              <a:gd name="connsiteX4" fmla="*/ 10651066 w 10905066"/>
              <a:gd name="connsiteY4" fmla="*/ 6350 h 5571066"/>
              <a:gd name="connsiteX5" fmla="*/ 10711391 w 10905066"/>
              <a:gd name="connsiteY5" fmla="*/ 23813 h 5571066"/>
              <a:gd name="connsiteX6" fmla="*/ 10763779 w 10905066"/>
              <a:gd name="connsiteY6" fmla="*/ 52388 h 5571066"/>
              <a:gd name="connsiteX7" fmla="*/ 10812991 w 10905066"/>
              <a:gd name="connsiteY7" fmla="*/ 93663 h 5571066"/>
              <a:gd name="connsiteX8" fmla="*/ 10849503 w 10905066"/>
              <a:gd name="connsiteY8" fmla="*/ 139700 h 5571066"/>
              <a:gd name="connsiteX9" fmla="*/ 10881253 w 10905066"/>
              <a:gd name="connsiteY9" fmla="*/ 195263 h 5571066"/>
              <a:gd name="connsiteX10" fmla="*/ 10898716 w 10905066"/>
              <a:gd name="connsiteY10" fmla="*/ 254000 h 5571066"/>
              <a:gd name="connsiteX11" fmla="*/ 10905066 w 10905066"/>
              <a:gd name="connsiteY11" fmla="*/ 319088 h 5571066"/>
              <a:gd name="connsiteX12" fmla="*/ 10905066 w 10905066"/>
              <a:gd name="connsiteY12" fmla="*/ 1556279 h 5571066"/>
              <a:gd name="connsiteX13" fmla="*/ 10905066 w 10905066"/>
              <a:gd name="connsiteY13" fmla="*/ 4014788 h 5571066"/>
              <a:gd name="connsiteX14" fmla="*/ 10905066 w 10905066"/>
              <a:gd name="connsiteY14" fmla="*/ 5251979 h 5571066"/>
              <a:gd name="connsiteX15" fmla="*/ 10898716 w 10905066"/>
              <a:gd name="connsiteY15" fmla="*/ 5317066 h 5571066"/>
              <a:gd name="connsiteX16" fmla="*/ 10881253 w 10905066"/>
              <a:gd name="connsiteY16" fmla="*/ 5375804 h 5571066"/>
              <a:gd name="connsiteX17" fmla="*/ 10849503 w 10905066"/>
              <a:gd name="connsiteY17" fmla="*/ 5431366 h 5571066"/>
              <a:gd name="connsiteX18" fmla="*/ 10812991 w 10905066"/>
              <a:gd name="connsiteY18" fmla="*/ 5478991 h 5571066"/>
              <a:gd name="connsiteX19" fmla="*/ 10763779 w 10905066"/>
              <a:gd name="connsiteY19" fmla="*/ 5518679 h 5571066"/>
              <a:gd name="connsiteX20" fmla="*/ 10711391 w 10905066"/>
              <a:gd name="connsiteY20" fmla="*/ 5547254 h 5571066"/>
              <a:gd name="connsiteX21" fmla="*/ 10651066 w 10905066"/>
              <a:gd name="connsiteY21" fmla="*/ 5564716 h 5571066"/>
              <a:gd name="connsiteX22" fmla="*/ 10587566 w 10905066"/>
              <a:gd name="connsiteY22" fmla="*/ 5571066 h 5571066"/>
              <a:gd name="connsiteX23" fmla="*/ 6969125 w 10905066"/>
              <a:gd name="connsiteY23" fmla="*/ 5571066 h 5571066"/>
              <a:gd name="connsiteX24" fmla="*/ 3935941 w 10905066"/>
              <a:gd name="connsiteY24" fmla="*/ 5571066 h 5571066"/>
              <a:gd name="connsiteX25" fmla="*/ 317500 w 10905066"/>
              <a:gd name="connsiteY25" fmla="*/ 5571066 h 5571066"/>
              <a:gd name="connsiteX26" fmla="*/ 254000 w 10905066"/>
              <a:gd name="connsiteY26" fmla="*/ 5564716 h 5571066"/>
              <a:gd name="connsiteX27" fmla="*/ 193675 w 10905066"/>
              <a:gd name="connsiteY27" fmla="*/ 5547254 h 5571066"/>
              <a:gd name="connsiteX28" fmla="*/ 141288 w 10905066"/>
              <a:gd name="connsiteY28" fmla="*/ 5518679 h 5571066"/>
              <a:gd name="connsiteX29" fmla="*/ 92075 w 10905066"/>
              <a:gd name="connsiteY29" fmla="*/ 5478991 h 5571066"/>
              <a:gd name="connsiteX30" fmla="*/ 55563 w 10905066"/>
              <a:gd name="connsiteY30" fmla="*/ 5431366 h 5571066"/>
              <a:gd name="connsiteX31" fmla="*/ 23813 w 10905066"/>
              <a:gd name="connsiteY31" fmla="*/ 5375804 h 5571066"/>
              <a:gd name="connsiteX32" fmla="*/ 6350 w 10905066"/>
              <a:gd name="connsiteY32" fmla="*/ 5317066 h 5571066"/>
              <a:gd name="connsiteX33" fmla="*/ 0 w 10905066"/>
              <a:gd name="connsiteY33" fmla="*/ 5251979 h 5571066"/>
              <a:gd name="connsiteX34" fmla="*/ 0 w 10905066"/>
              <a:gd name="connsiteY34" fmla="*/ 4014789 h 5571066"/>
              <a:gd name="connsiteX35" fmla="*/ 0 w 10905066"/>
              <a:gd name="connsiteY35" fmla="*/ 4014788 h 5571066"/>
              <a:gd name="connsiteX36" fmla="*/ 0 w 10905066"/>
              <a:gd name="connsiteY36" fmla="*/ 319088 h 5571066"/>
              <a:gd name="connsiteX37" fmla="*/ 6350 w 10905066"/>
              <a:gd name="connsiteY37" fmla="*/ 254000 h 5571066"/>
              <a:gd name="connsiteX38" fmla="*/ 23813 w 10905066"/>
              <a:gd name="connsiteY38" fmla="*/ 195263 h 5571066"/>
              <a:gd name="connsiteX39" fmla="*/ 55563 w 10905066"/>
              <a:gd name="connsiteY39" fmla="*/ 139700 h 5571066"/>
              <a:gd name="connsiteX40" fmla="*/ 92075 w 10905066"/>
              <a:gd name="connsiteY40" fmla="*/ 93663 h 5571066"/>
              <a:gd name="connsiteX41" fmla="*/ 141288 w 10905066"/>
              <a:gd name="connsiteY41" fmla="*/ 52388 h 5571066"/>
              <a:gd name="connsiteX42" fmla="*/ 193675 w 10905066"/>
              <a:gd name="connsiteY42" fmla="*/ 23813 h 5571066"/>
              <a:gd name="connsiteX43" fmla="*/ 254000 w 10905066"/>
              <a:gd name="connsiteY43" fmla="*/ 635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05066" h="5571066">
                <a:moveTo>
                  <a:pt x="317500" y="0"/>
                </a:moveTo>
                <a:lnTo>
                  <a:pt x="6969125" y="0"/>
                </a:lnTo>
                <a:lnTo>
                  <a:pt x="6969127" y="0"/>
                </a:lnTo>
                <a:lnTo>
                  <a:pt x="10587566" y="0"/>
                </a:lnTo>
                <a:lnTo>
                  <a:pt x="10651066" y="6350"/>
                </a:lnTo>
                <a:lnTo>
                  <a:pt x="10711391" y="23813"/>
                </a:lnTo>
                <a:lnTo>
                  <a:pt x="10763779" y="52388"/>
                </a:lnTo>
                <a:lnTo>
                  <a:pt x="10812991" y="93663"/>
                </a:lnTo>
                <a:lnTo>
                  <a:pt x="10849503" y="139700"/>
                </a:lnTo>
                <a:lnTo>
                  <a:pt x="10881253" y="195263"/>
                </a:lnTo>
                <a:lnTo>
                  <a:pt x="10898716" y="254000"/>
                </a:lnTo>
                <a:lnTo>
                  <a:pt x="10905066" y="319088"/>
                </a:lnTo>
                <a:lnTo>
                  <a:pt x="10905066" y="1556279"/>
                </a:lnTo>
                <a:lnTo>
                  <a:pt x="10905066" y="4014788"/>
                </a:lnTo>
                <a:lnTo>
                  <a:pt x="10905066" y="5251979"/>
                </a:lnTo>
                <a:lnTo>
                  <a:pt x="10898716" y="5317066"/>
                </a:lnTo>
                <a:lnTo>
                  <a:pt x="10881253" y="5375804"/>
                </a:lnTo>
                <a:lnTo>
                  <a:pt x="10849503" y="5431366"/>
                </a:lnTo>
                <a:lnTo>
                  <a:pt x="10812991" y="5478991"/>
                </a:lnTo>
                <a:lnTo>
                  <a:pt x="10763779" y="5518679"/>
                </a:lnTo>
                <a:lnTo>
                  <a:pt x="10711391" y="5547254"/>
                </a:lnTo>
                <a:lnTo>
                  <a:pt x="10651066" y="5564716"/>
                </a:lnTo>
                <a:lnTo>
                  <a:pt x="10587566" y="5571066"/>
                </a:lnTo>
                <a:lnTo>
                  <a:pt x="6969125" y="5571066"/>
                </a:lnTo>
                <a:lnTo>
                  <a:pt x="3935941" y="5571066"/>
                </a:lnTo>
                <a:lnTo>
                  <a:pt x="317500" y="5571066"/>
                </a:lnTo>
                <a:lnTo>
                  <a:pt x="254000" y="5564716"/>
                </a:lnTo>
                <a:lnTo>
                  <a:pt x="193675" y="5547254"/>
                </a:lnTo>
                <a:lnTo>
                  <a:pt x="141288" y="5518679"/>
                </a:lnTo>
                <a:lnTo>
                  <a:pt x="92075" y="5478991"/>
                </a:lnTo>
                <a:lnTo>
                  <a:pt x="55563" y="5431366"/>
                </a:lnTo>
                <a:lnTo>
                  <a:pt x="23813" y="5375804"/>
                </a:lnTo>
                <a:lnTo>
                  <a:pt x="6350" y="5317066"/>
                </a:lnTo>
                <a:lnTo>
                  <a:pt x="0" y="5251979"/>
                </a:lnTo>
                <a:lnTo>
                  <a:pt x="0" y="4014789"/>
                </a:lnTo>
                <a:lnTo>
                  <a:pt x="0" y="4014788"/>
                </a:lnTo>
                <a:lnTo>
                  <a:pt x="0" y="319088"/>
                </a:lnTo>
                <a:lnTo>
                  <a:pt x="6350" y="254000"/>
                </a:lnTo>
                <a:lnTo>
                  <a:pt x="23813" y="195263"/>
                </a:lnTo>
                <a:lnTo>
                  <a:pt x="55563" y="139700"/>
                </a:lnTo>
                <a:lnTo>
                  <a:pt x="92075" y="93663"/>
                </a:lnTo>
                <a:lnTo>
                  <a:pt x="141288" y="52388"/>
                </a:lnTo>
                <a:lnTo>
                  <a:pt x="193675" y="23813"/>
                </a:lnTo>
                <a:lnTo>
                  <a:pt x="254000" y="635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23489F6D-90F9-4863-AC28-04E23B84E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990" y="845990"/>
            <a:ext cx="10486868" cy="5166017"/>
          </a:xfrm>
          <a:prstGeom prst="roundRect">
            <a:avLst>
              <a:gd name="adj" fmla="val 3173"/>
            </a:avLst>
          </a:prstGeom>
          <a:noFill/>
          <a:ln w="444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823A8A-47FD-4BFE-B43B-5621E6224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846" y="1055489"/>
            <a:ext cx="9486309" cy="1073572"/>
          </a:xfrm>
        </p:spPr>
        <p:txBody>
          <a:bodyPr rtlCol="0" anchor="ctr">
            <a:normAutofit/>
          </a:bodyPr>
          <a:lstStyle/>
          <a:p>
            <a:pPr algn="ctr"/>
            <a:r>
              <a:rPr lang="es-ES" sz="3600" dirty="0"/>
              <a:t>QUÉ ES?</a:t>
            </a: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B3CFF822-5B88-4257-86DB-464E3C755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0200" y="2240822"/>
            <a:ext cx="1371600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E27B6076-C893-4682-81CC-FE42A4220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846" y="2438400"/>
            <a:ext cx="9486309" cy="3124200"/>
          </a:xfrm>
        </p:spPr>
        <p:txBody>
          <a:bodyPr rtlCol="0" anchor="ctr">
            <a:normAutofit/>
          </a:bodyPr>
          <a:lstStyle/>
          <a:p>
            <a:pPr rtl="0"/>
            <a:r>
              <a:rPr lang="es-ES" sz="1800" dirty="0"/>
              <a:t>Se aprende doctrina (16 artículos de Fe).</a:t>
            </a:r>
          </a:p>
          <a:p>
            <a:r>
              <a:rPr lang="es-ES" sz="1800" dirty="0" err="1">
                <a:solidFill>
                  <a:srgbClr val="002060"/>
                </a:solidFill>
              </a:rPr>
              <a:t>They</a:t>
            </a:r>
            <a:r>
              <a:rPr lang="es-ES" sz="1800" dirty="0">
                <a:solidFill>
                  <a:srgbClr val="002060"/>
                </a:solidFill>
              </a:rPr>
              <a:t> </a:t>
            </a:r>
            <a:r>
              <a:rPr lang="es-ES" sz="1800" dirty="0" err="1">
                <a:solidFill>
                  <a:srgbClr val="002060"/>
                </a:solidFill>
              </a:rPr>
              <a:t>learn</a:t>
            </a:r>
            <a:r>
              <a:rPr lang="es-ES" sz="1800" dirty="0">
                <a:solidFill>
                  <a:srgbClr val="002060"/>
                </a:solidFill>
              </a:rPr>
              <a:t> </a:t>
            </a:r>
            <a:r>
              <a:rPr lang="es-ES" sz="1800" dirty="0" err="1">
                <a:solidFill>
                  <a:srgbClr val="002060"/>
                </a:solidFill>
              </a:rPr>
              <a:t>about</a:t>
            </a:r>
            <a:r>
              <a:rPr lang="es-ES" sz="1800" dirty="0">
                <a:solidFill>
                  <a:srgbClr val="002060"/>
                </a:solidFill>
              </a:rPr>
              <a:t> doctrine (</a:t>
            </a:r>
            <a:r>
              <a:rPr lang="en-US" dirty="0">
                <a:solidFill>
                  <a:srgbClr val="002060"/>
                </a:solidFill>
              </a:rPr>
              <a:t>16 articles of faith)</a:t>
            </a:r>
            <a:endParaRPr lang="es-ES" sz="1800" dirty="0">
              <a:solidFill>
                <a:srgbClr val="002060"/>
              </a:solidFill>
            </a:endParaRPr>
          </a:p>
          <a:p>
            <a:pPr rtl="0"/>
            <a:endParaRPr lang="es-ES" sz="1800" dirty="0"/>
          </a:p>
          <a:p>
            <a:pPr rtl="0"/>
            <a:r>
              <a:rPr lang="es-ES" sz="1800" dirty="0"/>
              <a:t>Se aprende sobre la Herencia Nazarena ( 8 Valores fundamentales)</a:t>
            </a:r>
          </a:p>
          <a:p>
            <a:r>
              <a:rPr lang="es-ES" sz="1800" dirty="0" err="1">
                <a:solidFill>
                  <a:srgbClr val="002060"/>
                </a:solidFill>
              </a:rPr>
              <a:t>They</a:t>
            </a:r>
            <a:r>
              <a:rPr lang="es-ES" sz="1800" dirty="0">
                <a:solidFill>
                  <a:srgbClr val="002060"/>
                </a:solidFill>
              </a:rPr>
              <a:t> </a:t>
            </a:r>
            <a:r>
              <a:rPr lang="es-ES" sz="1800" dirty="0" err="1">
                <a:solidFill>
                  <a:srgbClr val="002060"/>
                </a:solidFill>
              </a:rPr>
              <a:t>learn</a:t>
            </a:r>
            <a:r>
              <a:rPr lang="es-ES" sz="1800" dirty="0">
                <a:solidFill>
                  <a:srgbClr val="002060"/>
                </a:solidFill>
              </a:rPr>
              <a:t> </a:t>
            </a:r>
            <a:r>
              <a:rPr lang="es-ES" sz="1800" dirty="0" err="1">
                <a:solidFill>
                  <a:srgbClr val="002060"/>
                </a:solidFill>
              </a:rPr>
              <a:t>about</a:t>
            </a:r>
            <a:r>
              <a:rPr lang="es-ES" sz="1800" dirty="0">
                <a:solidFill>
                  <a:srgbClr val="002060"/>
                </a:solidFill>
              </a:rPr>
              <a:t>  </a:t>
            </a:r>
            <a:r>
              <a:rPr lang="es-ES" sz="1800" dirty="0" err="1">
                <a:solidFill>
                  <a:srgbClr val="002060"/>
                </a:solidFill>
              </a:rPr>
              <a:t>the</a:t>
            </a:r>
            <a:r>
              <a:rPr lang="es-ES" sz="1800" dirty="0">
                <a:solidFill>
                  <a:srgbClr val="002060"/>
                </a:solidFill>
              </a:rPr>
              <a:t> </a:t>
            </a:r>
            <a:r>
              <a:rPr lang="es-MX" sz="1800" dirty="0" err="1">
                <a:solidFill>
                  <a:srgbClr val="002060"/>
                </a:solidFill>
              </a:rPr>
              <a:t>Nazarene</a:t>
            </a:r>
            <a:r>
              <a:rPr lang="es-MX" sz="1800" dirty="0">
                <a:solidFill>
                  <a:srgbClr val="002060"/>
                </a:solidFill>
              </a:rPr>
              <a:t> </a:t>
            </a:r>
            <a:r>
              <a:rPr lang="es-MX" sz="1800" dirty="0" err="1">
                <a:solidFill>
                  <a:srgbClr val="002060"/>
                </a:solidFill>
              </a:rPr>
              <a:t>heritage</a:t>
            </a:r>
            <a:r>
              <a:rPr lang="es-MX" sz="1800" dirty="0">
                <a:solidFill>
                  <a:srgbClr val="002060"/>
                </a:solidFill>
              </a:rPr>
              <a:t> (8 Core </a:t>
            </a:r>
            <a:r>
              <a:rPr lang="es-MX" sz="1800" dirty="0" err="1">
                <a:solidFill>
                  <a:srgbClr val="002060"/>
                </a:solidFill>
              </a:rPr>
              <a:t>Values</a:t>
            </a:r>
            <a:r>
              <a:rPr lang="es-MX" sz="1800" dirty="0">
                <a:solidFill>
                  <a:srgbClr val="002060"/>
                </a:solidFill>
              </a:rPr>
              <a:t>)</a:t>
            </a:r>
            <a:endParaRPr lang="es-ES" sz="1800" dirty="0">
              <a:solidFill>
                <a:srgbClr val="002060"/>
              </a:solidFill>
            </a:endParaRPr>
          </a:p>
          <a:p>
            <a:pPr rtl="0"/>
            <a:endParaRPr lang="es-ES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846" y="1055489"/>
            <a:ext cx="1578310" cy="10481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482" y="3225746"/>
            <a:ext cx="1748150" cy="24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60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710826"/>
            <a:ext cx="1764456" cy="117176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OBJETIVOS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Enseñar las doctrinas bíblicas de la fe cristiana (artículos de fe).</a:t>
            </a:r>
          </a:p>
          <a:p>
            <a:r>
              <a:rPr lang="es-MX" dirty="0" err="1">
                <a:solidFill>
                  <a:srgbClr val="002060"/>
                </a:solidFill>
              </a:rPr>
              <a:t>Teaching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christian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faith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biblical</a:t>
            </a:r>
            <a:r>
              <a:rPr lang="es-MX" dirty="0">
                <a:solidFill>
                  <a:srgbClr val="002060"/>
                </a:solidFill>
              </a:rPr>
              <a:t> doctrine (</a:t>
            </a:r>
            <a:r>
              <a:rPr lang="es-MX" dirty="0" err="1">
                <a:solidFill>
                  <a:srgbClr val="002060"/>
                </a:solidFill>
              </a:rPr>
              <a:t>articles</a:t>
            </a:r>
            <a:r>
              <a:rPr lang="es-MX" dirty="0">
                <a:solidFill>
                  <a:srgbClr val="002060"/>
                </a:solidFill>
              </a:rPr>
              <a:t> of </a:t>
            </a:r>
            <a:r>
              <a:rPr lang="es-MX" dirty="0" err="1">
                <a:solidFill>
                  <a:srgbClr val="002060"/>
                </a:solidFill>
              </a:rPr>
              <a:t>faith</a:t>
            </a:r>
            <a:r>
              <a:rPr lang="es-MX" dirty="0">
                <a:solidFill>
                  <a:srgbClr val="002060"/>
                </a:solidFill>
              </a:rPr>
              <a:t>).</a:t>
            </a:r>
          </a:p>
          <a:p>
            <a:endParaRPr lang="es-MX" dirty="0"/>
          </a:p>
          <a:p>
            <a:r>
              <a:rPr lang="es-MX" dirty="0"/>
              <a:t>Buscar la salvación y la santificación.</a:t>
            </a:r>
            <a:r>
              <a:rPr lang="en-US" dirty="0"/>
              <a:t>,</a:t>
            </a:r>
            <a:endParaRPr lang="es-MX" dirty="0"/>
          </a:p>
          <a:p>
            <a:r>
              <a:rPr lang="es-MX" dirty="0" err="1">
                <a:solidFill>
                  <a:srgbClr val="002060"/>
                </a:solidFill>
              </a:rPr>
              <a:t>Seeking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for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salvation</a:t>
            </a:r>
            <a:r>
              <a:rPr lang="es-MX" dirty="0">
                <a:solidFill>
                  <a:srgbClr val="002060"/>
                </a:solidFill>
              </a:rPr>
              <a:t> and </a:t>
            </a:r>
            <a:r>
              <a:rPr lang="es-MX" dirty="0" err="1">
                <a:solidFill>
                  <a:srgbClr val="002060"/>
                </a:solidFill>
              </a:rPr>
              <a:t>santification</a:t>
            </a:r>
            <a:r>
              <a:rPr lang="es-MX" dirty="0">
                <a:solidFill>
                  <a:srgbClr val="002060"/>
                </a:solidFill>
              </a:rPr>
              <a:t>.</a:t>
            </a:r>
          </a:p>
          <a:p>
            <a:endParaRPr lang="es-MX" dirty="0"/>
          </a:p>
          <a:p>
            <a:r>
              <a:rPr lang="es-MX" dirty="0"/>
              <a:t>Desarrollar  carácter, hábitos y actitudes semejantes a Cristo.</a:t>
            </a:r>
          </a:p>
          <a:p>
            <a:r>
              <a:rPr lang="es-MX" dirty="0" err="1">
                <a:solidFill>
                  <a:srgbClr val="002060"/>
                </a:solidFill>
              </a:rPr>
              <a:t>Developing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temperament</a:t>
            </a:r>
            <a:r>
              <a:rPr lang="es-MX" dirty="0">
                <a:solidFill>
                  <a:srgbClr val="002060"/>
                </a:solidFill>
              </a:rPr>
              <a:t>, </a:t>
            </a:r>
            <a:r>
              <a:rPr lang="es-MX" dirty="0" err="1">
                <a:solidFill>
                  <a:srgbClr val="002060"/>
                </a:solidFill>
              </a:rPr>
              <a:t>habits</a:t>
            </a:r>
            <a:r>
              <a:rPr lang="es-MX" dirty="0">
                <a:solidFill>
                  <a:srgbClr val="002060"/>
                </a:solidFill>
              </a:rPr>
              <a:t> and </a:t>
            </a:r>
            <a:r>
              <a:rPr lang="es-MX" dirty="0" err="1">
                <a:solidFill>
                  <a:srgbClr val="002060"/>
                </a:solidFill>
              </a:rPr>
              <a:t>Christ-like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attitudes</a:t>
            </a:r>
            <a:r>
              <a:rPr lang="es-MX" dirty="0">
                <a:solidFill>
                  <a:srgbClr val="002060"/>
                </a:solidFill>
              </a:rPr>
              <a:t>.  </a:t>
            </a:r>
          </a:p>
          <a:p>
            <a:endParaRPr lang="es-MX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14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709" y="708623"/>
            <a:ext cx="1933575" cy="12801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OBJETIVOS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 dirty="0">
                <a:solidFill>
                  <a:srgbClr val="121316">
                    <a:lumMod val="75000"/>
                    <a:lumOff val="25000"/>
                  </a:srgbClr>
                </a:solidFill>
              </a:rPr>
              <a:t>Favorecer la membresía en la iglesia y capacitar para el servicio.</a:t>
            </a:r>
          </a:p>
          <a:p>
            <a:pPr lvl="0"/>
            <a:r>
              <a:rPr lang="es-MX" dirty="0" err="1">
                <a:solidFill>
                  <a:srgbClr val="002060"/>
                </a:solidFill>
              </a:rPr>
              <a:t>Increasing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church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memberhip</a:t>
            </a:r>
            <a:r>
              <a:rPr lang="es-MX" dirty="0">
                <a:solidFill>
                  <a:srgbClr val="002060"/>
                </a:solidFill>
              </a:rPr>
              <a:t> and </a:t>
            </a:r>
            <a:r>
              <a:rPr lang="es-MX" dirty="0" err="1">
                <a:solidFill>
                  <a:srgbClr val="002060"/>
                </a:solidFill>
              </a:rPr>
              <a:t>trainning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for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service</a:t>
            </a:r>
            <a:r>
              <a:rPr lang="es-MX" dirty="0">
                <a:solidFill>
                  <a:srgbClr val="002060"/>
                </a:solidFill>
              </a:rPr>
              <a:t>.</a:t>
            </a:r>
          </a:p>
          <a:p>
            <a:pPr lvl="0"/>
            <a:endParaRPr lang="es-MX" dirty="0">
              <a:solidFill>
                <a:srgbClr val="121316">
                  <a:lumMod val="75000"/>
                  <a:lumOff val="25000"/>
                </a:srgbClr>
              </a:solidFill>
            </a:endParaRPr>
          </a:p>
          <a:p>
            <a:pPr lvl="0"/>
            <a:r>
              <a:rPr lang="es-MX" dirty="0">
                <a:solidFill>
                  <a:srgbClr val="121316">
                    <a:lumMod val="75000"/>
                    <a:lumOff val="25000"/>
                  </a:srgbClr>
                </a:solidFill>
              </a:rPr>
              <a:t>Descubrir una filosofía cristiana de la vida y el universo.</a:t>
            </a:r>
          </a:p>
          <a:p>
            <a:pPr lvl="0"/>
            <a:r>
              <a:rPr lang="es-MX" dirty="0" err="1">
                <a:solidFill>
                  <a:srgbClr val="002060"/>
                </a:solidFill>
              </a:rPr>
              <a:t>Discovering</a:t>
            </a:r>
            <a:r>
              <a:rPr lang="es-MX" dirty="0">
                <a:solidFill>
                  <a:srgbClr val="002060"/>
                </a:solidFill>
              </a:rPr>
              <a:t> a Christian </a:t>
            </a:r>
            <a:r>
              <a:rPr lang="es-MX" dirty="0" err="1">
                <a:solidFill>
                  <a:srgbClr val="002060"/>
                </a:solidFill>
              </a:rPr>
              <a:t>phylosophy</a:t>
            </a:r>
            <a:r>
              <a:rPr lang="es-MX" dirty="0">
                <a:solidFill>
                  <a:srgbClr val="002060"/>
                </a:solidFill>
              </a:rPr>
              <a:t> of </a:t>
            </a:r>
            <a:r>
              <a:rPr lang="es-MX" dirty="0" err="1">
                <a:solidFill>
                  <a:srgbClr val="002060"/>
                </a:solidFill>
              </a:rPr>
              <a:t>life</a:t>
            </a:r>
            <a:r>
              <a:rPr lang="es-MX" dirty="0">
                <a:solidFill>
                  <a:srgbClr val="002060"/>
                </a:solidFill>
              </a:rPr>
              <a:t> and </a:t>
            </a:r>
            <a:r>
              <a:rPr lang="es-MX" dirty="0" err="1">
                <a:solidFill>
                  <a:srgbClr val="002060"/>
                </a:solidFill>
              </a:rPr>
              <a:t>creation</a:t>
            </a:r>
            <a:r>
              <a:rPr lang="es-MX" dirty="0">
                <a:solidFill>
                  <a:srgbClr val="002060"/>
                </a:solidFill>
              </a:rPr>
              <a:t>.</a:t>
            </a:r>
          </a:p>
          <a:p>
            <a:pPr lvl="0"/>
            <a:endParaRPr lang="es-MX" dirty="0">
              <a:solidFill>
                <a:srgbClr val="121316">
                  <a:lumMod val="75000"/>
                  <a:lumOff val="25000"/>
                </a:srgbClr>
              </a:solidFill>
            </a:endParaRPr>
          </a:p>
          <a:p>
            <a:pPr lvl="0"/>
            <a:r>
              <a:rPr lang="es-MX" dirty="0">
                <a:solidFill>
                  <a:srgbClr val="121316">
                    <a:lumMod val="75000"/>
                    <a:lumOff val="25000"/>
                  </a:srgbClr>
                </a:solidFill>
              </a:rPr>
              <a:t>Atraer y ganar nuevos niños y familias para Cristo y la iglesia.</a:t>
            </a:r>
          </a:p>
          <a:p>
            <a:r>
              <a:rPr lang="en-US" dirty="0">
                <a:solidFill>
                  <a:srgbClr val="002060"/>
                </a:solidFill>
              </a:rPr>
              <a:t>Designed to reach young people and their families for Christ.</a:t>
            </a:r>
            <a:endParaRPr lang="es-MX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2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270" y="694233"/>
            <a:ext cx="1775012" cy="117877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	BENEFICIOS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753394"/>
          </a:xfrm>
        </p:spPr>
        <p:txBody>
          <a:bodyPr/>
          <a:lstStyle/>
          <a:p>
            <a:r>
              <a:rPr lang="es-MX" dirty="0"/>
              <a:t>Aumenta el tiempo disponible para la enseñanza.</a:t>
            </a:r>
          </a:p>
          <a:p>
            <a:r>
              <a:rPr lang="es-MX" dirty="0" err="1">
                <a:solidFill>
                  <a:srgbClr val="002060"/>
                </a:solidFill>
              </a:rPr>
              <a:t>Increases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available</a:t>
            </a:r>
            <a:r>
              <a:rPr lang="es-MX" dirty="0">
                <a:solidFill>
                  <a:srgbClr val="002060"/>
                </a:solidFill>
              </a:rPr>
              <a:t> time </a:t>
            </a:r>
            <a:r>
              <a:rPr lang="es-MX" dirty="0" err="1">
                <a:solidFill>
                  <a:srgbClr val="002060"/>
                </a:solidFill>
              </a:rPr>
              <a:t>for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teaching</a:t>
            </a:r>
            <a:r>
              <a:rPr lang="es-MX" dirty="0">
                <a:solidFill>
                  <a:srgbClr val="002060"/>
                </a:solidFill>
              </a:rPr>
              <a:t>.</a:t>
            </a:r>
          </a:p>
          <a:p>
            <a:endParaRPr lang="es-MX" dirty="0"/>
          </a:p>
          <a:p>
            <a:r>
              <a:rPr lang="es-MX" dirty="0"/>
              <a:t>Sentirse parte de un grupo especial.</a:t>
            </a:r>
          </a:p>
          <a:p>
            <a:r>
              <a:rPr lang="es-MX" dirty="0" err="1">
                <a:solidFill>
                  <a:srgbClr val="002060"/>
                </a:solidFill>
              </a:rPr>
              <a:t>Provides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the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sense</a:t>
            </a:r>
            <a:r>
              <a:rPr lang="es-MX" dirty="0">
                <a:solidFill>
                  <a:srgbClr val="002060"/>
                </a:solidFill>
              </a:rPr>
              <a:t> of </a:t>
            </a:r>
            <a:r>
              <a:rPr lang="es-MX" dirty="0" err="1">
                <a:solidFill>
                  <a:srgbClr val="002060"/>
                </a:solidFill>
              </a:rPr>
              <a:t>belonging</a:t>
            </a:r>
            <a:r>
              <a:rPr lang="es-MX" dirty="0">
                <a:solidFill>
                  <a:srgbClr val="002060"/>
                </a:solidFill>
              </a:rPr>
              <a:t>.</a:t>
            </a:r>
          </a:p>
          <a:p>
            <a:endParaRPr lang="es-MX" dirty="0">
              <a:solidFill>
                <a:srgbClr val="002060"/>
              </a:solidFill>
            </a:endParaRPr>
          </a:p>
          <a:p>
            <a:r>
              <a:rPr lang="es-MX" dirty="0"/>
              <a:t>Desarrollo de habilidades para la vida.</a:t>
            </a:r>
          </a:p>
          <a:p>
            <a:r>
              <a:rPr lang="es-MX" dirty="0" err="1">
                <a:solidFill>
                  <a:srgbClr val="002060"/>
                </a:solidFill>
              </a:rPr>
              <a:t>Development</a:t>
            </a:r>
            <a:r>
              <a:rPr lang="es-MX" dirty="0">
                <a:solidFill>
                  <a:srgbClr val="002060"/>
                </a:solidFill>
              </a:rPr>
              <a:t> of </a:t>
            </a:r>
            <a:r>
              <a:rPr lang="es-MX" dirty="0" err="1">
                <a:solidFill>
                  <a:srgbClr val="002060"/>
                </a:solidFill>
              </a:rPr>
              <a:t>skills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for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everyday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life</a:t>
            </a:r>
            <a:r>
              <a:rPr lang="es-MX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8800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270" y="694233"/>
            <a:ext cx="1775012" cy="117877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	BENEFICIOS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027715"/>
          </a:xfrm>
        </p:spPr>
        <p:txBody>
          <a:bodyPr>
            <a:normAutofit/>
          </a:bodyPr>
          <a:lstStyle/>
          <a:p>
            <a:r>
              <a:rPr lang="es-MX" dirty="0"/>
              <a:t>Descubrir y utilizar talentos en su vida, familia, iglesia y comunidad.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002060"/>
                </a:solidFill>
              </a:rPr>
              <a:t>Discovering and using abilities in their life, family, church and community</a:t>
            </a:r>
          </a:p>
          <a:p>
            <a:endParaRPr lang="en-US" dirty="0"/>
          </a:p>
          <a:p>
            <a:r>
              <a:rPr lang="es-MX" dirty="0"/>
              <a:t>Contacto amplio y variado con personas cristianas.</a:t>
            </a:r>
          </a:p>
          <a:p>
            <a:r>
              <a:rPr lang="en-US" dirty="0">
                <a:solidFill>
                  <a:srgbClr val="002060"/>
                </a:solidFill>
              </a:rPr>
              <a:t>Broad and varied contact with Cristian people.</a:t>
            </a:r>
            <a:endParaRPr lang="es-MX" dirty="0">
              <a:solidFill>
                <a:srgbClr val="002060"/>
              </a:solidFill>
            </a:endParaRPr>
          </a:p>
          <a:p>
            <a:endParaRPr lang="es-MX" dirty="0"/>
          </a:p>
          <a:p>
            <a:r>
              <a:rPr lang="es-MX" dirty="0"/>
              <a:t>Posibilidad de extenderse a los niños de la comunidad.</a:t>
            </a:r>
          </a:p>
          <a:p>
            <a:r>
              <a:rPr lang="es-MX" dirty="0" err="1">
                <a:solidFill>
                  <a:srgbClr val="002060"/>
                </a:solidFill>
              </a:rPr>
              <a:t>Possibility</a:t>
            </a:r>
            <a:r>
              <a:rPr lang="es-MX" dirty="0">
                <a:solidFill>
                  <a:srgbClr val="002060"/>
                </a:solidFill>
              </a:rPr>
              <a:t> to </a:t>
            </a:r>
            <a:r>
              <a:rPr lang="es-MX" dirty="0" err="1">
                <a:solidFill>
                  <a:srgbClr val="002060"/>
                </a:solidFill>
              </a:rPr>
              <a:t>include</a:t>
            </a:r>
            <a:r>
              <a:rPr lang="es-MX" dirty="0">
                <a:solidFill>
                  <a:srgbClr val="002060"/>
                </a:solidFill>
              </a:rPr>
              <a:t> to </a:t>
            </a:r>
            <a:r>
              <a:rPr lang="es-MX" dirty="0" err="1">
                <a:solidFill>
                  <a:srgbClr val="002060"/>
                </a:solidFill>
              </a:rPr>
              <a:t>children</a:t>
            </a:r>
            <a:r>
              <a:rPr lang="es-MX" dirty="0">
                <a:solidFill>
                  <a:srgbClr val="002060"/>
                </a:solidFill>
              </a:rPr>
              <a:t> in </a:t>
            </a:r>
            <a:r>
              <a:rPr lang="es-MX" dirty="0" err="1">
                <a:solidFill>
                  <a:srgbClr val="002060"/>
                </a:solidFill>
              </a:rPr>
              <a:t>the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community</a:t>
            </a:r>
            <a:endParaRPr lang="es-MX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50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34" y="760388"/>
            <a:ext cx="1774090" cy="117663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Como se organiza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85109" y="2438399"/>
            <a:ext cx="10019163" cy="3975464"/>
          </a:xfrm>
        </p:spPr>
        <p:txBody>
          <a:bodyPr>
            <a:normAutofit fontScale="92500" lnSpcReduction="20000"/>
          </a:bodyPr>
          <a:lstStyle/>
          <a:p>
            <a:r>
              <a:rPr lang="es-MX" dirty="0"/>
              <a:t>Programa de 6 años (durante el ciclo escolar).</a:t>
            </a:r>
          </a:p>
          <a:p>
            <a:r>
              <a:rPr lang="es-MX" dirty="0" err="1">
                <a:solidFill>
                  <a:srgbClr val="002060"/>
                </a:solidFill>
              </a:rPr>
              <a:t>Program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for</a:t>
            </a:r>
            <a:r>
              <a:rPr lang="es-MX" dirty="0">
                <a:solidFill>
                  <a:srgbClr val="002060"/>
                </a:solidFill>
              </a:rPr>
              <a:t> 6 </a:t>
            </a:r>
            <a:r>
              <a:rPr lang="es-MX" dirty="0" err="1">
                <a:solidFill>
                  <a:srgbClr val="002060"/>
                </a:solidFill>
              </a:rPr>
              <a:t>years</a:t>
            </a:r>
            <a:r>
              <a:rPr lang="es-MX" dirty="0">
                <a:solidFill>
                  <a:srgbClr val="002060"/>
                </a:solidFill>
              </a:rPr>
              <a:t> (</a:t>
            </a:r>
            <a:r>
              <a:rPr lang="es-MX" dirty="0" err="1">
                <a:solidFill>
                  <a:srgbClr val="002060"/>
                </a:solidFill>
              </a:rPr>
              <a:t>during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school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year</a:t>
            </a:r>
            <a:r>
              <a:rPr lang="es-MX" dirty="0">
                <a:solidFill>
                  <a:srgbClr val="002060"/>
                </a:solidFill>
              </a:rPr>
              <a:t>)</a:t>
            </a:r>
          </a:p>
          <a:p>
            <a:endParaRPr lang="es-MX" dirty="0"/>
          </a:p>
          <a:p>
            <a:r>
              <a:rPr lang="es-MX" dirty="0"/>
              <a:t>3 grupos, 2 </a:t>
            </a:r>
            <a:r>
              <a:rPr lang="es-MX" u="sng" dirty="0"/>
              <a:t>rangos</a:t>
            </a:r>
            <a:r>
              <a:rPr lang="es-MX" dirty="0"/>
              <a:t> por grupo/</a:t>
            </a:r>
            <a:r>
              <a:rPr lang="es-MX" dirty="0">
                <a:solidFill>
                  <a:srgbClr val="002060"/>
                </a:solidFill>
              </a:rPr>
              <a:t>3 </a:t>
            </a:r>
            <a:r>
              <a:rPr lang="es-MX" dirty="0" err="1">
                <a:solidFill>
                  <a:srgbClr val="002060"/>
                </a:solidFill>
              </a:rPr>
              <a:t>groups</a:t>
            </a:r>
            <a:r>
              <a:rPr lang="es-MX" dirty="0">
                <a:solidFill>
                  <a:srgbClr val="002060"/>
                </a:solidFill>
              </a:rPr>
              <a:t>, 2 </a:t>
            </a:r>
            <a:r>
              <a:rPr lang="es-MX" dirty="0" err="1">
                <a:solidFill>
                  <a:srgbClr val="002060"/>
                </a:solidFill>
              </a:rPr>
              <a:t>ranks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each</a:t>
            </a:r>
            <a:endParaRPr lang="es-MX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Buscador/</a:t>
            </a:r>
            <a:r>
              <a:rPr lang="es-MX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Searcher</a:t>
            </a:r>
            <a:r>
              <a:rPr lang="es-MX" dirty="0"/>
              <a:t> – 1° y 2° Grado  (6-7 años) </a:t>
            </a:r>
            <a:r>
              <a:rPr lang="es-MX" u="sng" dirty="0"/>
              <a:t>“Cazador - Investigador”  </a:t>
            </a:r>
          </a:p>
          <a:p>
            <a:pPr marL="0" indent="0">
              <a:buNone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Explorador/</a:t>
            </a:r>
            <a:r>
              <a:rPr lang="es-MX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Explorer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/>
              <a:t>– 3 y 4 Grados (8-9 años)  </a:t>
            </a:r>
            <a:r>
              <a:rPr lang="es-MX" u="sng" dirty="0"/>
              <a:t>“Centinela – Scout”</a:t>
            </a:r>
          </a:p>
          <a:p>
            <a:pPr marL="0" indent="0">
              <a:buNone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Aventurero/</a:t>
            </a:r>
            <a:r>
              <a:rPr lang="es-MX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Adventurer</a:t>
            </a:r>
            <a:r>
              <a:rPr lang="es-MX" dirty="0"/>
              <a:t>– 5 y 6  Grados (10-11 años)  </a:t>
            </a:r>
            <a:r>
              <a:rPr lang="es-MX" u="sng" dirty="0"/>
              <a:t>“Descubridor – Pionero”</a:t>
            </a:r>
          </a:p>
          <a:p>
            <a:pPr marL="0" indent="0">
              <a:buNone/>
            </a:pPr>
            <a:endParaRPr lang="es-MX" dirty="0"/>
          </a:p>
          <a:p>
            <a:pPr>
              <a:buFontTx/>
              <a:buChar char="-"/>
            </a:pPr>
            <a:r>
              <a:rPr lang="es-MX" dirty="0"/>
              <a:t>Una sesión a la semana (60 a 90 minutos).</a:t>
            </a:r>
          </a:p>
          <a:p>
            <a:pPr>
              <a:buFontTx/>
              <a:buChar char="-"/>
            </a:pPr>
            <a:r>
              <a:rPr lang="es-MX" dirty="0">
                <a:solidFill>
                  <a:srgbClr val="002060"/>
                </a:solidFill>
              </a:rPr>
              <a:t>1 </a:t>
            </a:r>
            <a:r>
              <a:rPr lang="es-MX" dirty="0" err="1">
                <a:solidFill>
                  <a:srgbClr val="002060"/>
                </a:solidFill>
              </a:rPr>
              <a:t>sesion</a:t>
            </a:r>
            <a:r>
              <a:rPr lang="es-MX" dirty="0">
                <a:solidFill>
                  <a:srgbClr val="002060"/>
                </a:solidFill>
              </a:rPr>
              <a:t> a </a:t>
            </a:r>
            <a:r>
              <a:rPr lang="es-MX" dirty="0" err="1">
                <a:solidFill>
                  <a:srgbClr val="002060"/>
                </a:solidFill>
              </a:rPr>
              <a:t>week</a:t>
            </a:r>
            <a:r>
              <a:rPr lang="es-MX" dirty="0">
                <a:solidFill>
                  <a:srgbClr val="002060"/>
                </a:solidFill>
              </a:rPr>
              <a:t> (60 to 90 minutes)</a:t>
            </a:r>
          </a:p>
          <a:p>
            <a:pPr>
              <a:buFontTx/>
              <a:buChar char="-"/>
            </a:pP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3728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34" y="760388"/>
            <a:ext cx="1774090" cy="117663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Como se organiza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15292" y="2438399"/>
            <a:ext cx="10188980" cy="3975464"/>
          </a:xfrm>
        </p:spPr>
        <p:txBody>
          <a:bodyPr>
            <a:normAutofit fontScale="92500" lnSpcReduction="20000"/>
          </a:bodyPr>
          <a:lstStyle/>
          <a:p>
            <a:r>
              <a:rPr lang="es-MX" dirty="0"/>
              <a:t>Cada grupo tiene dos guías (cuidadores).</a:t>
            </a:r>
          </a:p>
          <a:p>
            <a:r>
              <a:rPr lang="es-MX" dirty="0" err="1">
                <a:solidFill>
                  <a:srgbClr val="002060"/>
                </a:solidFill>
              </a:rPr>
              <a:t>Each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group</a:t>
            </a:r>
            <a:r>
              <a:rPr lang="es-MX" dirty="0">
                <a:solidFill>
                  <a:srgbClr val="002060"/>
                </a:solidFill>
              </a:rPr>
              <a:t> has to 2 </a:t>
            </a:r>
            <a:r>
              <a:rPr lang="es-MX" dirty="0" err="1">
                <a:solidFill>
                  <a:srgbClr val="002060"/>
                </a:solidFill>
              </a:rPr>
              <a:t>guides</a:t>
            </a:r>
            <a:r>
              <a:rPr lang="es-MX" dirty="0">
                <a:solidFill>
                  <a:srgbClr val="002060"/>
                </a:solidFill>
              </a:rPr>
              <a:t>.</a:t>
            </a:r>
          </a:p>
          <a:p>
            <a:endParaRPr lang="es-MX" sz="1200" dirty="0">
              <a:solidFill>
                <a:srgbClr val="002060"/>
              </a:solidFill>
            </a:endParaRPr>
          </a:p>
          <a:p>
            <a:r>
              <a:rPr lang="es-MX" dirty="0"/>
              <a:t>No hay requisitos de membresía.</a:t>
            </a:r>
          </a:p>
          <a:p>
            <a:r>
              <a:rPr lang="es-MX" dirty="0">
                <a:solidFill>
                  <a:srgbClr val="002060"/>
                </a:solidFill>
              </a:rPr>
              <a:t>No </a:t>
            </a:r>
            <a:r>
              <a:rPr lang="es-MX" dirty="0" err="1">
                <a:solidFill>
                  <a:srgbClr val="002060"/>
                </a:solidFill>
              </a:rPr>
              <a:t>membership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required</a:t>
            </a:r>
            <a:r>
              <a:rPr lang="es-MX" dirty="0">
                <a:solidFill>
                  <a:srgbClr val="002060"/>
                </a:solidFill>
              </a:rPr>
              <a:t>.</a:t>
            </a:r>
          </a:p>
          <a:p>
            <a:endParaRPr lang="es-MX" sz="1300" dirty="0"/>
          </a:p>
          <a:p>
            <a:r>
              <a:rPr lang="es-MX" dirty="0"/>
              <a:t>Financiamiento, según posibilidades de tu iglesia.</a:t>
            </a:r>
          </a:p>
          <a:p>
            <a:r>
              <a:rPr lang="es-MX" dirty="0" err="1">
                <a:solidFill>
                  <a:srgbClr val="002060"/>
                </a:solidFill>
              </a:rPr>
              <a:t>Financing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acording</a:t>
            </a:r>
            <a:r>
              <a:rPr lang="es-MX" dirty="0">
                <a:solidFill>
                  <a:srgbClr val="002060"/>
                </a:solidFill>
              </a:rPr>
              <a:t> to </a:t>
            </a:r>
            <a:r>
              <a:rPr lang="es-MX" dirty="0" err="1">
                <a:solidFill>
                  <a:srgbClr val="002060"/>
                </a:solidFill>
              </a:rPr>
              <a:t>your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church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posibilities</a:t>
            </a:r>
            <a:r>
              <a:rPr lang="es-MX" dirty="0">
                <a:solidFill>
                  <a:srgbClr val="002060"/>
                </a:solidFill>
              </a:rPr>
              <a:t>.</a:t>
            </a:r>
          </a:p>
          <a:p>
            <a:endParaRPr lang="es-MX" sz="1300" dirty="0"/>
          </a:p>
          <a:p>
            <a:r>
              <a:rPr lang="es-MX" dirty="0"/>
              <a:t>Trabajar 4 insignias de cada categoría (mental, social, espiritual y física), por año.</a:t>
            </a:r>
          </a:p>
          <a:p>
            <a:r>
              <a:rPr lang="es-MX" dirty="0" err="1">
                <a:solidFill>
                  <a:srgbClr val="002060"/>
                </a:solidFill>
              </a:rPr>
              <a:t>Working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with</a:t>
            </a:r>
            <a:r>
              <a:rPr lang="es-MX" dirty="0">
                <a:solidFill>
                  <a:srgbClr val="002060"/>
                </a:solidFill>
              </a:rPr>
              <a:t> 4 </a:t>
            </a:r>
            <a:r>
              <a:rPr lang="es-MX" dirty="0" err="1">
                <a:solidFill>
                  <a:srgbClr val="002060"/>
                </a:solidFill>
              </a:rPr>
              <a:t>badges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from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each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err="1">
                <a:solidFill>
                  <a:srgbClr val="002060"/>
                </a:solidFill>
              </a:rPr>
              <a:t>category</a:t>
            </a:r>
            <a:r>
              <a:rPr lang="es-MX" dirty="0">
                <a:solidFill>
                  <a:srgbClr val="002060"/>
                </a:solidFill>
              </a:rPr>
              <a:t> per </a:t>
            </a:r>
            <a:r>
              <a:rPr lang="es-MX" dirty="0" err="1">
                <a:solidFill>
                  <a:srgbClr val="002060"/>
                </a:solidFill>
              </a:rPr>
              <a:t>year</a:t>
            </a:r>
            <a:endParaRPr lang="es-MX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32995"/>
      </p:ext>
    </p:extLst>
  </p:cSld>
  <p:clrMapOvr>
    <a:masterClrMapping/>
  </p:clrMapOvr>
</p:sld>
</file>

<file path=ppt/theme/theme1.xml><?xml version="1.0" encoding="utf-8"?>
<a:theme xmlns:a="http://schemas.openxmlformats.org/drawingml/2006/main" name="Con plumas&#10;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986_TF11309028.potx" id="{FEAFA415-60F1-4132-A7E4-EF8DAAC365BB}" vid="{2D38FA78-BC63-4901-9E8E-1D7563C48640}"/>
    </a:ext>
  </a:extLst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miguito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7122_TF03896101.potx" id="{54DDF90D-4D8C-4C0B-8E7A-27FE1D9E818D}" vid="{D83EF4BC-2653-47A8-9905-60BE1DC3223F}"/>
    </a:ext>
  </a:extLst>
</a:theme>
</file>

<file path=ppt/theme/theme3.xml><?xml version="1.0" encoding="utf-8"?>
<a:theme xmlns:a="http://schemas.openxmlformats.org/drawingml/2006/main" name="2_Amiguito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7122_TF03896101.potx" id="{54DDF90D-4D8C-4C0B-8E7A-27FE1D9E818D}" vid="{D83EF4BC-2653-47A8-9905-60BE1DC3223F}"/>
    </a:ext>
  </a:extLst>
</a:theme>
</file>

<file path=ppt/theme/theme4.xml><?xml version="1.0" encoding="utf-8"?>
<a:theme xmlns:a="http://schemas.openxmlformats.org/drawingml/2006/main" name="3_Amiguito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7122_TF03896101.potx" id="{54DDF90D-4D8C-4C0B-8E7A-27FE1D9E818D}" vid="{D83EF4BC-2653-47A8-9905-60BE1DC3223F}"/>
    </a:ext>
  </a:extLst>
</a:theme>
</file>

<file path=ppt/theme/theme5.xml><?xml version="1.0" encoding="utf-8"?>
<a:theme xmlns:a="http://schemas.openxmlformats.org/drawingml/2006/main" name="4_Amiguito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7122_TF03896101.potx" id="{54DDF90D-4D8C-4C0B-8E7A-27FE1D9E818D}" vid="{D83EF4BC-2653-47A8-9905-60BE1DC3223F}"/>
    </a:ext>
  </a:extLst>
</a:theme>
</file>

<file path=ppt/theme/theme6.xml><?xml version="1.0" encoding="utf-8"?>
<a:theme xmlns:a="http://schemas.openxmlformats.org/drawingml/2006/main" name="5_Amiguito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7122_TF03896101.potx" id="{54DDF90D-4D8C-4C0B-8E7A-27FE1D9E818D}" vid="{D83EF4BC-2653-47A8-9905-60BE1DC3223F}"/>
    </a:ext>
  </a:extLst>
</a:theme>
</file>

<file path=ppt/theme/theme7.xml><?xml version="1.0" encoding="utf-8"?>
<a:theme xmlns:a="http://schemas.openxmlformats.org/drawingml/2006/main" name="6_Amiguito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7122_TF03896101.potx" id="{54DDF90D-4D8C-4C0B-8E7A-27FE1D9E818D}" vid="{D83EF4BC-2653-47A8-9905-60BE1DC3223F}"/>
    </a:ext>
  </a:extLst>
</a:theme>
</file>

<file path=ppt/theme/theme8.xml><?xml version="1.0" encoding="utf-8"?>
<a:theme xmlns:a="http://schemas.openxmlformats.org/drawingml/2006/main" name="1_Amiguito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7122_TF03896101.potx" id="{54DDF90D-4D8C-4C0B-8E7A-27FE1D9E818D}" vid="{D83EF4BC-2653-47A8-9905-60BE1DC3223F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9290C9-6505-4B77-B628-A44276CB9D8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5728C3E1-D10B-4426-B05E-8E1CAFF03C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B8899B-5794-42FB-9137-8220A73767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de plumas</Template>
  <TotalTime>0</TotalTime>
  <Words>1291</Words>
  <Application>Microsoft Macintosh PowerPoint</Application>
  <PresentationFormat>Widescreen</PresentationFormat>
  <Paragraphs>174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Century Schoolbook</vt:lpstr>
      <vt:lpstr>Corbel</vt:lpstr>
      <vt:lpstr>Times New Roman</vt:lpstr>
      <vt:lpstr>Wingdings</vt:lpstr>
      <vt:lpstr>Con plumas
</vt:lpstr>
      <vt:lpstr>Amiguitos 16x9</vt:lpstr>
      <vt:lpstr>2_Amiguitos 16x9</vt:lpstr>
      <vt:lpstr>3_Amiguitos 16x9</vt:lpstr>
      <vt:lpstr>4_Amiguitos 16x9</vt:lpstr>
      <vt:lpstr>5_Amiguitos 16x9</vt:lpstr>
      <vt:lpstr>6_Amiguitos 16x9</vt:lpstr>
      <vt:lpstr>1_Amiguitos 16x9</vt:lpstr>
      <vt:lpstr>CARAVANA Ministerio scout para niños Children Scout Ministry </vt:lpstr>
      <vt:lpstr>QUÉ ES?</vt:lpstr>
      <vt:lpstr>QUÉ ES?</vt:lpstr>
      <vt:lpstr>OBJETIVOS</vt:lpstr>
      <vt:lpstr>OBJETIVOS</vt:lpstr>
      <vt:lpstr> BENEFICIOS</vt:lpstr>
      <vt:lpstr> BENEFICIOS</vt:lpstr>
      <vt:lpstr>Como se organiza</vt:lpstr>
      <vt:lpstr>Como se organiza</vt:lpstr>
      <vt:lpstr>Como se organiza</vt:lpstr>
      <vt:lpstr>EJEMPLOS DE INSIGNIAS         (Explorador Scout)</vt:lpstr>
      <vt:lpstr>PowerPoint Presentation</vt:lpstr>
      <vt:lpstr>Las siguientes diapositivas son un ejemplo del trabajo.  The following slides are an example of the work.   </vt:lpstr>
      <vt:lpstr>Club Aventureros</vt:lpstr>
      <vt:lpstr>META/GOAL…</vt:lpstr>
      <vt:lpstr>OBJETIVOS </vt:lpstr>
      <vt:lpstr>OBJETIVOS</vt:lpstr>
      <vt:lpstr>PowerPoint Presentation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2024-02-29T16:43:51Z</dcterms:created>
  <dcterms:modified xsi:type="dcterms:W3CDTF">2024-03-06T17:08:30Z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