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8" r:id="rId11"/>
    <p:sldId id="270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94" r:id="rId21"/>
    <p:sldId id="305" r:id="rId22"/>
    <p:sldId id="306" r:id="rId23"/>
    <p:sldId id="303" r:id="rId24"/>
    <p:sldId id="295" r:id="rId25"/>
    <p:sldId id="296" r:id="rId26"/>
    <p:sldId id="297" r:id="rId27"/>
    <p:sldId id="298" r:id="rId28"/>
    <p:sldId id="299" r:id="rId29"/>
    <p:sldId id="300" r:id="rId30"/>
    <p:sldId id="263" r:id="rId31"/>
    <p:sldId id="301" r:id="rId32"/>
    <p:sldId id="265" r:id="rId33"/>
    <p:sldId id="302" r:id="rId34"/>
    <p:sldId id="267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2" r:id="rId47"/>
    <p:sldId id="293" r:id="rId48"/>
  </p:sldIdLst>
  <p:sldSz cx="18288000" cy="10287000"/>
  <p:notesSz cx="6858000" cy="9144000"/>
  <p:embeddedFontLs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Muli Black" pitchFamily="2" charset="77"/>
      <p:regular r:id="rId53"/>
      <p:bold r:id="rId54"/>
    </p:embeddedFont>
    <p:embeddedFont>
      <p:font typeface="Muli Black Italics" pitchFamily="2" charset="77"/>
      <p:regular r:id="rId55"/>
      <p:bold r:id="rId56"/>
      <p:italic r:id="rId57"/>
      <p:boldItalic r:id="rId58"/>
    </p:embeddedFont>
    <p:embeddedFont>
      <p:font typeface="Oswald" pitchFamily="2" charset="77"/>
      <p:regular r:id="rId59"/>
    </p:embeddedFont>
    <p:embeddedFont>
      <p:font typeface="Oswald Bold" pitchFamily="2" charset="77"/>
      <p:regular r:id="rId60"/>
      <p:bold r:id="rId61"/>
    </p:embeddedFont>
    <p:embeddedFont>
      <p:font typeface="Roboto Mono Regular" pitchFamily="2" charset="0"/>
      <p:regular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0" autoAdjust="0"/>
    <p:restoredTop sz="94674" autoAdjust="0"/>
  </p:normalViewPr>
  <p:slideViewPr>
    <p:cSldViewPr>
      <p:cViewPr varScale="1">
        <p:scale>
          <a:sx n="77" d="100"/>
          <a:sy n="77" d="100"/>
        </p:scale>
        <p:origin x="248" y="3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1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8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2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4" Type="http://schemas.openxmlformats.org/officeDocument/2006/relationships/image" Target="../media/image2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090"/>
          <a:stretch>
            <a:fillRect/>
          </a:stretch>
        </p:blipFill>
        <p:spPr>
          <a:xfrm>
            <a:off x="0" y="4555"/>
            <a:ext cx="18288000" cy="782576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2261372"/>
            <a:ext cx="14704486" cy="5078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 dirty="0" err="1">
                <a:solidFill>
                  <a:srgbClr val="FFFFFF"/>
                </a:solidFill>
                <a:latin typeface="Muli Black"/>
              </a:rPr>
              <a:t>Reinventando</a:t>
            </a:r>
            <a:r>
              <a:rPr lang="en-US" sz="12000" dirty="0">
                <a:solidFill>
                  <a:srgbClr val="FFFFFF"/>
                </a:solidFill>
                <a:latin typeface="Muli Black"/>
              </a:rPr>
              <a:t> el </a:t>
            </a:r>
            <a:r>
              <a:rPr lang="en-US" sz="12000" dirty="0" err="1">
                <a:solidFill>
                  <a:srgbClr val="FFFFFF"/>
                </a:solidFill>
                <a:latin typeface="Muli Black"/>
              </a:rPr>
              <a:t>ministerio</a:t>
            </a:r>
            <a:r>
              <a:rPr lang="en-US" sz="12000" dirty="0">
                <a:solidFill>
                  <a:srgbClr val="FFFFFF"/>
                </a:solidFill>
                <a:latin typeface="Muli Black"/>
              </a:rPr>
              <a:t> </a:t>
            </a:r>
            <a:r>
              <a:rPr lang="en-US" sz="12000" dirty="0" err="1">
                <a:solidFill>
                  <a:srgbClr val="FFFFFF"/>
                </a:solidFill>
                <a:latin typeface="Muli Black"/>
              </a:rPr>
              <a:t>juvenil</a:t>
            </a:r>
            <a:endParaRPr lang="en-US" sz="12000" dirty="0">
              <a:solidFill>
                <a:srgbClr val="FFFFFF"/>
              </a:solidFill>
              <a:latin typeface="Muli Black"/>
            </a:endParaRPr>
          </a:p>
          <a:p>
            <a:pPr algn="ctr">
              <a:lnSpc>
                <a:spcPts val="13200"/>
              </a:lnSpc>
            </a:pPr>
            <a:r>
              <a:rPr lang="en-US" sz="12000" dirty="0">
                <a:solidFill>
                  <a:srgbClr val="FFFFFF"/>
                </a:solidFill>
                <a:latin typeface="Muli Black"/>
              </a:rPr>
              <a:t>Dr. Milton Gay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30182" y="8798355"/>
            <a:ext cx="10827637" cy="424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u="sng" dirty="0">
                <a:solidFill>
                  <a:srgbClr val="FFFFFF"/>
                </a:solidFill>
                <a:latin typeface="Roboto Mono Regular"/>
              </a:rPr>
              <a:t>ESTADÍSTICAS + GENERACIONES + DESAFÍOS + SOLUCIONES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Reinventando el ministerio juvenil -3" descr="Reinventando el ministerio juvenil -3">
            <a:hlinkClick r:id="" action="ppaction://media"/>
            <a:extLst>
              <a:ext uri="{FF2B5EF4-FFF2-40B4-BE49-F238E27FC236}">
                <a16:creationId xmlns:a16="http://schemas.microsoft.com/office/drawing/2014/main" id="{4132B283-88F5-664E-B0E4-DFF191E952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00" y="3175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791757" y="208594"/>
            <a:ext cx="14704486" cy="172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GENERACIONES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2057400"/>
            <a:ext cx="18288000" cy="8229600"/>
            <a:chOff x="0" y="0"/>
            <a:chExt cx="24384000" cy="10972800"/>
          </a:xfrm>
        </p:grpSpPr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D1E493B5-C412-5D40-93BE-2C1BD30AD761}"/>
              </a:ext>
            </a:extLst>
          </p:cNvPr>
          <p:cNvGrpSpPr/>
          <p:nvPr/>
        </p:nvGrpSpPr>
        <p:grpSpPr>
          <a:xfrm>
            <a:off x="0" y="6808751"/>
            <a:ext cx="2861785" cy="2735438"/>
            <a:chOff x="0" y="6808751"/>
            <a:chExt cx="2861785" cy="2735438"/>
          </a:xfrm>
        </p:grpSpPr>
        <p:grpSp>
          <p:nvGrpSpPr>
            <p:cNvPr id="10" name="Group 10"/>
            <p:cNvGrpSpPr/>
            <p:nvPr/>
          </p:nvGrpSpPr>
          <p:grpSpPr>
            <a:xfrm>
              <a:off x="321138" y="6808751"/>
              <a:ext cx="2150392" cy="2021350"/>
              <a:chOff x="0" y="0"/>
              <a:chExt cx="2867190" cy="2695133"/>
            </a:xfrm>
          </p:grpSpPr>
          <p:sp>
            <p:nvSpPr>
              <p:cNvPr id="11" name="TextBox 11"/>
              <p:cNvSpPr txBox="1"/>
              <p:nvPr/>
            </p:nvSpPr>
            <p:spPr>
              <a:xfrm>
                <a:off x="0" y="57150"/>
                <a:ext cx="2867190" cy="116899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6637"/>
                  </a:lnSpc>
                  <a:spcBef>
                    <a:spcPct val="0"/>
                  </a:spcBef>
                </a:pPr>
                <a:r>
                  <a:rPr lang="en-US" sz="6034" spc="-313" dirty="0">
                    <a:solidFill>
                      <a:srgbClr val="FFFFFF"/>
                    </a:solidFill>
                    <a:latin typeface="Oswald"/>
                  </a:rPr>
                  <a:t>Alfa</a:t>
                </a:r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1254719"/>
                <a:ext cx="2867190" cy="144041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4148"/>
                  </a:lnSpc>
                </a:pPr>
                <a:r>
                  <a:rPr lang="en-US" sz="3771" dirty="0">
                    <a:solidFill>
                      <a:srgbClr val="FFFFFF"/>
                    </a:solidFill>
                    <a:latin typeface="Muli Black"/>
                  </a:rPr>
                  <a:t>0-9</a:t>
                </a:r>
              </a:p>
              <a:p>
                <a:pPr algn="ctr">
                  <a:lnSpc>
                    <a:spcPts val="4148"/>
                  </a:lnSpc>
                  <a:spcBef>
                    <a:spcPct val="0"/>
                  </a:spcBef>
                </a:pPr>
                <a:r>
                  <a:rPr lang="en-US" sz="3771" dirty="0" err="1">
                    <a:solidFill>
                      <a:srgbClr val="FFFFFF"/>
                    </a:solidFill>
                    <a:latin typeface="Muli Black"/>
                  </a:rPr>
                  <a:t>años</a:t>
                </a:r>
                <a:endParaRPr lang="en-US" sz="3771" dirty="0">
                  <a:solidFill>
                    <a:srgbClr val="FFFFFF"/>
                  </a:solidFill>
                  <a:latin typeface="Muli Black"/>
                </a:endParaRPr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0" y="9010512"/>
              <a:ext cx="2861785" cy="533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48"/>
                </a:lnSpc>
                <a:spcBef>
                  <a:spcPct val="0"/>
                </a:spcBef>
              </a:pPr>
              <a:r>
                <a:rPr lang="en-US" sz="3771" dirty="0">
                  <a:solidFill>
                    <a:srgbClr val="D9D9D9"/>
                  </a:solidFill>
                  <a:latin typeface="Roboto Mono Regular"/>
                </a:rPr>
                <a:t>2011-2020</a:t>
              </a:r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4934CBAE-4A29-2F4E-B673-CBFFAB2DDA62}"/>
              </a:ext>
            </a:extLst>
          </p:cNvPr>
          <p:cNvGrpSpPr/>
          <p:nvPr/>
        </p:nvGrpSpPr>
        <p:grpSpPr>
          <a:xfrm>
            <a:off x="3100006" y="6205584"/>
            <a:ext cx="2861785" cy="3338605"/>
            <a:chOff x="3100006" y="6205584"/>
            <a:chExt cx="2861785" cy="3338605"/>
          </a:xfrm>
        </p:grpSpPr>
        <p:grpSp>
          <p:nvGrpSpPr>
            <p:cNvPr id="13" name="Group 13"/>
            <p:cNvGrpSpPr/>
            <p:nvPr/>
          </p:nvGrpSpPr>
          <p:grpSpPr>
            <a:xfrm>
              <a:off x="3455702" y="6205584"/>
              <a:ext cx="2150392" cy="2624517"/>
              <a:chOff x="0" y="0"/>
              <a:chExt cx="2867190" cy="3499356"/>
            </a:xfrm>
          </p:grpSpPr>
          <p:sp>
            <p:nvSpPr>
              <p:cNvPr id="14" name="TextBox 14"/>
              <p:cNvSpPr txBox="1"/>
              <p:nvPr/>
            </p:nvSpPr>
            <p:spPr>
              <a:xfrm>
                <a:off x="0" y="47625"/>
                <a:ext cx="2867190" cy="198274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4950"/>
                  </a:lnSpc>
                </a:pPr>
                <a:r>
                  <a:rPr lang="en-US" sz="4500" spc="-234" dirty="0" err="1">
                    <a:solidFill>
                      <a:srgbClr val="FFFFFF"/>
                    </a:solidFill>
                    <a:latin typeface="Oswald"/>
                  </a:rPr>
                  <a:t>Generación</a:t>
                </a:r>
                <a:endParaRPr lang="en-US" sz="4500" spc="-234" dirty="0">
                  <a:solidFill>
                    <a:srgbClr val="FFFFFF"/>
                  </a:solidFill>
                  <a:latin typeface="Oswald"/>
                </a:endParaRPr>
              </a:p>
              <a:p>
                <a:pPr>
                  <a:lnSpc>
                    <a:spcPts val="6637"/>
                  </a:lnSpc>
                  <a:spcBef>
                    <a:spcPct val="0"/>
                  </a:spcBef>
                </a:pPr>
                <a:r>
                  <a:rPr lang="en-US" sz="6034" spc="-313" dirty="0">
                    <a:solidFill>
                      <a:srgbClr val="FFFFFF"/>
                    </a:solidFill>
                    <a:latin typeface="Oswald"/>
                  </a:rPr>
                  <a:t>Z</a:t>
                </a:r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2058942"/>
                <a:ext cx="2867190" cy="144041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4148"/>
                  </a:lnSpc>
                </a:pPr>
                <a:r>
                  <a:rPr lang="en-US" sz="3771" dirty="0">
                    <a:solidFill>
                      <a:srgbClr val="FFFFFF"/>
                    </a:solidFill>
                    <a:latin typeface="Muli Black"/>
                  </a:rPr>
                  <a:t>10-16</a:t>
                </a:r>
              </a:p>
              <a:p>
                <a:pPr algn="ctr">
                  <a:lnSpc>
                    <a:spcPts val="4148"/>
                  </a:lnSpc>
                  <a:spcBef>
                    <a:spcPct val="0"/>
                  </a:spcBef>
                </a:pPr>
                <a:r>
                  <a:rPr lang="en-US" sz="3771" dirty="0" err="1">
                    <a:solidFill>
                      <a:srgbClr val="FFFFFF"/>
                    </a:solidFill>
                    <a:latin typeface="Muli Black"/>
                  </a:rPr>
                  <a:t>años</a:t>
                </a:r>
                <a:endParaRPr lang="en-US" sz="3771" dirty="0">
                  <a:solidFill>
                    <a:srgbClr val="FFFFFF"/>
                  </a:solidFill>
                  <a:latin typeface="Muli Black"/>
                </a:endParaRPr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3100006" y="9010512"/>
              <a:ext cx="2861785" cy="533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48"/>
                </a:lnSpc>
                <a:spcBef>
                  <a:spcPct val="0"/>
                </a:spcBef>
              </a:pPr>
              <a:r>
                <a:rPr lang="en-US" sz="3771" dirty="0">
                  <a:solidFill>
                    <a:srgbClr val="D9D9D9"/>
                  </a:solidFill>
                  <a:latin typeface="Roboto Mono Regular"/>
                </a:rPr>
                <a:t>2001-2010</a:t>
              </a: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F1470725-2F8C-1D4D-B8F8-4E243F732B8B}"/>
              </a:ext>
            </a:extLst>
          </p:cNvPr>
          <p:cNvGrpSpPr/>
          <p:nvPr/>
        </p:nvGrpSpPr>
        <p:grpSpPr>
          <a:xfrm>
            <a:off x="6136476" y="6241304"/>
            <a:ext cx="2861785" cy="3302885"/>
            <a:chOff x="6136477" y="8084083"/>
            <a:chExt cx="2861785" cy="3302885"/>
          </a:xfrm>
        </p:grpSpPr>
        <p:grpSp>
          <p:nvGrpSpPr>
            <p:cNvPr id="16" name="Group 16"/>
            <p:cNvGrpSpPr/>
            <p:nvPr/>
          </p:nvGrpSpPr>
          <p:grpSpPr>
            <a:xfrm>
              <a:off x="6273920" y="8084083"/>
              <a:ext cx="2466739" cy="2588798"/>
              <a:chOff x="-421796" y="2504664"/>
              <a:chExt cx="3288986" cy="3451730"/>
            </a:xfrm>
          </p:grpSpPr>
          <p:sp>
            <p:nvSpPr>
              <p:cNvPr id="17" name="TextBox 17"/>
              <p:cNvSpPr txBox="1"/>
              <p:nvPr/>
            </p:nvSpPr>
            <p:spPr>
              <a:xfrm>
                <a:off x="-421796" y="2504664"/>
                <a:ext cx="3288986" cy="198274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950"/>
                  </a:lnSpc>
                </a:pPr>
                <a:r>
                  <a:rPr lang="en-US" sz="4500" spc="-234" dirty="0" err="1">
                    <a:solidFill>
                      <a:srgbClr val="FFFFFF"/>
                    </a:solidFill>
                    <a:latin typeface="Oswald"/>
                  </a:rPr>
                  <a:t>Generación</a:t>
                </a:r>
                <a:endParaRPr lang="en-US" sz="4500" spc="-234" dirty="0">
                  <a:solidFill>
                    <a:srgbClr val="FFFFFF"/>
                  </a:solidFill>
                  <a:latin typeface="Oswald"/>
                </a:endParaRPr>
              </a:p>
              <a:p>
                <a:pPr>
                  <a:lnSpc>
                    <a:spcPts val="6637"/>
                  </a:lnSpc>
                  <a:spcBef>
                    <a:spcPct val="0"/>
                  </a:spcBef>
                </a:pPr>
                <a:r>
                  <a:rPr lang="en-US" sz="6034" spc="-313" dirty="0">
                    <a:solidFill>
                      <a:srgbClr val="FFFFFF"/>
                    </a:solidFill>
                    <a:latin typeface="Oswald"/>
                  </a:rPr>
                  <a:t>Y </a:t>
                </a:r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4515980"/>
                <a:ext cx="2867190" cy="144041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4148"/>
                  </a:lnSpc>
                  <a:spcBef>
                    <a:spcPct val="0"/>
                  </a:spcBef>
                </a:pPr>
                <a:r>
                  <a:rPr lang="en-US" sz="3771" dirty="0">
                    <a:solidFill>
                      <a:srgbClr val="FFFFFF"/>
                    </a:solidFill>
                    <a:latin typeface="Muli Black"/>
                  </a:rPr>
                  <a:t>17-38 </a:t>
                </a:r>
                <a:r>
                  <a:rPr lang="en-US" sz="3771" dirty="0" err="1">
                    <a:solidFill>
                      <a:srgbClr val="FFFFFF"/>
                    </a:solidFill>
                    <a:latin typeface="Muli Black"/>
                  </a:rPr>
                  <a:t>años</a:t>
                </a:r>
                <a:endParaRPr lang="en-US" sz="3771" dirty="0">
                  <a:solidFill>
                    <a:srgbClr val="FFFFFF"/>
                  </a:solidFill>
                  <a:latin typeface="Muli Black"/>
                </a:endParaRPr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6136477" y="10853291"/>
              <a:ext cx="2861785" cy="533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48"/>
                </a:lnSpc>
                <a:spcBef>
                  <a:spcPct val="0"/>
                </a:spcBef>
              </a:pPr>
              <a:r>
                <a:rPr lang="en-US" sz="3771" dirty="0">
                  <a:solidFill>
                    <a:srgbClr val="D9D9D9"/>
                  </a:solidFill>
                  <a:latin typeface="Roboto Mono Regular"/>
                </a:rPr>
                <a:t>1983-2000</a:t>
              </a: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B683D7B6-7F95-DD43-893B-F2BA4FC74B7D}"/>
              </a:ext>
            </a:extLst>
          </p:cNvPr>
          <p:cNvGrpSpPr/>
          <p:nvPr/>
        </p:nvGrpSpPr>
        <p:grpSpPr>
          <a:xfrm>
            <a:off x="12293373" y="6008639"/>
            <a:ext cx="2861785" cy="3535550"/>
            <a:chOff x="12293373" y="6008639"/>
            <a:chExt cx="2861785" cy="3535550"/>
          </a:xfrm>
        </p:grpSpPr>
        <p:grpSp>
          <p:nvGrpSpPr>
            <p:cNvPr id="4" name="Group 4"/>
            <p:cNvGrpSpPr/>
            <p:nvPr/>
          </p:nvGrpSpPr>
          <p:grpSpPr>
            <a:xfrm>
              <a:off x="12688418" y="6008639"/>
              <a:ext cx="2466739" cy="2821462"/>
              <a:chOff x="-1" y="57149"/>
              <a:chExt cx="3288986" cy="3761950"/>
            </a:xfrm>
          </p:grpSpPr>
          <p:sp>
            <p:nvSpPr>
              <p:cNvPr id="5" name="TextBox 5"/>
              <p:cNvSpPr txBox="1"/>
              <p:nvPr/>
            </p:nvSpPr>
            <p:spPr>
              <a:xfrm>
                <a:off x="-1" y="57149"/>
                <a:ext cx="3288986" cy="225702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6637"/>
                  </a:lnSpc>
                </a:pPr>
                <a:r>
                  <a:rPr lang="en-US" sz="6034" spc="-313" dirty="0">
                    <a:solidFill>
                      <a:srgbClr val="FFFFFF"/>
                    </a:solidFill>
                    <a:latin typeface="Oswald"/>
                  </a:rPr>
                  <a:t>Baby</a:t>
                </a:r>
              </a:p>
              <a:p>
                <a:pPr>
                  <a:lnSpc>
                    <a:spcPts val="6637"/>
                  </a:lnSpc>
                  <a:spcBef>
                    <a:spcPct val="0"/>
                  </a:spcBef>
                </a:pPr>
                <a:r>
                  <a:rPr lang="en-US" sz="6034" spc="-313" dirty="0">
                    <a:solidFill>
                      <a:srgbClr val="FFFFFF"/>
                    </a:solidFill>
                    <a:latin typeface="Oswald"/>
                  </a:rPr>
                  <a:t>Boomers</a:t>
                </a:r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2378685"/>
                <a:ext cx="2867190" cy="144041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4148"/>
                  </a:lnSpc>
                </a:pPr>
                <a:r>
                  <a:rPr lang="en-US" sz="3771">
                    <a:solidFill>
                      <a:srgbClr val="FFFFFF"/>
                    </a:solidFill>
                    <a:latin typeface="Muli Black"/>
                  </a:rPr>
                  <a:t>53-72</a:t>
                </a:r>
              </a:p>
              <a:p>
                <a:pPr algn="ctr">
                  <a:lnSpc>
                    <a:spcPts val="4148"/>
                  </a:lnSpc>
                  <a:spcBef>
                    <a:spcPct val="0"/>
                  </a:spcBef>
                </a:pPr>
                <a:r>
                  <a:rPr lang="en-US" sz="3771">
                    <a:solidFill>
                      <a:srgbClr val="FFFFFF"/>
                    </a:solidFill>
                    <a:latin typeface="Muli Black"/>
                  </a:rPr>
                  <a:t>años</a:t>
                </a:r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12293373" y="9010512"/>
              <a:ext cx="2861785" cy="533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48"/>
                </a:lnSpc>
                <a:spcBef>
                  <a:spcPct val="0"/>
                </a:spcBef>
              </a:pPr>
              <a:r>
                <a:rPr lang="en-US" sz="3771" dirty="0">
                  <a:solidFill>
                    <a:srgbClr val="D9D9D9"/>
                  </a:solidFill>
                  <a:latin typeface="Roboto Mono Regular"/>
                </a:rPr>
                <a:t>1945-1964</a:t>
              </a:r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805D101C-8C35-E94F-AC4D-A55B6A08CA1F}"/>
              </a:ext>
            </a:extLst>
          </p:cNvPr>
          <p:cNvGrpSpPr/>
          <p:nvPr/>
        </p:nvGrpSpPr>
        <p:grpSpPr>
          <a:xfrm>
            <a:off x="9269319" y="6851614"/>
            <a:ext cx="2861785" cy="2692575"/>
            <a:chOff x="9269319" y="6851614"/>
            <a:chExt cx="2861785" cy="2692575"/>
          </a:xfrm>
        </p:grpSpPr>
        <p:grpSp>
          <p:nvGrpSpPr>
            <p:cNvPr id="19" name="Group 19"/>
            <p:cNvGrpSpPr/>
            <p:nvPr/>
          </p:nvGrpSpPr>
          <p:grpSpPr>
            <a:xfrm>
              <a:off x="9653591" y="6851614"/>
              <a:ext cx="2150392" cy="1645041"/>
              <a:chOff x="0" y="57151"/>
              <a:chExt cx="2867190" cy="2193387"/>
            </a:xfrm>
          </p:grpSpPr>
          <p:sp>
            <p:nvSpPr>
              <p:cNvPr id="20" name="TextBox 20"/>
              <p:cNvSpPr txBox="1"/>
              <p:nvPr/>
            </p:nvSpPr>
            <p:spPr>
              <a:xfrm>
                <a:off x="0" y="57151"/>
                <a:ext cx="2867190" cy="116899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6637"/>
                  </a:lnSpc>
                  <a:spcBef>
                    <a:spcPct val="0"/>
                  </a:spcBef>
                </a:pPr>
                <a:r>
                  <a:rPr lang="en-US" sz="6034" spc="-313" dirty="0">
                    <a:solidFill>
                      <a:srgbClr val="FFFFFF"/>
                    </a:solidFill>
                    <a:latin typeface="Oswald"/>
                  </a:rPr>
                  <a:t>X</a:t>
                </a:r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1254719"/>
                <a:ext cx="2867190" cy="99581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4148"/>
                  </a:lnSpc>
                </a:pPr>
                <a:r>
                  <a:rPr lang="en-US" sz="3771" dirty="0">
                    <a:solidFill>
                      <a:srgbClr val="FFFFFF"/>
                    </a:solidFill>
                    <a:latin typeface="Muli Black"/>
                  </a:rPr>
                  <a:t>39-52</a:t>
                </a:r>
              </a:p>
              <a:p>
                <a:pPr algn="ctr">
                  <a:lnSpc>
                    <a:spcPts val="4148"/>
                  </a:lnSpc>
                  <a:spcBef>
                    <a:spcPct val="0"/>
                  </a:spcBef>
                </a:pPr>
                <a:r>
                  <a:rPr lang="en-US" sz="3771" dirty="0" err="1">
                    <a:solidFill>
                      <a:srgbClr val="FFFFFF"/>
                    </a:solidFill>
                    <a:latin typeface="Muli Black"/>
                  </a:rPr>
                  <a:t>años</a:t>
                </a:r>
                <a:endParaRPr lang="en-US" sz="3771" dirty="0">
                  <a:solidFill>
                    <a:srgbClr val="FFFFFF"/>
                  </a:solidFill>
                  <a:latin typeface="Muli Black"/>
                </a:endParaRPr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9269319" y="9010512"/>
              <a:ext cx="2861785" cy="533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48"/>
                </a:lnSpc>
                <a:spcBef>
                  <a:spcPct val="0"/>
                </a:spcBef>
              </a:pPr>
              <a:r>
                <a:rPr lang="en-US" sz="3771" dirty="0">
                  <a:solidFill>
                    <a:srgbClr val="D9D9D9"/>
                  </a:solidFill>
                  <a:latin typeface="Roboto Mono Regular"/>
                </a:rPr>
                <a:t>1965-1976</a:t>
              </a:r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D7EF9EF7-9BED-B344-BC87-2DFC17B4ACAE}"/>
              </a:ext>
            </a:extLst>
          </p:cNvPr>
          <p:cNvGrpSpPr/>
          <p:nvPr/>
        </p:nvGrpSpPr>
        <p:grpSpPr>
          <a:xfrm>
            <a:off x="15426215" y="6965574"/>
            <a:ext cx="2861785" cy="2578615"/>
            <a:chOff x="15426215" y="6965574"/>
            <a:chExt cx="2861785" cy="2578615"/>
          </a:xfrm>
        </p:grpSpPr>
        <p:grpSp>
          <p:nvGrpSpPr>
            <p:cNvPr id="7" name="Group 7"/>
            <p:cNvGrpSpPr/>
            <p:nvPr/>
          </p:nvGrpSpPr>
          <p:grpSpPr>
            <a:xfrm>
              <a:off x="15794487" y="6965574"/>
              <a:ext cx="2150392" cy="1864527"/>
              <a:chOff x="0" y="0"/>
              <a:chExt cx="2867190" cy="2486036"/>
            </a:xfrm>
          </p:grpSpPr>
          <p:sp>
            <p:nvSpPr>
              <p:cNvPr id="8" name="TextBox 8"/>
              <p:cNvSpPr txBox="1"/>
              <p:nvPr/>
            </p:nvSpPr>
            <p:spPr>
              <a:xfrm>
                <a:off x="0" y="38100"/>
                <a:ext cx="2867190" cy="97894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5500"/>
                  </a:lnSpc>
                  <a:spcBef>
                    <a:spcPct val="0"/>
                  </a:spcBef>
                </a:pPr>
                <a:r>
                  <a:rPr lang="en-US" sz="5000" spc="-260" dirty="0" err="1">
                    <a:solidFill>
                      <a:srgbClr val="FFFFFF"/>
                    </a:solidFill>
                    <a:latin typeface="Oswald"/>
                  </a:rPr>
                  <a:t>Silenciosa</a:t>
                </a:r>
                <a:endParaRPr lang="en-US" sz="5000" spc="-260" dirty="0">
                  <a:solidFill>
                    <a:srgbClr val="FFFFFF"/>
                  </a:solidFill>
                  <a:latin typeface="Oswald"/>
                </a:endParaRP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1045622"/>
                <a:ext cx="2867190" cy="144041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4148"/>
                  </a:lnSpc>
                </a:pPr>
                <a:r>
                  <a:rPr lang="en-US" sz="3771">
                    <a:solidFill>
                      <a:srgbClr val="FFFFFF"/>
                    </a:solidFill>
                    <a:latin typeface="Muli Black"/>
                  </a:rPr>
                  <a:t>&gt;72</a:t>
                </a:r>
              </a:p>
              <a:p>
                <a:pPr algn="ctr">
                  <a:lnSpc>
                    <a:spcPts val="4148"/>
                  </a:lnSpc>
                  <a:spcBef>
                    <a:spcPct val="0"/>
                  </a:spcBef>
                </a:pPr>
                <a:r>
                  <a:rPr lang="en-US" sz="3771">
                    <a:solidFill>
                      <a:srgbClr val="FFFFFF"/>
                    </a:solidFill>
                    <a:latin typeface="Muli Black"/>
                  </a:rPr>
                  <a:t>años</a:t>
                </a:r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15426215" y="9010512"/>
              <a:ext cx="2861785" cy="533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48"/>
                </a:lnSpc>
                <a:spcBef>
                  <a:spcPct val="0"/>
                </a:spcBef>
              </a:pPr>
              <a:r>
                <a:rPr lang="en-US" sz="3771" dirty="0">
                  <a:solidFill>
                    <a:srgbClr val="D9D9D9"/>
                  </a:solidFill>
                  <a:latin typeface="Roboto Mono Regular"/>
                </a:rPr>
                <a:t>Antes1945</a:t>
              </a:r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7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3" repeatCount="indefinite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8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03256" y="3034245"/>
            <a:ext cx="16881489" cy="3113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28"/>
              </a:lnSpc>
            </a:pPr>
            <a:r>
              <a:rPr lang="en-US" sz="11026">
                <a:solidFill>
                  <a:srgbClr val="FFFFFF"/>
                </a:solidFill>
                <a:latin typeface="Muli Black"/>
              </a:rPr>
              <a:t>¿Qué aprendimos de los</a:t>
            </a:r>
          </a:p>
          <a:p>
            <a:pPr algn="ctr">
              <a:lnSpc>
                <a:spcPts val="12128"/>
              </a:lnSpc>
            </a:pPr>
            <a:r>
              <a:rPr lang="en-US" sz="11026">
                <a:solidFill>
                  <a:srgbClr val="FFFFFF"/>
                </a:solidFill>
                <a:latin typeface="Muli Black"/>
              </a:rPr>
              <a:t>milenials y Z?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rcRect t="50059" r="4928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inventando el ministerio juvenil -4" descr="Reinventando el ministerio juvenil -4">
            <a:hlinkClick r:id="" action="ppaction://media"/>
            <a:extLst>
              <a:ext uri="{FF2B5EF4-FFF2-40B4-BE49-F238E27FC236}">
                <a16:creationId xmlns:a16="http://schemas.microsoft.com/office/drawing/2014/main" id="{EFE24F6B-4A4E-834A-AA17-C058CE5CD0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98" y="-3464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945877" y="3849179"/>
            <a:ext cx="16396245" cy="2788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86"/>
              </a:lnSpc>
              <a:spcBef>
                <a:spcPct val="0"/>
              </a:spcBef>
            </a:pPr>
            <a:r>
              <a:rPr lang="en-US" sz="19715" dirty="0">
                <a:solidFill>
                  <a:srgbClr val="FFFFFF"/>
                </a:solidFill>
                <a:latin typeface="Muli Black"/>
              </a:rPr>
              <a:t>RESILIENCIA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82999478-AA45-8547-BD3E-28A6D344E48F}"/>
              </a:ext>
            </a:extLst>
          </p:cNvPr>
          <p:cNvSpPr txBox="1"/>
          <p:nvPr/>
        </p:nvSpPr>
        <p:spPr>
          <a:xfrm>
            <a:off x="-152400" y="5522934"/>
            <a:ext cx="18669000" cy="2172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86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Muli Black"/>
              </a:rPr>
              <a:t>LA CAPACIDAD DE RECUPERARNOS FRENTE A LA ADVERSIDAD PARA SEGUIR PROYECTANDO FUTURO</a:t>
            </a:r>
            <a:r>
              <a:rPr lang="en-US" sz="2800" dirty="0">
                <a:solidFill>
                  <a:srgbClr val="FFFFFF"/>
                </a:solidFill>
                <a:latin typeface="Muli Black"/>
              </a:rPr>
              <a:t> 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rcRect t="50059" r="4928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inventando el ministerio juvenil -4" descr="Reinventando el ministerio juvenil -4">
            <a:hlinkClick r:id="" action="ppaction://media"/>
            <a:extLst>
              <a:ext uri="{FF2B5EF4-FFF2-40B4-BE49-F238E27FC236}">
                <a16:creationId xmlns:a16="http://schemas.microsoft.com/office/drawing/2014/main" id="{F1E08351-D186-E445-8880-ED73004E52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1588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546969" y="2974668"/>
            <a:ext cx="15194061" cy="4480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07"/>
              </a:lnSpc>
            </a:pPr>
            <a:r>
              <a:rPr lang="en-US" sz="15916">
                <a:solidFill>
                  <a:srgbClr val="FFFFFF"/>
                </a:solidFill>
                <a:latin typeface="Muli Black"/>
              </a:rPr>
              <a:t>PREPARACIÓN</a:t>
            </a:r>
          </a:p>
          <a:p>
            <a:pPr algn="ctr">
              <a:lnSpc>
                <a:spcPts val="17507"/>
              </a:lnSpc>
              <a:spcBef>
                <a:spcPct val="0"/>
              </a:spcBef>
            </a:pPr>
            <a:r>
              <a:rPr lang="en-US" sz="15916">
                <a:solidFill>
                  <a:srgbClr val="FFFFFF"/>
                </a:solidFill>
                <a:latin typeface="Muli Black"/>
              </a:rPr>
              <a:t>tecnológica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rcRect t="50059" r="4928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inventando el ministerio juvenil -4" descr="Reinventando el ministerio juvenil -4">
            <a:hlinkClick r:id="" action="ppaction://media"/>
            <a:extLst>
              <a:ext uri="{FF2B5EF4-FFF2-40B4-BE49-F238E27FC236}">
                <a16:creationId xmlns:a16="http://schemas.microsoft.com/office/drawing/2014/main" id="{C3613C8F-6835-8644-B4FA-209B8C173B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1588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524000" y="2700319"/>
            <a:ext cx="15163800" cy="5057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801"/>
              </a:lnSpc>
            </a:pPr>
            <a:r>
              <a:rPr lang="en-US" sz="18001" dirty="0" err="1">
                <a:solidFill>
                  <a:srgbClr val="FFFFFF"/>
                </a:solidFill>
                <a:latin typeface="Muli Black"/>
              </a:rPr>
              <a:t>Compromiso</a:t>
            </a:r>
            <a:endParaRPr lang="en-US" sz="18001" dirty="0">
              <a:solidFill>
                <a:srgbClr val="FFFFFF"/>
              </a:solidFill>
              <a:latin typeface="Muli Black"/>
            </a:endParaRPr>
          </a:p>
          <a:p>
            <a:pPr algn="ctr">
              <a:lnSpc>
                <a:spcPts val="19801"/>
              </a:lnSpc>
              <a:spcBef>
                <a:spcPct val="0"/>
              </a:spcBef>
            </a:pPr>
            <a:r>
              <a:rPr lang="en-US" sz="18001" dirty="0">
                <a:solidFill>
                  <a:srgbClr val="FFFFFF"/>
                </a:solidFill>
                <a:latin typeface="Muli Black"/>
              </a:rPr>
              <a:t>CON IGLESIA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rcRect t="50059" r="4928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inventando el ministerio juvenil -4" descr="Reinventando el ministerio juvenil -4">
            <a:hlinkClick r:id="" action="ppaction://media"/>
            <a:extLst>
              <a:ext uri="{FF2B5EF4-FFF2-40B4-BE49-F238E27FC236}">
                <a16:creationId xmlns:a16="http://schemas.microsoft.com/office/drawing/2014/main" id="{83B29965-ED7C-784B-9451-452CB5ABFB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1588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2743201" y="2582734"/>
            <a:ext cx="12384926" cy="53025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764"/>
              </a:lnSpc>
            </a:pPr>
            <a:r>
              <a:rPr lang="en-US" sz="18876" dirty="0" err="1">
                <a:solidFill>
                  <a:srgbClr val="FFFFFF"/>
                </a:solidFill>
                <a:latin typeface="Muli Black"/>
              </a:rPr>
              <a:t>Cultivo</a:t>
            </a:r>
            <a:r>
              <a:rPr lang="en-US" sz="18876" dirty="0">
                <a:solidFill>
                  <a:srgbClr val="FFFFFF"/>
                </a:solidFill>
                <a:latin typeface="Muli Black"/>
              </a:rPr>
              <a:t> de</a:t>
            </a:r>
          </a:p>
          <a:p>
            <a:pPr algn="ctr">
              <a:lnSpc>
                <a:spcPts val="20764"/>
              </a:lnSpc>
              <a:spcBef>
                <a:spcPct val="0"/>
              </a:spcBef>
            </a:pPr>
            <a:r>
              <a:rPr lang="en-US" sz="18876" dirty="0" err="1">
                <a:solidFill>
                  <a:srgbClr val="FFFFFF"/>
                </a:solidFill>
                <a:latin typeface="Muli Black"/>
              </a:rPr>
              <a:t>relaciones</a:t>
            </a:r>
            <a:endParaRPr lang="en-US" sz="18876" dirty="0">
              <a:solidFill>
                <a:srgbClr val="FFFFFF"/>
              </a:solidFill>
              <a:latin typeface="Muli Black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rcRect t="50059" r="4928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inventando el ministerio juvenil -4" descr="Reinventando el ministerio juvenil -4">
            <a:hlinkClick r:id="" action="ppaction://media"/>
            <a:extLst>
              <a:ext uri="{FF2B5EF4-FFF2-40B4-BE49-F238E27FC236}">
                <a16:creationId xmlns:a16="http://schemas.microsoft.com/office/drawing/2014/main" id="{B271F716-E55E-C641-963A-98181000DD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1588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028700" y="2264193"/>
            <a:ext cx="11315700" cy="5963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484"/>
              </a:lnSpc>
            </a:pPr>
            <a:r>
              <a:rPr lang="en-US" sz="14077" dirty="0" err="1">
                <a:solidFill>
                  <a:srgbClr val="FFFFFF"/>
                </a:solidFill>
                <a:latin typeface="Muli Black"/>
              </a:rPr>
              <a:t>Pertenencia</a:t>
            </a:r>
            <a:r>
              <a:rPr lang="en-US" sz="14077" dirty="0">
                <a:solidFill>
                  <a:srgbClr val="FFFFFF"/>
                </a:solidFill>
                <a:latin typeface="Muli Black"/>
              </a:rPr>
              <a:t>,</a:t>
            </a:r>
          </a:p>
          <a:p>
            <a:pPr>
              <a:lnSpc>
                <a:spcPts val="15484"/>
              </a:lnSpc>
            </a:pPr>
            <a:r>
              <a:rPr lang="en-US" sz="14077" dirty="0" err="1">
                <a:solidFill>
                  <a:srgbClr val="FFFFFF"/>
                </a:solidFill>
                <a:latin typeface="Muli Black"/>
              </a:rPr>
              <a:t>justicia</a:t>
            </a:r>
            <a:r>
              <a:rPr lang="en-US" sz="14077" dirty="0">
                <a:solidFill>
                  <a:srgbClr val="FFFFFF"/>
                </a:solidFill>
                <a:latin typeface="Muli Black"/>
              </a:rPr>
              <a:t> y</a:t>
            </a:r>
          </a:p>
          <a:p>
            <a:pPr>
              <a:lnSpc>
                <a:spcPts val="15484"/>
              </a:lnSpc>
              <a:spcBef>
                <a:spcPct val="0"/>
              </a:spcBef>
            </a:pPr>
            <a:r>
              <a:rPr lang="en-US" sz="14077" dirty="0" err="1">
                <a:solidFill>
                  <a:srgbClr val="FFFFFF"/>
                </a:solidFill>
                <a:latin typeface="Muli Black"/>
              </a:rPr>
              <a:t>compasión</a:t>
            </a:r>
            <a:endParaRPr lang="en-US" sz="14077" dirty="0">
              <a:solidFill>
                <a:srgbClr val="FFFFFF"/>
              </a:solidFill>
              <a:latin typeface="Muli Black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rcRect t="50059" r="4928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inventando el ministerio juvenil -4" descr="Reinventando el ministerio juvenil -4">
            <a:hlinkClick r:id="" action="ppaction://media"/>
            <a:extLst>
              <a:ext uri="{FF2B5EF4-FFF2-40B4-BE49-F238E27FC236}">
                <a16:creationId xmlns:a16="http://schemas.microsoft.com/office/drawing/2014/main" id="{07D2042D-7FC8-FB42-A331-7D8D113B1D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1588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2514600" y="2437936"/>
            <a:ext cx="13144010" cy="5611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005"/>
              </a:lnSpc>
            </a:pPr>
            <a:r>
              <a:rPr lang="en-US" sz="20005" dirty="0">
                <a:solidFill>
                  <a:srgbClr val="FFFFFF"/>
                </a:solidFill>
                <a:latin typeface="Muli Black"/>
              </a:rPr>
              <a:t>Desarrollo</a:t>
            </a:r>
          </a:p>
          <a:p>
            <a:pPr algn="ctr">
              <a:lnSpc>
                <a:spcPts val="22005"/>
              </a:lnSpc>
              <a:spcBef>
                <a:spcPct val="0"/>
              </a:spcBef>
            </a:pPr>
            <a:r>
              <a:rPr lang="en-US" sz="20005" dirty="0">
                <a:solidFill>
                  <a:srgbClr val="FFFFFF"/>
                </a:solidFill>
                <a:latin typeface="Muli Black"/>
              </a:rPr>
              <a:t>de </a:t>
            </a:r>
            <a:r>
              <a:rPr lang="en-US" sz="20005" dirty="0" err="1">
                <a:solidFill>
                  <a:srgbClr val="FFFFFF"/>
                </a:solidFill>
                <a:latin typeface="Muli Black"/>
              </a:rPr>
              <a:t>su</a:t>
            </a:r>
            <a:r>
              <a:rPr lang="en-US" sz="20005" dirty="0">
                <a:solidFill>
                  <a:srgbClr val="FFFFFF"/>
                </a:solidFill>
                <a:latin typeface="Muli Black"/>
              </a:rPr>
              <a:t> </a:t>
            </a:r>
            <a:r>
              <a:rPr lang="en-US" sz="20005" dirty="0" err="1">
                <a:solidFill>
                  <a:srgbClr val="FFFFFF"/>
                </a:solidFill>
                <a:latin typeface="Muli Black"/>
              </a:rPr>
              <a:t>fe</a:t>
            </a:r>
            <a:endParaRPr lang="en-US" sz="20005" dirty="0">
              <a:solidFill>
                <a:srgbClr val="FFFFFF"/>
              </a:solidFill>
              <a:latin typeface="Muli Black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rcRect t="50059" r="4928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inventando el ministerio juvenil -4" descr="Reinventando el ministerio juvenil -4">
            <a:hlinkClick r:id="" action="ppaction://media"/>
            <a:extLst>
              <a:ext uri="{FF2B5EF4-FFF2-40B4-BE49-F238E27FC236}">
                <a16:creationId xmlns:a16="http://schemas.microsoft.com/office/drawing/2014/main" id="{384CAB84-8F20-114C-83F3-DCCBC0ACE6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1588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678940" y="3088018"/>
            <a:ext cx="15085060" cy="42538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649"/>
              </a:lnSpc>
            </a:pPr>
            <a:r>
              <a:rPr lang="en-US" sz="15135" dirty="0" err="1">
                <a:solidFill>
                  <a:srgbClr val="FFFFFF"/>
                </a:solidFill>
                <a:latin typeface="Muli Black"/>
              </a:rPr>
              <a:t>Emprendurismo</a:t>
            </a:r>
            <a:endParaRPr lang="en-US" sz="15135" dirty="0">
              <a:solidFill>
                <a:srgbClr val="FFFFFF"/>
              </a:solidFill>
              <a:latin typeface="Muli Black"/>
            </a:endParaRPr>
          </a:p>
          <a:p>
            <a:pPr algn="ctr">
              <a:lnSpc>
                <a:spcPts val="16649"/>
              </a:lnSpc>
              <a:spcBef>
                <a:spcPct val="0"/>
              </a:spcBef>
            </a:pPr>
            <a:r>
              <a:rPr lang="en-US" sz="15135" dirty="0">
                <a:solidFill>
                  <a:srgbClr val="FFFFFF"/>
                </a:solidFill>
                <a:latin typeface="Muli Black"/>
              </a:rPr>
              <a:t>y </a:t>
            </a:r>
            <a:r>
              <a:rPr lang="en-US" sz="15135" dirty="0" err="1">
                <a:solidFill>
                  <a:srgbClr val="FFFFFF"/>
                </a:solidFill>
                <a:latin typeface="Muli Black"/>
              </a:rPr>
              <a:t>apoyo</a:t>
            </a:r>
            <a:r>
              <a:rPr lang="en-US" sz="15135" dirty="0">
                <a:solidFill>
                  <a:srgbClr val="FFFFFF"/>
                </a:solidFill>
                <a:latin typeface="Muli Black"/>
              </a:rPr>
              <a:t> </a:t>
            </a:r>
            <a:r>
              <a:rPr lang="en-US" sz="15135" dirty="0" err="1">
                <a:solidFill>
                  <a:srgbClr val="FFFFFF"/>
                </a:solidFill>
                <a:latin typeface="Muli Black"/>
              </a:rPr>
              <a:t>mutuo</a:t>
            </a:r>
            <a:endParaRPr lang="en-US" sz="15135" dirty="0">
              <a:solidFill>
                <a:srgbClr val="FFFFFF"/>
              </a:solidFill>
              <a:latin typeface="Muli Black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rcRect t="50059" r="4928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inventando el ministerio juvenil -4" descr="Reinventando el ministerio juvenil -4">
            <a:hlinkClick r:id="" action="ppaction://media"/>
            <a:extLst>
              <a:ext uri="{FF2B5EF4-FFF2-40B4-BE49-F238E27FC236}">
                <a16:creationId xmlns:a16="http://schemas.microsoft.com/office/drawing/2014/main" id="{E9EFE709-95D0-2542-AFB4-008E8DBD83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1588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7239001" y="5771856"/>
            <a:ext cx="10020300" cy="3486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3635"/>
              </a:lnSpc>
            </a:pPr>
            <a:r>
              <a:rPr lang="en-US" sz="12395" dirty="0" err="1">
                <a:solidFill>
                  <a:srgbClr val="FFFFFF"/>
                </a:solidFill>
                <a:latin typeface="Muli Black"/>
              </a:rPr>
              <a:t>Explosión</a:t>
            </a:r>
            <a:r>
              <a:rPr lang="en-US" sz="12395" dirty="0">
                <a:solidFill>
                  <a:srgbClr val="FFFFFF"/>
                </a:solidFill>
                <a:latin typeface="Muli Black"/>
              </a:rPr>
              <a:t> de</a:t>
            </a:r>
          </a:p>
          <a:p>
            <a:pPr algn="r">
              <a:lnSpc>
                <a:spcPts val="13635"/>
              </a:lnSpc>
              <a:spcBef>
                <a:spcPct val="0"/>
              </a:spcBef>
            </a:pPr>
            <a:r>
              <a:rPr lang="en-US" sz="12395" dirty="0" err="1">
                <a:solidFill>
                  <a:srgbClr val="FFFFFF"/>
                </a:solidFill>
                <a:latin typeface="Muli Black"/>
              </a:rPr>
              <a:t>creatividad</a:t>
            </a:r>
            <a:endParaRPr lang="en-US" sz="12395" dirty="0">
              <a:solidFill>
                <a:srgbClr val="FFFFFF"/>
              </a:solidFill>
              <a:latin typeface="Muli Black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White Modern Technology Keynote Presentation-2" descr="White Modern Technology Keynote Presentation-2">
            <a:hlinkClick r:id="" action="ppaction://media"/>
            <a:extLst>
              <a:ext uri="{FF2B5EF4-FFF2-40B4-BE49-F238E27FC236}">
                <a16:creationId xmlns:a16="http://schemas.microsoft.com/office/drawing/2014/main" id="{F249F088-F412-3B4C-AE35-FC55D6872BE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964.90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00" y="1588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745548" y="2201045"/>
            <a:ext cx="10385520" cy="2552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899"/>
              </a:lnSpc>
            </a:pPr>
            <a:r>
              <a:rPr lang="en-US" sz="8999" dirty="0">
                <a:solidFill>
                  <a:srgbClr val="737373"/>
                </a:solidFill>
                <a:latin typeface="Muli Black"/>
              </a:rPr>
              <a:t>ALGUNAS INTERROGANTES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745548" y="5269416"/>
            <a:ext cx="10385520" cy="288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99"/>
              </a:lnSpc>
            </a:pP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1. 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Realidad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 de la 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cultura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 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juvenil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 de 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Latinoamérica</a:t>
            </a:r>
            <a:endParaRPr lang="en-US" sz="5499" spc="-54" dirty="0">
              <a:solidFill>
                <a:srgbClr val="FF1616"/>
              </a:solidFill>
              <a:latin typeface="Roboto Mono Regular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91234" y="4053384"/>
            <a:ext cx="8910966" cy="5441335"/>
            <a:chOff x="0" y="85725"/>
            <a:chExt cx="10437054" cy="5171534"/>
          </a:xfrm>
        </p:grpSpPr>
        <p:sp>
          <p:nvSpPr>
            <p:cNvPr id="3" name="TextBox 3"/>
            <p:cNvSpPr txBox="1"/>
            <p:nvPr/>
          </p:nvSpPr>
          <p:spPr>
            <a:xfrm>
              <a:off x="0" y="85725"/>
              <a:ext cx="10437054" cy="11456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350"/>
                </a:lnSpc>
              </a:pPr>
              <a:r>
                <a:rPr lang="en-US" sz="8500" dirty="0">
                  <a:solidFill>
                    <a:srgbClr val="010101"/>
                  </a:solidFill>
                  <a:latin typeface="Muli Black"/>
                </a:rPr>
                <a:t>3 </a:t>
              </a:r>
              <a:r>
                <a:rPr lang="en-US" sz="8500" dirty="0" err="1">
                  <a:solidFill>
                    <a:srgbClr val="010101"/>
                  </a:solidFill>
                  <a:latin typeface="Muli Black"/>
                </a:rPr>
                <a:t>Reacciones</a:t>
              </a:r>
              <a:r>
                <a:rPr lang="en-US" sz="8500" dirty="0">
                  <a:solidFill>
                    <a:srgbClr val="010101"/>
                  </a:solidFill>
                  <a:latin typeface="Muli Black"/>
                </a:rPr>
                <a:t> 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257569"/>
              <a:ext cx="10437054" cy="29996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7200" indent="-457200">
                <a:lnSpc>
                  <a:spcPts val="3500"/>
                </a:lnSpc>
                <a:spcBef>
                  <a:spcPct val="0"/>
                </a:spcBef>
                <a:buAutoNum type="arabicParenR"/>
              </a:pPr>
              <a:r>
                <a:rPr lang="en-US" sz="4000" spc="-25" dirty="0" err="1">
                  <a:solidFill>
                    <a:srgbClr val="FF1616"/>
                  </a:solidFill>
                  <a:latin typeface="Roboto Mono Regular"/>
                </a:rPr>
                <a:t>Indiferencia</a:t>
              </a:r>
              <a:r>
                <a:rPr lang="en-US" sz="4000" spc="-25" dirty="0">
                  <a:solidFill>
                    <a:srgbClr val="FF1616"/>
                  </a:solidFill>
                  <a:latin typeface="Roboto Mono Regular"/>
                </a:rPr>
                <a:t>.</a:t>
              </a:r>
            </a:p>
            <a:p>
              <a:pPr marL="457200" indent="-457200">
                <a:lnSpc>
                  <a:spcPts val="3500"/>
                </a:lnSpc>
                <a:spcBef>
                  <a:spcPct val="0"/>
                </a:spcBef>
                <a:buAutoNum type="arabicParenR"/>
              </a:pPr>
              <a:endParaRPr lang="en-US" sz="4000" spc="-25" dirty="0">
                <a:solidFill>
                  <a:srgbClr val="FF1616"/>
                </a:solidFill>
                <a:latin typeface="Roboto Mono Regular"/>
              </a:endParaRPr>
            </a:p>
            <a:p>
              <a:pPr marL="457200" indent="-457200">
                <a:lnSpc>
                  <a:spcPts val="3500"/>
                </a:lnSpc>
                <a:spcBef>
                  <a:spcPct val="0"/>
                </a:spcBef>
                <a:buAutoNum type="arabicParenR"/>
              </a:pPr>
              <a:r>
                <a:rPr lang="en-US" sz="4000" spc="-25" dirty="0" err="1">
                  <a:solidFill>
                    <a:srgbClr val="FF1616"/>
                  </a:solidFill>
                  <a:latin typeface="Roboto Mono Regular"/>
                </a:rPr>
                <a:t>Impotencia</a:t>
              </a:r>
              <a:r>
                <a:rPr lang="en-US" sz="4000" spc="-25" dirty="0">
                  <a:solidFill>
                    <a:srgbClr val="FF1616"/>
                  </a:solidFill>
                  <a:latin typeface="Roboto Mono Regular"/>
                </a:rPr>
                <a:t>.</a:t>
              </a:r>
            </a:p>
            <a:p>
              <a:pPr marL="457200" indent="-457200">
                <a:lnSpc>
                  <a:spcPts val="3500"/>
                </a:lnSpc>
                <a:spcBef>
                  <a:spcPct val="0"/>
                </a:spcBef>
                <a:buAutoNum type="arabicParenR"/>
              </a:pPr>
              <a:endParaRPr lang="en-US" sz="4000" spc="-25" dirty="0">
                <a:solidFill>
                  <a:srgbClr val="FF1616"/>
                </a:solidFill>
                <a:latin typeface="Roboto Mono Regular"/>
              </a:endParaRPr>
            </a:p>
            <a:p>
              <a:pPr marL="457200" indent="-457200">
                <a:lnSpc>
                  <a:spcPts val="3500"/>
                </a:lnSpc>
                <a:spcBef>
                  <a:spcPct val="0"/>
                </a:spcBef>
                <a:buAutoNum type="arabicParenR"/>
              </a:pPr>
              <a:r>
                <a:rPr lang="en-US" sz="4000" spc="-25" dirty="0" err="1">
                  <a:solidFill>
                    <a:srgbClr val="FF1616"/>
                  </a:solidFill>
                  <a:latin typeface="Roboto Mono Regular"/>
                </a:rPr>
                <a:t>Crear</a:t>
              </a:r>
              <a:r>
                <a:rPr lang="en-US" sz="4000" spc="-25" dirty="0">
                  <a:solidFill>
                    <a:srgbClr val="FF1616"/>
                  </a:solidFill>
                  <a:latin typeface="Roboto Mono Regular"/>
                </a:rPr>
                <a:t> una </a:t>
              </a:r>
              <a:r>
                <a:rPr lang="en-US" sz="4000" spc="-25" dirty="0" err="1">
                  <a:solidFill>
                    <a:srgbClr val="FF1616"/>
                  </a:solidFill>
                  <a:latin typeface="Roboto Mono Regular"/>
                </a:rPr>
                <a:t>nueva</a:t>
              </a:r>
              <a:r>
                <a:rPr lang="en-US" sz="4000" spc="-25" dirty="0">
                  <a:solidFill>
                    <a:srgbClr val="FF1616"/>
                  </a:solidFill>
                  <a:latin typeface="Roboto Mono Regular"/>
                </a:rPr>
                <a:t> </a:t>
              </a:r>
              <a:r>
                <a:rPr lang="en-US" sz="4000" spc="-25" dirty="0" err="1">
                  <a:solidFill>
                    <a:srgbClr val="FF1616"/>
                  </a:solidFill>
                  <a:latin typeface="Roboto Mono Regular"/>
                </a:rPr>
                <a:t>cultura</a:t>
              </a:r>
              <a:r>
                <a:rPr lang="en-US" sz="4000" spc="-25" dirty="0">
                  <a:solidFill>
                    <a:srgbClr val="FF1616"/>
                  </a:solidFill>
                  <a:latin typeface="Roboto Mono Regular"/>
                </a:rPr>
                <a:t>.</a:t>
              </a:r>
            </a:p>
            <a:p>
              <a:pPr marL="1028700" lvl="1" indent="-571500">
                <a:lnSpc>
                  <a:spcPts val="35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4000" spc="-25" dirty="0" err="1">
                  <a:solidFill>
                    <a:srgbClr val="FF1616"/>
                  </a:solidFill>
                  <a:latin typeface="Roboto Mono Regular"/>
                </a:rPr>
                <a:t>Mejora</a:t>
              </a:r>
              <a:r>
                <a:rPr lang="en-US" sz="4000" spc="-25" dirty="0">
                  <a:solidFill>
                    <a:srgbClr val="FF1616"/>
                  </a:solidFill>
                  <a:latin typeface="Roboto Mono Regular"/>
                </a:rPr>
                <a:t> continua.</a:t>
              </a:r>
            </a:p>
            <a:p>
              <a:pPr marL="1028700" lvl="1" indent="-571500">
                <a:lnSpc>
                  <a:spcPts val="35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sz="4000" spc="-25" dirty="0" err="1">
                  <a:solidFill>
                    <a:srgbClr val="FF1616"/>
                  </a:solidFill>
                  <a:latin typeface="Roboto Mono Regular"/>
                </a:rPr>
                <a:t>Procesos</a:t>
              </a:r>
              <a:r>
                <a:rPr lang="en-US" sz="4000" spc="-25" dirty="0">
                  <a:solidFill>
                    <a:srgbClr val="FF1616"/>
                  </a:solidFill>
                  <a:latin typeface="Roboto Mono Regular"/>
                </a:rPr>
                <a:t>. 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1517064" y="1677209"/>
            <a:ext cx="6918627" cy="6932461"/>
          </a:xfrm>
          <a:custGeom>
            <a:avLst/>
            <a:gdLst/>
            <a:ahLst/>
            <a:cxnLst/>
            <a:rect l="l" t="t" r="r" b="b"/>
            <a:pathLst>
              <a:path w="10143351" h="10163632">
                <a:moveTo>
                  <a:pt x="0" y="0"/>
                </a:moveTo>
                <a:lnTo>
                  <a:pt x="10143351" y="0"/>
                </a:lnTo>
                <a:lnTo>
                  <a:pt x="10143351" y="10163632"/>
                </a:lnTo>
                <a:lnTo>
                  <a:pt x="0" y="10163632"/>
                </a:lnTo>
                <a:close/>
              </a:path>
            </a:pathLst>
          </a:custGeom>
          <a:blipFill>
            <a:blip r:embed="rId2"/>
            <a:stretch>
              <a:fillRect t="-25" r="1" b="-23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65359" y="3292761"/>
            <a:ext cx="3516966" cy="4677739"/>
          </a:xfrm>
          <a:custGeom>
            <a:avLst/>
            <a:gdLst/>
            <a:ahLst/>
            <a:cxnLst/>
            <a:rect l="l" t="t" r="r" b="b"/>
            <a:pathLst>
              <a:path w="5156200" h="6858000">
                <a:moveTo>
                  <a:pt x="0" y="0"/>
                </a:moveTo>
                <a:lnTo>
                  <a:pt x="5156200" y="0"/>
                </a:lnTo>
                <a:lnTo>
                  <a:pt x="51562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/>
            <a:stretch>
              <a:fillRect l="5759" t="23303" r="-7174" b="9221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772607" y="2136320"/>
            <a:ext cx="4309583" cy="5748126"/>
          </a:xfrm>
          <a:custGeom>
            <a:avLst/>
            <a:gdLst/>
            <a:ahLst/>
            <a:cxnLst/>
            <a:rect l="l" t="t" r="r" b="b"/>
            <a:pathLst>
              <a:path w="6318250" h="8427288">
                <a:moveTo>
                  <a:pt x="2560460" y="1417091"/>
                </a:moveTo>
                <a:lnTo>
                  <a:pt x="2559050" y="8427288"/>
                </a:lnTo>
                <a:lnTo>
                  <a:pt x="0" y="8427288"/>
                </a:lnTo>
                <a:lnTo>
                  <a:pt x="0" y="0"/>
                </a:lnTo>
                <a:lnTo>
                  <a:pt x="6318250" y="0"/>
                </a:lnTo>
                <a:lnTo>
                  <a:pt x="6318250" y="1098550"/>
                </a:lnTo>
                <a:lnTo>
                  <a:pt x="2878087" y="1099439"/>
                </a:lnTo>
                <a:cubicBezTo>
                  <a:pt x="2702674" y="1099490"/>
                  <a:pt x="2560498" y="1241679"/>
                  <a:pt x="2560460" y="1417091"/>
                </a:cubicBezTo>
                <a:close/>
              </a:path>
            </a:pathLst>
          </a:custGeom>
          <a:blipFill>
            <a:blip r:embed="rId3"/>
            <a:stretch>
              <a:fillRect l="-27472" t="6622" r="2851" b="10462"/>
            </a:stretch>
          </a:blipFill>
        </p:spPr>
      </p:sp>
    </p:spTree>
    <p:extLst>
      <p:ext uri="{BB962C8B-B14F-4D97-AF65-F5344CB8AC3E}">
        <p14:creationId xmlns:p14="http://schemas.microsoft.com/office/powerpoint/2010/main" val="229239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F94224C-8F1A-144E-8D2E-A298B948D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2301657" y="1300163"/>
            <a:ext cx="13684686" cy="6498769"/>
            <a:chOff x="0" y="361950"/>
            <a:chExt cx="18246249" cy="8665025"/>
          </a:xfrm>
        </p:grpSpPr>
        <p:sp>
          <p:nvSpPr>
            <p:cNvPr id="3" name="TextBox 3"/>
            <p:cNvSpPr txBox="1"/>
            <p:nvPr/>
          </p:nvSpPr>
          <p:spPr>
            <a:xfrm>
              <a:off x="0" y="2575171"/>
              <a:ext cx="18246249" cy="28212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508"/>
                </a:lnSpc>
              </a:pPr>
              <a:r>
                <a:rPr lang="en-US" sz="15008" dirty="0" err="1">
                  <a:solidFill>
                    <a:srgbClr val="FFFFFF"/>
                  </a:solidFill>
                  <a:latin typeface="Muli Black"/>
                </a:rPr>
                <a:t>Japón</a:t>
              </a:r>
              <a:endParaRPr lang="en-US" sz="15008" dirty="0">
                <a:solidFill>
                  <a:srgbClr val="FFFFFF"/>
                </a:solidFill>
                <a:latin typeface="Muli Black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61950"/>
              <a:ext cx="3168366" cy="74541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519"/>
                </a:lnSpc>
                <a:spcBef>
                  <a:spcPct val="0"/>
                </a:spcBef>
              </a:pPr>
              <a:endParaRPr lang="en-US" sz="38654" dirty="0">
                <a:solidFill>
                  <a:srgbClr val="FFFFFF"/>
                </a:solidFill>
                <a:latin typeface="Muli Black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077883" y="1572841"/>
              <a:ext cx="3168366" cy="74541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519"/>
                </a:lnSpc>
                <a:spcBef>
                  <a:spcPct val="0"/>
                </a:spcBef>
              </a:pPr>
              <a:endParaRPr lang="en-US" sz="38654" dirty="0">
                <a:solidFill>
                  <a:srgbClr val="FFFFFF"/>
                </a:solidFill>
                <a:latin typeface="Muli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928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F94224C-8F1A-144E-8D2E-A298B948D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100"/>
            <a:ext cx="18288000" cy="10287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838200" y="1300163"/>
            <a:ext cx="16992600" cy="8007808"/>
            <a:chOff x="0" y="361950"/>
            <a:chExt cx="18246249" cy="10677077"/>
          </a:xfrm>
        </p:grpSpPr>
        <p:sp>
          <p:nvSpPr>
            <p:cNvPr id="3" name="TextBox 3"/>
            <p:cNvSpPr txBox="1"/>
            <p:nvPr/>
          </p:nvSpPr>
          <p:spPr>
            <a:xfrm>
              <a:off x="0" y="2575171"/>
              <a:ext cx="18246249" cy="8463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508"/>
                </a:lnSpc>
              </a:pPr>
              <a:r>
                <a:rPr lang="en-US" sz="15008" dirty="0">
                  <a:solidFill>
                    <a:srgbClr val="FFFFFF"/>
                  </a:solidFill>
                  <a:latin typeface="Muli Black"/>
                </a:rPr>
                <a:t>KAIZEN.</a:t>
              </a:r>
            </a:p>
            <a:p>
              <a:pPr algn="ctr">
                <a:lnSpc>
                  <a:spcPts val="16508"/>
                </a:lnSpc>
              </a:pPr>
              <a:r>
                <a:rPr lang="en-US" sz="15008" dirty="0">
                  <a:solidFill>
                    <a:srgbClr val="FFFFFF"/>
                  </a:solidFill>
                  <a:latin typeface="Muli Black"/>
                </a:rPr>
                <a:t>KAI: Cambio</a:t>
              </a:r>
            </a:p>
            <a:p>
              <a:pPr algn="ctr">
                <a:lnSpc>
                  <a:spcPts val="16508"/>
                </a:lnSpc>
              </a:pPr>
              <a:r>
                <a:rPr lang="en-US" sz="15008" dirty="0">
                  <a:solidFill>
                    <a:srgbClr val="FFFFFF"/>
                  </a:solidFill>
                  <a:latin typeface="Muli Black"/>
                </a:rPr>
                <a:t>ZEN: Para </a:t>
              </a:r>
              <a:r>
                <a:rPr lang="en-US" sz="15008" dirty="0" err="1">
                  <a:solidFill>
                    <a:srgbClr val="FFFFFF"/>
                  </a:solidFill>
                  <a:latin typeface="Muli Black"/>
                </a:rPr>
                <a:t>mejor</a:t>
              </a:r>
              <a:endParaRPr lang="en-US" sz="15008" dirty="0">
                <a:solidFill>
                  <a:srgbClr val="FFFFFF"/>
                </a:solidFill>
                <a:latin typeface="Muli Black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61950"/>
              <a:ext cx="3168366" cy="74541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519"/>
                </a:lnSpc>
                <a:spcBef>
                  <a:spcPct val="0"/>
                </a:spcBef>
              </a:pPr>
              <a:endParaRPr lang="en-US" sz="38654" dirty="0">
                <a:solidFill>
                  <a:srgbClr val="FFFFFF"/>
                </a:solidFill>
                <a:latin typeface="Muli Black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077883" y="1572841"/>
              <a:ext cx="3168366" cy="74541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519"/>
                </a:lnSpc>
                <a:spcBef>
                  <a:spcPct val="0"/>
                </a:spcBef>
              </a:pPr>
              <a:endParaRPr lang="en-US" sz="38654" dirty="0">
                <a:solidFill>
                  <a:srgbClr val="FFFFFF"/>
                </a:solidFill>
                <a:latin typeface="Muli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712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4053384"/>
            <a:ext cx="7827791" cy="2526565"/>
            <a:chOff x="0" y="85725"/>
            <a:chExt cx="10437054" cy="3368753"/>
          </a:xfrm>
        </p:grpSpPr>
        <p:sp>
          <p:nvSpPr>
            <p:cNvPr id="3" name="TextBox 3"/>
            <p:cNvSpPr txBox="1"/>
            <p:nvPr/>
          </p:nvSpPr>
          <p:spPr>
            <a:xfrm>
              <a:off x="0" y="85725"/>
              <a:ext cx="10437054" cy="16195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350"/>
                </a:lnSpc>
              </a:pPr>
              <a:r>
                <a:rPr lang="en-US" sz="8500">
                  <a:solidFill>
                    <a:srgbClr val="010101"/>
                  </a:solidFill>
                  <a:latin typeface="Muli Black"/>
                </a:rPr>
                <a:t>Reinventarnos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257569"/>
              <a:ext cx="10437054" cy="1196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  <a:spcBef>
                  <a:spcPct val="0"/>
                </a:spcBef>
              </a:pPr>
              <a:r>
                <a:rPr lang="en-US" sz="3200" spc="-25" dirty="0">
                  <a:solidFill>
                    <a:srgbClr val="FF1616"/>
                  </a:solidFill>
                  <a:latin typeface="Roboto Mono Regular"/>
                </a:rPr>
                <a:t>La crisis del COVID-19 </a:t>
              </a:r>
              <a:r>
                <a:rPr lang="en-US" sz="3200" spc="-25" dirty="0" err="1">
                  <a:solidFill>
                    <a:srgbClr val="FF1616"/>
                  </a:solidFill>
                  <a:latin typeface="Roboto Mono Regular"/>
                </a:rPr>
                <a:t>nos</a:t>
              </a:r>
              <a:r>
                <a:rPr lang="en-US" sz="3200" spc="-25" dirty="0">
                  <a:solidFill>
                    <a:srgbClr val="FF1616"/>
                  </a:solidFill>
                  <a:latin typeface="Roboto Mono Regular"/>
                </a:rPr>
                <a:t> </a:t>
              </a:r>
              <a:r>
                <a:rPr lang="en-US" sz="3200" spc="-25" dirty="0" err="1">
                  <a:solidFill>
                    <a:srgbClr val="FF1616"/>
                  </a:solidFill>
                  <a:latin typeface="Roboto Mono Regular"/>
                </a:rPr>
                <a:t>trajo</a:t>
              </a:r>
              <a:r>
                <a:rPr lang="en-US" sz="3200" spc="-25" dirty="0">
                  <a:solidFill>
                    <a:srgbClr val="FF1616"/>
                  </a:solidFill>
                  <a:latin typeface="Roboto Mono Regular"/>
                </a:rPr>
                <a:t> el </a:t>
              </a:r>
              <a:r>
                <a:rPr lang="en-US" sz="3200" spc="-25" dirty="0" err="1">
                  <a:solidFill>
                    <a:srgbClr val="FF1616"/>
                  </a:solidFill>
                  <a:latin typeface="Roboto Mono Regular"/>
                </a:rPr>
                <a:t>desafío</a:t>
              </a:r>
              <a:r>
                <a:rPr lang="en-US" sz="3200" spc="-25" dirty="0">
                  <a:solidFill>
                    <a:srgbClr val="FF1616"/>
                  </a:solidFill>
                  <a:latin typeface="Roboto Mono Regular"/>
                </a:rPr>
                <a:t> de </a:t>
              </a:r>
              <a:r>
                <a:rPr lang="en-US" sz="3200" spc="-25" dirty="0" err="1">
                  <a:solidFill>
                    <a:srgbClr val="FF1616"/>
                  </a:solidFill>
                  <a:latin typeface="Roboto Mono Regular"/>
                </a:rPr>
                <a:t>reinventarnos</a:t>
              </a:r>
              <a:endParaRPr lang="en-US" sz="3200" spc="-25" dirty="0">
                <a:solidFill>
                  <a:srgbClr val="FF1616"/>
                </a:solidFill>
                <a:latin typeface="Roboto Mono Regular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1517064" y="1677209"/>
            <a:ext cx="6918627" cy="6932461"/>
          </a:xfrm>
          <a:custGeom>
            <a:avLst/>
            <a:gdLst/>
            <a:ahLst/>
            <a:cxnLst/>
            <a:rect l="l" t="t" r="r" b="b"/>
            <a:pathLst>
              <a:path w="10143351" h="10163632">
                <a:moveTo>
                  <a:pt x="0" y="0"/>
                </a:moveTo>
                <a:lnTo>
                  <a:pt x="10143351" y="0"/>
                </a:lnTo>
                <a:lnTo>
                  <a:pt x="10143351" y="10163632"/>
                </a:lnTo>
                <a:lnTo>
                  <a:pt x="0" y="10163632"/>
                </a:lnTo>
                <a:close/>
              </a:path>
            </a:pathLst>
          </a:custGeom>
          <a:blipFill>
            <a:blip r:embed="rId2"/>
            <a:stretch>
              <a:fillRect t="-25" r="1" b="-23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65359" y="3292761"/>
            <a:ext cx="3516966" cy="4677739"/>
          </a:xfrm>
          <a:custGeom>
            <a:avLst/>
            <a:gdLst/>
            <a:ahLst/>
            <a:cxnLst/>
            <a:rect l="l" t="t" r="r" b="b"/>
            <a:pathLst>
              <a:path w="5156200" h="6858000">
                <a:moveTo>
                  <a:pt x="0" y="0"/>
                </a:moveTo>
                <a:lnTo>
                  <a:pt x="5156200" y="0"/>
                </a:lnTo>
                <a:lnTo>
                  <a:pt x="51562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/>
            <a:stretch>
              <a:fillRect l="5759" t="23303" r="-7174" b="9221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772607" y="2136320"/>
            <a:ext cx="4309583" cy="5748126"/>
          </a:xfrm>
          <a:custGeom>
            <a:avLst/>
            <a:gdLst/>
            <a:ahLst/>
            <a:cxnLst/>
            <a:rect l="l" t="t" r="r" b="b"/>
            <a:pathLst>
              <a:path w="6318250" h="8427288">
                <a:moveTo>
                  <a:pt x="2560460" y="1417091"/>
                </a:moveTo>
                <a:lnTo>
                  <a:pt x="2559050" y="8427288"/>
                </a:lnTo>
                <a:lnTo>
                  <a:pt x="0" y="8427288"/>
                </a:lnTo>
                <a:lnTo>
                  <a:pt x="0" y="0"/>
                </a:lnTo>
                <a:lnTo>
                  <a:pt x="6318250" y="0"/>
                </a:lnTo>
                <a:lnTo>
                  <a:pt x="6318250" y="1098550"/>
                </a:lnTo>
                <a:lnTo>
                  <a:pt x="2878087" y="1099439"/>
                </a:lnTo>
                <a:cubicBezTo>
                  <a:pt x="2702674" y="1099490"/>
                  <a:pt x="2560498" y="1241679"/>
                  <a:pt x="2560460" y="1417091"/>
                </a:cubicBezTo>
                <a:close/>
              </a:path>
            </a:pathLst>
          </a:custGeom>
          <a:blipFill>
            <a:blip r:embed="rId3"/>
            <a:stretch>
              <a:fillRect l="-27472" t="6622" r="2851" b="10462"/>
            </a:stretch>
          </a:blipFill>
        </p:spPr>
      </p:sp>
    </p:spTree>
    <p:extLst>
      <p:ext uri="{BB962C8B-B14F-4D97-AF65-F5344CB8AC3E}">
        <p14:creationId xmlns:p14="http://schemas.microsoft.com/office/powerpoint/2010/main" val="248574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164994"/>
            <a:ext cx="7827791" cy="1193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50"/>
              </a:lnSpc>
            </a:pPr>
            <a:r>
              <a:rPr lang="en-US" sz="8500">
                <a:solidFill>
                  <a:srgbClr val="010101"/>
                </a:solidFill>
                <a:latin typeface="Muli Black"/>
              </a:rPr>
              <a:t>De la liturgia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460209" y="1061347"/>
            <a:ext cx="7827791" cy="2024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49"/>
              </a:lnSpc>
            </a:pPr>
            <a:r>
              <a:rPr lang="en-US" sz="8500" dirty="0">
                <a:solidFill>
                  <a:srgbClr val="010101"/>
                </a:solidFill>
                <a:latin typeface="Muli Black"/>
              </a:rPr>
              <a:t>a la</a:t>
            </a:r>
          </a:p>
          <a:p>
            <a:pPr>
              <a:lnSpc>
                <a:spcPts val="6600"/>
              </a:lnSpc>
            </a:pPr>
            <a:r>
              <a:rPr lang="en-US" sz="6000" dirty="0" err="1">
                <a:solidFill>
                  <a:srgbClr val="010101"/>
                </a:solidFill>
                <a:latin typeface="Muli Black"/>
              </a:rPr>
              <a:t>espiritualidad</a:t>
            </a:r>
            <a:endParaRPr lang="en-US" sz="6000" dirty="0">
              <a:solidFill>
                <a:srgbClr val="010101"/>
              </a:solidFill>
              <a:latin typeface="Muli Black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73892" y="3086100"/>
            <a:ext cx="4114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5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164994"/>
            <a:ext cx="7827791" cy="1193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50"/>
              </a:lnSpc>
            </a:pPr>
            <a:r>
              <a:rPr lang="en-US" sz="8500">
                <a:solidFill>
                  <a:srgbClr val="010101"/>
                </a:solidFill>
                <a:latin typeface="Muli Black"/>
              </a:rPr>
              <a:t>De la teoría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460209" y="891641"/>
            <a:ext cx="7827791" cy="2364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49"/>
              </a:lnSpc>
            </a:pPr>
            <a:r>
              <a:rPr lang="en-US" sz="8500" dirty="0">
                <a:solidFill>
                  <a:srgbClr val="010101"/>
                </a:solidFill>
                <a:latin typeface="Muli Black"/>
              </a:rPr>
              <a:t>a la</a:t>
            </a:r>
          </a:p>
          <a:p>
            <a:pPr>
              <a:lnSpc>
                <a:spcPts val="9349"/>
              </a:lnSpc>
            </a:pPr>
            <a:r>
              <a:rPr lang="en-US" sz="8499" dirty="0" err="1">
                <a:solidFill>
                  <a:srgbClr val="010101"/>
                </a:solidFill>
                <a:latin typeface="Muli Black"/>
              </a:rPr>
              <a:t>práctica</a:t>
            </a:r>
            <a:endParaRPr lang="en-US" sz="8499" dirty="0">
              <a:solidFill>
                <a:srgbClr val="010101"/>
              </a:solidFill>
              <a:latin typeface="Muli Black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73892" y="3086100"/>
            <a:ext cx="4114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2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164994"/>
            <a:ext cx="7827791" cy="120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50"/>
              </a:lnSpc>
            </a:pPr>
            <a:r>
              <a:rPr lang="en-US" sz="8500" dirty="0">
                <a:solidFill>
                  <a:srgbClr val="010101"/>
                </a:solidFill>
                <a:latin typeface="Muli Black"/>
              </a:rPr>
              <a:t>De </a:t>
            </a:r>
            <a:r>
              <a:rPr lang="en-US" sz="8500" dirty="0" err="1">
                <a:solidFill>
                  <a:srgbClr val="010101"/>
                </a:solidFill>
                <a:latin typeface="Muli Black"/>
              </a:rPr>
              <a:t>espectador</a:t>
            </a:r>
            <a:endParaRPr lang="en-US" sz="8500" dirty="0">
              <a:solidFill>
                <a:srgbClr val="010101"/>
              </a:solidFill>
              <a:latin typeface="Muli Black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460209" y="891641"/>
            <a:ext cx="7827791" cy="2364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49"/>
              </a:lnSpc>
            </a:pPr>
            <a:r>
              <a:rPr lang="en-US" sz="8500" dirty="0">
                <a:solidFill>
                  <a:srgbClr val="010101"/>
                </a:solidFill>
                <a:latin typeface="Muli Black"/>
              </a:rPr>
              <a:t>a </a:t>
            </a:r>
            <a:r>
              <a:rPr lang="en-US" sz="8500" dirty="0" err="1">
                <a:solidFill>
                  <a:srgbClr val="010101"/>
                </a:solidFill>
                <a:latin typeface="Muli Black"/>
              </a:rPr>
              <a:t>protagonista</a:t>
            </a:r>
            <a:endParaRPr lang="en-US" sz="8500" dirty="0">
              <a:solidFill>
                <a:srgbClr val="010101"/>
              </a:solidFill>
              <a:latin typeface="Muli Black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73892" y="3086100"/>
            <a:ext cx="4114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0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164994"/>
            <a:ext cx="7827791" cy="1193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50"/>
              </a:lnSpc>
            </a:pPr>
            <a:r>
              <a:rPr lang="en-US" sz="8500">
                <a:solidFill>
                  <a:srgbClr val="010101"/>
                </a:solidFill>
                <a:latin typeface="Muli Black"/>
              </a:rPr>
              <a:t>De seguidor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460209" y="1892905"/>
            <a:ext cx="7827791" cy="1193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49"/>
              </a:lnSpc>
            </a:pPr>
            <a:r>
              <a:rPr lang="en-US" sz="8500" dirty="0">
                <a:solidFill>
                  <a:srgbClr val="010101"/>
                </a:solidFill>
                <a:latin typeface="Muli Black"/>
              </a:rPr>
              <a:t>a </a:t>
            </a:r>
            <a:r>
              <a:rPr lang="en-US" sz="8500" dirty="0" err="1">
                <a:solidFill>
                  <a:srgbClr val="010101"/>
                </a:solidFill>
                <a:latin typeface="Muli Black"/>
              </a:rPr>
              <a:t>líder</a:t>
            </a:r>
            <a:endParaRPr lang="en-US" sz="8500" dirty="0">
              <a:solidFill>
                <a:srgbClr val="010101"/>
              </a:solidFill>
              <a:latin typeface="Muli Black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73892" y="3086100"/>
            <a:ext cx="4114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91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F94224C-8F1A-144E-8D2E-A298B948D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2301657" y="1028700"/>
            <a:ext cx="13684686" cy="6770231"/>
            <a:chOff x="0" y="0"/>
            <a:chExt cx="18246249" cy="9026975"/>
          </a:xfrm>
        </p:grpSpPr>
        <p:sp>
          <p:nvSpPr>
            <p:cNvPr id="3" name="TextBox 3"/>
            <p:cNvSpPr txBox="1"/>
            <p:nvPr/>
          </p:nvSpPr>
          <p:spPr>
            <a:xfrm>
              <a:off x="0" y="2575171"/>
              <a:ext cx="18246249" cy="56342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508"/>
                </a:lnSpc>
              </a:pPr>
              <a:r>
                <a:rPr lang="en-US" sz="15008" dirty="0" err="1">
                  <a:solidFill>
                    <a:srgbClr val="FFFFFF"/>
                  </a:solidFill>
                  <a:latin typeface="Muli Black"/>
                </a:rPr>
                <a:t>Cómo</a:t>
              </a:r>
              <a:r>
                <a:rPr lang="en-US" sz="15008" dirty="0">
                  <a:solidFill>
                    <a:srgbClr val="FFFFFF"/>
                  </a:solidFill>
                  <a:latin typeface="Muli Black"/>
                </a:rPr>
                <a:t> lo</a:t>
              </a:r>
            </a:p>
            <a:p>
              <a:pPr algn="ctr">
                <a:lnSpc>
                  <a:spcPts val="16508"/>
                </a:lnSpc>
              </a:pPr>
              <a:r>
                <a:rPr lang="en-US" sz="15008" dirty="0" err="1">
                  <a:solidFill>
                    <a:srgbClr val="FFFFFF"/>
                  </a:solidFill>
                  <a:latin typeface="Muli Black"/>
                </a:rPr>
                <a:t>logramos</a:t>
              </a:r>
              <a:endParaRPr lang="en-US" sz="15008" dirty="0">
                <a:solidFill>
                  <a:srgbClr val="FFFFFF"/>
                </a:solidFill>
                <a:latin typeface="Muli Black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61950"/>
              <a:ext cx="3168366" cy="74541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519"/>
                </a:lnSpc>
                <a:spcBef>
                  <a:spcPct val="0"/>
                </a:spcBef>
              </a:pPr>
              <a:r>
                <a:rPr lang="en-US" sz="38654">
                  <a:solidFill>
                    <a:srgbClr val="FFFFFF"/>
                  </a:solidFill>
                  <a:latin typeface="Muli Black"/>
                </a:rPr>
                <a:t>¿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077883" y="1572841"/>
              <a:ext cx="3168366" cy="74541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519"/>
                </a:lnSpc>
                <a:spcBef>
                  <a:spcPct val="0"/>
                </a:spcBef>
              </a:pPr>
              <a:r>
                <a:rPr lang="en-US" sz="38654">
                  <a:solidFill>
                    <a:srgbClr val="FFFFFF"/>
                  </a:solidFill>
                  <a:latin typeface="Muli Black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388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090" b="28765"/>
          <a:stretch>
            <a:fillRect/>
          </a:stretch>
        </p:blipFill>
        <p:spPr>
          <a:xfrm>
            <a:off x="0" y="0"/>
            <a:ext cx="18288000" cy="482064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1607338"/>
            <a:ext cx="14704486" cy="1710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Lo logramos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0" y="6185062"/>
            <a:ext cx="18288000" cy="238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49"/>
              </a:lnSpc>
            </a:pPr>
            <a:r>
              <a:rPr lang="en-US" sz="8500" dirty="0" err="1">
                <a:solidFill>
                  <a:srgbClr val="000000"/>
                </a:solidFill>
                <a:latin typeface="Muli Black"/>
              </a:rPr>
              <a:t>Haciendo</a:t>
            </a:r>
            <a:r>
              <a:rPr lang="en-US" sz="8500" dirty="0">
                <a:solidFill>
                  <a:srgbClr val="000000"/>
                </a:solidFill>
                <a:latin typeface="Muli Black"/>
              </a:rPr>
              <a:t> </a:t>
            </a:r>
            <a:r>
              <a:rPr lang="en-US" sz="8500" dirty="0" err="1">
                <a:solidFill>
                  <a:srgbClr val="000000"/>
                </a:solidFill>
                <a:latin typeface="Muli Black"/>
              </a:rPr>
              <a:t>énfasis</a:t>
            </a:r>
            <a:endParaRPr lang="en-US" sz="8500" dirty="0">
              <a:solidFill>
                <a:srgbClr val="000000"/>
              </a:solidFill>
              <a:latin typeface="Muli Black"/>
            </a:endParaRPr>
          </a:p>
          <a:p>
            <a:pPr algn="ctr">
              <a:lnSpc>
                <a:spcPts val="9350"/>
              </a:lnSpc>
              <a:spcBef>
                <a:spcPct val="0"/>
              </a:spcBef>
            </a:pPr>
            <a:r>
              <a:rPr lang="en-US" sz="8500" dirty="0" err="1">
                <a:solidFill>
                  <a:srgbClr val="000000"/>
                </a:solidFill>
                <a:latin typeface="Muli Black"/>
              </a:rPr>
              <a:t>en</a:t>
            </a:r>
            <a:r>
              <a:rPr lang="en-US" sz="8500" dirty="0">
                <a:solidFill>
                  <a:srgbClr val="000000"/>
                </a:solidFill>
                <a:latin typeface="Muli Black"/>
              </a:rPr>
              <a:t> el </a:t>
            </a:r>
            <a:r>
              <a:rPr lang="en-US" sz="8500" dirty="0" err="1">
                <a:solidFill>
                  <a:srgbClr val="000000"/>
                </a:solidFill>
                <a:latin typeface="Muli Black"/>
              </a:rPr>
              <a:t>propósito</a:t>
            </a:r>
            <a:endParaRPr lang="en-US" sz="8500" dirty="0">
              <a:solidFill>
                <a:srgbClr val="000000"/>
              </a:solidFill>
              <a:latin typeface="Muli Black"/>
            </a:endParaRPr>
          </a:p>
        </p:txBody>
      </p:sp>
    </p:spTree>
    <p:extLst>
      <p:ext uri="{BB962C8B-B14F-4D97-AF65-F5344CB8AC3E}">
        <p14:creationId xmlns:p14="http://schemas.microsoft.com/office/powerpoint/2010/main" val="260560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hite Modern Technology Keynote Presentation-2" descr="White Modern Technology Keynote Presentation-2">
            <a:hlinkClick r:id="" action="ppaction://media"/>
            <a:extLst>
              <a:ext uri="{FF2B5EF4-FFF2-40B4-BE49-F238E27FC236}">
                <a16:creationId xmlns:a16="http://schemas.microsoft.com/office/drawing/2014/main" id="{2651841F-426C-DC42-AFE4-EE06AA08013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964.90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00" y="1588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745548" y="2193901"/>
            <a:ext cx="10385520" cy="2559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900"/>
              </a:lnSpc>
            </a:pPr>
            <a:r>
              <a:rPr lang="en-US" sz="9000">
                <a:solidFill>
                  <a:srgbClr val="737373"/>
                </a:solidFill>
                <a:latin typeface="Muli Black"/>
              </a:rPr>
              <a:t>ALGUNAS INTERROGANTES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745548" y="5269416"/>
            <a:ext cx="10385520" cy="288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99"/>
              </a:lnSpc>
            </a:pP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2. 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Futuro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 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próximo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 sin la 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reinvención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 del 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ministerio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 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juvenil</a:t>
            </a:r>
            <a:endParaRPr lang="en-US" sz="5499" spc="-54" dirty="0">
              <a:solidFill>
                <a:srgbClr val="FF1616"/>
              </a:solidFill>
              <a:latin typeface="Roboto Mono Regular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090" b="28765"/>
          <a:stretch>
            <a:fillRect/>
          </a:stretch>
        </p:blipFill>
        <p:spPr>
          <a:xfrm>
            <a:off x="0" y="0"/>
            <a:ext cx="18288000" cy="482064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1607338"/>
            <a:ext cx="14704486" cy="1710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Lo logramos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0" y="6185062"/>
            <a:ext cx="18288000" cy="238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49"/>
              </a:lnSpc>
            </a:pPr>
            <a:r>
              <a:rPr lang="en-US" sz="8500" dirty="0" err="1">
                <a:solidFill>
                  <a:srgbClr val="000000"/>
                </a:solidFill>
                <a:latin typeface="Muli Black"/>
              </a:rPr>
              <a:t>Fortaleciendo</a:t>
            </a:r>
            <a:endParaRPr lang="en-US" sz="8500" dirty="0">
              <a:solidFill>
                <a:srgbClr val="000000"/>
              </a:solidFill>
              <a:latin typeface="Muli Black"/>
            </a:endParaRPr>
          </a:p>
          <a:p>
            <a:pPr algn="ctr">
              <a:lnSpc>
                <a:spcPts val="9350"/>
              </a:lnSpc>
              <a:spcBef>
                <a:spcPct val="0"/>
              </a:spcBef>
            </a:pPr>
            <a:r>
              <a:rPr lang="en-US" sz="8499" dirty="0">
                <a:solidFill>
                  <a:srgbClr val="000000"/>
                </a:solidFill>
                <a:latin typeface="Muli Black"/>
              </a:rPr>
              <a:t>las </a:t>
            </a:r>
            <a:r>
              <a:rPr lang="en-US" sz="8499" dirty="0" err="1">
                <a:solidFill>
                  <a:srgbClr val="000000"/>
                </a:solidFill>
                <a:latin typeface="Muli Black"/>
              </a:rPr>
              <a:t>relaciones</a:t>
            </a:r>
            <a:endParaRPr lang="en-US" sz="8499" dirty="0">
              <a:solidFill>
                <a:srgbClr val="000000"/>
              </a:solidFill>
              <a:latin typeface="Muli Black"/>
            </a:endParaRPr>
          </a:p>
        </p:txBody>
      </p:sp>
    </p:spTree>
    <p:extLst>
      <p:ext uri="{BB962C8B-B14F-4D97-AF65-F5344CB8AC3E}">
        <p14:creationId xmlns:p14="http://schemas.microsoft.com/office/powerpoint/2010/main" val="325689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090" b="28765"/>
          <a:stretch>
            <a:fillRect/>
          </a:stretch>
        </p:blipFill>
        <p:spPr>
          <a:xfrm>
            <a:off x="0" y="0"/>
            <a:ext cx="18288000" cy="482064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1607338"/>
            <a:ext cx="14704486" cy="1710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Lo logramos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0" y="6185062"/>
            <a:ext cx="18288000" cy="238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49"/>
              </a:lnSpc>
            </a:pPr>
            <a:r>
              <a:rPr lang="en-US" sz="8500">
                <a:solidFill>
                  <a:srgbClr val="000000"/>
                </a:solidFill>
                <a:latin typeface="Muli Black"/>
              </a:rPr>
              <a:t>Encontrando</a:t>
            </a:r>
          </a:p>
          <a:p>
            <a:pPr algn="ctr">
              <a:lnSpc>
                <a:spcPts val="9350"/>
              </a:lnSpc>
              <a:spcBef>
                <a:spcPct val="0"/>
              </a:spcBef>
            </a:pPr>
            <a:r>
              <a:rPr lang="en-US" sz="8500">
                <a:solidFill>
                  <a:srgbClr val="000000"/>
                </a:solidFill>
                <a:latin typeface="Muli Black"/>
              </a:rPr>
              <a:t>estratégias</a:t>
            </a:r>
          </a:p>
        </p:txBody>
      </p:sp>
    </p:spTree>
    <p:extLst>
      <p:ext uri="{BB962C8B-B14F-4D97-AF65-F5344CB8AC3E}">
        <p14:creationId xmlns:p14="http://schemas.microsoft.com/office/powerpoint/2010/main" val="281117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090" b="28765"/>
          <a:stretch>
            <a:fillRect/>
          </a:stretch>
        </p:blipFill>
        <p:spPr>
          <a:xfrm>
            <a:off x="0" y="0"/>
            <a:ext cx="18288000" cy="482064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1607338"/>
            <a:ext cx="14704486" cy="1710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Lo logramos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0" y="6185062"/>
            <a:ext cx="18288000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50"/>
              </a:lnSpc>
              <a:spcBef>
                <a:spcPct val="0"/>
              </a:spcBef>
            </a:pPr>
            <a:r>
              <a:rPr lang="en-US" sz="8500" dirty="0">
                <a:solidFill>
                  <a:srgbClr val="000000"/>
                </a:solidFill>
                <a:latin typeface="Muli Black"/>
              </a:rPr>
              <a:t>Con </a:t>
            </a:r>
            <a:r>
              <a:rPr lang="en-US" sz="8500" dirty="0" err="1">
                <a:solidFill>
                  <a:srgbClr val="000000"/>
                </a:solidFill>
                <a:latin typeface="Muli Black"/>
              </a:rPr>
              <a:t>mentores</a:t>
            </a:r>
            <a:endParaRPr lang="en-US" sz="8500" dirty="0">
              <a:solidFill>
                <a:srgbClr val="000000"/>
              </a:solidFill>
              <a:latin typeface="Muli Black"/>
            </a:endParaRPr>
          </a:p>
        </p:txBody>
      </p:sp>
    </p:spTree>
    <p:extLst>
      <p:ext uri="{BB962C8B-B14F-4D97-AF65-F5344CB8AC3E}">
        <p14:creationId xmlns:p14="http://schemas.microsoft.com/office/powerpoint/2010/main" val="33224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090" b="28765"/>
          <a:stretch>
            <a:fillRect/>
          </a:stretch>
        </p:blipFill>
        <p:spPr>
          <a:xfrm>
            <a:off x="0" y="0"/>
            <a:ext cx="18288000" cy="482064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1607338"/>
            <a:ext cx="14704486" cy="1710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Lo logramos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0" y="6185062"/>
            <a:ext cx="18288000" cy="238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49"/>
              </a:lnSpc>
            </a:pPr>
            <a:r>
              <a:rPr lang="en-US" sz="8500" dirty="0" err="1">
                <a:solidFill>
                  <a:srgbClr val="000000"/>
                </a:solidFill>
                <a:latin typeface="Muli Black"/>
              </a:rPr>
              <a:t>Equipando</a:t>
            </a:r>
            <a:endParaRPr lang="en-US" sz="8500" dirty="0">
              <a:solidFill>
                <a:srgbClr val="000000"/>
              </a:solidFill>
              <a:latin typeface="Muli Black"/>
            </a:endParaRPr>
          </a:p>
          <a:p>
            <a:pPr algn="ctr">
              <a:lnSpc>
                <a:spcPts val="9350"/>
              </a:lnSpc>
              <a:spcBef>
                <a:spcPct val="0"/>
              </a:spcBef>
            </a:pPr>
            <a:r>
              <a:rPr lang="en-US" sz="8499" dirty="0">
                <a:solidFill>
                  <a:srgbClr val="000000"/>
                </a:solidFill>
                <a:latin typeface="Muli Black"/>
              </a:rPr>
              <a:t>y </a:t>
            </a:r>
            <a:r>
              <a:rPr lang="en-US" sz="8499" dirty="0" err="1">
                <a:solidFill>
                  <a:srgbClr val="000000"/>
                </a:solidFill>
                <a:latin typeface="Muli Black"/>
              </a:rPr>
              <a:t>capacitándo</a:t>
            </a:r>
            <a:endParaRPr lang="en-US" sz="8499" dirty="0">
              <a:solidFill>
                <a:srgbClr val="000000"/>
              </a:solidFill>
              <a:latin typeface="Muli Black"/>
            </a:endParaRPr>
          </a:p>
        </p:txBody>
      </p:sp>
    </p:spTree>
    <p:extLst>
      <p:ext uri="{BB962C8B-B14F-4D97-AF65-F5344CB8AC3E}">
        <p14:creationId xmlns:p14="http://schemas.microsoft.com/office/powerpoint/2010/main" val="212729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090" b="28765"/>
          <a:stretch>
            <a:fillRect/>
          </a:stretch>
        </p:blipFill>
        <p:spPr>
          <a:xfrm>
            <a:off x="0" y="0"/>
            <a:ext cx="18288000" cy="482064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1607338"/>
            <a:ext cx="14704486" cy="1710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Lo logramos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0" y="6185062"/>
            <a:ext cx="18288000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50"/>
              </a:lnSpc>
              <a:spcBef>
                <a:spcPct val="0"/>
              </a:spcBef>
            </a:pPr>
            <a:r>
              <a:rPr lang="en-US" sz="8500" dirty="0" err="1">
                <a:solidFill>
                  <a:srgbClr val="000000"/>
                </a:solidFill>
                <a:latin typeface="Muli Black"/>
              </a:rPr>
              <a:t>Empoderándolos</a:t>
            </a:r>
            <a:endParaRPr lang="en-US" sz="8500" dirty="0">
              <a:solidFill>
                <a:srgbClr val="000000"/>
              </a:solidFill>
              <a:latin typeface="Muli Black"/>
            </a:endParaRPr>
          </a:p>
        </p:txBody>
      </p:sp>
    </p:spTree>
    <p:extLst>
      <p:ext uri="{BB962C8B-B14F-4D97-AF65-F5344CB8AC3E}">
        <p14:creationId xmlns:p14="http://schemas.microsoft.com/office/powerpoint/2010/main" val="310293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inventando el ministerio juvenil -5" descr="Reinventando el ministerio juvenil -5">
            <a:hlinkClick r:id="" action="ppaction://media"/>
            <a:extLst>
              <a:ext uri="{FF2B5EF4-FFF2-40B4-BE49-F238E27FC236}">
                <a16:creationId xmlns:a16="http://schemas.microsoft.com/office/drawing/2014/main" id="{5288AD81-2902-214A-A4FC-087F7A086B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75" y="9525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791757" y="4332032"/>
            <a:ext cx="14704486" cy="172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DESAFÍOS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inventando el ministerio juvenil -6" descr="Reinventando el ministerio juvenil -6">
            <a:hlinkClick r:id="" action="ppaction://media"/>
            <a:extLst>
              <a:ext uri="{FF2B5EF4-FFF2-40B4-BE49-F238E27FC236}">
                <a16:creationId xmlns:a16="http://schemas.microsoft.com/office/drawing/2014/main" id="{19324A86-8FD7-3B44-8702-CCECEA5FAA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63" y="7938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1598853"/>
            <a:ext cx="14704486" cy="172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DESAFÍOS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762741"/>
            <a:ext cx="16230600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  <a:spcBef>
                <a:spcPct val="0"/>
              </a:spcBef>
            </a:pPr>
            <a:r>
              <a:rPr lang="en-US" sz="6000" dirty="0" err="1">
                <a:solidFill>
                  <a:srgbClr val="FFFFFF"/>
                </a:solidFill>
                <a:latin typeface="Muli Black"/>
              </a:rPr>
              <a:t>Comunidades</a:t>
            </a:r>
            <a:r>
              <a:rPr lang="en-US" sz="6000" dirty="0">
                <a:solidFill>
                  <a:srgbClr val="FFFFFF"/>
                </a:solidFill>
                <a:latin typeface="Muli Black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Muli Black"/>
              </a:rPr>
              <a:t>virtuales</a:t>
            </a:r>
            <a:endParaRPr lang="en-US" sz="6000" dirty="0">
              <a:solidFill>
                <a:srgbClr val="FFFFFF"/>
              </a:solidFill>
              <a:latin typeface="Muli Blac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inventando el ministerio juvenil -7" descr="Reinventando el ministerio juvenil -7">
            <a:hlinkClick r:id="" action="ppaction://media"/>
            <a:extLst>
              <a:ext uri="{FF2B5EF4-FFF2-40B4-BE49-F238E27FC236}">
                <a16:creationId xmlns:a16="http://schemas.microsoft.com/office/drawing/2014/main" id="{2C158828-4340-5941-8362-BC060B81F8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635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1598853"/>
            <a:ext cx="14704486" cy="172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DESAFÍOS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762741"/>
            <a:ext cx="16230600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Muli Black"/>
              </a:rPr>
              <a:t>mentorías virtuales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inventando el ministerio juvenil " descr="Reinventando el ministerio juvenil ">
            <a:hlinkClick r:id="" action="ppaction://media"/>
            <a:extLst>
              <a:ext uri="{FF2B5EF4-FFF2-40B4-BE49-F238E27FC236}">
                <a16:creationId xmlns:a16="http://schemas.microsoft.com/office/drawing/2014/main" id="{D26EE01E-5A69-7E4F-813E-BC511934AB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63" y="7938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1598853"/>
            <a:ext cx="14704486" cy="172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DESAFÍOS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762741"/>
            <a:ext cx="16230600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Muli Black"/>
              </a:rPr>
              <a:t>modelo híbrido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inventando el ministerio juvenil -9" descr="Reinventando el ministerio juvenil -9">
            <a:hlinkClick r:id="" action="ppaction://media"/>
            <a:extLst>
              <a:ext uri="{FF2B5EF4-FFF2-40B4-BE49-F238E27FC236}">
                <a16:creationId xmlns:a16="http://schemas.microsoft.com/office/drawing/2014/main" id="{18729F58-F4CA-0D48-9C6A-DDB95BC8CD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00" y="635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1598853"/>
            <a:ext cx="14704486" cy="172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DESAFÍOS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762741"/>
            <a:ext cx="16230600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Muli Black"/>
              </a:rPr>
              <a:t>Empoderar a las nuevas generaciones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hite Modern Technology Keynote Presentation-2" descr="White Modern Technology Keynote Presentation-2">
            <a:hlinkClick r:id="" action="ppaction://media"/>
            <a:extLst>
              <a:ext uri="{FF2B5EF4-FFF2-40B4-BE49-F238E27FC236}">
                <a16:creationId xmlns:a16="http://schemas.microsoft.com/office/drawing/2014/main" id="{2867DB74-C38E-5B43-9C07-5210274B6CC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964.90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00" y="1588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745548" y="2685417"/>
            <a:ext cx="10385520" cy="2559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900"/>
              </a:lnSpc>
            </a:pPr>
            <a:r>
              <a:rPr lang="en-US" sz="9000" dirty="0">
                <a:solidFill>
                  <a:srgbClr val="737373"/>
                </a:solidFill>
                <a:latin typeface="Muli Black"/>
              </a:rPr>
              <a:t>ALGUNAS INTERROGANTES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745548" y="5760932"/>
            <a:ext cx="10385520" cy="190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99"/>
              </a:lnSpc>
            </a:pP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3. ¿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Cómo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 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enfrentan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 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este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 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desafío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 los 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pastores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inventando el ministerio juvenil -10" descr="Reinventando el ministerio juvenil -10">
            <a:hlinkClick r:id="" action="ppaction://media"/>
            <a:extLst>
              <a:ext uri="{FF2B5EF4-FFF2-40B4-BE49-F238E27FC236}">
                <a16:creationId xmlns:a16="http://schemas.microsoft.com/office/drawing/2014/main" id="{6A17F945-6689-154E-8F9D-1E70C0CE93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635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1598853"/>
            <a:ext cx="14704486" cy="172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DESAFÍOS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762741"/>
            <a:ext cx="16230600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Muli Black"/>
              </a:rPr>
              <a:t>Evangelismo a las nuevas generaciones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inventando el ministerio juvenil -11" descr="Reinventando el ministerio juvenil -11">
            <a:hlinkClick r:id="" action="ppaction://media"/>
            <a:extLst>
              <a:ext uri="{FF2B5EF4-FFF2-40B4-BE49-F238E27FC236}">
                <a16:creationId xmlns:a16="http://schemas.microsoft.com/office/drawing/2014/main" id="{31AE80D7-2990-4245-BE59-37A6F7AA22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875" y="7938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1598853"/>
            <a:ext cx="14704486" cy="172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DESAFÍOS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762741"/>
            <a:ext cx="16230600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Muli Black"/>
              </a:rPr>
              <a:t>Contenido relevante y contextual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inventando el ministerio juvenil -14" descr="Reinventando el ministerio juvenil -14">
            <a:hlinkClick r:id="" action="ppaction://media"/>
            <a:extLst>
              <a:ext uri="{FF2B5EF4-FFF2-40B4-BE49-F238E27FC236}">
                <a16:creationId xmlns:a16="http://schemas.microsoft.com/office/drawing/2014/main" id="{14801043-841F-1C4D-BCC8-A56808A2D4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00" y="3175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1598853"/>
            <a:ext cx="14704486" cy="172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DESAFÍOS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762741"/>
            <a:ext cx="16230600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Muli Black"/>
              </a:rPr>
              <a:t>Mayordomía virtual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inventando el ministerio juvenil " descr="Reinventando el ministerio juvenil ">
            <a:hlinkClick r:id="" action="ppaction://media"/>
            <a:extLst>
              <a:ext uri="{FF2B5EF4-FFF2-40B4-BE49-F238E27FC236}">
                <a16:creationId xmlns:a16="http://schemas.microsoft.com/office/drawing/2014/main" id="{F59189EA-1292-764F-A6D1-2F953EBCE8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00" y="3175"/>
            <a:ext cx="18288000" cy="10287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778798" y="2764350"/>
            <a:ext cx="7574752" cy="3805801"/>
            <a:chOff x="0" y="0"/>
            <a:chExt cx="10099669" cy="5074401"/>
          </a:xfrm>
        </p:grpSpPr>
        <p:sp>
          <p:nvSpPr>
            <p:cNvPr id="3" name="TextBox 3"/>
            <p:cNvSpPr txBox="1"/>
            <p:nvPr/>
          </p:nvSpPr>
          <p:spPr>
            <a:xfrm>
              <a:off x="0" y="3523818"/>
              <a:ext cx="10099669" cy="15505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511300" lvl="1" indent="-755650">
                <a:lnSpc>
                  <a:spcPts val="98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7000" spc="-70">
                  <a:solidFill>
                    <a:srgbClr val="010101"/>
                  </a:solidFill>
                  <a:latin typeface="Muli Black"/>
                </a:rPr>
                <a:t>Infórmate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76200"/>
              <a:ext cx="10099669" cy="28113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249"/>
                </a:lnSpc>
              </a:pPr>
              <a:r>
                <a:rPr lang="en-US" sz="7499" u="sng">
                  <a:solidFill>
                    <a:srgbClr val="CB0E49"/>
                  </a:solidFill>
                  <a:latin typeface="Roboto Mono Regular"/>
                </a:rPr>
                <a:t>TIPS</a:t>
              </a:r>
            </a:p>
            <a:p>
              <a:pPr>
                <a:lnSpc>
                  <a:spcPts val="8249"/>
                </a:lnSpc>
              </a:pPr>
              <a:r>
                <a:rPr lang="en-US" sz="7499" u="sng">
                  <a:solidFill>
                    <a:srgbClr val="CB0E49"/>
                  </a:solidFill>
                  <a:latin typeface="Roboto Mono Regular"/>
                </a:rPr>
                <a:t>POST PANDEMIA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inventando el ministerio juvenil -12" descr="Reinventando el ministerio juvenil -12">
            <a:hlinkClick r:id="" action="ppaction://media"/>
            <a:extLst>
              <a:ext uri="{FF2B5EF4-FFF2-40B4-BE49-F238E27FC236}">
                <a16:creationId xmlns:a16="http://schemas.microsoft.com/office/drawing/2014/main" id="{198D25C0-F11C-0246-8B7F-0DE0764D2D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13" y="4763"/>
            <a:ext cx="18288000" cy="10287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569248" y="3240600"/>
            <a:ext cx="7574752" cy="3805801"/>
            <a:chOff x="0" y="0"/>
            <a:chExt cx="10099669" cy="5074401"/>
          </a:xfrm>
        </p:grpSpPr>
        <p:sp>
          <p:nvSpPr>
            <p:cNvPr id="3" name="TextBox 3"/>
            <p:cNvSpPr txBox="1"/>
            <p:nvPr/>
          </p:nvSpPr>
          <p:spPr>
            <a:xfrm>
              <a:off x="0" y="3523818"/>
              <a:ext cx="10099669" cy="15505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800"/>
                </a:lnSpc>
                <a:spcBef>
                  <a:spcPct val="0"/>
                </a:spcBef>
              </a:pPr>
              <a:r>
                <a:rPr lang="en-US" sz="7000" u="none" spc="-70">
                  <a:solidFill>
                    <a:srgbClr val="010101"/>
                  </a:solidFill>
                  <a:latin typeface="Muli Black"/>
                </a:rPr>
                <a:t>2. Ora y pide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76200"/>
              <a:ext cx="10099669" cy="28113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249"/>
                </a:lnSpc>
              </a:pPr>
              <a:r>
                <a:rPr lang="en-US" sz="7499" u="sng">
                  <a:solidFill>
                    <a:srgbClr val="CB0E49"/>
                  </a:solidFill>
                  <a:latin typeface="Roboto Mono Regular"/>
                </a:rPr>
                <a:t>TIPS</a:t>
              </a:r>
            </a:p>
            <a:p>
              <a:pPr>
                <a:lnSpc>
                  <a:spcPts val="8249"/>
                </a:lnSpc>
              </a:pPr>
              <a:r>
                <a:rPr lang="en-US" sz="7499" u="sng">
                  <a:solidFill>
                    <a:srgbClr val="CB0E49"/>
                  </a:solidFill>
                  <a:latin typeface="Roboto Mono Regular"/>
                </a:rPr>
                <a:t>POST PANDEMIA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inventando el ministerio juvenil -13" descr="Reinventando el ministerio juvenil -13">
            <a:hlinkClick r:id="" action="ppaction://media"/>
            <a:extLst>
              <a:ext uri="{FF2B5EF4-FFF2-40B4-BE49-F238E27FC236}">
                <a16:creationId xmlns:a16="http://schemas.microsoft.com/office/drawing/2014/main" id="{90A9CA46-248F-5F4D-B311-EDE95FDD58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00" y="3175"/>
            <a:ext cx="18288000" cy="10287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569248" y="3297750"/>
            <a:ext cx="7574752" cy="4907631"/>
            <a:chOff x="0" y="76200"/>
            <a:chExt cx="10099669" cy="6543508"/>
          </a:xfrm>
        </p:grpSpPr>
        <p:sp>
          <p:nvSpPr>
            <p:cNvPr id="3" name="TextBox 3"/>
            <p:cNvSpPr txBox="1"/>
            <p:nvPr/>
          </p:nvSpPr>
          <p:spPr>
            <a:xfrm>
              <a:off x="0" y="3523818"/>
              <a:ext cx="10099669" cy="3095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800"/>
                </a:lnSpc>
                <a:spcBef>
                  <a:spcPct val="0"/>
                </a:spcBef>
              </a:pPr>
              <a:r>
                <a:rPr lang="en-US" sz="7000" u="none" spc="-70" dirty="0">
                  <a:solidFill>
                    <a:srgbClr val="010101"/>
                  </a:solidFill>
                  <a:latin typeface="Muli Black"/>
                </a:rPr>
                <a:t>3. </a:t>
              </a:r>
              <a:r>
                <a:rPr lang="en-US" sz="7000" u="none" spc="-70" dirty="0" err="1">
                  <a:solidFill>
                    <a:srgbClr val="010101"/>
                  </a:solidFill>
                  <a:latin typeface="Muli Black"/>
                </a:rPr>
                <a:t>Planifica</a:t>
              </a:r>
              <a:r>
                <a:rPr lang="en-US" sz="7000" u="none" spc="-70" dirty="0">
                  <a:solidFill>
                    <a:srgbClr val="010101"/>
                  </a:solidFill>
                  <a:latin typeface="Muli Black"/>
                </a:rPr>
                <a:t>: </a:t>
              </a:r>
              <a:r>
                <a:rPr lang="en-US" sz="4000" u="none" spc="-70" dirty="0" err="1">
                  <a:solidFill>
                    <a:srgbClr val="010101"/>
                  </a:solidFill>
                  <a:latin typeface="Muli Black"/>
                </a:rPr>
                <a:t>haz</a:t>
              </a:r>
              <a:r>
                <a:rPr lang="en-US" sz="4000" u="none" spc="-70" dirty="0">
                  <a:solidFill>
                    <a:srgbClr val="010101"/>
                  </a:solidFill>
                  <a:latin typeface="Muli Black"/>
                </a:rPr>
                <a:t> </a:t>
              </a:r>
              <a:r>
                <a:rPr lang="en-US" sz="4000" u="none" spc="-70" dirty="0" err="1">
                  <a:solidFill>
                    <a:srgbClr val="010101"/>
                  </a:solidFill>
                  <a:latin typeface="Muli Black"/>
                </a:rPr>
                <a:t>alianzas</a:t>
              </a:r>
              <a:r>
                <a:rPr lang="en-US" sz="4000" u="none" spc="-70" dirty="0">
                  <a:solidFill>
                    <a:srgbClr val="010101"/>
                  </a:solidFill>
                  <a:latin typeface="Muli Black"/>
                </a:rPr>
                <a:t> </a:t>
              </a:r>
              <a:r>
                <a:rPr lang="en-US" sz="4000" u="none" spc="-70" dirty="0" err="1">
                  <a:solidFill>
                    <a:srgbClr val="010101"/>
                  </a:solidFill>
                  <a:latin typeface="Muli Black"/>
                </a:rPr>
                <a:t>colaborativas</a:t>
              </a:r>
              <a:endParaRPr lang="en-US" sz="4000" u="none" spc="-70" dirty="0">
                <a:solidFill>
                  <a:srgbClr val="010101"/>
                </a:solidFill>
                <a:latin typeface="Muli Black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76200"/>
              <a:ext cx="10099669" cy="28113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249"/>
                </a:lnSpc>
              </a:pPr>
              <a:r>
                <a:rPr lang="en-US" sz="7499" u="sng">
                  <a:solidFill>
                    <a:srgbClr val="CB0E49"/>
                  </a:solidFill>
                  <a:latin typeface="Roboto Mono Regular"/>
                </a:rPr>
                <a:t>TIPS</a:t>
              </a:r>
            </a:p>
            <a:p>
              <a:pPr>
                <a:lnSpc>
                  <a:spcPts val="8249"/>
                </a:lnSpc>
              </a:pPr>
              <a:r>
                <a:rPr lang="en-US" sz="7499" u="sng">
                  <a:solidFill>
                    <a:srgbClr val="CB0E49"/>
                  </a:solidFill>
                  <a:latin typeface="Roboto Mono Regular"/>
                </a:rPr>
                <a:t>POST PANDEMIA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50059" r="4928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6770" y="514350"/>
            <a:ext cx="15794460" cy="7472348"/>
            <a:chOff x="0" y="0"/>
            <a:chExt cx="21059280" cy="996313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11305680" cy="996313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9753600" y="0"/>
              <a:ext cx="11305680" cy="9963130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847240" y="4533900"/>
            <a:ext cx="3847198" cy="1175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8"/>
              </a:lnSpc>
            </a:pPr>
            <a:r>
              <a:rPr lang="en-US" sz="4428" spc="301" dirty="0">
                <a:solidFill>
                  <a:srgbClr val="FFFFFF"/>
                </a:solidFill>
                <a:latin typeface="Oswald Bold"/>
              </a:rPr>
              <a:t>REAPERTURA</a:t>
            </a:r>
          </a:p>
          <a:p>
            <a:pPr algn="ctr">
              <a:lnSpc>
                <a:spcPts val="4428"/>
              </a:lnSpc>
            </a:pPr>
            <a:r>
              <a:rPr lang="en-US" sz="4428" spc="301" dirty="0">
                <a:solidFill>
                  <a:srgbClr val="FFFFFF"/>
                </a:solidFill>
                <a:latin typeface="Oswald Bold"/>
              </a:rPr>
              <a:t>EN FASES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572390" y="4537387"/>
            <a:ext cx="3847198" cy="1139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4"/>
              </a:lnSpc>
            </a:pPr>
            <a:r>
              <a:rPr lang="en-US" sz="4428" spc="-44" dirty="0">
                <a:solidFill>
                  <a:srgbClr val="FFFFFF"/>
                </a:solidFill>
                <a:latin typeface="Oswald Bold"/>
              </a:rPr>
              <a:t>INCLUYE</a:t>
            </a:r>
          </a:p>
          <a:p>
            <a:pPr algn="ctr">
              <a:lnSpc>
                <a:spcPts val="4384"/>
              </a:lnSpc>
            </a:pPr>
            <a:r>
              <a:rPr lang="en-US" sz="4428" spc="-44" dirty="0">
                <a:solidFill>
                  <a:srgbClr val="FFFFFF"/>
                </a:solidFill>
                <a:latin typeface="Oswald Bold"/>
              </a:rPr>
              <a:t>PROTECCIÓN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47240" y="6714253"/>
            <a:ext cx="3847198" cy="1139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4"/>
              </a:lnSpc>
            </a:pPr>
            <a:r>
              <a:rPr lang="en-US" sz="4428" spc="-44" dirty="0">
                <a:solidFill>
                  <a:srgbClr val="FFFFFF"/>
                </a:solidFill>
                <a:latin typeface="Oswald Bold"/>
              </a:rPr>
              <a:t>SERVICIOS</a:t>
            </a:r>
          </a:p>
          <a:p>
            <a:pPr algn="ctr">
              <a:lnSpc>
                <a:spcPts val="4384"/>
              </a:lnSpc>
            </a:pPr>
            <a:r>
              <a:rPr lang="en-US" sz="4428" spc="-44" dirty="0">
                <a:solidFill>
                  <a:srgbClr val="FFFFFF"/>
                </a:solidFill>
                <a:latin typeface="Oswald Bold"/>
              </a:rPr>
              <a:t>HÍBRIDOS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905640" y="6747187"/>
            <a:ext cx="5135590" cy="1139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4"/>
              </a:lnSpc>
            </a:pPr>
            <a:r>
              <a:rPr lang="en-US" sz="4428" spc="-44" dirty="0">
                <a:solidFill>
                  <a:srgbClr val="FFFFFF"/>
                </a:solidFill>
                <a:latin typeface="Oswald Bold"/>
              </a:rPr>
              <a:t>UTILIZA ESPACIOS</a:t>
            </a:r>
          </a:p>
          <a:p>
            <a:pPr algn="ctr">
              <a:lnSpc>
                <a:spcPts val="4384"/>
              </a:lnSpc>
            </a:pPr>
            <a:r>
              <a:rPr lang="en-US" sz="4428" spc="-44" dirty="0">
                <a:solidFill>
                  <a:srgbClr val="FFFFFF"/>
                </a:solidFill>
                <a:latin typeface="Oswald Bold"/>
              </a:rPr>
              <a:t>ABIERTOS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514240" y="730303"/>
            <a:ext cx="8985513" cy="1111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02"/>
              </a:lnSpc>
            </a:pPr>
            <a:r>
              <a:rPr lang="en-US" sz="7729" spc="2380">
                <a:solidFill>
                  <a:srgbClr val="FFFFFF"/>
                </a:solidFill>
                <a:latin typeface="Muli Black"/>
              </a:rPr>
              <a:t>Planifica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0" y="8450822"/>
            <a:ext cx="18288000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en-US" sz="5000" dirty="0">
                <a:solidFill>
                  <a:srgbClr val="FFFFFF"/>
                </a:solidFill>
                <a:latin typeface="Roboto Mono Regular"/>
              </a:rPr>
              <a:t>extra: </a:t>
            </a:r>
            <a:r>
              <a:rPr lang="en-US" sz="5000" dirty="0" err="1">
                <a:solidFill>
                  <a:srgbClr val="FFFFFF"/>
                </a:solidFill>
                <a:latin typeface="Roboto Mono Regular"/>
              </a:rPr>
              <a:t>propicia</a:t>
            </a:r>
            <a:r>
              <a:rPr lang="en-US" sz="5000" dirty="0">
                <a:solidFill>
                  <a:srgbClr val="FFFFFF"/>
                </a:solidFill>
                <a:latin typeface="Roboto Mono Regular"/>
              </a:rPr>
              <a:t> </a:t>
            </a:r>
            <a:r>
              <a:rPr lang="en-US" sz="5000" dirty="0" err="1">
                <a:solidFill>
                  <a:srgbClr val="FFFFFF"/>
                </a:solidFill>
                <a:latin typeface="Roboto Mono Regular"/>
              </a:rPr>
              <a:t>momentos</a:t>
            </a:r>
            <a:endParaRPr lang="en-US" sz="5000" dirty="0">
              <a:solidFill>
                <a:srgbClr val="FFFFFF"/>
              </a:solidFill>
              <a:latin typeface="Roboto Mono Regular"/>
            </a:endParaRPr>
          </a:p>
          <a:p>
            <a:pPr algn="ctr">
              <a:lnSpc>
                <a:spcPts val="5500"/>
              </a:lnSpc>
              <a:spcBef>
                <a:spcPct val="0"/>
              </a:spcBef>
            </a:pPr>
            <a:r>
              <a:rPr lang="en-US" sz="5000" dirty="0">
                <a:solidFill>
                  <a:srgbClr val="FFFFFF"/>
                </a:solidFill>
                <a:latin typeface="Roboto Mono Regular"/>
              </a:rPr>
              <a:t>para </a:t>
            </a:r>
            <a:r>
              <a:rPr lang="en-US" sz="5000" dirty="0" err="1">
                <a:solidFill>
                  <a:srgbClr val="FFFFFF"/>
                </a:solidFill>
                <a:latin typeface="Roboto Mono Regular"/>
              </a:rPr>
              <a:t>expresar</a:t>
            </a:r>
            <a:r>
              <a:rPr lang="en-US" sz="5000" dirty="0">
                <a:solidFill>
                  <a:srgbClr val="FFFFFF"/>
                </a:solidFill>
                <a:latin typeface="Roboto Mono Regular"/>
              </a:rPr>
              <a:t> </a:t>
            </a:r>
            <a:r>
              <a:rPr lang="en-US" sz="5000" dirty="0" err="1">
                <a:solidFill>
                  <a:srgbClr val="FFFFFF"/>
                </a:solidFill>
                <a:latin typeface="Roboto Mono Regular"/>
              </a:rPr>
              <a:t>emociones</a:t>
            </a:r>
            <a:r>
              <a:rPr lang="en-US" sz="5000" dirty="0">
                <a:solidFill>
                  <a:srgbClr val="FFFFFF"/>
                </a:solidFill>
                <a:latin typeface="Roboto Mono Regular"/>
              </a:rPr>
              <a:t> y </a:t>
            </a:r>
            <a:r>
              <a:rPr lang="en-US" sz="5000" dirty="0" err="1">
                <a:solidFill>
                  <a:srgbClr val="FFFFFF"/>
                </a:solidFill>
                <a:latin typeface="Roboto Mono Regular"/>
              </a:rPr>
              <a:t>orar</a:t>
            </a:r>
            <a:endParaRPr lang="en-US" sz="5000" dirty="0">
              <a:solidFill>
                <a:srgbClr val="FFFFFF"/>
              </a:solidFill>
              <a:latin typeface="Roboto Mono Regular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inventando el ministerio juvenil -15" descr="Reinventando el ministerio juvenil -15">
            <a:hlinkClick r:id="" action="ppaction://media"/>
            <a:extLst>
              <a:ext uri="{FF2B5EF4-FFF2-40B4-BE49-F238E27FC236}">
                <a16:creationId xmlns:a16="http://schemas.microsoft.com/office/drawing/2014/main" id="{1FCAC753-EA8E-F24A-BBB4-859FD2AC34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00" y="4763"/>
            <a:ext cx="18288000" cy="10287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569248" y="1945200"/>
            <a:ext cx="7574752" cy="3805801"/>
            <a:chOff x="0" y="0"/>
            <a:chExt cx="10099669" cy="5074401"/>
          </a:xfrm>
        </p:grpSpPr>
        <p:sp>
          <p:nvSpPr>
            <p:cNvPr id="3" name="TextBox 3"/>
            <p:cNvSpPr txBox="1"/>
            <p:nvPr/>
          </p:nvSpPr>
          <p:spPr>
            <a:xfrm>
              <a:off x="0" y="3523818"/>
              <a:ext cx="10099669" cy="15505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800"/>
                </a:lnSpc>
                <a:spcBef>
                  <a:spcPct val="0"/>
                </a:spcBef>
              </a:pPr>
              <a:r>
                <a:rPr lang="en-US" sz="7000" spc="-70">
                  <a:solidFill>
                    <a:srgbClr val="010101"/>
                  </a:solidFill>
                  <a:latin typeface="Muli Black"/>
                </a:rPr>
                <a:t>4</a:t>
              </a:r>
              <a:r>
                <a:rPr lang="en-US" sz="7000" u="none" spc="-70">
                  <a:solidFill>
                    <a:srgbClr val="010101"/>
                  </a:solidFill>
                  <a:latin typeface="Muli Black"/>
                </a:rPr>
                <a:t>. Gestiona apps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76200"/>
              <a:ext cx="10099669" cy="28113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249"/>
                </a:lnSpc>
              </a:pPr>
              <a:r>
                <a:rPr lang="en-US" sz="7499" u="sng">
                  <a:solidFill>
                    <a:srgbClr val="CB0E49"/>
                  </a:solidFill>
                  <a:latin typeface="Roboto Mono Regular"/>
                </a:rPr>
                <a:t>TIPS</a:t>
              </a:r>
            </a:p>
            <a:p>
              <a:pPr>
                <a:lnSpc>
                  <a:spcPts val="8249"/>
                </a:lnSpc>
              </a:pPr>
              <a:r>
                <a:rPr lang="en-US" sz="7499" u="sng">
                  <a:solidFill>
                    <a:srgbClr val="CB0E49"/>
                  </a:solidFill>
                  <a:latin typeface="Roboto Mono Regular"/>
                </a:rPr>
                <a:t>POST PANDEMIA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69247" y="5798625"/>
            <a:ext cx="5120847" cy="2543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600"/>
              </a:lnSpc>
              <a:spcBef>
                <a:spcPct val="0"/>
              </a:spcBef>
            </a:pPr>
            <a:r>
              <a:rPr lang="en-US" sz="6000" dirty="0">
                <a:solidFill>
                  <a:srgbClr val="000000"/>
                </a:solidFill>
                <a:latin typeface="Muli Black Italics"/>
              </a:rPr>
              <a:t>- </a:t>
            </a:r>
            <a:r>
              <a:rPr lang="en-US" sz="6000" dirty="0" err="1">
                <a:solidFill>
                  <a:srgbClr val="000000"/>
                </a:solidFill>
                <a:latin typeface="Muli Black Italics"/>
              </a:rPr>
              <a:t>discipulado</a:t>
            </a:r>
            <a:endParaRPr lang="en-US" sz="6000" dirty="0">
              <a:solidFill>
                <a:srgbClr val="000000"/>
              </a:solidFill>
              <a:latin typeface="Muli Black Italics"/>
            </a:endParaRPr>
          </a:p>
          <a:p>
            <a:pPr>
              <a:lnSpc>
                <a:spcPts val="6600"/>
              </a:lnSpc>
              <a:spcBef>
                <a:spcPct val="0"/>
              </a:spcBef>
            </a:pPr>
            <a:r>
              <a:rPr lang="en-US" sz="6000" dirty="0">
                <a:solidFill>
                  <a:srgbClr val="000000"/>
                </a:solidFill>
                <a:latin typeface="Muli Black Italics"/>
              </a:rPr>
              <a:t>- </a:t>
            </a:r>
            <a:r>
              <a:rPr lang="en-US" sz="6000" dirty="0" err="1">
                <a:solidFill>
                  <a:srgbClr val="000000"/>
                </a:solidFill>
                <a:latin typeface="Muli Black Italics"/>
              </a:rPr>
              <a:t>ofrendas</a:t>
            </a:r>
            <a:endParaRPr lang="en-US" sz="6000" dirty="0">
              <a:solidFill>
                <a:srgbClr val="000000"/>
              </a:solidFill>
              <a:latin typeface="Muli Black Italics"/>
            </a:endParaRPr>
          </a:p>
          <a:p>
            <a:pPr>
              <a:lnSpc>
                <a:spcPts val="6600"/>
              </a:lnSpc>
              <a:spcBef>
                <a:spcPct val="0"/>
              </a:spcBef>
            </a:pPr>
            <a:r>
              <a:rPr lang="en-US" sz="6000" dirty="0">
                <a:solidFill>
                  <a:srgbClr val="000000"/>
                </a:solidFill>
                <a:latin typeface="Muli Black Italics"/>
              </a:rPr>
              <a:t>- </a:t>
            </a:r>
            <a:r>
              <a:rPr lang="en-US" sz="6000" dirty="0" err="1">
                <a:solidFill>
                  <a:srgbClr val="000000"/>
                </a:solidFill>
                <a:latin typeface="Muli Black Italics"/>
              </a:rPr>
              <a:t>comunidad</a:t>
            </a:r>
            <a:endParaRPr lang="en-US" sz="6000" dirty="0">
              <a:solidFill>
                <a:srgbClr val="000000"/>
              </a:solidFill>
              <a:latin typeface="Muli Black Itali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028700" y="1656961"/>
            <a:ext cx="10385520" cy="2559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900"/>
              </a:lnSpc>
            </a:pPr>
            <a:r>
              <a:rPr lang="en-US" sz="9000">
                <a:solidFill>
                  <a:srgbClr val="737373"/>
                </a:solidFill>
                <a:latin typeface="Muli Black"/>
              </a:rPr>
              <a:t>ALGUNAS INTERROGANTES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725332"/>
            <a:ext cx="10385520" cy="387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00"/>
              </a:lnSpc>
            </a:pPr>
            <a:r>
              <a:rPr lang="en-US" sz="5500" spc="-55" dirty="0">
                <a:solidFill>
                  <a:srgbClr val="FF1616"/>
                </a:solidFill>
                <a:latin typeface="Roboto Mono Regular"/>
              </a:rPr>
              <a:t>4. ¿</a:t>
            </a:r>
            <a:r>
              <a:rPr lang="en-US" sz="5500" spc="-55" dirty="0" err="1">
                <a:solidFill>
                  <a:srgbClr val="FF1616"/>
                </a:solidFill>
                <a:latin typeface="Roboto Mono Regular"/>
              </a:rPr>
              <a:t>Cuáles</a:t>
            </a:r>
            <a:r>
              <a:rPr lang="en-US" sz="5500" spc="-55" dirty="0">
                <a:solidFill>
                  <a:srgbClr val="FF1616"/>
                </a:solidFill>
                <a:latin typeface="Roboto Mono Regular"/>
              </a:rPr>
              <a:t> son los </a:t>
            </a:r>
            <a:r>
              <a:rPr lang="en-US" sz="5500" spc="-55" dirty="0" err="1">
                <a:solidFill>
                  <a:srgbClr val="FF1616"/>
                </a:solidFill>
                <a:latin typeface="Roboto Mono Regular"/>
              </a:rPr>
              <a:t>desafíos</a:t>
            </a:r>
            <a:r>
              <a:rPr lang="en-US" sz="5500" spc="-55" dirty="0">
                <a:solidFill>
                  <a:srgbClr val="FF1616"/>
                </a:solidFill>
                <a:latin typeface="Roboto Mono Regular"/>
              </a:rPr>
              <a:t> que </a:t>
            </a:r>
            <a:r>
              <a:rPr lang="en-US" sz="5500" spc="-55" dirty="0" err="1">
                <a:solidFill>
                  <a:srgbClr val="FF1616"/>
                </a:solidFill>
                <a:latin typeface="Roboto Mono Regular"/>
              </a:rPr>
              <a:t>enfrentamos</a:t>
            </a:r>
            <a:r>
              <a:rPr lang="en-US" sz="5500" spc="-55" dirty="0">
                <a:solidFill>
                  <a:srgbClr val="FF1616"/>
                </a:solidFill>
                <a:latin typeface="Roboto Mono Regular"/>
              </a:rPr>
              <a:t> con las </a:t>
            </a:r>
            <a:r>
              <a:rPr lang="en-US" sz="5500" spc="-55" dirty="0" err="1">
                <a:solidFill>
                  <a:srgbClr val="FF1616"/>
                </a:solidFill>
                <a:latin typeface="Roboto Mono Regular"/>
              </a:rPr>
              <a:t>nuevas</a:t>
            </a:r>
            <a:r>
              <a:rPr lang="en-US" sz="5500" spc="-55" dirty="0">
                <a:solidFill>
                  <a:srgbClr val="FF1616"/>
                </a:solidFill>
                <a:latin typeface="Roboto Mono Regular"/>
              </a:rPr>
              <a:t> </a:t>
            </a:r>
            <a:r>
              <a:rPr lang="en-US" sz="5500" spc="-55" dirty="0" err="1">
                <a:solidFill>
                  <a:srgbClr val="FF1616"/>
                </a:solidFill>
                <a:latin typeface="Roboto Mono Regular"/>
              </a:rPr>
              <a:t>generaciones</a:t>
            </a:r>
            <a:r>
              <a:rPr lang="en-US" sz="5500" spc="-55" dirty="0">
                <a:solidFill>
                  <a:srgbClr val="FF1616"/>
                </a:solidFill>
                <a:latin typeface="Roboto Mono Regular"/>
              </a:rPr>
              <a:t>?</a:t>
            </a:r>
          </a:p>
        </p:txBody>
      </p:sp>
      <p:pic>
        <p:nvPicPr>
          <p:cNvPr id="5" name="White Modern Technology Keynote Presentation-2" descr="White Modern Technology Keynote Presentation-2">
            <a:hlinkClick r:id="" action="ppaction://media"/>
            <a:extLst>
              <a:ext uri="{FF2B5EF4-FFF2-40B4-BE49-F238E27FC236}">
                <a16:creationId xmlns:a16="http://schemas.microsoft.com/office/drawing/2014/main" id="{B75E3A4B-FEAB-6648-9227-02872B3AAF0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964.90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028700" y="2639994"/>
            <a:ext cx="10385520" cy="2559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900"/>
              </a:lnSpc>
            </a:pPr>
            <a:r>
              <a:rPr lang="en-US" sz="9000" dirty="0">
                <a:solidFill>
                  <a:srgbClr val="737373"/>
                </a:solidFill>
                <a:latin typeface="Muli Black"/>
              </a:rPr>
              <a:t>ALGUNAS INTERROGANTES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5715509"/>
            <a:ext cx="10385520" cy="190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99"/>
              </a:lnSpc>
            </a:pP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5. ¿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Ministerio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 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relevante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?</a:t>
            </a:r>
          </a:p>
        </p:txBody>
      </p:sp>
      <p:pic>
        <p:nvPicPr>
          <p:cNvPr id="5" name="White Modern Technology Keynote Presentation-2" descr="White Modern Technology Keynote Presentation-2">
            <a:hlinkClick r:id="" action="ppaction://media"/>
            <a:extLst>
              <a:ext uri="{FF2B5EF4-FFF2-40B4-BE49-F238E27FC236}">
                <a16:creationId xmlns:a16="http://schemas.microsoft.com/office/drawing/2014/main" id="{640A4560-9D25-E74D-A84A-ED2F5D8DCE3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964.90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028700" y="2639994"/>
            <a:ext cx="10385520" cy="2559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900"/>
              </a:lnSpc>
            </a:pPr>
            <a:r>
              <a:rPr lang="en-US" sz="9000" dirty="0">
                <a:solidFill>
                  <a:srgbClr val="737373"/>
                </a:solidFill>
                <a:latin typeface="Muli Black"/>
              </a:rPr>
              <a:t>ALGUNAS INTERROGANTES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5715509"/>
            <a:ext cx="10385520" cy="190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99"/>
              </a:lnSpc>
            </a:pP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6. ¿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Cómo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 son los </a:t>
            </a:r>
            <a:r>
              <a:rPr lang="en-US" sz="5499" spc="-54" dirty="0" err="1">
                <a:solidFill>
                  <a:srgbClr val="FF1616"/>
                </a:solidFill>
                <a:latin typeface="Roboto Mono Regular"/>
              </a:rPr>
              <a:t>jóvenes</a:t>
            </a:r>
            <a:r>
              <a:rPr lang="en-US" sz="5499" spc="-54" dirty="0">
                <a:solidFill>
                  <a:srgbClr val="FF1616"/>
                </a:solidFill>
                <a:latin typeface="Roboto Mono Regular"/>
              </a:rPr>
              <a:t>?</a:t>
            </a:r>
          </a:p>
        </p:txBody>
      </p:sp>
      <p:pic>
        <p:nvPicPr>
          <p:cNvPr id="5" name="White Modern Technology Keynote Presentation-2" descr="White Modern Technology Keynote Presentation-2">
            <a:hlinkClick r:id="" action="ppaction://media"/>
            <a:extLst>
              <a:ext uri="{FF2B5EF4-FFF2-40B4-BE49-F238E27FC236}">
                <a16:creationId xmlns:a16="http://schemas.microsoft.com/office/drawing/2014/main" id="{8982C2A4-143A-8B44-BEBD-4E745D1D5C0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964.90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inventando el ministerio juvenil " descr="Reinventando el ministerio juvenil ">
            <a:hlinkClick r:id="" action="ppaction://media"/>
            <a:extLst>
              <a:ext uri="{FF2B5EF4-FFF2-40B4-BE49-F238E27FC236}">
                <a16:creationId xmlns:a16="http://schemas.microsoft.com/office/drawing/2014/main" id="{4B4C9AB5-8C00-F44F-911C-24E86683BB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88" y="1588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1757" y="2921268"/>
            <a:ext cx="14704486" cy="172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FFFFFF"/>
                </a:solidFill>
                <a:latin typeface="Muli Black"/>
              </a:rPr>
              <a:t>ESTADÍSTICAS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8643672"/>
            <a:ext cx="16230600" cy="614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7"/>
              </a:lnSpc>
              <a:spcBef>
                <a:spcPct val="0"/>
              </a:spcBef>
            </a:pPr>
            <a:r>
              <a:rPr lang="en-US" sz="3541" spc="-35" dirty="0" err="1">
                <a:solidFill>
                  <a:srgbClr val="FFFFFF"/>
                </a:solidFill>
                <a:latin typeface="Roboto Mono Regular"/>
              </a:rPr>
              <a:t>esta</a:t>
            </a:r>
            <a:r>
              <a:rPr lang="en-US" sz="3541" spc="-35" dirty="0">
                <a:solidFill>
                  <a:srgbClr val="FFFFFF"/>
                </a:solidFill>
                <a:latin typeface="Roboto Mono Regular"/>
              </a:rPr>
              <a:t> </a:t>
            </a:r>
            <a:r>
              <a:rPr lang="en-US" sz="3541" spc="-35" dirty="0" err="1">
                <a:solidFill>
                  <a:srgbClr val="FFFFFF"/>
                </a:solidFill>
                <a:latin typeface="Roboto Mono Regular"/>
              </a:rPr>
              <a:t>será</a:t>
            </a:r>
            <a:r>
              <a:rPr lang="en-US" sz="3541" spc="-35" dirty="0">
                <a:solidFill>
                  <a:srgbClr val="FFFFFF"/>
                </a:solidFill>
                <a:latin typeface="Roboto Mono Regular"/>
              </a:rPr>
              <a:t> la población </a:t>
            </a:r>
            <a:r>
              <a:rPr lang="en-US" sz="3541" spc="-35" dirty="0" err="1">
                <a:solidFill>
                  <a:srgbClr val="FFFFFF"/>
                </a:solidFill>
                <a:latin typeface="Roboto Mono Regular"/>
              </a:rPr>
              <a:t>juvenil</a:t>
            </a:r>
            <a:r>
              <a:rPr lang="en-US" sz="3541" spc="-35" dirty="0">
                <a:solidFill>
                  <a:srgbClr val="FFFFFF"/>
                </a:solidFill>
                <a:latin typeface="Roboto Mono Regular"/>
              </a:rPr>
              <a:t> </a:t>
            </a:r>
            <a:r>
              <a:rPr lang="en-US" sz="3541" spc="-35" dirty="0" err="1">
                <a:solidFill>
                  <a:srgbClr val="FFFFFF"/>
                </a:solidFill>
                <a:latin typeface="Roboto Mono Regular"/>
              </a:rPr>
              <a:t>más</a:t>
            </a:r>
            <a:r>
              <a:rPr lang="en-US" sz="3541" spc="-35" dirty="0">
                <a:solidFill>
                  <a:srgbClr val="FFFFFF"/>
                </a:solidFill>
                <a:latin typeface="Roboto Mono Regular"/>
              </a:rPr>
              <a:t> </a:t>
            </a:r>
            <a:r>
              <a:rPr lang="en-US" sz="3541" spc="-35" dirty="0" err="1">
                <a:solidFill>
                  <a:srgbClr val="FFFFFF"/>
                </a:solidFill>
                <a:latin typeface="Roboto Mono Regular"/>
              </a:rPr>
              <a:t>alta</a:t>
            </a:r>
            <a:r>
              <a:rPr lang="en-US" sz="3541" spc="-35" dirty="0">
                <a:solidFill>
                  <a:srgbClr val="FFFFFF"/>
                </a:solidFill>
                <a:latin typeface="Roboto Mono Regular"/>
              </a:rPr>
              <a:t> de la </a:t>
            </a:r>
            <a:r>
              <a:rPr lang="en-US" sz="3541" spc="-35" dirty="0" err="1">
                <a:solidFill>
                  <a:srgbClr val="FFFFFF"/>
                </a:solidFill>
                <a:latin typeface="Roboto Mono Regular"/>
              </a:rPr>
              <a:t>historia</a:t>
            </a:r>
            <a:endParaRPr lang="en-US" sz="3541" spc="-35" dirty="0">
              <a:solidFill>
                <a:srgbClr val="FFFFFF"/>
              </a:solidFill>
              <a:latin typeface="Roboto Mono Regular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6718442" y="5872478"/>
            <a:ext cx="2831353" cy="2053073"/>
            <a:chOff x="-218305" y="66675"/>
            <a:chExt cx="3775137" cy="2737431"/>
          </a:xfrm>
        </p:grpSpPr>
        <p:sp>
          <p:nvSpPr>
            <p:cNvPr id="6" name="TextBox 6"/>
            <p:cNvSpPr txBox="1"/>
            <p:nvPr/>
          </p:nvSpPr>
          <p:spPr>
            <a:xfrm>
              <a:off x="-218305" y="1371812"/>
              <a:ext cx="3556833" cy="14322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148"/>
                </a:lnSpc>
              </a:pPr>
              <a:r>
                <a:rPr lang="en-US" sz="3771" dirty="0" err="1">
                  <a:solidFill>
                    <a:srgbClr val="FFFFFF"/>
                  </a:solidFill>
                  <a:latin typeface="Muli Black"/>
                </a:rPr>
                <a:t>millones</a:t>
              </a:r>
              <a:endParaRPr lang="en-US" sz="3771" dirty="0">
                <a:solidFill>
                  <a:srgbClr val="FFFFFF"/>
                </a:solidFill>
                <a:latin typeface="Muli Black"/>
              </a:endParaRPr>
            </a:p>
            <a:p>
              <a:pPr algn="ctr">
                <a:lnSpc>
                  <a:spcPts val="4148"/>
                </a:lnSpc>
                <a:spcBef>
                  <a:spcPct val="0"/>
                </a:spcBef>
              </a:pPr>
              <a:r>
                <a:rPr lang="en-US" sz="3771" dirty="0">
                  <a:solidFill>
                    <a:srgbClr val="FFFFFF"/>
                  </a:solidFill>
                  <a:latin typeface="Muli Black"/>
                </a:rPr>
                <a:t>de </a:t>
              </a:r>
              <a:r>
                <a:rPr lang="en-US" sz="3771" dirty="0" err="1">
                  <a:solidFill>
                    <a:srgbClr val="FFFFFF"/>
                  </a:solidFill>
                  <a:latin typeface="Muli Black"/>
                </a:rPr>
                <a:t>jóvenes</a:t>
              </a:r>
              <a:endParaRPr lang="en-US" sz="3771" dirty="0">
                <a:solidFill>
                  <a:srgbClr val="FFFFFF"/>
                </a:solidFill>
                <a:latin typeface="Muli Black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-1" y="66675"/>
              <a:ext cx="3556833" cy="14310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8150"/>
                </a:lnSpc>
                <a:spcBef>
                  <a:spcPct val="0"/>
                </a:spcBef>
              </a:pPr>
              <a:r>
                <a:rPr lang="en-US" sz="7409" dirty="0">
                  <a:solidFill>
                    <a:srgbClr val="FFFFFF"/>
                  </a:solidFill>
                  <a:latin typeface="Muli Black"/>
                </a:rPr>
                <a:t>1.800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020800" y="6134415"/>
            <a:ext cx="3238500" cy="1504639"/>
            <a:chOff x="-95251" y="66675"/>
            <a:chExt cx="4318001" cy="2006185"/>
          </a:xfrm>
        </p:grpSpPr>
        <p:sp>
          <p:nvSpPr>
            <p:cNvPr id="9" name="TextBox 9"/>
            <p:cNvSpPr txBox="1"/>
            <p:nvPr/>
          </p:nvSpPr>
          <p:spPr>
            <a:xfrm>
              <a:off x="-95251" y="1371813"/>
              <a:ext cx="4318001" cy="7010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148"/>
                </a:lnSpc>
                <a:spcBef>
                  <a:spcPct val="0"/>
                </a:spcBef>
              </a:pPr>
              <a:r>
                <a:rPr lang="en-US" sz="3771" dirty="0" err="1">
                  <a:solidFill>
                    <a:srgbClr val="FFFFFF"/>
                  </a:solidFill>
                  <a:latin typeface="Muli Black"/>
                </a:rPr>
                <a:t>años</a:t>
              </a:r>
              <a:r>
                <a:rPr lang="en-US" sz="3771" dirty="0">
                  <a:solidFill>
                    <a:srgbClr val="FFFFFF"/>
                  </a:solidFill>
                  <a:latin typeface="Muli Black"/>
                </a:rPr>
                <a:t> de </a:t>
              </a:r>
              <a:r>
                <a:rPr lang="en-US" sz="3771" dirty="0" err="1">
                  <a:solidFill>
                    <a:srgbClr val="FFFFFF"/>
                  </a:solidFill>
                  <a:latin typeface="Muli Black"/>
                </a:rPr>
                <a:t>edad</a:t>
              </a:r>
              <a:endParaRPr lang="en-US" sz="3771" dirty="0">
                <a:solidFill>
                  <a:srgbClr val="FFFFFF"/>
                </a:solidFill>
                <a:latin typeface="Muli Black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18304" y="66675"/>
              <a:ext cx="3649751" cy="14310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8150"/>
                </a:lnSpc>
                <a:spcBef>
                  <a:spcPct val="0"/>
                </a:spcBef>
              </a:pPr>
              <a:r>
                <a:rPr lang="en-US" sz="7409" dirty="0">
                  <a:solidFill>
                    <a:srgbClr val="FFFFFF"/>
                  </a:solidFill>
                  <a:latin typeface="Muli Black"/>
                </a:rPr>
                <a:t>10-24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699" y="6134415"/>
            <a:ext cx="1343633" cy="1504639"/>
            <a:chOff x="-1" y="66675"/>
            <a:chExt cx="1791511" cy="2006185"/>
          </a:xfrm>
        </p:grpSpPr>
        <p:sp>
          <p:nvSpPr>
            <p:cNvPr id="12" name="TextBox 12"/>
            <p:cNvSpPr txBox="1"/>
            <p:nvPr/>
          </p:nvSpPr>
          <p:spPr>
            <a:xfrm>
              <a:off x="10696" y="1371813"/>
              <a:ext cx="1780814" cy="7010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148"/>
                </a:lnSpc>
                <a:spcBef>
                  <a:spcPct val="0"/>
                </a:spcBef>
              </a:pPr>
              <a:r>
                <a:rPr lang="en-US" sz="3771" dirty="0" err="1">
                  <a:solidFill>
                    <a:srgbClr val="FFFFFF"/>
                  </a:solidFill>
                  <a:latin typeface="Muli Black"/>
                </a:rPr>
                <a:t>años</a:t>
              </a:r>
              <a:endParaRPr lang="en-US" sz="3771" dirty="0">
                <a:solidFill>
                  <a:srgbClr val="FFFFFF"/>
                </a:solidFill>
                <a:latin typeface="Muli Black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1" y="66675"/>
              <a:ext cx="1573207" cy="14310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8150"/>
                </a:lnSpc>
                <a:spcBef>
                  <a:spcPct val="0"/>
                </a:spcBef>
              </a:pPr>
              <a:r>
                <a:rPr lang="en-US" sz="7409" dirty="0">
                  <a:solidFill>
                    <a:srgbClr val="FFFFFF"/>
                  </a:solidFill>
                  <a:latin typeface="Muli Black"/>
                </a:rPr>
                <a:t>10</a:t>
              </a:r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9794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inventando el ministerio juvenil -2" descr="Reinventando el ministerio juvenil -2">
            <a:hlinkClick r:id="" action="ppaction://media"/>
            <a:extLst>
              <a:ext uri="{FF2B5EF4-FFF2-40B4-BE49-F238E27FC236}">
                <a16:creationId xmlns:a16="http://schemas.microsoft.com/office/drawing/2014/main" id="{87274D6A-397F-7B4F-95B6-F3A79F39F9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9525"/>
            <a:ext cx="18288000" cy="102870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533322" y="1028700"/>
            <a:ext cx="3725978" cy="2077233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69248" y="2023929"/>
            <a:ext cx="9997857" cy="1007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00"/>
              </a:lnSpc>
            </a:pPr>
            <a:r>
              <a:rPr lang="en-US" sz="7000" u="sng">
                <a:solidFill>
                  <a:srgbClr val="CB0E49"/>
                </a:solidFill>
                <a:latin typeface="Muli Black"/>
              </a:rPr>
              <a:t>en nuestra iglesia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69248" y="1095375"/>
            <a:ext cx="9997857" cy="1007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00"/>
              </a:lnSpc>
            </a:pPr>
            <a:r>
              <a:rPr lang="en-US" sz="7000" u="sng">
                <a:solidFill>
                  <a:srgbClr val="CB0E49"/>
                </a:solidFill>
                <a:latin typeface="Muli Black"/>
              </a:rPr>
              <a:t>Los jóvenes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69248" y="4881564"/>
            <a:ext cx="3840952" cy="2475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6999" dirty="0">
                <a:solidFill>
                  <a:srgbClr val="FFFFFF"/>
                </a:solidFill>
                <a:latin typeface="Muli Black"/>
              </a:rPr>
              <a:t>439,965</a:t>
            </a:r>
          </a:p>
          <a:p>
            <a:pPr algn="ctr">
              <a:lnSpc>
                <a:spcPts val="5796"/>
              </a:lnSpc>
            </a:pPr>
            <a:r>
              <a:rPr lang="en-US" sz="5269" dirty="0" err="1">
                <a:solidFill>
                  <a:srgbClr val="FFFFFF"/>
                </a:solidFill>
                <a:latin typeface="Muli Black"/>
              </a:rPr>
              <a:t>membresía</a:t>
            </a:r>
            <a:endParaRPr lang="en-US" sz="5269" dirty="0">
              <a:solidFill>
                <a:srgbClr val="FFFFFF"/>
              </a:solidFill>
              <a:latin typeface="Muli Black"/>
            </a:endParaRPr>
          </a:p>
          <a:p>
            <a:pPr algn="ctr">
              <a:lnSpc>
                <a:spcPts val="5796"/>
              </a:lnSpc>
              <a:spcBef>
                <a:spcPct val="0"/>
              </a:spcBef>
            </a:pPr>
            <a:r>
              <a:rPr lang="en-US" sz="5269" dirty="0">
                <a:solidFill>
                  <a:srgbClr val="FFFFFF"/>
                </a:solidFill>
                <a:latin typeface="Muli Black"/>
              </a:rPr>
              <a:t>global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30000" y="4881564"/>
            <a:ext cx="4752555" cy="2475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6999" dirty="0">
                <a:solidFill>
                  <a:srgbClr val="FFFFFF"/>
                </a:solidFill>
                <a:latin typeface="Muli Black"/>
              </a:rPr>
              <a:t>89,525</a:t>
            </a:r>
          </a:p>
          <a:p>
            <a:pPr algn="ctr">
              <a:lnSpc>
                <a:spcPts val="5796"/>
              </a:lnSpc>
            </a:pPr>
            <a:r>
              <a:rPr lang="en-US" sz="5269" dirty="0" err="1">
                <a:solidFill>
                  <a:srgbClr val="FFFFFF"/>
                </a:solidFill>
                <a:latin typeface="Muli Black"/>
              </a:rPr>
              <a:t>membresía</a:t>
            </a:r>
            <a:r>
              <a:rPr lang="en-US" sz="5269" dirty="0">
                <a:solidFill>
                  <a:srgbClr val="FFFFFF"/>
                </a:solidFill>
                <a:latin typeface="Muli Black"/>
              </a:rPr>
              <a:t> </a:t>
            </a:r>
            <a:r>
              <a:rPr lang="en-US" sz="5269" dirty="0" err="1">
                <a:solidFill>
                  <a:srgbClr val="FFFFFF"/>
                </a:solidFill>
                <a:latin typeface="Muli Black"/>
              </a:rPr>
              <a:t>en</a:t>
            </a:r>
            <a:endParaRPr lang="en-US" sz="5269" dirty="0">
              <a:solidFill>
                <a:srgbClr val="FFFFFF"/>
              </a:solidFill>
              <a:latin typeface="Muli Black"/>
            </a:endParaRPr>
          </a:p>
          <a:p>
            <a:pPr algn="ctr">
              <a:lnSpc>
                <a:spcPts val="5796"/>
              </a:lnSpc>
              <a:spcBef>
                <a:spcPct val="0"/>
              </a:spcBef>
            </a:pPr>
            <a:r>
              <a:rPr lang="en-US" sz="5269" dirty="0" err="1">
                <a:solidFill>
                  <a:srgbClr val="FFFFFF"/>
                </a:solidFill>
                <a:latin typeface="Muli Black"/>
              </a:rPr>
              <a:t>Mesoamérica</a:t>
            </a:r>
            <a:endParaRPr lang="en-US" sz="5269" dirty="0">
              <a:solidFill>
                <a:srgbClr val="FFFFFF"/>
              </a:solidFill>
              <a:latin typeface="Muli Black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368</Words>
  <Application>Microsoft Macintosh PowerPoint</Application>
  <PresentationFormat>Personalizado</PresentationFormat>
  <Paragraphs>163</Paragraphs>
  <Slides>47</Slides>
  <Notes>0</Notes>
  <HiddenSlides>0</HiddenSlides>
  <MMClips>29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55" baseType="lpstr">
      <vt:lpstr>Roboto Mono Regular</vt:lpstr>
      <vt:lpstr>Oswald Bold</vt:lpstr>
      <vt:lpstr>Muli Black Italics</vt:lpstr>
      <vt:lpstr>Calibri</vt:lpstr>
      <vt:lpstr>Muli Black</vt:lpstr>
      <vt:lpstr>Arial</vt:lpstr>
      <vt:lpstr>Oswald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Reinventando el ministerio juvenil </dc:title>
  <cp:lastModifiedBy>Milton Gay</cp:lastModifiedBy>
  <cp:revision>22</cp:revision>
  <dcterms:created xsi:type="dcterms:W3CDTF">2006-08-16T00:00:00Z</dcterms:created>
  <dcterms:modified xsi:type="dcterms:W3CDTF">2020-07-15T20:09:33Z</dcterms:modified>
  <dc:identifier>DAEB99rKOLY</dc:identifier>
</cp:coreProperties>
</file>