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8288000" cy="10287000"/>
  <p:notesSz cx="6858000" cy="9144000"/>
  <p:embeddedFontLst>
    <p:embeddedFont>
      <p:font typeface="Arimo" panose="020B0604020202020204" charset="0"/>
      <p:regular r:id="rId43"/>
    </p:embeddedFont>
    <p:embeddedFont>
      <p:font typeface="Arimo Bold" panose="020B0604020202020204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HK Grotesk Bold" panose="020B0604020202020204" charset="0"/>
      <p:regular r:id="rId49"/>
    </p:embeddedFont>
    <p:embeddedFont>
      <p:font typeface="HK Grotesk Light Bold" panose="020B0604020202020204" charset="0"/>
      <p:regular r:id="rId50"/>
    </p:embeddedFont>
    <p:embeddedFont>
      <p:font typeface="Open Sans 1" panose="020B0604020202020204" charset="0"/>
      <p:regular r:id="rId51"/>
    </p:embeddedFont>
    <p:embeddedFont>
      <p:font typeface="Open Sans 1 Bold" panose="020B0604020202020204" charset="0"/>
      <p:regular r:id="rId52"/>
    </p:embeddedFont>
    <p:embeddedFont>
      <p:font typeface="Open Sans 2" panose="020B0604020202020204" charset="0"/>
      <p:regular r:id="rId53"/>
    </p:embeddedFont>
    <p:embeddedFont>
      <p:font typeface="Open Sans 2 Bold" panose="020B0604020202020204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12" Type="http://schemas.openxmlformats.org/officeDocument/2006/relationships/image" Target="../media/image61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60.jpeg"/><Relationship Id="rId5" Type="http://schemas.openxmlformats.org/officeDocument/2006/relationships/image" Target="../media/image55.jpeg"/><Relationship Id="rId10" Type="http://schemas.openxmlformats.org/officeDocument/2006/relationships/image" Target="../media/image59.jpeg"/><Relationship Id="rId4" Type="http://schemas.openxmlformats.org/officeDocument/2006/relationships/image" Target="../media/image4.jpeg"/><Relationship Id="rId9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svg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84" b="49708"/>
          <a:stretch>
            <a:fillRect/>
          </a:stretch>
        </p:blipFill>
        <p:spPr>
          <a:xfrm>
            <a:off x="4436045" y="8232395"/>
            <a:ext cx="4115421" cy="2054605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8551466" y="4123186"/>
            <a:ext cx="2057711" cy="205460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4" name="AutoShape 4"/>
          <p:cNvSpPr/>
          <p:nvPr/>
        </p:nvSpPr>
        <p:spPr>
          <a:xfrm>
            <a:off x="6493756" y="6177791"/>
            <a:ext cx="2057711" cy="2054605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6201" t="21963" r="7212" b="11470"/>
          <a:stretch>
            <a:fillRect/>
          </a:stretch>
        </p:blipFill>
        <p:spPr>
          <a:xfrm>
            <a:off x="14724598" y="6177791"/>
            <a:ext cx="3563402" cy="41092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75" b="33358"/>
          <a:stretch>
            <a:fillRect/>
          </a:stretch>
        </p:blipFill>
        <p:spPr>
          <a:xfrm>
            <a:off x="10609177" y="4123186"/>
            <a:ext cx="4115421" cy="4109209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724598" y="4123186"/>
            <a:ext cx="4115421" cy="2054605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10" name="AutoShape 10"/>
          <p:cNvSpPr/>
          <p:nvPr/>
        </p:nvSpPr>
        <p:spPr>
          <a:xfrm>
            <a:off x="12666888" y="8232395"/>
            <a:ext cx="2057711" cy="2054605"/>
          </a:xfrm>
          <a:prstGeom prst="rect">
            <a:avLst/>
          </a:prstGeom>
          <a:solidFill>
            <a:srgbClr val="29285D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15579" t="29016" r="9625" b="15041"/>
          <a:stretch>
            <a:fillRect/>
          </a:stretch>
        </p:blipFill>
        <p:spPr>
          <a:xfrm>
            <a:off x="10609177" y="2068582"/>
            <a:ext cx="4115421" cy="2054605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2666888" y="0"/>
            <a:ext cx="2057711" cy="2068582"/>
          </a:xfrm>
          <a:prstGeom prst="rect">
            <a:avLst/>
          </a:prstGeom>
          <a:solidFill>
            <a:srgbClr val="469BD8"/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18939" t="13272" r="15188" b="35898"/>
          <a:stretch>
            <a:fillRect/>
          </a:stretch>
        </p:blipFill>
        <p:spPr>
          <a:xfrm>
            <a:off x="14724598" y="0"/>
            <a:ext cx="3563402" cy="41231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0" y="7323286"/>
            <a:ext cx="3870028" cy="387002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 t="9814" b="18300"/>
          <a:stretch>
            <a:fillRect/>
          </a:stretch>
        </p:blipFill>
        <p:spPr>
          <a:xfrm>
            <a:off x="8551465" y="6170802"/>
            <a:ext cx="2057711" cy="206159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 b="25206"/>
          <a:stretch>
            <a:fillRect/>
          </a:stretch>
        </p:blipFill>
        <p:spPr>
          <a:xfrm>
            <a:off x="8551465" y="8239384"/>
            <a:ext cx="4115421" cy="205460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913833" y="1167641"/>
            <a:ext cx="7707186" cy="277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42"/>
              </a:lnSpc>
            </a:pPr>
            <a:r>
              <a:rPr lang="en-US" sz="7214" dirty="0" err="1">
                <a:solidFill>
                  <a:srgbClr val="191769"/>
                </a:solidFill>
                <a:latin typeface="HK Grotesk Bold Bold"/>
              </a:rPr>
              <a:t>Mentoreo</a:t>
            </a:r>
            <a:r>
              <a:rPr lang="en-US" sz="7214" dirty="0">
                <a:solidFill>
                  <a:srgbClr val="191769"/>
                </a:solidFill>
                <a:latin typeface="HK Grotesk Bold Bold"/>
              </a:rPr>
              <a:t> para</a:t>
            </a:r>
          </a:p>
          <a:p>
            <a:pPr marL="0" lvl="0" indent="0" algn="l">
              <a:lnSpc>
                <a:spcPts val="7142"/>
              </a:lnSpc>
              <a:spcBef>
                <a:spcPct val="0"/>
              </a:spcBef>
            </a:pPr>
            <a:r>
              <a:rPr lang="en-US" sz="7214" dirty="0">
                <a:solidFill>
                  <a:srgbClr val="191769"/>
                </a:solidFill>
                <a:latin typeface="HK Grotesk Bold Bold"/>
              </a:rPr>
              <a:t>las </a:t>
            </a:r>
            <a:r>
              <a:rPr lang="en-US" sz="7214" dirty="0" err="1">
                <a:solidFill>
                  <a:srgbClr val="191769"/>
                </a:solidFill>
                <a:latin typeface="HK Grotesk Bold Bold"/>
              </a:rPr>
              <a:t>nuevas</a:t>
            </a:r>
            <a:r>
              <a:rPr lang="en-US" sz="7214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7214" dirty="0" err="1">
                <a:solidFill>
                  <a:srgbClr val="191769"/>
                </a:solidFill>
                <a:latin typeface="HK Grotesk Bold Bold"/>
              </a:rPr>
              <a:t>generaciones</a:t>
            </a:r>
            <a:endParaRPr lang="en-US" sz="7214" dirty="0">
              <a:solidFill>
                <a:srgbClr val="191769"/>
              </a:solidFill>
              <a:latin typeface="HK Grotesk Bol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425759"/>
            <a:ext cx="16230600" cy="47751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162050"/>
            <a:ext cx="13621831" cy="1813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29"/>
              </a:lnSpc>
            </a:pPr>
            <a:r>
              <a:rPr lang="en-US" sz="6999" dirty="0">
                <a:solidFill>
                  <a:srgbClr val="191769"/>
                </a:solidFill>
                <a:latin typeface="HK Grotesk Bold"/>
              </a:rPr>
              <a:t>La </a:t>
            </a:r>
            <a:r>
              <a:rPr lang="en-US" sz="6999" dirty="0" err="1">
                <a:solidFill>
                  <a:srgbClr val="191769"/>
                </a:solidFill>
                <a:latin typeface="HK Grotesk Bold"/>
              </a:rPr>
              <a:t>estrategia</a:t>
            </a:r>
            <a:r>
              <a:rPr lang="en-US" sz="6999" dirty="0">
                <a:solidFill>
                  <a:srgbClr val="191769"/>
                </a:solidFill>
                <a:latin typeface="HK Grotesk Bold"/>
              </a:rPr>
              <a:t> de</a:t>
            </a:r>
          </a:p>
          <a:p>
            <a:pPr marL="0" lvl="0" indent="0">
              <a:lnSpc>
                <a:spcPts val="6929"/>
              </a:lnSpc>
              <a:spcBef>
                <a:spcPct val="0"/>
              </a:spcBef>
            </a:pPr>
            <a:r>
              <a:rPr lang="en-US" sz="6999" dirty="0">
                <a:solidFill>
                  <a:srgbClr val="191769"/>
                </a:solidFill>
                <a:latin typeface="HK Grotesk Bold"/>
              </a:rPr>
              <a:t>la </a:t>
            </a:r>
            <a:r>
              <a:rPr lang="en-US" sz="6999" dirty="0" err="1">
                <a:solidFill>
                  <a:srgbClr val="191769"/>
                </a:solidFill>
                <a:latin typeface="HK Grotesk Bold"/>
              </a:rPr>
              <a:t>visión</a:t>
            </a:r>
            <a:r>
              <a:rPr lang="en-US" sz="6999" dirty="0">
                <a:solidFill>
                  <a:srgbClr val="191769"/>
                </a:solidFill>
                <a:latin typeface="HK Grotesk Bold"/>
              </a:rPr>
              <a:t> </a:t>
            </a:r>
            <a:r>
              <a:rPr lang="en-US" sz="6999" dirty="0" err="1">
                <a:solidFill>
                  <a:srgbClr val="191769"/>
                </a:solidFill>
                <a:latin typeface="HK Grotesk Bold"/>
              </a:rPr>
              <a:t>generacional</a:t>
            </a:r>
            <a:endParaRPr lang="en-US" sz="6999" dirty="0">
              <a:solidFill>
                <a:srgbClr val="191769"/>
              </a:solidFill>
              <a:latin typeface="HK Grotesk Bold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1028700" y="5324788"/>
            <a:ext cx="221585" cy="22102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5" name="AutoShape 5"/>
          <p:cNvSpPr/>
          <p:nvPr/>
        </p:nvSpPr>
        <p:spPr>
          <a:xfrm>
            <a:off x="9063450" y="5324788"/>
            <a:ext cx="221585" cy="221020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6" name="AutoShape 6"/>
          <p:cNvSpPr/>
          <p:nvPr/>
        </p:nvSpPr>
        <p:spPr>
          <a:xfrm>
            <a:off x="3646474" y="5324788"/>
            <a:ext cx="221585" cy="221020"/>
          </a:xfrm>
          <a:prstGeom prst="rect">
            <a:avLst/>
          </a:prstGeom>
          <a:solidFill>
            <a:srgbClr val="DF682D"/>
          </a:solidFill>
        </p:spPr>
      </p:sp>
      <p:sp>
        <p:nvSpPr>
          <p:cNvPr id="7" name="AutoShape 7"/>
          <p:cNvSpPr/>
          <p:nvPr/>
        </p:nvSpPr>
        <p:spPr>
          <a:xfrm>
            <a:off x="6227962" y="5324788"/>
            <a:ext cx="221585" cy="221020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8" name="AutoShape 8"/>
          <p:cNvSpPr/>
          <p:nvPr/>
        </p:nvSpPr>
        <p:spPr>
          <a:xfrm>
            <a:off x="12152938" y="5324788"/>
            <a:ext cx="221585" cy="22102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9" name="AutoShape 9"/>
          <p:cNvSpPr/>
          <p:nvPr/>
        </p:nvSpPr>
        <p:spPr>
          <a:xfrm>
            <a:off x="15605284" y="5324788"/>
            <a:ext cx="221585" cy="221020"/>
          </a:xfrm>
          <a:prstGeom prst="rect">
            <a:avLst/>
          </a:prstGeom>
          <a:solidFill>
            <a:srgbClr val="38BF8E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l="12044" t="11578" r="11620" b="37592"/>
          <a:stretch>
            <a:fillRect/>
          </a:stretch>
        </p:blipFill>
        <p:spPr>
          <a:xfrm>
            <a:off x="14158581" y="0"/>
            <a:ext cx="4129419" cy="412318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t="1898" b="17887"/>
          <a:stretch>
            <a:fillRect/>
          </a:stretch>
        </p:blipFill>
        <p:spPr>
          <a:xfrm>
            <a:off x="14178787" y="-819513"/>
            <a:ext cx="4109213" cy="49427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28700" y="6267181"/>
            <a:ext cx="1775860" cy="51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095"/>
              </a:lnSpc>
            </a:pP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1)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Misión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63450" y="6267181"/>
            <a:ext cx="2390774" cy="51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095"/>
              </a:lnSpc>
            </a:pP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4)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Programas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46474" y="6267181"/>
            <a:ext cx="1844012" cy="51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095"/>
              </a:lnSpc>
            </a:pP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2)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Público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227962" y="6267181"/>
            <a:ext cx="2237262" cy="103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095"/>
              </a:lnSpc>
            </a:pP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3)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Nosotros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,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líderes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152938" y="6267181"/>
            <a:ext cx="2488588" cy="51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095"/>
              </a:lnSpc>
            </a:pP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5)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Relaciones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605284" y="6267181"/>
            <a:ext cx="1915110" cy="516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095"/>
              </a:lnSpc>
            </a:pP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6) </a:t>
            </a:r>
            <a:r>
              <a:rPr lang="en-US" sz="3199" spc="-79" dirty="0" err="1">
                <a:solidFill>
                  <a:srgbClr val="191769"/>
                </a:solidFill>
                <a:latin typeface="HK Grotesk Bold Bold"/>
              </a:rPr>
              <a:t>Cultura</a:t>
            </a:r>
            <a:r>
              <a:rPr lang="en-US" sz="3199" spc="-79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2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6897350" cy="8865917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4711982"/>
            <a:ext cx="10277868" cy="2272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39"/>
              </a:lnSpc>
              <a:spcBef>
                <a:spcPct val="0"/>
              </a:spcBef>
            </a:pP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“A este Cristo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proclamamos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,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aconsejando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y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enseñando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con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toda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sabiduría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a todos los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seres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humanos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, para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presentarlos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a todos perfectos en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él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.”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Colosenses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1:28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433907"/>
            <a:ext cx="8664212" cy="174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79"/>
              </a:lnSpc>
              <a:spcBef>
                <a:spcPct val="0"/>
              </a:spcBef>
            </a:pPr>
            <a:r>
              <a:rPr lang="en-US" sz="7999" u="sng" spc="-199" dirty="0" err="1">
                <a:solidFill>
                  <a:srgbClr val="29285D"/>
                </a:solidFill>
                <a:latin typeface="HK Grotesk Bold Bold"/>
              </a:rPr>
              <a:t>Proclamar</a:t>
            </a:r>
            <a:r>
              <a:rPr lang="en-US" sz="7999" u="sng" spc="-199" dirty="0">
                <a:solidFill>
                  <a:srgbClr val="29285D"/>
                </a:solidFill>
                <a:latin typeface="HK Grotesk Bold Bold"/>
              </a:rPr>
              <a:t>, </a:t>
            </a:r>
            <a:r>
              <a:rPr lang="en-US" sz="7999" u="sng" spc="-199" dirty="0" err="1">
                <a:solidFill>
                  <a:srgbClr val="29285D"/>
                </a:solidFill>
                <a:latin typeface="HK Grotesk Bold Bold"/>
              </a:rPr>
              <a:t>aconsejar</a:t>
            </a:r>
            <a:r>
              <a:rPr lang="en-US" sz="7999" u="sng" spc="-199" dirty="0">
                <a:solidFill>
                  <a:srgbClr val="29285D"/>
                </a:solidFill>
                <a:latin typeface="HK Grotesk Bold Bold"/>
              </a:rPr>
              <a:t> y </a:t>
            </a:r>
            <a:r>
              <a:rPr lang="en-US" sz="7999" u="sng" spc="-199" dirty="0" err="1">
                <a:solidFill>
                  <a:srgbClr val="29285D"/>
                </a:solidFill>
                <a:latin typeface="HK Grotesk Bold Bold"/>
              </a:rPr>
              <a:t>enseñar</a:t>
            </a:r>
            <a:endParaRPr lang="en-US" sz="7999" u="sng" spc="-199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6230289" y="8230998"/>
            <a:ext cx="2057711" cy="2054605"/>
          </a:xfrm>
          <a:prstGeom prst="rect">
            <a:avLst/>
          </a:prstGeom>
          <a:solidFill>
            <a:srgbClr val="FFC924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40485" y="5143500"/>
            <a:ext cx="6054546" cy="51435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AutoShape 3"/>
          <p:cNvSpPr/>
          <p:nvPr/>
        </p:nvSpPr>
        <p:spPr>
          <a:xfrm>
            <a:off x="6240485" y="0"/>
            <a:ext cx="6054546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21651" b="21113"/>
          <a:stretch>
            <a:fillRect/>
          </a:stretch>
        </p:blipFill>
        <p:spPr>
          <a:xfrm>
            <a:off x="12268200" y="5143500"/>
            <a:ext cx="5992970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28239" t="13413" r="6731"/>
          <a:stretch>
            <a:fillRect/>
          </a:stretch>
        </p:blipFill>
        <p:spPr>
          <a:xfrm>
            <a:off x="12268200" y="-182960"/>
            <a:ext cx="5992970" cy="532646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56557" y="1247775"/>
            <a:ext cx="4209210" cy="557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2"/>
              </a:lnSpc>
              <a:spcBef>
                <a:spcPct val="0"/>
              </a:spcBef>
            </a:pPr>
            <a:r>
              <a:rPr lang="en-US" sz="8003" spc="-200" dirty="0">
                <a:solidFill>
                  <a:srgbClr val="29285D"/>
                </a:solidFill>
                <a:latin typeface="HK Grotesk Bold Bold"/>
              </a:rPr>
              <a:t>6 claves </a:t>
            </a:r>
            <a:r>
              <a:rPr lang="en-US" sz="8003" spc="-200" dirty="0" err="1">
                <a:solidFill>
                  <a:srgbClr val="29285D"/>
                </a:solidFill>
                <a:latin typeface="HK Grotesk Bold Bold"/>
              </a:rPr>
              <a:t>activas</a:t>
            </a:r>
            <a:r>
              <a:rPr lang="en-US" sz="8003" spc="-200" dirty="0">
                <a:solidFill>
                  <a:srgbClr val="29285D"/>
                </a:solidFill>
                <a:latin typeface="HK Grotesk Bold Bold"/>
              </a:rPr>
              <a:t> de la </a:t>
            </a:r>
            <a:r>
              <a:rPr lang="en-US" sz="8003" spc="-200" dirty="0" err="1">
                <a:solidFill>
                  <a:srgbClr val="29285D"/>
                </a:solidFill>
                <a:latin typeface="HK Grotesk Bold Bold"/>
              </a:rPr>
              <a:t>visión</a:t>
            </a:r>
            <a:r>
              <a:rPr lang="en-US" sz="8003" spc="-200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8003" spc="-200" dirty="0" err="1">
                <a:solidFill>
                  <a:srgbClr val="29285D"/>
                </a:solidFill>
                <a:latin typeface="HK Grotesk Bold Bold"/>
              </a:rPr>
              <a:t>generacional</a:t>
            </a:r>
            <a:endParaRPr lang="en-US" sz="8003" spc="-200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54968" y="946908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77635" y="2143281"/>
            <a:ext cx="4580245" cy="208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Enfocarnos en la gran misión del liderazgo generacional.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31211" y="6340020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77635" y="7550179"/>
            <a:ext cx="4580245" cy="156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Respetar las etapas del desarrollo humano.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0"/>
            <a:ext cx="6054546" cy="51435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5" name="AutoShape 5"/>
          <p:cNvSpPr/>
          <p:nvPr/>
        </p:nvSpPr>
        <p:spPr>
          <a:xfrm>
            <a:off x="0" y="5143500"/>
            <a:ext cx="6054546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7201" r="40068" b="8226"/>
          <a:stretch>
            <a:fillRect/>
          </a:stretch>
        </p:blipFill>
        <p:spPr>
          <a:xfrm>
            <a:off x="6019800" y="-554197"/>
            <a:ext cx="6054546" cy="569769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r="21524"/>
          <a:stretch>
            <a:fillRect/>
          </a:stretch>
        </p:blipFill>
        <p:spPr>
          <a:xfrm>
            <a:off x="6019800" y="5143500"/>
            <a:ext cx="6054546" cy="51435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3050090" y="1533251"/>
            <a:ext cx="4209210" cy="4302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662"/>
              </a:lnSpc>
              <a:spcBef>
                <a:spcPct val="0"/>
              </a:spcBef>
            </a:pPr>
            <a:r>
              <a:rPr lang="en-US" sz="7403" spc="-185" dirty="0">
                <a:solidFill>
                  <a:srgbClr val="29285D"/>
                </a:solidFill>
                <a:latin typeface="HK Grotesk Bold Bold"/>
              </a:rPr>
              <a:t>6 claves </a:t>
            </a:r>
            <a:r>
              <a:rPr lang="en-US" sz="7403" spc="-185" dirty="0" err="1">
                <a:solidFill>
                  <a:srgbClr val="29285D"/>
                </a:solidFill>
                <a:latin typeface="HK Grotesk Bold Bold"/>
              </a:rPr>
              <a:t>activas</a:t>
            </a:r>
            <a:r>
              <a:rPr lang="en-US" sz="7403" spc="-185" dirty="0">
                <a:solidFill>
                  <a:srgbClr val="29285D"/>
                </a:solidFill>
                <a:latin typeface="HK Grotesk Bold Bold"/>
              </a:rPr>
              <a:t> de la </a:t>
            </a:r>
            <a:r>
              <a:rPr lang="en-US" sz="7403" spc="-185" dirty="0" err="1">
                <a:solidFill>
                  <a:srgbClr val="29285D"/>
                </a:solidFill>
                <a:latin typeface="HK Grotesk Bold Bold"/>
              </a:rPr>
              <a:t>visión</a:t>
            </a:r>
            <a:r>
              <a:rPr lang="en-US" sz="7403" spc="-185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7403" spc="-185" dirty="0" err="1">
                <a:solidFill>
                  <a:srgbClr val="29285D"/>
                </a:solidFill>
                <a:latin typeface="HK Grotesk Bold Bold"/>
              </a:rPr>
              <a:t>generacional</a:t>
            </a:r>
            <a:endParaRPr lang="en-US" sz="7403" spc="-18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14483" y="1312638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1087" y="2290562"/>
            <a:ext cx="4432372" cy="156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Ejercitar el liderazgo apropiado.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14483" y="6410088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#4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9893" y="7480111"/>
            <a:ext cx="4214759" cy="156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Desarrollar relaciones intencionales.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40485" y="0"/>
            <a:ext cx="6054546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218" r="24215" b="1218"/>
          <a:stretch>
            <a:fillRect/>
          </a:stretch>
        </p:blipFill>
        <p:spPr>
          <a:xfrm>
            <a:off x="12295030" y="5143500"/>
            <a:ext cx="5992970" cy="51435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6240485" y="5143500"/>
            <a:ext cx="6054546" cy="514350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1161"/>
          <a:stretch>
            <a:fillRect/>
          </a:stretch>
        </p:blipFill>
        <p:spPr>
          <a:xfrm>
            <a:off x="12295030" y="0"/>
            <a:ext cx="6854110" cy="51435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247775"/>
            <a:ext cx="4209210" cy="4537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022"/>
              </a:lnSpc>
              <a:spcBef>
                <a:spcPct val="0"/>
              </a:spcBef>
            </a:pPr>
            <a:r>
              <a:rPr lang="en-US" sz="7803" spc="-195" dirty="0">
                <a:solidFill>
                  <a:srgbClr val="29285D"/>
                </a:solidFill>
                <a:latin typeface="HK Grotesk Bold Bold"/>
              </a:rPr>
              <a:t>6 claves </a:t>
            </a:r>
            <a:r>
              <a:rPr lang="en-US" sz="7803" spc="-195" dirty="0" err="1">
                <a:solidFill>
                  <a:srgbClr val="29285D"/>
                </a:solidFill>
                <a:latin typeface="HK Grotesk Bold Bold"/>
              </a:rPr>
              <a:t>activas</a:t>
            </a:r>
            <a:r>
              <a:rPr lang="en-US" sz="7803" spc="-195" dirty="0">
                <a:solidFill>
                  <a:srgbClr val="29285D"/>
                </a:solidFill>
                <a:latin typeface="HK Grotesk Bold Bold"/>
              </a:rPr>
              <a:t> de la </a:t>
            </a:r>
            <a:r>
              <a:rPr lang="en-US" sz="7803" spc="-195" dirty="0" err="1">
                <a:solidFill>
                  <a:srgbClr val="29285D"/>
                </a:solidFill>
                <a:latin typeface="HK Grotesk Bold Bold"/>
              </a:rPr>
              <a:t>visión</a:t>
            </a:r>
            <a:r>
              <a:rPr lang="en-US" sz="7803" spc="-195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7803" spc="-195" dirty="0" err="1">
                <a:solidFill>
                  <a:srgbClr val="29285D"/>
                </a:solidFill>
                <a:latin typeface="HK Grotesk Bold Bold"/>
              </a:rPr>
              <a:t>generacional</a:t>
            </a:r>
            <a:endParaRPr lang="en-US" sz="7803" spc="-19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54968" y="1295539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57352" y="2307660"/>
            <a:ext cx="3759235" cy="156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Implementar programas acertados.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24180" y="6661768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57352" y="7741441"/>
            <a:ext cx="3820811" cy="105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Influenciar la cultura.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477000" cy="102870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104900"/>
            <a:ext cx="3768991" cy="373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2"/>
              </a:lnSpc>
            </a:pPr>
            <a:r>
              <a:rPr lang="en-US" sz="4292" u="sng" spc="-107" dirty="0">
                <a:solidFill>
                  <a:srgbClr val="29285D"/>
                </a:solidFill>
                <a:latin typeface="HK Grotesk Bold Bold"/>
              </a:rPr>
              <a:t>Clave 1</a:t>
            </a:r>
          </a:p>
          <a:p>
            <a:pPr marL="0" lvl="0" indent="0">
              <a:lnSpc>
                <a:spcPts val="6170"/>
              </a:lnSpc>
            </a:pPr>
            <a:r>
              <a:rPr lang="en-US" sz="4292" spc="-107" dirty="0" err="1">
                <a:solidFill>
                  <a:srgbClr val="29285D"/>
                </a:solidFill>
                <a:latin typeface="HK Grotesk Bold Bold"/>
              </a:rPr>
              <a:t>Enfocarnos</a:t>
            </a:r>
            <a:r>
              <a:rPr lang="en-US" sz="4292" spc="-107" dirty="0">
                <a:solidFill>
                  <a:srgbClr val="29285D"/>
                </a:solidFill>
                <a:latin typeface="HK Grotesk Bold Bold"/>
              </a:rPr>
              <a:t> en la gran </a:t>
            </a:r>
            <a:r>
              <a:rPr lang="en-US" sz="4292" spc="-107" dirty="0" err="1">
                <a:solidFill>
                  <a:srgbClr val="29285D"/>
                </a:solidFill>
                <a:latin typeface="HK Grotesk Bold Bold"/>
              </a:rPr>
              <a:t>misión</a:t>
            </a:r>
            <a:r>
              <a:rPr lang="en-US" sz="4292" spc="-107" dirty="0">
                <a:solidFill>
                  <a:srgbClr val="29285D"/>
                </a:solidFill>
                <a:latin typeface="HK Grotesk Bold Bold"/>
              </a:rPr>
              <a:t> del </a:t>
            </a:r>
            <a:r>
              <a:rPr lang="en-US" sz="4292" spc="-107" dirty="0" err="1">
                <a:solidFill>
                  <a:srgbClr val="29285D"/>
                </a:solidFill>
                <a:latin typeface="HK Grotesk Bold Bold"/>
              </a:rPr>
              <a:t>liderazgo</a:t>
            </a:r>
            <a:endParaRPr lang="en-US" sz="4292" spc="-107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71272" y="2914650"/>
            <a:ext cx="8888028" cy="4391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49"/>
              </a:lnSpc>
              <a:spcBef>
                <a:spcPts val="3262"/>
              </a:spcBef>
            </a:pPr>
            <a:r>
              <a:rPr lang="en-US" sz="2999" dirty="0">
                <a:solidFill>
                  <a:srgbClr val="29285D"/>
                </a:solidFill>
                <a:latin typeface="Open Sans 2 Bold"/>
              </a:rPr>
              <a:t>―“</a:t>
            </a:r>
            <a:r>
              <a:rPr lang="en-US" sz="2999" dirty="0" err="1">
                <a:solidFill>
                  <a:srgbClr val="29285D"/>
                </a:solidFill>
                <a:latin typeface="Open Sans 2 Bold"/>
              </a:rPr>
              <a:t>Amarás</a:t>
            </a:r>
            <a:r>
              <a:rPr lang="en-US" sz="2999" dirty="0">
                <a:solidFill>
                  <a:srgbClr val="29285D"/>
                </a:solidFill>
                <a:latin typeface="Open Sans 2 Bold"/>
              </a:rPr>
              <a:t> al </a:t>
            </a:r>
            <a:r>
              <a:rPr lang="en-US" sz="2999" dirty="0" err="1">
                <a:solidFill>
                  <a:srgbClr val="29285D"/>
                </a:solidFill>
                <a:latin typeface="Open Sans 2 Bold"/>
              </a:rPr>
              <a:t>Señor</a:t>
            </a:r>
            <a:r>
              <a:rPr lang="en-US" sz="2999" dirty="0">
                <a:solidFill>
                  <a:srgbClr val="29285D"/>
                </a:solidFill>
                <a:latin typeface="Open Sans 2 Bold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 Bold"/>
              </a:rPr>
              <a:t>tu</a:t>
            </a:r>
            <a:r>
              <a:rPr lang="en-US" sz="2999" dirty="0">
                <a:solidFill>
                  <a:srgbClr val="29285D"/>
                </a:solidFill>
                <a:latin typeface="Open Sans 2 Bold"/>
              </a:rPr>
              <a:t> Dios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con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todo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tu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corazón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, con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toda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tu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alma y con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toda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tu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mente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”. Este es el primero y el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más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importante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de los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mandamientos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. El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segundo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es similar: </a:t>
            </a:r>
            <a:r>
              <a:rPr lang="en-US" sz="2999" dirty="0">
                <a:solidFill>
                  <a:srgbClr val="29285D"/>
                </a:solidFill>
                <a:latin typeface="Open Sans 2 Bold"/>
              </a:rPr>
              <a:t>“</a:t>
            </a:r>
            <a:r>
              <a:rPr lang="en-US" sz="2999" dirty="0" err="1">
                <a:solidFill>
                  <a:srgbClr val="29285D"/>
                </a:solidFill>
                <a:latin typeface="Open Sans 2 Bold"/>
              </a:rPr>
              <a:t>Amarás</a:t>
            </a:r>
            <a:r>
              <a:rPr lang="en-US" sz="2999" dirty="0">
                <a:solidFill>
                  <a:srgbClr val="29285D"/>
                </a:solidFill>
                <a:latin typeface="Open Sans 2 Bold"/>
              </a:rPr>
              <a:t> a </a:t>
            </a:r>
            <a:r>
              <a:rPr lang="en-US" sz="2999" dirty="0" err="1">
                <a:solidFill>
                  <a:srgbClr val="29285D"/>
                </a:solidFill>
                <a:latin typeface="Open Sans 2 Bold"/>
              </a:rPr>
              <a:t>tu</a:t>
            </a:r>
            <a:r>
              <a:rPr lang="en-US" sz="2999" dirty="0">
                <a:solidFill>
                  <a:srgbClr val="29285D"/>
                </a:solidFill>
                <a:latin typeface="Open Sans 2 Bold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 Bold"/>
              </a:rPr>
              <a:t>prójimo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con el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mismo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amor con que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te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amas a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ti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mismo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”. Los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demás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mandamientos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y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demandas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de los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profetas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se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resumen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en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estos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 dos </a:t>
            </a:r>
            <a:r>
              <a:rPr lang="en-US" sz="2999" dirty="0" err="1">
                <a:solidFill>
                  <a:srgbClr val="29285D"/>
                </a:solidFill>
                <a:latin typeface="Open Sans 2"/>
              </a:rPr>
              <a:t>mandamientos</a:t>
            </a:r>
            <a:r>
              <a:rPr lang="en-US" sz="2999" dirty="0">
                <a:solidFill>
                  <a:srgbClr val="29285D"/>
                </a:solidFill>
                <a:latin typeface="Open Sans 2"/>
              </a:rPr>
              <a:t>… Mateo 22:37-40ª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477000" cy="102870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104900"/>
            <a:ext cx="3768991" cy="373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2"/>
              </a:lnSpc>
            </a:pPr>
            <a:r>
              <a:rPr lang="en-US" sz="4292" u="sng" spc="-107" dirty="0">
                <a:solidFill>
                  <a:srgbClr val="29285D"/>
                </a:solidFill>
                <a:latin typeface="HK Grotesk Bold Bold"/>
              </a:rPr>
              <a:t>Clave 1</a:t>
            </a:r>
          </a:p>
          <a:p>
            <a:pPr marL="0" lvl="0" indent="0">
              <a:lnSpc>
                <a:spcPts val="6170"/>
              </a:lnSpc>
            </a:pPr>
            <a:r>
              <a:rPr lang="en-US" sz="4292" spc="-107" dirty="0" err="1">
                <a:solidFill>
                  <a:srgbClr val="29285D"/>
                </a:solidFill>
                <a:latin typeface="HK Grotesk Bold Bold"/>
              </a:rPr>
              <a:t>Enfocarnos</a:t>
            </a:r>
            <a:r>
              <a:rPr lang="en-US" sz="4292" spc="-107" dirty="0">
                <a:solidFill>
                  <a:srgbClr val="29285D"/>
                </a:solidFill>
                <a:latin typeface="HK Grotesk Bold Bold"/>
              </a:rPr>
              <a:t> en la gran </a:t>
            </a:r>
            <a:r>
              <a:rPr lang="en-US" sz="4292" spc="-107" dirty="0" err="1">
                <a:solidFill>
                  <a:srgbClr val="29285D"/>
                </a:solidFill>
                <a:latin typeface="HK Grotesk Bold Bold"/>
              </a:rPr>
              <a:t>misión</a:t>
            </a:r>
            <a:r>
              <a:rPr lang="en-US" sz="4292" spc="-107" dirty="0">
                <a:solidFill>
                  <a:srgbClr val="29285D"/>
                </a:solidFill>
                <a:latin typeface="HK Grotesk Bold Bold"/>
              </a:rPr>
              <a:t> del </a:t>
            </a:r>
            <a:r>
              <a:rPr lang="en-US" sz="4292" spc="-107" dirty="0" err="1">
                <a:solidFill>
                  <a:srgbClr val="29285D"/>
                </a:solidFill>
                <a:latin typeface="HK Grotesk Bold Bold"/>
              </a:rPr>
              <a:t>liderazgo</a:t>
            </a:r>
            <a:endParaRPr lang="en-US" sz="4292" spc="-107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71272" y="3743325"/>
            <a:ext cx="8888028" cy="2733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50"/>
              </a:lnSpc>
              <a:spcBef>
                <a:spcPts val="3262"/>
              </a:spcBef>
            </a:pPr>
            <a:r>
              <a:rPr lang="en-US" sz="3000" dirty="0">
                <a:solidFill>
                  <a:srgbClr val="29285D"/>
                </a:solidFill>
                <a:latin typeface="Arimo"/>
              </a:rPr>
              <a:t>Por lo tanto,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vayan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y </a:t>
            </a:r>
            <a:r>
              <a:rPr lang="en-US" sz="3000" dirty="0" err="1">
                <a:solidFill>
                  <a:srgbClr val="29285D"/>
                </a:solidFill>
                <a:latin typeface="Arimo Bold"/>
              </a:rPr>
              <a:t>hagan</a:t>
            </a:r>
            <a:r>
              <a:rPr lang="en-US" sz="3000" dirty="0">
                <a:solidFill>
                  <a:srgbClr val="29285D"/>
                </a:solidFill>
                <a:latin typeface="Arimo Bold"/>
              </a:rPr>
              <a:t> </a:t>
            </a:r>
            <a:r>
              <a:rPr lang="en-US" sz="3000" dirty="0" err="1">
                <a:solidFill>
                  <a:srgbClr val="29285D"/>
                </a:solidFill>
                <a:latin typeface="Arimo Bold"/>
              </a:rPr>
              <a:t>discípulos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en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todas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las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naciones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.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Bautícenlos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en el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nombre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del Padre, del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Hijo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y del </a:t>
            </a:r>
            <a:r>
              <a:rPr lang="en-US" sz="3000" dirty="0" err="1">
                <a:solidFill>
                  <a:srgbClr val="29285D"/>
                </a:solidFill>
                <a:latin typeface="Arimo"/>
              </a:rPr>
              <a:t>Espíritu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Santo, 20 y </a:t>
            </a:r>
            <a:r>
              <a:rPr lang="en-US" sz="3000" dirty="0" err="1">
                <a:solidFill>
                  <a:srgbClr val="29285D"/>
                </a:solidFill>
                <a:latin typeface="Arimo Bold"/>
              </a:rPr>
              <a:t>enséñenles</a:t>
            </a:r>
            <a:r>
              <a:rPr lang="en-US" sz="3000" dirty="0">
                <a:solidFill>
                  <a:srgbClr val="29285D"/>
                </a:solidFill>
                <a:latin typeface="Arimo Bold"/>
              </a:rPr>
              <a:t> a </a:t>
            </a:r>
            <a:r>
              <a:rPr lang="en-US" sz="3000" dirty="0" err="1">
                <a:solidFill>
                  <a:srgbClr val="29285D"/>
                </a:solidFill>
                <a:latin typeface="Arimo Bold"/>
              </a:rPr>
              <a:t>obedecer</a:t>
            </a:r>
            <a:r>
              <a:rPr lang="en-US" sz="3000" dirty="0">
                <a:solidFill>
                  <a:srgbClr val="29285D"/>
                </a:solidFill>
                <a:latin typeface="Arimo Bold"/>
              </a:rPr>
              <a:t> los </a:t>
            </a:r>
            <a:r>
              <a:rPr lang="en-US" sz="3000" dirty="0" err="1">
                <a:solidFill>
                  <a:srgbClr val="29285D"/>
                </a:solidFill>
                <a:latin typeface="Arimo Bold"/>
              </a:rPr>
              <a:t>mandamientos</a:t>
            </a:r>
            <a:r>
              <a:rPr lang="en-US" sz="3000" dirty="0">
                <a:solidFill>
                  <a:srgbClr val="29285D"/>
                </a:solidFill>
                <a:latin typeface="Arimo"/>
              </a:rPr>
              <a:t> que les he dado. Mateo 28:19-20ª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2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9638"/>
            <a:ext cx="16962052" cy="8897362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2955064"/>
            <a:ext cx="6174148" cy="3181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074"/>
              </a:lnSpc>
              <a:spcBef>
                <a:spcPct val="0"/>
              </a:spcBef>
            </a:pPr>
            <a:r>
              <a:rPr lang="en-US" sz="7499" spc="-187" dirty="0" err="1">
                <a:solidFill>
                  <a:srgbClr val="29285D"/>
                </a:solidFill>
                <a:latin typeface="HK Grotesk Bold Bold"/>
              </a:rPr>
              <a:t>Propósitos</a:t>
            </a:r>
            <a:r>
              <a:rPr lang="en-US" sz="7499" spc="-187" dirty="0">
                <a:solidFill>
                  <a:srgbClr val="29285D"/>
                </a:solidFill>
                <a:latin typeface="HK Grotesk Bold Bold"/>
              </a:rPr>
              <a:t> de </a:t>
            </a:r>
            <a:r>
              <a:rPr lang="en-US" sz="7499" spc="-187" dirty="0" err="1">
                <a:solidFill>
                  <a:srgbClr val="29285D"/>
                </a:solidFill>
                <a:latin typeface="HK Grotesk Bold Bold"/>
              </a:rPr>
              <a:t>madurez</a:t>
            </a:r>
            <a:r>
              <a:rPr lang="en-US" sz="7499" spc="-187" dirty="0">
                <a:solidFill>
                  <a:srgbClr val="29285D"/>
                </a:solidFill>
                <a:latin typeface="HK Grotesk Bold Bold"/>
              </a:rPr>
              <a:t> que los </a:t>
            </a:r>
            <a:r>
              <a:rPr lang="en-US" sz="7499" spc="-187" dirty="0" err="1">
                <a:solidFill>
                  <a:srgbClr val="29285D"/>
                </a:solidFill>
                <a:latin typeface="HK Grotesk Bold Bold"/>
              </a:rPr>
              <a:t>discípulos</a:t>
            </a:r>
            <a:r>
              <a:rPr lang="en-US" sz="7499" spc="-187" dirty="0">
                <a:solidFill>
                  <a:srgbClr val="29285D"/>
                </a:solidFill>
                <a:latin typeface="HK Grotesk Bold Bold"/>
              </a:rPr>
              <a:t> deben </a:t>
            </a:r>
            <a:r>
              <a:rPr lang="en-US" sz="7499" spc="-187" dirty="0" err="1">
                <a:solidFill>
                  <a:srgbClr val="29285D"/>
                </a:solidFill>
                <a:latin typeface="HK Grotesk Bold Bold"/>
              </a:rPr>
              <a:t>alcanzar</a:t>
            </a:r>
            <a:endParaRPr lang="en-US" sz="7499" spc="-187" dirty="0">
              <a:solidFill>
                <a:srgbClr val="29285D"/>
              </a:solidFill>
              <a:latin typeface="HK Grotesk Bold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94949" y="2678839"/>
            <a:ext cx="1127738" cy="8387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34754" y="6493891"/>
            <a:ext cx="648129" cy="8387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379857" y="3790127"/>
            <a:ext cx="2357922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1) Adoración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7549833"/>
            <a:ext cx="3118775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3) Evangelismo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71780" y="6493891"/>
            <a:ext cx="838755" cy="8387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74046" y="2743852"/>
            <a:ext cx="834223" cy="77374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748054" y="3790127"/>
            <a:ext cx="1886208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2) Servicio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339840" y="7549833"/>
            <a:ext cx="2702636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4) Discipulado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29285D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123" y="0"/>
            <a:ext cx="18305123" cy="1657350"/>
          </a:xfrm>
          <a:prstGeom prst="rect">
            <a:avLst/>
          </a:prstGeom>
          <a:solidFill>
            <a:srgbClr val="469BD8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5784510" y="4773873"/>
            <a:ext cx="2830696" cy="2830684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211" t="-21444" r="-121046" b="-27023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040077" y="4773873"/>
            <a:ext cx="2830696" cy="2830684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43333" t="-9956" r="-38555" b="-11379"/>
              </a:stretch>
            </a:blip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4295645" y="4794655"/>
            <a:ext cx="2830696" cy="2830684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43294" t="-11963" r="-39527" b="-9956"/>
              </a:stretch>
            </a:blipFill>
          </p:spPr>
        </p:sp>
      </p:grpSp>
      <p:sp>
        <p:nvSpPr>
          <p:cNvPr id="9" name="AutoShape 9"/>
          <p:cNvSpPr/>
          <p:nvPr/>
        </p:nvSpPr>
        <p:spPr>
          <a:xfrm>
            <a:off x="-17123" y="8232395"/>
            <a:ext cx="2057711" cy="205460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10" name="TextBox 10"/>
          <p:cNvSpPr txBox="1"/>
          <p:nvPr/>
        </p:nvSpPr>
        <p:spPr>
          <a:xfrm>
            <a:off x="1011732" y="2804178"/>
            <a:ext cx="5507165" cy="86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9"/>
              </a:lnSpc>
            </a:pPr>
            <a:r>
              <a:rPr lang="en-US" sz="6999" spc="-174" dirty="0" err="1">
                <a:solidFill>
                  <a:srgbClr val="191769"/>
                </a:solidFill>
                <a:latin typeface="HK Grotesk Bold Bold"/>
              </a:rPr>
              <a:t>Comunicación</a:t>
            </a:r>
            <a:endParaRPr lang="en-US" sz="6999" spc="-174" dirty="0">
              <a:solidFill>
                <a:srgbClr val="191769"/>
              </a:solidFill>
              <a:latin typeface="HK Grotesk Bold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5651550" y="8083471"/>
            <a:ext cx="3096615" cy="2203529"/>
            <a:chOff x="0" y="0"/>
            <a:chExt cx="4128820" cy="293803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093044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r>
                <a:rPr lang="en-US" sz="3168" u="sng" spc="-79">
                  <a:solidFill>
                    <a:srgbClr val="29285D"/>
                  </a:solidFill>
                  <a:latin typeface="HK Grotesk Bold Bold"/>
                </a:rPr>
                <a:t>Personalizar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265763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07118" y="8083471"/>
            <a:ext cx="3096615" cy="2203529"/>
            <a:chOff x="0" y="0"/>
            <a:chExt cx="4128820" cy="29380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1093044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r>
                <a:rPr lang="en-US" sz="3168" u="sng" spc="-79">
                  <a:solidFill>
                    <a:srgbClr val="29285D"/>
                  </a:solidFill>
                  <a:latin typeface="HK Grotesk Bold Bold"/>
                </a:rPr>
                <a:t>Repetir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2265763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162685" y="8127735"/>
            <a:ext cx="3096615" cy="2180047"/>
            <a:chOff x="0" y="0"/>
            <a:chExt cx="4128820" cy="290673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1077389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r>
                <a:rPr lang="en-US" sz="3168" u="sng" spc="-79">
                  <a:solidFill>
                    <a:srgbClr val="29285D"/>
                  </a:solidFill>
                  <a:latin typeface="HK Grotesk Bold Bold"/>
                </a:rPr>
                <a:t>Evaluar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2234454"/>
              <a:ext cx="4128820" cy="672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055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108733" y="-17652"/>
            <a:ext cx="2179422" cy="2328532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3" name="AutoShape 3"/>
          <p:cNvSpPr/>
          <p:nvPr/>
        </p:nvSpPr>
        <p:spPr>
          <a:xfrm>
            <a:off x="0" y="2177530"/>
            <a:ext cx="18444020" cy="810947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2671" t="7251" b="19994"/>
          <a:stretch>
            <a:fillRect/>
          </a:stretch>
        </p:blipFill>
        <p:spPr>
          <a:xfrm>
            <a:off x="11312678" y="3264944"/>
            <a:ext cx="4796055" cy="599335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777525"/>
            <a:ext cx="10609167" cy="933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929"/>
              </a:lnSpc>
              <a:spcBef>
                <a:spcPct val="0"/>
              </a:spcBef>
            </a:pPr>
            <a:r>
              <a:rPr lang="en-US" sz="6999" dirty="0" err="1">
                <a:solidFill>
                  <a:srgbClr val="29285D"/>
                </a:solidFill>
                <a:latin typeface="HK Grotesk Bold"/>
              </a:rPr>
              <a:t>Grupos</a:t>
            </a:r>
            <a:r>
              <a:rPr lang="en-US" sz="6999" dirty="0">
                <a:solidFill>
                  <a:srgbClr val="29285D"/>
                </a:solidFill>
                <a:latin typeface="HK Grotesk Bold"/>
              </a:rPr>
              <a:t> </a:t>
            </a:r>
            <a:r>
              <a:rPr lang="en-US" sz="6999" dirty="0" err="1">
                <a:solidFill>
                  <a:srgbClr val="29285D"/>
                </a:solidFill>
                <a:latin typeface="HK Grotesk Bold"/>
              </a:rPr>
              <a:t>pequeños</a:t>
            </a:r>
            <a:endParaRPr lang="en-US" sz="6999" dirty="0">
              <a:solidFill>
                <a:srgbClr val="29285D"/>
              </a:solidFill>
              <a:latin typeface="HK Grotesk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5320588"/>
            <a:ext cx="8115300" cy="1794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735"/>
              </a:lnSpc>
            </a:pP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¿De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qué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maneras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podemos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ayudar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a las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nuevas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generaciones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para que Cristo sea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formado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 en </a:t>
            </a:r>
            <a:r>
              <a:rPr lang="en-US" sz="3699" spc="-92" dirty="0" err="1">
                <a:solidFill>
                  <a:srgbClr val="29285D"/>
                </a:solidFill>
                <a:latin typeface="HK Grotesk Bold Bold"/>
              </a:rPr>
              <a:t>ellos</a:t>
            </a:r>
            <a:r>
              <a:rPr lang="en-US" sz="3699" spc="-92" dirty="0">
                <a:solidFill>
                  <a:srgbClr val="29285D"/>
                </a:solidFill>
                <a:latin typeface="HK Grotesk Bold Bold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7443" y="0"/>
            <a:ext cx="16780557" cy="8827817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5888" r="27471" b="11846"/>
          <a:stretch>
            <a:fillRect/>
          </a:stretch>
        </p:blipFill>
        <p:spPr>
          <a:xfrm>
            <a:off x="12623274" y="1451578"/>
            <a:ext cx="4431439" cy="559083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688543" y="1494933"/>
            <a:ext cx="7783398" cy="2338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73"/>
              </a:lnSpc>
            </a:pPr>
            <a:r>
              <a:rPr lang="en-US" sz="9969" spc="-249" dirty="0" err="1">
                <a:solidFill>
                  <a:srgbClr val="191769"/>
                </a:solidFill>
                <a:latin typeface="HK Grotesk Bold Bold"/>
              </a:rPr>
              <a:t>Introducción</a:t>
            </a:r>
            <a:endParaRPr lang="en-US" sz="9969" spc="-249" dirty="0">
              <a:solidFill>
                <a:srgbClr val="191769"/>
              </a:solidFill>
              <a:latin typeface="HK Grotesk Bold Bold"/>
            </a:endParaRPr>
          </a:p>
          <a:p>
            <a:pPr>
              <a:lnSpc>
                <a:spcPts val="8773"/>
              </a:lnSpc>
            </a:pPr>
            <a:endParaRPr lang="en-US" sz="9969" spc="-249" dirty="0">
              <a:solidFill>
                <a:srgbClr val="191769"/>
              </a:solidFill>
              <a:latin typeface="HK Grotesk Bol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688543" y="4638735"/>
            <a:ext cx="9060229" cy="2725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03"/>
              </a:lnSpc>
            </a:pPr>
            <a:r>
              <a:rPr lang="en-US" sz="4399" u="sng" spc="-109" dirty="0">
                <a:solidFill>
                  <a:srgbClr val="191769"/>
                </a:solidFill>
                <a:latin typeface="HK Grotesk Light Bold"/>
              </a:rPr>
              <a:t>¿</a:t>
            </a:r>
            <a:r>
              <a:rPr lang="en-US" sz="4399" u="sng" spc="-109" dirty="0" err="1">
                <a:solidFill>
                  <a:srgbClr val="191769"/>
                </a:solidFill>
                <a:latin typeface="HK Grotesk Light Bold"/>
              </a:rPr>
              <a:t>Qué</a:t>
            </a:r>
            <a:r>
              <a:rPr lang="en-US" sz="4399" u="sng" spc="-109" dirty="0">
                <a:solidFill>
                  <a:srgbClr val="191769"/>
                </a:solidFill>
                <a:latin typeface="HK Grotesk Light Bold"/>
              </a:rPr>
              <a:t> es el </a:t>
            </a:r>
            <a:r>
              <a:rPr lang="en-US" sz="4399" u="sng" spc="-109" dirty="0" err="1">
                <a:solidFill>
                  <a:srgbClr val="191769"/>
                </a:solidFill>
                <a:latin typeface="HK Grotesk Light Bold"/>
              </a:rPr>
              <a:t>liderazgo</a:t>
            </a:r>
            <a:r>
              <a:rPr lang="en-US" sz="4399" u="sng" spc="-109" dirty="0">
                <a:solidFill>
                  <a:srgbClr val="191769"/>
                </a:solidFill>
                <a:latin typeface="HK Grotesk Light Bold"/>
              </a:rPr>
              <a:t> </a:t>
            </a:r>
            <a:r>
              <a:rPr lang="en-US" sz="4399" u="sng" spc="-109" dirty="0" err="1">
                <a:solidFill>
                  <a:srgbClr val="191769"/>
                </a:solidFill>
                <a:latin typeface="HK Grotesk Light Bold"/>
              </a:rPr>
              <a:t>generacional</a:t>
            </a:r>
            <a:r>
              <a:rPr lang="en-US" sz="4399" u="sng" spc="-109" dirty="0">
                <a:solidFill>
                  <a:srgbClr val="191769"/>
                </a:solidFill>
                <a:latin typeface="HK Grotesk Light Bold"/>
              </a:rPr>
              <a:t>?</a:t>
            </a:r>
          </a:p>
          <a:p>
            <a:pPr>
              <a:lnSpc>
                <a:spcPts val="7303"/>
              </a:lnSpc>
            </a:pPr>
            <a:endParaRPr lang="en-US" sz="4399" u="sng" spc="-109" dirty="0">
              <a:solidFill>
                <a:srgbClr val="191769"/>
              </a:solidFill>
              <a:latin typeface="HK Grotesk Light Bold"/>
            </a:endParaRPr>
          </a:p>
          <a:p>
            <a:pPr marL="0" lvl="0" indent="0" algn="l">
              <a:lnSpc>
                <a:spcPts val="7303"/>
              </a:lnSpc>
            </a:pPr>
            <a:endParaRPr lang="en-US" sz="4399" u="sng" spc="-109" dirty="0">
              <a:solidFill>
                <a:srgbClr val="191769"/>
              </a:solidFill>
              <a:latin typeface="HK Grotesk Light Bold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155" y="8224009"/>
            <a:ext cx="2057711" cy="2068582"/>
          </a:xfrm>
          <a:prstGeom prst="rect">
            <a:avLst/>
          </a:prstGeom>
          <a:solidFill>
            <a:srgbClr val="469BD8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953250" cy="102870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259248"/>
            <a:ext cx="4819650" cy="4816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2"/>
              </a:lnSpc>
            </a:pPr>
            <a:r>
              <a:rPr lang="en-US" sz="4692" u="sng" spc="-117" dirty="0">
                <a:solidFill>
                  <a:srgbClr val="29285D"/>
                </a:solidFill>
                <a:latin typeface="HK Grotesk Bold Bold"/>
              </a:rPr>
              <a:t>Clave 2</a:t>
            </a:r>
          </a:p>
          <a:p>
            <a:pPr>
              <a:lnSpc>
                <a:spcPts val="6570"/>
              </a:lnSpc>
            </a:pPr>
            <a:r>
              <a:rPr lang="en-US" sz="4692" spc="-117" dirty="0" err="1">
                <a:solidFill>
                  <a:srgbClr val="29285D"/>
                </a:solidFill>
                <a:latin typeface="HK Grotesk Bold Bold"/>
              </a:rPr>
              <a:t>Entender</a:t>
            </a:r>
            <a:r>
              <a:rPr lang="en-US" sz="4692" spc="-117" dirty="0">
                <a:solidFill>
                  <a:srgbClr val="29285D"/>
                </a:solidFill>
                <a:latin typeface="HK Grotesk Bold Bold"/>
              </a:rPr>
              <a:t> el </a:t>
            </a:r>
            <a:r>
              <a:rPr lang="en-US" sz="4692" spc="-117" dirty="0" err="1">
                <a:solidFill>
                  <a:srgbClr val="29285D"/>
                </a:solidFill>
                <a:latin typeface="HK Grotesk Bold Bold"/>
              </a:rPr>
              <a:t>diseño</a:t>
            </a:r>
            <a:r>
              <a:rPr lang="en-US" sz="4692" spc="-117" dirty="0">
                <a:solidFill>
                  <a:srgbClr val="29285D"/>
                </a:solidFill>
                <a:latin typeface="HK Grotesk Bold Bold"/>
              </a:rPr>
              <a:t> de Dios</a:t>
            </a:r>
          </a:p>
          <a:p>
            <a:pPr marL="0" lvl="0" indent="0">
              <a:lnSpc>
                <a:spcPts val="6570"/>
              </a:lnSpc>
            </a:pPr>
            <a:r>
              <a:rPr lang="en-US" sz="4692" spc="-117" dirty="0">
                <a:solidFill>
                  <a:srgbClr val="29285D"/>
                </a:solidFill>
                <a:latin typeface="HK Grotesk Bold Bold"/>
              </a:rPr>
              <a:t>del desarrollo </a:t>
            </a:r>
            <a:r>
              <a:rPr lang="en-US" sz="4692" spc="-117" dirty="0" err="1">
                <a:solidFill>
                  <a:srgbClr val="29285D"/>
                </a:solidFill>
                <a:latin typeface="HK Grotesk Bold Bold"/>
              </a:rPr>
              <a:t>humano</a:t>
            </a:r>
            <a:endParaRPr lang="en-US" sz="4692" spc="-117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4" name="AutoShape 4"/>
          <p:cNvSpPr/>
          <p:nvPr/>
        </p:nvSpPr>
        <p:spPr>
          <a:xfrm rot="-5400000">
            <a:off x="10532042" y="1966339"/>
            <a:ext cx="9525" cy="4881109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5" name="TextBox 5"/>
          <p:cNvSpPr txBox="1"/>
          <p:nvPr/>
        </p:nvSpPr>
        <p:spPr>
          <a:xfrm>
            <a:off x="9144000" y="3464101"/>
            <a:ext cx="2630057" cy="69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8"/>
              </a:lnSpc>
            </a:pPr>
            <a:r>
              <a:rPr lang="en-US" sz="2773" u="sng" spc="-69" dirty="0">
                <a:solidFill>
                  <a:srgbClr val="29285D"/>
                </a:solidFill>
                <a:latin typeface="HK Grotesk Bold Bold"/>
              </a:rPr>
              <a:t>Primera </a:t>
            </a:r>
            <a:r>
              <a:rPr lang="en-US" sz="2773" u="sng" spc="-69" dirty="0" err="1">
                <a:solidFill>
                  <a:srgbClr val="29285D"/>
                </a:solidFill>
                <a:latin typeface="HK Grotesk Bold Bold"/>
              </a:rPr>
              <a:t>infancia</a:t>
            </a:r>
            <a:r>
              <a:rPr lang="en-US" sz="2773" u="sng" spc="-69" dirty="0">
                <a:solidFill>
                  <a:srgbClr val="29285D"/>
                </a:solidFill>
                <a:latin typeface="HK Grotesk Bold Bold"/>
              </a:rPr>
              <a:t> </a:t>
            </a:r>
          </a:p>
          <a:p>
            <a:pPr marL="0" lvl="0" indent="0" algn="l">
              <a:lnSpc>
                <a:spcPts val="2495"/>
              </a:lnSpc>
            </a:pPr>
            <a:r>
              <a:rPr lang="en-US" sz="2446" spc="-61" dirty="0">
                <a:solidFill>
                  <a:srgbClr val="29285D"/>
                </a:solidFill>
                <a:latin typeface="HK Grotesk Bold Bold"/>
              </a:rPr>
              <a:t>0-5 </a:t>
            </a:r>
            <a:r>
              <a:rPr lang="en-US" sz="2446" spc="-61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2446" spc="-61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144000" y="4691831"/>
            <a:ext cx="1981873" cy="69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8"/>
              </a:lnSpc>
            </a:pPr>
            <a:r>
              <a:rPr lang="en-US" sz="2773" u="sng" spc="-69" dirty="0" err="1">
                <a:solidFill>
                  <a:srgbClr val="29285D"/>
                </a:solidFill>
                <a:latin typeface="HK Grotesk Bold Bold"/>
              </a:rPr>
              <a:t>Niñez</a:t>
            </a:r>
            <a:r>
              <a:rPr lang="en-US" sz="2773" u="sng" spc="-69" dirty="0">
                <a:solidFill>
                  <a:srgbClr val="29285D"/>
                </a:solidFill>
                <a:latin typeface="HK Grotesk Bold Bold"/>
              </a:rPr>
              <a:t> </a:t>
            </a:r>
          </a:p>
          <a:p>
            <a:pPr marL="0" lvl="0" indent="0" algn="l">
              <a:lnSpc>
                <a:spcPts val="2495"/>
              </a:lnSpc>
            </a:pPr>
            <a:r>
              <a:rPr lang="en-US" sz="2446" spc="-61" dirty="0">
                <a:solidFill>
                  <a:srgbClr val="29285D"/>
                </a:solidFill>
                <a:latin typeface="HK Grotesk Bold Bold"/>
              </a:rPr>
              <a:t>6-10 </a:t>
            </a:r>
            <a:r>
              <a:rPr lang="en-US" sz="2446" spc="-61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2446" spc="-61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44000" y="5919561"/>
            <a:ext cx="2630057" cy="69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8"/>
              </a:lnSpc>
            </a:pPr>
            <a:r>
              <a:rPr lang="en-US" sz="2773" u="sng" spc="-69" dirty="0" err="1">
                <a:solidFill>
                  <a:srgbClr val="29285D"/>
                </a:solidFill>
                <a:latin typeface="HK Grotesk Bold Bold"/>
              </a:rPr>
              <a:t>Preadolescencia</a:t>
            </a:r>
            <a:endParaRPr lang="en-US" sz="2773" u="sng" spc="-69" dirty="0">
              <a:solidFill>
                <a:srgbClr val="29285D"/>
              </a:solidFill>
              <a:latin typeface="HK Grotesk Bold Bold"/>
            </a:endParaRPr>
          </a:p>
          <a:p>
            <a:pPr marL="0" lvl="0" indent="0" algn="l">
              <a:lnSpc>
                <a:spcPts val="2495"/>
              </a:lnSpc>
            </a:pPr>
            <a:r>
              <a:rPr lang="en-US" sz="2446" spc="-61" dirty="0">
                <a:solidFill>
                  <a:srgbClr val="29285D"/>
                </a:solidFill>
                <a:latin typeface="HK Grotesk Bold Bold"/>
              </a:rPr>
              <a:t>11-12 </a:t>
            </a:r>
            <a:r>
              <a:rPr lang="en-US" sz="2446" spc="-61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2446" spc="-61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44000" y="7147291"/>
            <a:ext cx="1981873" cy="69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8"/>
              </a:lnSpc>
            </a:pPr>
            <a:r>
              <a:rPr lang="en-US" sz="2773" u="sng" spc="-69" dirty="0" err="1">
                <a:solidFill>
                  <a:srgbClr val="29285D"/>
                </a:solidFill>
                <a:latin typeface="HK Grotesk Bold Bold"/>
              </a:rPr>
              <a:t>Adolescencia</a:t>
            </a:r>
            <a:r>
              <a:rPr lang="en-US" sz="2773" u="sng" spc="-69" dirty="0">
                <a:solidFill>
                  <a:srgbClr val="29285D"/>
                </a:solidFill>
                <a:latin typeface="HK Grotesk Bold Bold"/>
              </a:rPr>
              <a:t> </a:t>
            </a:r>
          </a:p>
          <a:p>
            <a:pPr marL="0" lvl="0" indent="0" algn="l">
              <a:lnSpc>
                <a:spcPts val="2495"/>
              </a:lnSpc>
            </a:pPr>
            <a:r>
              <a:rPr lang="en-US" sz="2446" spc="-61" dirty="0">
                <a:solidFill>
                  <a:srgbClr val="29285D"/>
                </a:solidFill>
                <a:latin typeface="HK Grotesk Bold Bold"/>
              </a:rPr>
              <a:t>13-18 </a:t>
            </a:r>
            <a:r>
              <a:rPr lang="en-US" sz="2446" spc="-61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2446" spc="-61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44000" y="8375021"/>
            <a:ext cx="1981873" cy="697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8"/>
              </a:lnSpc>
            </a:pPr>
            <a:r>
              <a:rPr lang="en-US" sz="2773" u="sng" spc="-69" dirty="0">
                <a:solidFill>
                  <a:srgbClr val="29285D"/>
                </a:solidFill>
                <a:latin typeface="HK Grotesk Bold Bold"/>
              </a:rPr>
              <a:t>Juventud </a:t>
            </a:r>
          </a:p>
          <a:p>
            <a:pPr marL="0" lvl="0" indent="0" algn="l">
              <a:lnSpc>
                <a:spcPts val="2495"/>
              </a:lnSpc>
            </a:pPr>
            <a:r>
              <a:rPr lang="en-US" sz="2446" spc="-61" dirty="0">
                <a:solidFill>
                  <a:srgbClr val="29285D"/>
                </a:solidFill>
                <a:latin typeface="HK Grotesk Bold Bold"/>
              </a:rPr>
              <a:t>19-25 </a:t>
            </a:r>
            <a:r>
              <a:rPr lang="en-US" sz="2446" spc="-61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2446" spc="-61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96250" y="1228725"/>
            <a:ext cx="9163050" cy="797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13"/>
              </a:lnSpc>
            </a:pPr>
            <a:r>
              <a:rPr lang="en-US" sz="4199" u="sng" spc="-104" dirty="0">
                <a:solidFill>
                  <a:srgbClr val="29285D"/>
                </a:solidFill>
                <a:latin typeface="HK Grotesk Bold Bold"/>
              </a:rPr>
              <a:t>5 </a:t>
            </a:r>
            <a:r>
              <a:rPr lang="en-US" sz="4199" u="sng" spc="-104" dirty="0" err="1">
                <a:solidFill>
                  <a:srgbClr val="29285D"/>
                </a:solidFill>
                <a:latin typeface="HK Grotesk Bold Bold"/>
              </a:rPr>
              <a:t>etapas</a:t>
            </a:r>
            <a:r>
              <a:rPr lang="en-US" sz="4199" u="sng" spc="-104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4199" u="sng" spc="-104" dirty="0" err="1">
                <a:solidFill>
                  <a:srgbClr val="29285D"/>
                </a:solidFill>
                <a:latin typeface="HK Grotesk Bold Bold"/>
              </a:rPr>
              <a:t>camino</a:t>
            </a:r>
            <a:r>
              <a:rPr lang="en-US" sz="4199" u="sng" spc="-104" dirty="0">
                <a:solidFill>
                  <a:srgbClr val="29285D"/>
                </a:solidFill>
                <a:latin typeface="HK Grotesk Bold Bold"/>
              </a:rPr>
              <a:t> a la </a:t>
            </a:r>
            <a:r>
              <a:rPr lang="en-US" sz="4199" u="sng" spc="-104" dirty="0" err="1">
                <a:solidFill>
                  <a:srgbClr val="29285D"/>
                </a:solidFill>
                <a:latin typeface="HK Grotesk Bold Bold"/>
              </a:rPr>
              <a:t>adultez</a:t>
            </a:r>
            <a:endParaRPr lang="en-US" sz="4199" u="sng" spc="-104" dirty="0">
              <a:solidFill>
                <a:srgbClr val="29285D"/>
              </a:solidFill>
              <a:latin typeface="HK Grotesk Bold Bold"/>
            </a:endParaRPr>
          </a:p>
          <a:p>
            <a:pPr marL="0" lvl="0" indent="0" algn="l">
              <a:lnSpc>
                <a:spcPts val="2813"/>
              </a:lnSpc>
            </a:pPr>
            <a:endParaRPr lang="en-US" sz="4199" u="sng" spc="-10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6230445" y="1398"/>
            <a:ext cx="2057711" cy="205460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12" name="AutoShape 12"/>
          <p:cNvSpPr/>
          <p:nvPr/>
        </p:nvSpPr>
        <p:spPr>
          <a:xfrm rot="-5400000">
            <a:off x="10532042" y="3218621"/>
            <a:ext cx="9525" cy="4881109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3" name="AutoShape 13"/>
          <p:cNvSpPr/>
          <p:nvPr/>
        </p:nvSpPr>
        <p:spPr>
          <a:xfrm rot="-5400000">
            <a:off x="10532042" y="4471872"/>
            <a:ext cx="9525" cy="4881109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4" name="AutoShape 14"/>
          <p:cNvSpPr/>
          <p:nvPr/>
        </p:nvSpPr>
        <p:spPr>
          <a:xfrm rot="-5400000">
            <a:off x="10532042" y="5706748"/>
            <a:ext cx="9525" cy="4881109"/>
          </a:xfrm>
          <a:prstGeom prst="rect">
            <a:avLst/>
          </a:prstGeom>
          <a:solidFill>
            <a:srgbClr val="29285D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953250" cy="102870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TextBox 3"/>
          <p:cNvSpPr txBox="1"/>
          <p:nvPr/>
        </p:nvSpPr>
        <p:spPr>
          <a:xfrm>
            <a:off x="1066800" y="1123950"/>
            <a:ext cx="4819650" cy="4816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92"/>
              </a:lnSpc>
            </a:pPr>
            <a:r>
              <a:rPr lang="en-US" sz="4692" u="sng" spc="-117" dirty="0">
                <a:solidFill>
                  <a:srgbClr val="29285D"/>
                </a:solidFill>
                <a:latin typeface="HK Grotesk Bold Bold"/>
              </a:rPr>
              <a:t>Clave 2</a:t>
            </a:r>
          </a:p>
          <a:p>
            <a:pPr>
              <a:lnSpc>
                <a:spcPts val="6570"/>
              </a:lnSpc>
            </a:pPr>
            <a:r>
              <a:rPr lang="en-US" sz="4692" spc="-117" dirty="0" err="1">
                <a:solidFill>
                  <a:srgbClr val="29285D"/>
                </a:solidFill>
                <a:latin typeface="HK Grotesk Bold Bold"/>
              </a:rPr>
              <a:t>Entender</a:t>
            </a:r>
            <a:r>
              <a:rPr lang="en-US" sz="4692" spc="-117" dirty="0">
                <a:solidFill>
                  <a:srgbClr val="29285D"/>
                </a:solidFill>
                <a:latin typeface="HK Grotesk Bold Bold"/>
              </a:rPr>
              <a:t> el </a:t>
            </a:r>
            <a:r>
              <a:rPr lang="en-US" sz="4692" spc="-117" dirty="0" err="1">
                <a:solidFill>
                  <a:srgbClr val="29285D"/>
                </a:solidFill>
                <a:latin typeface="HK Grotesk Bold Bold"/>
              </a:rPr>
              <a:t>diseño</a:t>
            </a:r>
            <a:r>
              <a:rPr lang="en-US" sz="4692" spc="-117" dirty="0">
                <a:solidFill>
                  <a:srgbClr val="29285D"/>
                </a:solidFill>
                <a:latin typeface="HK Grotesk Bold Bold"/>
              </a:rPr>
              <a:t> de Dios</a:t>
            </a:r>
          </a:p>
          <a:p>
            <a:pPr marL="0" lvl="0" indent="0">
              <a:lnSpc>
                <a:spcPts val="6570"/>
              </a:lnSpc>
            </a:pPr>
            <a:r>
              <a:rPr lang="en-US" sz="4692" spc="-117" dirty="0">
                <a:solidFill>
                  <a:srgbClr val="29285D"/>
                </a:solidFill>
                <a:latin typeface="HK Grotesk Bold Bold"/>
              </a:rPr>
              <a:t>del desarrollo </a:t>
            </a:r>
            <a:r>
              <a:rPr lang="en-US" sz="4692" spc="-117" dirty="0" err="1">
                <a:solidFill>
                  <a:srgbClr val="29285D"/>
                </a:solidFill>
                <a:latin typeface="HK Grotesk Bold Bold"/>
              </a:rPr>
              <a:t>humano</a:t>
            </a:r>
            <a:endParaRPr lang="en-US" sz="4692" spc="-117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4" name="AutoShape 4"/>
          <p:cNvSpPr/>
          <p:nvPr/>
        </p:nvSpPr>
        <p:spPr>
          <a:xfrm rot="-5400000">
            <a:off x="9755776" y="2679474"/>
            <a:ext cx="9525" cy="3328577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5" name="TextBox 5"/>
          <p:cNvSpPr txBox="1"/>
          <p:nvPr/>
        </p:nvSpPr>
        <p:spPr>
          <a:xfrm>
            <a:off x="8096250" y="3531998"/>
            <a:ext cx="9820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0"/>
              </a:lnSpc>
            </a:pP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Físico</a:t>
            </a:r>
            <a:endParaRPr lang="en-US" sz="3399" u="sng" spc="-8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96250" y="4754112"/>
            <a:ext cx="21250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0"/>
              </a:lnSpc>
            </a:pP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Intelectual</a:t>
            </a:r>
            <a:endParaRPr lang="en-US" sz="3399" u="sng" spc="-8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96250" y="1129269"/>
            <a:ext cx="9163050" cy="40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679"/>
              </a:lnSpc>
            </a:pPr>
            <a:r>
              <a:rPr lang="en-US" sz="3999" u="sng" spc="-99" dirty="0">
                <a:solidFill>
                  <a:srgbClr val="29285D"/>
                </a:solidFill>
                <a:latin typeface="HK Grotesk Bold Bold"/>
              </a:rPr>
              <a:t>Cinco </a:t>
            </a:r>
            <a:r>
              <a:rPr lang="en-US" sz="3999" u="sng" spc="-99" dirty="0" err="1">
                <a:solidFill>
                  <a:srgbClr val="29285D"/>
                </a:solidFill>
                <a:latin typeface="HK Grotesk Bold Bold"/>
              </a:rPr>
              <a:t>carriles</a:t>
            </a:r>
            <a:r>
              <a:rPr lang="en-US" sz="3999" u="sng" spc="-99" dirty="0">
                <a:solidFill>
                  <a:srgbClr val="29285D"/>
                </a:solidFill>
                <a:latin typeface="HK Grotesk Bold Bold"/>
              </a:rPr>
              <a:t> del desarrollo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96250" y="6055215"/>
            <a:ext cx="17821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0"/>
              </a:lnSpc>
            </a:pP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Emocional</a:t>
            </a:r>
            <a:endParaRPr lang="en-US" sz="3399" u="sng" spc="-8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96250" y="7316823"/>
            <a:ext cx="9820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0"/>
              </a:lnSpc>
            </a:pP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Social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096250" y="8578432"/>
            <a:ext cx="16297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0"/>
              </a:lnSpc>
            </a:pP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Espiritual</a:t>
            </a:r>
            <a:endParaRPr lang="en-US" sz="3399" u="sng" spc="-8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12" name="AutoShape 12"/>
          <p:cNvSpPr/>
          <p:nvPr/>
        </p:nvSpPr>
        <p:spPr>
          <a:xfrm rot="-5400000">
            <a:off x="9755776" y="3983975"/>
            <a:ext cx="9525" cy="3328577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3" name="AutoShape 13"/>
          <p:cNvSpPr/>
          <p:nvPr/>
        </p:nvSpPr>
        <p:spPr>
          <a:xfrm rot="-5400000">
            <a:off x="9755776" y="5236257"/>
            <a:ext cx="9525" cy="3328577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4" name="AutoShape 14"/>
          <p:cNvSpPr/>
          <p:nvPr/>
        </p:nvSpPr>
        <p:spPr>
          <a:xfrm rot="-5400000">
            <a:off x="9755776" y="6540758"/>
            <a:ext cx="9525" cy="3328577"/>
          </a:xfrm>
          <a:prstGeom prst="rect">
            <a:avLst/>
          </a:prstGeom>
          <a:solidFill>
            <a:srgbClr val="29285D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577830" y="4023668"/>
            <a:ext cx="2710170" cy="2749772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3" name="AutoShape 3"/>
          <p:cNvSpPr/>
          <p:nvPr/>
        </p:nvSpPr>
        <p:spPr>
          <a:xfrm>
            <a:off x="11104965" y="6778644"/>
            <a:ext cx="1762695" cy="3508356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3001" r="19143"/>
          <a:stretch>
            <a:fillRect/>
          </a:stretch>
        </p:blipFill>
        <p:spPr>
          <a:xfrm>
            <a:off x="12867660" y="4023668"/>
            <a:ext cx="2710170" cy="62633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4275" r="13600" b="18715"/>
          <a:stretch>
            <a:fillRect/>
          </a:stretch>
        </p:blipFill>
        <p:spPr>
          <a:xfrm>
            <a:off x="15577830" y="0"/>
            <a:ext cx="2710170" cy="40236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30051" t="18847" r="28103"/>
          <a:stretch>
            <a:fillRect/>
          </a:stretch>
        </p:blipFill>
        <p:spPr>
          <a:xfrm>
            <a:off x="15577830" y="6778644"/>
            <a:ext cx="2710170" cy="35083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573" t="18170" r="7009"/>
          <a:stretch>
            <a:fillRect/>
          </a:stretch>
        </p:blipFill>
        <p:spPr>
          <a:xfrm>
            <a:off x="8496304" y="6773440"/>
            <a:ext cx="2616795" cy="35135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l="30838" r="26170"/>
          <a:stretch>
            <a:fillRect/>
          </a:stretch>
        </p:blipFill>
        <p:spPr>
          <a:xfrm>
            <a:off x="8496304" y="0"/>
            <a:ext cx="4371357" cy="67786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23455" t="4002" r="25770" b="45742"/>
          <a:stretch>
            <a:fillRect/>
          </a:stretch>
        </p:blipFill>
        <p:spPr>
          <a:xfrm>
            <a:off x="12867660" y="0"/>
            <a:ext cx="2710170" cy="40236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l="27439" t="9001" r="57400" b="21687"/>
          <a:stretch>
            <a:fillRect/>
          </a:stretch>
        </p:blipFill>
        <p:spPr>
          <a:xfrm>
            <a:off x="12877800" y="4023668"/>
            <a:ext cx="2700030" cy="8229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 l="22341" r="36375"/>
          <a:stretch>
            <a:fillRect/>
          </a:stretch>
        </p:blipFill>
        <p:spPr>
          <a:xfrm>
            <a:off x="8496304" y="-45566"/>
            <a:ext cx="4381496" cy="68190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 l="22817" t="8131" r="4053" b="5070"/>
          <a:stretch>
            <a:fillRect/>
          </a:stretch>
        </p:blipFill>
        <p:spPr>
          <a:xfrm>
            <a:off x="15577830" y="6773440"/>
            <a:ext cx="4443115" cy="35135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2877800" y="0"/>
            <a:ext cx="2700030" cy="40525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/>
          <a:srcRect l="44561" t="11336" r="11336"/>
          <a:stretch>
            <a:fillRect/>
          </a:stretch>
        </p:blipFill>
        <p:spPr>
          <a:xfrm>
            <a:off x="8496304" y="6778644"/>
            <a:ext cx="2616795" cy="350835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028700" y="1404949"/>
            <a:ext cx="6763831" cy="3738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31"/>
              </a:lnSpc>
            </a:pPr>
            <a:r>
              <a:rPr lang="en-US" sz="5889" u="sng" spc="-147" dirty="0">
                <a:solidFill>
                  <a:srgbClr val="191769"/>
                </a:solidFill>
                <a:latin typeface="HK Grotesk Bold"/>
              </a:rPr>
              <a:t>Clave 3</a:t>
            </a:r>
          </a:p>
          <a:p>
            <a:pPr marL="0" lvl="0" indent="0">
              <a:lnSpc>
                <a:spcPts val="7692"/>
              </a:lnSpc>
              <a:spcBef>
                <a:spcPct val="0"/>
              </a:spcBef>
            </a:pPr>
            <a:r>
              <a:rPr lang="en-US" sz="5889" spc="-147" dirty="0" err="1">
                <a:solidFill>
                  <a:srgbClr val="191769"/>
                </a:solidFill>
                <a:latin typeface="HK Grotesk Bold"/>
              </a:rPr>
              <a:t>Ejercitar</a:t>
            </a:r>
            <a:r>
              <a:rPr lang="en-US" sz="5889" spc="-147" dirty="0">
                <a:solidFill>
                  <a:srgbClr val="191769"/>
                </a:solidFill>
                <a:latin typeface="HK Grotesk Bold"/>
              </a:rPr>
              <a:t> el </a:t>
            </a:r>
            <a:r>
              <a:rPr lang="en-US" sz="5889" spc="-147" dirty="0" err="1">
                <a:solidFill>
                  <a:srgbClr val="191769"/>
                </a:solidFill>
                <a:latin typeface="HK Grotesk Bold"/>
              </a:rPr>
              <a:t>liderazgo</a:t>
            </a:r>
            <a:r>
              <a:rPr lang="en-US" sz="5889" spc="-147" dirty="0">
                <a:solidFill>
                  <a:srgbClr val="191769"/>
                </a:solidFill>
                <a:latin typeface="HK Grotesk Bold"/>
              </a:rPr>
              <a:t> </a:t>
            </a:r>
            <a:r>
              <a:rPr lang="en-US" sz="5889" spc="-147" dirty="0" err="1">
                <a:solidFill>
                  <a:srgbClr val="191769"/>
                </a:solidFill>
                <a:latin typeface="HK Grotesk Bold"/>
              </a:rPr>
              <a:t>apropiado</a:t>
            </a:r>
            <a:endParaRPr lang="en-US" sz="5889" spc="-147" dirty="0">
              <a:solidFill>
                <a:srgbClr val="191769"/>
              </a:solidFill>
              <a:latin typeface="HK Grotes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3369869"/>
            <a:ext cx="10952329" cy="47708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13068300" y="0"/>
            <a:ext cx="6953250" cy="102870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4" name="TextBox 4"/>
          <p:cNvSpPr txBox="1"/>
          <p:nvPr/>
        </p:nvSpPr>
        <p:spPr>
          <a:xfrm>
            <a:off x="13991132" y="2094017"/>
            <a:ext cx="3268168" cy="6222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</a:pPr>
            <a:r>
              <a:rPr lang="en-US" sz="6199" u="sng" spc="-154" dirty="0">
                <a:solidFill>
                  <a:srgbClr val="29285D"/>
                </a:solidFill>
                <a:latin typeface="HK Grotesk Bold Bold"/>
              </a:rPr>
              <a:t>Nivel de </a:t>
            </a:r>
            <a:r>
              <a:rPr lang="en-US" sz="6199" u="sng" spc="-154" dirty="0" err="1">
                <a:solidFill>
                  <a:srgbClr val="29285D"/>
                </a:solidFill>
                <a:latin typeface="HK Grotesk Bold Bold"/>
              </a:rPr>
              <a:t>predisposición</a:t>
            </a:r>
            <a:r>
              <a:rPr lang="en-US" sz="6199" u="sng" spc="-154" dirty="0">
                <a:solidFill>
                  <a:srgbClr val="29285D"/>
                </a:solidFill>
                <a:latin typeface="HK Grotesk Bold Bold"/>
              </a:rPr>
              <a:t> a la </a:t>
            </a:r>
            <a:r>
              <a:rPr lang="en-US" sz="6199" u="sng" spc="-154" dirty="0" err="1">
                <a:solidFill>
                  <a:srgbClr val="29285D"/>
                </a:solidFill>
                <a:latin typeface="HK Grotesk Bold Bold"/>
              </a:rPr>
              <a:t>participación</a:t>
            </a:r>
            <a:r>
              <a:rPr lang="en-US" sz="6199" u="sng" spc="-154" dirty="0">
                <a:solidFill>
                  <a:srgbClr val="29285D"/>
                </a:solidFill>
                <a:latin typeface="HK Grotesk Bold Bold"/>
              </a:rPr>
              <a:t> de </a:t>
            </a:r>
            <a:r>
              <a:rPr lang="en-US" sz="6199" u="sng" spc="-154" dirty="0" err="1">
                <a:solidFill>
                  <a:srgbClr val="29285D"/>
                </a:solidFill>
                <a:latin typeface="HK Grotesk Bold Bold"/>
              </a:rPr>
              <a:t>acuerdo</a:t>
            </a:r>
            <a:r>
              <a:rPr lang="en-US" sz="6199" u="sng" spc="-154" dirty="0">
                <a:solidFill>
                  <a:srgbClr val="29285D"/>
                </a:solidFill>
                <a:latin typeface="HK Grotesk Bold Bold"/>
              </a:rPr>
              <a:t> con la </a:t>
            </a:r>
            <a:r>
              <a:rPr lang="en-US" sz="6199" u="sng" spc="-154" dirty="0" err="1">
                <a:solidFill>
                  <a:srgbClr val="29285D"/>
                </a:solidFill>
                <a:latin typeface="HK Grotesk Bold Bold"/>
              </a:rPr>
              <a:t>edad</a:t>
            </a:r>
            <a:endParaRPr lang="en-US" sz="6199" u="sng" spc="-15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822729" y="3287948"/>
            <a:ext cx="221585" cy="22102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6" name="AutoShape 6"/>
          <p:cNvSpPr/>
          <p:nvPr/>
        </p:nvSpPr>
        <p:spPr>
          <a:xfrm>
            <a:off x="7712624" y="3287948"/>
            <a:ext cx="221585" cy="221020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7" name="TextBox 7"/>
          <p:cNvSpPr txBox="1"/>
          <p:nvPr/>
        </p:nvSpPr>
        <p:spPr>
          <a:xfrm>
            <a:off x="2822729" y="4001741"/>
            <a:ext cx="3298257" cy="2997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35"/>
              </a:lnSpc>
            </a:pPr>
            <a:r>
              <a:rPr lang="en-US" sz="3699" u="sng" spc="-92" dirty="0">
                <a:solidFill>
                  <a:srgbClr val="191769"/>
                </a:solidFill>
                <a:latin typeface="HK Grotesk Bold Bold"/>
              </a:rPr>
              <a:t>P1 – Bajo </a:t>
            </a:r>
          </a:p>
          <a:p>
            <a:pPr>
              <a:lnSpc>
                <a:spcPts val="4735"/>
              </a:lnSpc>
            </a:pPr>
            <a:r>
              <a:rPr lang="en-US" sz="3699" spc="-92" dirty="0">
                <a:solidFill>
                  <a:srgbClr val="191769"/>
                </a:solidFill>
                <a:latin typeface="Arimo Bold"/>
              </a:rPr>
              <a:t>No </a:t>
            </a:r>
            <a:r>
              <a:rPr lang="en-US" sz="3699" spc="-92" dirty="0" err="1">
                <a:solidFill>
                  <a:srgbClr val="191769"/>
                </a:solidFill>
                <a:latin typeface="Arimo Bold"/>
              </a:rPr>
              <a:t>Dispuesto</a:t>
            </a:r>
            <a:endParaRPr lang="en-US" sz="3699" spc="-92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735"/>
              </a:lnSpc>
            </a:pPr>
            <a:r>
              <a:rPr lang="en-US" sz="3699" spc="-92" dirty="0">
                <a:solidFill>
                  <a:srgbClr val="191769"/>
                </a:solidFill>
                <a:latin typeface="Arimo Bold"/>
              </a:rPr>
              <a:t>No </a:t>
            </a:r>
            <a:r>
              <a:rPr lang="en-US" sz="3699" spc="-92" dirty="0" err="1">
                <a:solidFill>
                  <a:srgbClr val="191769"/>
                </a:solidFill>
                <a:latin typeface="Arimo Bold"/>
              </a:rPr>
              <a:t>hábil</a:t>
            </a:r>
            <a:endParaRPr lang="en-US" sz="3699" spc="-92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735"/>
              </a:lnSpc>
            </a:pPr>
            <a:r>
              <a:rPr lang="en-US" sz="3699" u="sng" spc="-92" dirty="0" err="1">
                <a:solidFill>
                  <a:srgbClr val="191769"/>
                </a:solidFill>
                <a:latin typeface="Arimo Bold"/>
              </a:rPr>
              <a:t>Niños</a:t>
            </a:r>
            <a:endParaRPr lang="en-US" sz="3699" u="sng" spc="-92" dirty="0">
              <a:solidFill>
                <a:srgbClr val="191769"/>
              </a:solidFill>
              <a:latin typeface="Arimo Bold"/>
            </a:endParaRPr>
          </a:p>
          <a:p>
            <a:pPr marL="0" lvl="0" indent="0">
              <a:lnSpc>
                <a:spcPts val="4735"/>
              </a:lnSpc>
            </a:pPr>
            <a:r>
              <a:rPr lang="en-US" sz="3699" spc="-92" dirty="0" err="1">
                <a:solidFill>
                  <a:srgbClr val="191769"/>
                </a:solidFill>
                <a:latin typeface="HK Grotesk Bold Bold"/>
              </a:rPr>
              <a:t>Necesita</a:t>
            </a:r>
            <a:r>
              <a:rPr lang="en-US" sz="3699" spc="-92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3699" spc="-92" dirty="0" err="1">
                <a:solidFill>
                  <a:srgbClr val="191769"/>
                </a:solidFill>
                <a:latin typeface="HK Grotesk Bold Bold"/>
              </a:rPr>
              <a:t>ver</a:t>
            </a:r>
            <a:endParaRPr lang="en-US" sz="3699" spc="-92" dirty="0">
              <a:solidFill>
                <a:srgbClr val="191769"/>
              </a:solidFill>
              <a:latin typeface="HK Grotesk Bol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712624" y="4001741"/>
            <a:ext cx="3693075" cy="2997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35"/>
              </a:lnSpc>
            </a:pPr>
            <a:r>
              <a:rPr lang="en-US" sz="3699" u="sng" spc="-92" dirty="0">
                <a:solidFill>
                  <a:srgbClr val="191769"/>
                </a:solidFill>
                <a:latin typeface="HK Grotesk Bold Bold"/>
              </a:rPr>
              <a:t>P2 – </a:t>
            </a:r>
            <a:r>
              <a:rPr lang="en-US" sz="3699" u="sng" spc="-92" dirty="0" err="1">
                <a:solidFill>
                  <a:srgbClr val="191769"/>
                </a:solidFill>
                <a:latin typeface="HK Grotesk Bold Bold"/>
              </a:rPr>
              <a:t>Moderado</a:t>
            </a:r>
            <a:endParaRPr lang="en-US" sz="3699" u="sng" spc="-92" dirty="0">
              <a:solidFill>
                <a:srgbClr val="191769"/>
              </a:solidFill>
              <a:latin typeface="HK Grotesk Bold Bold"/>
            </a:endParaRPr>
          </a:p>
          <a:p>
            <a:pPr>
              <a:lnSpc>
                <a:spcPts val="4735"/>
              </a:lnSpc>
            </a:pPr>
            <a:r>
              <a:rPr lang="en-US" sz="3699" spc="-92" dirty="0" err="1">
                <a:solidFill>
                  <a:srgbClr val="191769"/>
                </a:solidFill>
                <a:latin typeface="Arimo Bold"/>
              </a:rPr>
              <a:t>Dispuesto</a:t>
            </a:r>
            <a:endParaRPr lang="en-US" sz="3699" spc="-92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735"/>
              </a:lnSpc>
            </a:pPr>
            <a:r>
              <a:rPr lang="en-US" sz="3699" spc="-92" dirty="0">
                <a:solidFill>
                  <a:srgbClr val="191769"/>
                </a:solidFill>
                <a:latin typeface="Arimo Bold"/>
              </a:rPr>
              <a:t>No </a:t>
            </a:r>
            <a:r>
              <a:rPr lang="en-US" sz="3699" spc="-92" dirty="0" err="1">
                <a:solidFill>
                  <a:srgbClr val="191769"/>
                </a:solidFill>
                <a:latin typeface="Arimo Bold"/>
              </a:rPr>
              <a:t>hábil</a:t>
            </a:r>
            <a:endParaRPr lang="en-US" sz="3699" spc="-92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735"/>
              </a:lnSpc>
            </a:pPr>
            <a:r>
              <a:rPr lang="en-US" sz="3699" u="sng" spc="-92" dirty="0" err="1">
                <a:solidFill>
                  <a:srgbClr val="191769"/>
                </a:solidFill>
                <a:latin typeface="Arimo Bold"/>
              </a:rPr>
              <a:t>Preadolescente</a:t>
            </a:r>
            <a:endParaRPr lang="en-US" sz="3699" u="sng" spc="-92" dirty="0">
              <a:solidFill>
                <a:srgbClr val="191769"/>
              </a:solidFill>
              <a:latin typeface="Arimo Bold"/>
            </a:endParaRPr>
          </a:p>
          <a:p>
            <a:pPr marL="0" lvl="0" indent="0">
              <a:lnSpc>
                <a:spcPts val="4735"/>
              </a:lnSpc>
            </a:pPr>
            <a:r>
              <a:rPr lang="en-US" sz="3699" spc="-92" dirty="0" err="1">
                <a:solidFill>
                  <a:srgbClr val="191769"/>
                </a:solidFill>
                <a:latin typeface="HK Grotesk Bold"/>
              </a:rPr>
              <a:t>Necesita</a:t>
            </a:r>
            <a:r>
              <a:rPr lang="en-US" sz="3699" spc="-92" dirty="0">
                <a:solidFill>
                  <a:srgbClr val="191769"/>
                </a:solidFill>
                <a:latin typeface="HK Grotesk Bold"/>
              </a:rPr>
              <a:t> </a:t>
            </a:r>
            <a:r>
              <a:rPr lang="en-US" sz="3699" spc="-92" dirty="0" err="1">
                <a:solidFill>
                  <a:srgbClr val="191769"/>
                </a:solidFill>
                <a:latin typeface="HK Grotesk Bold"/>
              </a:rPr>
              <a:t>entender</a:t>
            </a:r>
            <a:endParaRPr lang="en-US" sz="3699" spc="-92" dirty="0">
              <a:solidFill>
                <a:srgbClr val="191769"/>
              </a:solidFill>
              <a:latin typeface="HK Grotes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3329077"/>
            <a:ext cx="10952329" cy="47708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462012" y="3247156"/>
            <a:ext cx="221585" cy="22102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4" name="TextBox 4"/>
          <p:cNvSpPr txBox="1"/>
          <p:nvPr/>
        </p:nvSpPr>
        <p:spPr>
          <a:xfrm>
            <a:off x="2462012" y="3960949"/>
            <a:ext cx="5044449" cy="3078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63"/>
              </a:lnSpc>
            </a:pPr>
            <a:r>
              <a:rPr lang="en-US" sz="3799" u="sng" spc="-94" dirty="0">
                <a:solidFill>
                  <a:srgbClr val="191769"/>
                </a:solidFill>
                <a:latin typeface="HK Grotesk Bold Bold"/>
              </a:rPr>
              <a:t>P3 – </a:t>
            </a:r>
            <a:r>
              <a:rPr lang="en-US" sz="3799" u="sng" spc="-94" dirty="0" err="1">
                <a:solidFill>
                  <a:srgbClr val="191769"/>
                </a:solidFill>
                <a:latin typeface="HK Grotesk Bold Bold"/>
              </a:rPr>
              <a:t>Cambiante</a:t>
            </a:r>
            <a:r>
              <a:rPr lang="en-US" sz="3799" u="sng" spc="-94" dirty="0">
                <a:solidFill>
                  <a:srgbClr val="191769"/>
                </a:solidFill>
                <a:latin typeface="HK Grotesk Bold Bold"/>
              </a:rPr>
              <a:t> </a:t>
            </a:r>
          </a:p>
          <a:p>
            <a:pPr>
              <a:lnSpc>
                <a:spcPts val="4863"/>
              </a:lnSpc>
            </a:pPr>
            <a:r>
              <a:rPr lang="en-US" sz="3799" spc="-94" dirty="0">
                <a:solidFill>
                  <a:srgbClr val="191769"/>
                </a:solidFill>
                <a:latin typeface="Arimo Bold"/>
              </a:rPr>
              <a:t>No </a:t>
            </a:r>
            <a:r>
              <a:rPr lang="en-US" sz="3799" spc="-94" dirty="0" err="1">
                <a:solidFill>
                  <a:srgbClr val="191769"/>
                </a:solidFill>
                <a:latin typeface="Arimo Bold"/>
              </a:rPr>
              <a:t>dispuesto</a:t>
            </a:r>
            <a:endParaRPr lang="en-US" sz="3799" spc="-94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863"/>
              </a:lnSpc>
            </a:pPr>
            <a:r>
              <a:rPr lang="en-US" sz="3799" spc="-94" dirty="0" err="1">
                <a:solidFill>
                  <a:srgbClr val="191769"/>
                </a:solidFill>
                <a:latin typeface="Arimo Bold"/>
              </a:rPr>
              <a:t>Hábil</a:t>
            </a:r>
            <a:endParaRPr lang="en-US" sz="3799" spc="-94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863"/>
              </a:lnSpc>
            </a:pPr>
            <a:r>
              <a:rPr lang="en-US" sz="3799" u="sng" spc="-94" dirty="0" err="1">
                <a:solidFill>
                  <a:srgbClr val="191769"/>
                </a:solidFill>
                <a:latin typeface="Arimo Bold"/>
              </a:rPr>
              <a:t>Adolescentes</a:t>
            </a:r>
            <a:endParaRPr lang="en-US" sz="3799" u="sng" spc="-94" dirty="0">
              <a:solidFill>
                <a:srgbClr val="191769"/>
              </a:solidFill>
              <a:latin typeface="Arimo Bold"/>
            </a:endParaRPr>
          </a:p>
          <a:p>
            <a:pPr marL="0" lvl="0" indent="0">
              <a:lnSpc>
                <a:spcPts val="4863"/>
              </a:lnSpc>
            </a:pPr>
            <a:r>
              <a:rPr lang="en-US" sz="3799" spc="-94" dirty="0" err="1">
                <a:solidFill>
                  <a:srgbClr val="191769"/>
                </a:solidFill>
                <a:latin typeface="HK Grotesk Bold"/>
              </a:rPr>
              <a:t>Necesita</a:t>
            </a:r>
            <a:r>
              <a:rPr lang="en-US" sz="3799" spc="-94" dirty="0">
                <a:solidFill>
                  <a:srgbClr val="191769"/>
                </a:solidFill>
                <a:latin typeface="HK Grotesk Bold"/>
              </a:rPr>
              <a:t> </a:t>
            </a:r>
            <a:r>
              <a:rPr lang="en-US" sz="3799" spc="-94" dirty="0" err="1">
                <a:solidFill>
                  <a:srgbClr val="191769"/>
                </a:solidFill>
                <a:latin typeface="HK Grotesk Bold"/>
              </a:rPr>
              <a:t>creer</a:t>
            </a:r>
            <a:endParaRPr lang="en-US" sz="3799" spc="-94" dirty="0">
              <a:solidFill>
                <a:srgbClr val="191769"/>
              </a:solidFill>
              <a:latin typeface="HK Grotesk Bold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938176" y="3247156"/>
            <a:ext cx="221585" cy="221020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6" name="TextBox 6"/>
          <p:cNvSpPr txBox="1"/>
          <p:nvPr/>
        </p:nvSpPr>
        <p:spPr>
          <a:xfrm>
            <a:off x="7938176" y="3960949"/>
            <a:ext cx="4042853" cy="3078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63"/>
              </a:lnSpc>
            </a:pPr>
            <a:r>
              <a:rPr lang="en-US" sz="3799" u="sng" spc="-94" dirty="0">
                <a:solidFill>
                  <a:srgbClr val="191769"/>
                </a:solidFill>
                <a:latin typeface="HK Grotesk Bold Bold"/>
              </a:rPr>
              <a:t>P4 – Alto</a:t>
            </a:r>
          </a:p>
          <a:p>
            <a:pPr>
              <a:lnSpc>
                <a:spcPts val="4863"/>
              </a:lnSpc>
            </a:pPr>
            <a:r>
              <a:rPr lang="en-US" sz="3799" spc="-94" dirty="0" err="1">
                <a:solidFill>
                  <a:srgbClr val="191769"/>
                </a:solidFill>
                <a:latin typeface="Arimo Bold"/>
              </a:rPr>
              <a:t>Dispuesto</a:t>
            </a:r>
            <a:endParaRPr lang="en-US" sz="3799" spc="-94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863"/>
              </a:lnSpc>
            </a:pPr>
            <a:r>
              <a:rPr lang="en-US" sz="3799" spc="-94" dirty="0" err="1">
                <a:solidFill>
                  <a:srgbClr val="191769"/>
                </a:solidFill>
                <a:latin typeface="Arimo Bold"/>
              </a:rPr>
              <a:t>Hábil</a:t>
            </a:r>
            <a:endParaRPr lang="en-US" sz="3799" spc="-94" dirty="0">
              <a:solidFill>
                <a:srgbClr val="191769"/>
              </a:solidFill>
              <a:latin typeface="Arimo Bold"/>
            </a:endParaRPr>
          </a:p>
          <a:p>
            <a:pPr>
              <a:lnSpc>
                <a:spcPts val="4863"/>
              </a:lnSpc>
            </a:pPr>
            <a:r>
              <a:rPr lang="en-US" sz="3799" u="sng" spc="-94" dirty="0" err="1">
                <a:solidFill>
                  <a:srgbClr val="191769"/>
                </a:solidFill>
                <a:latin typeface="Arimo Bold"/>
              </a:rPr>
              <a:t>Jóvenes</a:t>
            </a:r>
            <a:endParaRPr lang="en-US" sz="3799" u="sng" spc="-94" dirty="0">
              <a:solidFill>
                <a:srgbClr val="191769"/>
              </a:solidFill>
              <a:latin typeface="Arimo Bold"/>
            </a:endParaRPr>
          </a:p>
          <a:p>
            <a:pPr marL="0" lvl="0" indent="0">
              <a:lnSpc>
                <a:spcPts val="4863"/>
              </a:lnSpc>
            </a:pPr>
            <a:r>
              <a:rPr lang="en-US" sz="3799" spc="-94" dirty="0" err="1">
                <a:solidFill>
                  <a:srgbClr val="191769"/>
                </a:solidFill>
                <a:latin typeface="HK Grotesk Bold"/>
              </a:rPr>
              <a:t>Necesita</a:t>
            </a:r>
            <a:r>
              <a:rPr lang="en-US" sz="3799" spc="-94" dirty="0">
                <a:solidFill>
                  <a:srgbClr val="191769"/>
                </a:solidFill>
                <a:latin typeface="HK Grotesk Bold"/>
              </a:rPr>
              <a:t> </a:t>
            </a:r>
            <a:r>
              <a:rPr lang="en-US" sz="3799" spc="-94" dirty="0" err="1">
                <a:solidFill>
                  <a:srgbClr val="191769"/>
                </a:solidFill>
                <a:latin typeface="HK Grotesk Bold"/>
              </a:rPr>
              <a:t>confianza</a:t>
            </a:r>
            <a:endParaRPr lang="en-US" sz="3799" spc="-94" dirty="0">
              <a:solidFill>
                <a:srgbClr val="191769"/>
              </a:solidFill>
              <a:latin typeface="HK Grotesk Bold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3068300" y="0"/>
            <a:ext cx="6953250" cy="102870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8" name="TextBox 8"/>
          <p:cNvSpPr txBox="1"/>
          <p:nvPr/>
        </p:nvSpPr>
        <p:spPr>
          <a:xfrm>
            <a:off x="13991132" y="1651196"/>
            <a:ext cx="3268168" cy="71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73"/>
              </a:lnSpc>
            </a:pPr>
            <a:r>
              <a:rPr lang="en-US" sz="6299" u="sng" spc="-157" dirty="0">
                <a:solidFill>
                  <a:srgbClr val="29285D"/>
                </a:solidFill>
                <a:latin typeface="HK Grotesk Bold Bold"/>
              </a:rPr>
              <a:t>Nivel de </a:t>
            </a:r>
            <a:r>
              <a:rPr lang="en-US" sz="6299" u="sng" spc="-157" dirty="0" err="1">
                <a:solidFill>
                  <a:srgbClr val="29285D"/>
                </a:solidFill>
                <a:latin typeface="HK Grotesk Bold Bold"/>
              </a:rPr>
              <a:t>predisposición</a:t>
            </a:r>
            <a:r>
              <a:rPr lang="en-US" sz="6299" u="sng" spc="-157" dirty="0">
                <a:solidFill>
                  <a:srgbClr val="29285D"/>
                </a:solidFill>
                <a:latin typeface="HK Grotesk Bold Bold"/>
              </a:rPr>
              <a:t> a la </a:t>
            </a:r>
            <a:r>
              <a:rPr lang="en-US" sz="6299" u="sng" spc="-157" dirty="0" err="1">
                <a:solidFill>
                  <a:srgbClr val="29285D"/>
                </a:solidFill>
                <a:latin typeface="HK Grotesk Bold Bold"/>
              </a:rPr>
              <a:t>participación</a:t>
            </a:r>
            <a:r>
              <a:rPr lang="en-US" sz="6299" u="sng" spc="-157" dirty="0">
                <a:solidFill>
                  <a:srgbClr val="29285D"/>
                </a:solidFill>
                <a:latin typeface="HK Grotesk Bold Bold"/>
              </a:rPr>
              <a:t> de </a:t>
            </a:r>
            <a:r>
              <a:rPr lang="en-US" sz="6299" u="sng" spc="-157" dirty="0" err="1">
                <a:solidFill>
                  <a:srgbClr val="29285D"/>
                </a:solidFill>
                <a:latin typeface="HK Grotesk Bold Bold"/>
              </a:rPr>
              <a:t>acuerdo</a:t>
            </a:r>
            <a:r>
              <a:rPr lang="en-US" sz="6299" u="sng" spc="-157" dirty="0">
                <a:solidFill>
                  <a:srgbClr val="29285D"/>
                </a:solidFill>
                <a:latin typeface="HK Grotesk Bold Bold"/>
              </a:rPr>
              <a:t> con la </a:t>
            </a:r>
            <a:r>
              <a:rPr lang="en-US" sz="6299" u="sng" spc="-157" dirty="0" err="1">
                <a:solidFill>
                  <a:srgbClr val="29285D"/>
                </a:solidFill>
                <a:latin typeface="HK Grotesk Bold Bold"/>
              </a:rPr>
              <a:t>edad</a:t>
            </a:r>
            <a:endParaRPr lang="en-US" sz="6299" u="sng" spc="-157" dirty="0">
              <a:solidFill>
                <a:srgbClr val="29285D"/>
              </a:solidFill>
              <a:latin typeface="HK Grotesk Bol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9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048" r="1048"/>
          <a:stretch>
            <a:fillRect/>
          </a:stretch>
        </p:blipFill>
        <p:spPr>
          <a:xfrm>
            <a:off x="1838423" y="4833418"/>
            <a:ext cx="5141112" cy="35052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048" r="1048"/>
          <a:stretch>
            <a:fillRect/>
          </a:stretch>
        </p:blipFill>
        <p:spPr>
          <a:xfrm>
            <a:off x="11145444" y="4833418"/>
            <a:ext cx="5141112" cy="350523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630968" y="4582741"/>
            <a:ext cx="4078797" cy="114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42"/>
              </a:lnSpc>
            </a:pPr>
            <a:r>
              <a:rPr lang="en-US" sz="4002" u="sng" spc="-100" dirty="0">
                <a:solidFill>
                  <a:srgbClr val="191769"/>
                </a:solidFill>
                <a:latin typeface="HK Grotesk Bold Bold"/>
              </a:rPr>
              <a:t>1.Interés por la </a:t>
            </a:r>
            <a:r>
              <a:rPr lang="en-US" sz="4002" u="sng" spc="-100" dirty="0" err="1">
                <a:solidFill>
                  <a:srgbClr val="191769"/>
                </a:solidFill>
                <a:latin typeface="HK Grotesk Bold Bold"/>
              </a:rPr>
              <a:t>producción</a:t>
            </a:r>
            <a:r>
              <a:rPr lang="en-US" sz="4002" u="sng" spc="-100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81936" y="4582741"/>
            <a:ext cx="3631970" cy="114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2"/>
              </a:lnSpc>
            </a:pPr>
            <a:r>
              <a:rPr lang="en-US" sz="4002" u="sng" spc="-100" dirty="0">
                <a:solidFill>
                  <a:srgbClr val="29285D"/>
                </a:solidFill>
                <a:latin typeface="HK Grotesk Bold Bold"/>
              </a:rPr>
              <a:t>2.Interés por</a:t>
            </a:r>
          </a:p>
          <a:p>
            <a:pPr marL="0" lvl="0" indent="0" algn="l">
              <a:lnSpc>
                <a:spcPts val="4442"/>
              </a:lnSpc>
              <a:spcBef>
                <a:spcPct val="0"/>
              </a:spcBef>
            </a:pPr>
            <a:r>
              <a:rPr lang="en-US" sz="4002" u="sng" spc="-100" dirty="0">
                <a:solidFill>
                  <a:srgbClr val="29285D"/>
                </a:solidFill>
                <a:latin typeface="HK Grotesk Bold Bold"/>
              </a:rPr>
              <a:t>las personas.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65075" y="1095375"/>
            <a:ext cx="7757850" cy="1000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32"/>
              </a:lnSpc>
            </a:pPr>
            <a:r>
              <a:rPr lang="en-US" sz="7002" spc="-175" dirty="0">
                <a:solidFill>
                  <a:srgbClr val="29285D"/>
                </a:solidFill>
                <a:latin typeface="HK Grotesk Bold"/>
              </a:rPr>
              <a:t>Dos </a:t>
            </a:r>
            <a:r>
              <a:rPr lang="en-US" sz="7002" spc="-175" dirty="0" err="1">
                <a:solidFill>
                  <a:srgbClr val="29285D"/>
                </a:solidFill>
                <a:latin typeface="HK Grotesk Bold"/>
              </a:rPr>
              <a:t>tipos</a:t>
            </a:r>
            <a:r>
              <a:rPr lang="en-US" sz="7002" spc="-175" dirty="0">
                <a:solidFill>
                  <a:srgbClr val="29285D"/>
                </a:solidFill>
                <a:latin typeface="HK Grotesk Bold"/>
              </a:rPr>
              <a:t> de </a:t>
            </a:r>
            <a:r>
              <a:rPr lang="en-US" sz="7002" spc="-175" dirty="0" err="1">
                <a:solidFill>
                  <a:srgbClr val="29285D"/>
                </a:solidFill>
                <a:latin typeface="HK Grotesk Bold"/>
              </a:rPr>
              <a:t>interés</a:t>
            </a:r>
            <a:r>
              <a:rPr lang="en-US" sz="7002" spc="-175" dirty="0">
                <a:solidFill>
                  <a:srgbClr val="29285D"/>
                </a:solidFill>
                <a:latin typeface="HK Grotesk Bold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844637" y="5143500"/>
            <a:ext cx="6731338" cy="51435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1575975" y="0"/>
            <a:ext cx="6712025" cy="514350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1101" t="1454" r="18879" b="18160"/>
          <a:stretch>
            <a:fillRect/>
          </a:stretch>
        </p:blipFill>
        <p:spPr>
          <a:xfrm>
            <a:off x="11575975" y="5143500"/>
            <a:ext cx="6712025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6376" r="6376"/>
          <a:stretch>
            <a:fillRect/>
          </a:stretch>
        </p:blipFill>
        <p:spPr>
          <a:xfrm>
            <a:off x="4844637" y="0"/>
            <a:ext cx="6731338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15829" r="32523" b="16694"/>
          <a:stretch>
            <a:fillRect/>
          </a:stretch>
        </p:blipFill>
        <p:spPr>
          <a:xfrm>
            <a:off x="11575975" y="5143500"/>
            <a:ext cx="7712840" cy="51435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97981" y="1200150"/>
            <a:ext cx="3607944" cy="2638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80"/>
              </a:lnSpc>
              <a:spcBef>
                <a:spcPct val="0"/>
              </a:spcBef>
            </a:pPr>
            <a:r>
              <a:rPr lang="en-US" sz="7137" spc="-178" dirty="0" err="1">
                <a:solidFill>
                  <a:srgbClr val="191769"/>
                </a:solidFill>
                <a:latin typeface="HK Grotesk Bold Bold"/>
              </a:rPr>
              <a:t>Estílos</a:t>
            </a:r>
            <a:r>
              <a:rPr lang="en-US" sz="7137" spc="-178" dirty="0">
                <a:solidFill>
                  <a:srgbClr val="191769"/>
                </a:solidFill>
                <a:latin typeface="HK Grotesk Bold Bold"/>
              </a:rPr>
              <a:t> de </a:t>
            </a:r>
            <a:r>
              <a:rPr lang="en-US" sz="7137" spc="-178" dirty="0" err="1">
                <a:solidFill>
                  <a:srgbClr val="191769"/>
                </a:solidFill>
                <a:latin typeface="HK Grotesk Bold Bold"/>
              </a:rPr>
              <a:t>liderazgo</a:t>
            </a:r>
            <a:endParaRPr lang="en-US" sz="7137" spc="-178" dirty="0">
              <a:solidFill>
                <a:srgbClr val="191769"/>
              </a:solidFill>
              <a:latin typeface="HK Grotesk Bol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371922" y="6608239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 dirty="0">
                <a:solidFill>
                  <a:srgbClr val="29285D"/>
                </a:solidFill>
                <a:latin typeface="HK Grotesk Bold Bold"/>
              </a:rPr>
              <a:t>#1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91928" y="7789930"/>
            <a:ext cx="5036756" cy="106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29285D"/>
                </a:solidFill>
                <a:latin typeface="HK Grotesk Bold Bold"/>
              </a:rPr>
              <a:t>Liderazgo altamente directivo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93603" y="1233236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>
                <a:solidFill>
                  <a:srgbClr val="29285D"/>
                </a:solidFill>
                <a:latin typeface="HK Grotesk Bold Bold"/>
              </a:rPr>
              <a:t>#2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20165" y="2359863"/>
            <a:ext cx="5423646" cy="157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29285D"/>
                </a:solidFill>
                <a:latin typeface="HK Grotesk Bold Bold"/>
              </a:rPr>
              <a:t>Liderazgo altamente directivo, a la vez que altamente relacional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844637" y="5143500"/>
            <a:ext cx="6731338" cy="51435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1575975" y="0"/>
            <a:ext cx="6712025" cy="514350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6569" r="6569"/>
          <a:stretch>
            <a:fillRect/>
          </a:stretch>
        </p:blipFill>
        <p:spPr>
          <a:xfrm>
            <a:off x="11575975" y="5143500"/>
            <a:ext cx="6712025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2752"/>
          <a:stretch>
            <a:fillRect/>
          </a:stretch>
        </p:blipFill>
        <p:spPr>
          <a:xfrm>
            <a:off x="4844637" y="0"/>
            <a:ext cx="6731338" cy="51435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32794" y="1200150"/>
            <a:ext cx="3607944" cy="2639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83"/>
              </a:lnSpc>
              <a:spcBef>
                <a:spcPct val="0"/>
              </a:spcBef>
            </a:pPr>
            <a:r>
              <a:rPr lang="en-US" sz="7140" spc="-178" dirty="0" err="1">
                <a:solidFill>
                  <a:srgbClr val="191769"/>
                </a:solidFill>
                <a:latin typeface="HK Grotesk Bold Bold"/>
              </a:rPr>
              <a:t>Estílos</a:t>
            </a:r>
            <a:r>
              <a:rPr lang="en-US" sz="7140" spc="-178" dirty="0">
                <a:solidFill>
                  <a:srgbClr val="191769"/>
                </a:solidFill>
                <a:latin typeface="HK Grotesk Bold Bold"/>
              </a:rPr>
              <a:t> de </a:t>
            </a:r>
            <a:r>
              <a:rPr lang="en-US" sz="7140" spc="-178" dirty="0" err="1">
                <a:solidFill>
                  <a:srgbClr val="191769"/>
                </a:solidFill>
                <a:latin typeface="HK Grotesk Bold Bold"/>
              </a:rPr>
              <a:t>liderazgo</a:t>
            </a:r>
            <a:endParaRPr lang="en-US" sz="7140" spc="-178" dirty="0">
              <a:solidFill>
                <a:srgbClr val="191769"/>
              </a:solidFill>
              <a:latin typeface="HK Grotesk Bo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71922" y="6608239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 dirty="0">
                <a:solidFill>
                  <a:srgbClr val="191769"/>
                </a:solidFill>
                <a:latin typeface="HK Grotesk Bold Bold"/>
              </a:rPr>
              <a:t>#3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91928" y="7789930"/>
            <a:ext cx="5036756" cy="106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191769"/>
                </a:solidFill>
                <a:latin typeface="HK Grotesk Bold Bold"/>
              </a:rPr>
              <a:t>Liderazgo altamente relacional.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93603" y="1431542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>
                <a:solidFill>
                  <a:srgbClr val="29285D"/>
                </a:solidFill>
                <a:latin typeface="HK Grotesk Bold Bold"/>
              </a:rPr>
              <a:t>#4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20165" y="2679627"/>
            <a:ext cx="5423646" cy="106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29285D"/>
                </a:solidFill>
                <a:latin typeface="HK Grotesk Bold Bold"/>
              </a:rPr>
              <a:t>Liderazgo minimamente directivo y relacional.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81250" y="4888981"/>
            <a:ext cx="12178050" cy="304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Necesitamos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equipos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multidisciplinarios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en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cada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una de las arenas del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trabajo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de la pastoral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generacional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.</a:t>
            </a:r>
          </a:p>
          <a:p>
            <a:pPr>
              <a:lnSpc>
                <a:spcPts val="3959"/>
              </a:lnSpc>
            </a:pPr>
            <a:endParaRPr lang="en-US" sz="3999" spc="-99" dirty="0">
              <a:solidFill>
                <a:srgbClr val="29285D"/>
              </a:solidFill>
              <a:latin typeface="HK Grotesk Bold Bold"/>
            </a:endParaRPr>
          </a:p>
          <a:p>
            <a:pPr>
              <a:lnSpc>
                <a:spcPts val="3959"/>
              </a:lnSpc>
            </a:pP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·La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iglesia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 debe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aprender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 a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involucrar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 a los padres.</a:t>
            </a:r>
          </a:p>
          <a:p>
            <a:pPr marL="0" lvl="0" indent="0">
              <a:lnSpc>
                <a:spcPts val="3959"/>
              </a:lnSpc>
            </a:pP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·Los padres deben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aprender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 a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involucrar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 a la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iglesia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 en su </a:t>
            </a:r>
            <a:r>
              <a:rPr lang="en-US" sz="2699" spc="-67" dirty="0" err="1">
                <a:solidFill>
                  <a:srgbClr val="29285D"/>
                </a:solidFill>
                <a:latin typeface="Arimo Bold"/>
              </a:rPr>
              <a:t>familia</a:t>
            </a:r>
            <a:r>
              <a:rPr lang="en-US" sz="2699" spc="-67" dirty="0">
                <a:solidFill>
                  <a:srgbClr val="29285D"/>
                </a:solidFill>
                <a:latin typeface="Arimo Bold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635053"/>
            <a:ext cx="4474751" cy="1703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504"/>
              </a:lnSpc>
              <a:spcBef>
                <a:spcPct val="0"/>
              </a:spcBef>
            </a:pPr>
            <a:r>
              <a:rPr lang="en-US" sz="4689" spc="-117" dirty="0" err="1">
                <a:solidFill>
                  <a:srgbClr val="29285D"/>
                </a:solidFill>
                <a:latin typeface="HK Grotesk Bold"/>
              </a:rPr>
              <a:t>Equipo</a:t>
            </a:r>
            <a:r>
              <a:rPr lang="en-US" sz="4689" spc="-117" dirty="0">
                <a:solidFill>
                  <a:srgbClr val="29285D"/>
                </a:solidFill>
                <a:latin typeface="HK Grotesk Bold"/>
              </a:rPr>
              <a:t> en </a:t>
            </a:r>
            <a:r>
              <a:rPr lang="en-US" sz="4689" spc="-117" dirty="0" err="1">
                <a:solidFill>
                  <a:srgbClr val="29285D"/>
                </a:solidFill>
                <a:latin typeface="HK Grotesk Bold"/>
              </a:rPr>
              <a:t>Cascada</a:t>
            </a:r>
            <a:endParaRPr lang="en-US" sz="4689" spc="-117" dirty="0">
              <a:solidFill>
                <a:srgbClr val="29285D"/>
              </a:solidFill>
              <a:latin typeface="HK Grotes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7920" r="33080"/>
          <a:stretch>
            <a:fillRect/>
          </a:stretch>
        </p:blipFill>
        <p:spPr>
          <a:xfrm>
            <a:off x="13818956" y="0"/>
            <a:ext cx="4469044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187243" y="4915400"/>
            <a:ext cx="7913515" cy="3046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9"/>
              </a:lnSpc>
            </a:pP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Resúmen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de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ejercitar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un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liderazgo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999" spc="-99" dirty="0" err="1">
                <a:solidFill>
                  <a:srgbClr val="29285D"/>
                </a:solidFill>
                <a:latin typeface="HK Grotesk Bold Bold"/>
              </a:rPr>
              <a:t>apropiado</a:t>
            </a: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:</a:t>
            </a:r>
          </a:p>
          <a:p>
            <a:pPr>
              <a:lnSpc>
                <a:spcPts val="3959"/>
              </a:lnSpc>
            </a:pPr>
            <a:endParaRPr lang="en-US" sz="3999" spc="-99" dirty="0">
              <a:solidFill>
                <a:srgbClr val="29285D"/>
              </a:solidFill>
              <a:latin typeface="HK Grotesk Bold Bold"/>
            </a:endParaRPr>
          </a:p>
          <a:p>
            <a:pPr>
              <a:lnSpc>
                <a:spcPts val="3959"/>
              </a:lnSpc>
            </a:pPr>
            <a:r>
              <a:rPr lang="en-US" sz="3999" spc="-99" dirty="0">
                <a:solidFill>
                  <a:srgbClr val="29285D"/>
                </a:solidFill>
                <a:latin typeface="HK Grotesk Bold"/>
              </a:rPr>
              <a:t>• </a:t>
            </a:r>
            <a:r>
              <a:rPr lang="en-US" sz="2199" spc="-54" dirty="0" err="1">
                <a:solidFill>
                  <a:srgbClr val="29285D"/>
                </a:solidFill>
                <a:latin typeface="Arimo Bold"/>
              </a:rPr>
              <a:t>Usa</a:t>
            </a:r>
            <a:r>
              <a:rPr lang="en-US" sz="2199" spc="-54" dirty="0">
                <a:solidFill>
                  <a:srgbClr val="29285D"/>
                </a:solidFill>
                <a:latin typeface="Arimo Bold"/>
              </a:rPr>
              <a:t> el </a:t>
            </a:r>
            <a:r>
              <a:rPr lang="en-US" sz="2199" spc="-54" dirty="0" err="1">
                <a:solidFill>
                  <a:srgbClr val="29285D"/>
                </a:solidFill>
                <a:latin typeface="Arimo Bold"/>
              </a:rPr>
              <a:t>liderazgo</a:t>
            </a:r>
            <a:r>
              <a:rPr lang="en-US" sz="2199" spc="-54" dirty="0">
                <a:solidFill>
                  <a:srgbClr val="29285D"/>
                </a:solidFill>
                <a:latin typeface="Arimo Bold"/>
              </a:rPr>
              <a:t> </a:t>
            </a:r>
            <a:r>
              <a:rPr lang="en-US" sz="2199" spc="-54" dirty="0" err="1">
                <a:solidFill>
                  <a:srgbClr val="29285D"/>
                </a:solidFill>
                <a:latin typeface="Arimo Bold"/>
              </a:rPr>
              <a:t>situacional</a:t>
            </a:r>
            <a:r>
              <a:rPr lang="en-US" sz="2199" spc="-54" dirty="0">
                <a:solidFill>
                  <a:srgbClr val="29285D"/>
                </a:solidFill>
                <a:latin typeface="Arimo Bold"/>
              </a:rPr>
              <a:t>.</a:t>
            </a:r>
          </a:p>
          <a:p>
            <a:pPr>
              <a:lnSpc>
                <a:spcPts val="3959"/>
              </a:lnSpc>
            </a:pP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• </a:t>
            </a:r>
            <a:r>
              <a:rPr lang="en-US" sz="2199" spc="-54" dirty="0" err="1">
                <a:solidFill>
                  <a:srgbClr val="29285D"/>
                </a:solidFill>
                <a:latin typeface="Arimo Bold"/>
              </a:rPr>
              <a:t>Trabaja</a:t>
            </a:r>
            <a:r>
              <a:rPr lang="en-US" sz="2199" spc="-54" dirty="0">
                <a:solidFill>
                  <a:srgbClr val="29285D"/>
                </a:solidFill>
                <a:latin typeface="Arimo Bold"/>
              </a:rPr>
              <a:t> en </a:t>
            </a:r>
            <a:r>
              <a:rPr lang="en-US" sz="2199" spc="-54" dirty="0" err="1">
                <a:solidFill>
                  <a:srgbClr val="29285D"/>
                </a:solidFill>
                <a:latin typeface="Arimo Bold"/>
              </a:rPr>
              <a:t>equipo</a:t>
            </a:r>
            <a:r>
              <a:rPr lang="en-US" sz="2199" spc="-54" dirty="0">
                <a:solidFill>
                  <a:srgbClr val="29285D"/>
                </a:solidFill>
                <a:latin typeface="Arimo Bold"/>
              </a:rPr>
              <a:t>.</a:t>
            </a:r>
          </a:p>
          <a:p>
            <a:pPr marL="0" lvl="0" indent="0">
              <a:lnSpc>
                <a:spcPts val="3959"/>
              </a:lnSpc>
            </a:pPr>
            <a:r>
              <a:rPr lang="en-US" sz="3999" spc="-99" dirty="0">
                <a:solidFill>
                  <a:srgbClr val="29285D"/>
                </a:solidFill>
                <a:latin typeface="HK Grotesk Bold Bold"/>
              </a:rPr>
              <a:t>• </a:t>
            </a:r>
            <a:r>
              <a:rPr lang="en-US" sz="2199" spc="-54" dirty="0" err="1">
                <a:solidFill>
                  <a:srgbClr val="29285D"/>
                </a:solidFill>
                <a:latin typeface="Arimo Bold"/>
              </a:rPr>
              <a:t>Involucra</a:t>
            </a:r>
            <a:r>
              <a:rPr lang="en-US" sz="2199" spc="-54" dirty="0">
                <a:solidFill>
                  <a:srgbClr val="29285D"/>
                </a:solidFill>
                <a:latin typeface="Arimo Bold"/>
              </a:rPr>
              <a:t> a los padres.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983178"/>
            <a:ext cx="3639251" cy="1703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504"/>
              </a:lnSpc>
              <a:spcBef>
                <a:spcPct val="0"/>
              </a:spcBef>
            </a:pPr>
            <a:r>
              <a:rPr lang="en-US" sz="4689" spc="-117" dirty="0" err="1">
                <a:solidFill>
                  <a:srgbClr val="29285D"/>
                </a:solidFill>
                <a:latin typeface="HK Grotesk Bold"/>
              </a:rPr>
              <a:t>Equipo</a:t>
            </a:r>
            <a:r>
              <a:rPr lang="en-US" sz="4689" spc="-117" dirty="0">
                <a:solidFill>
                  <a:srgbClr val="29285D"/>
                </a:solidFill>
                <a:latin typeface="HK Grotesk Bold"/>
              </a:rPr>
              <a:t> en </a:t>
            </a:r>
            <a:r>
              <a:rPr lang="en-US" sz="4689" spc="-117" dirty="0" err="1">
                <a:solidFill>
                  <a:srgbClr val="29285D"/>
                </a:solidFill>
                <a:latin typeface="HK Grotesk Bold"/>
              </a:rPr>
              <a:t>Cascada</a:t>
            </a:r>
            <a:endParaRPr lang="en-US" sz="4689" spc="-117" dirty="0">
              <a:solidFill>
                <a:srgbClr val="29285D"/>
              </a:solidFill>
              <a:latin typeface="HK Grotes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7602" r="6432" b="49632"/>
          <a:stretch>
            <a:fillRect/>
          </a:stretch>
        </p:blipFill>
        <p:spPr>
          <a:xfrm>
            <a:off x="6096000" y="6107723"/>
            <a:ext cx="6096000" cy="41792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5989" t="1039" r="10079" b="5391"/>
          <a:stretch>
            <a:fillRect/>
          </a:stretch>
        </p:blipFill>
        <p:spPr>
          <a:xfrm>
            <a:off x="12192000" y="0"/>
            <a:ext cx="6096000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r="14093"/>
          <a:stretch>
            <a:fillRect/>
          </a:stretch>
        </p:blipFill>
        <p:spPr>
          <a:xfrm>
            <a:off x="-604323" y="-55412"/>
            <a:ext cx="6697238" cy="51989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25609"/>
          <a:stretch>
            <a:fillRect/>
          </a:stretch>
        </p:blipFill>
        <p:spPr>
          <a:xfrm>
            <a:off x="6092915" y="5143500"/>
            <a:ext cx="6099085" cy="680360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706971" y="1516477"/>
            <a:ext cx="4874058" cy="2224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5792" dirty="0">
                <a:solidFill>
                  <a:srgbClr val="29285D"/>
                </a:solidFill>
                <a:latin typeface="HK Grotesk Bold Bold"/>
              </a:rPr>
              <a:t>¿</a:t>
            </a:r>
            <a:r>
              <a:rPr lang="en-US" sz="5792" dirty="0" err="1">
                <a:solidFill>
                  <a:srgbClr val="29285D"/>
                </a:solidFill>
                <a:latin typeface="HK Grotesk Bold Bold"/>
              </a:rPr>
              <a:t>Qué</a:t>
            </a:r>
            <a:r>
              <a:rPr lang="en-US" sz="5792" dirty="0">
                <a:solidFill>
                  <a:srgbClr val="29285D"/>
                </a:solidFill>
                <a:latin typeface="HK Grotesk Bold Bold"/>
              </a:rPr>
              <a:t> propone el </a:t>
            </a:r>
            <a:r>
              <a:rPr lang="en-US" sz="5792" dirty="0" err="1">
                <a:solidFill>
                  <a:srgbClr val="29285D"/>
                </a:solidFill>
                <a:latin typeface="HK Grotesk Bold Bold"/>
              </a:rPr>
              <a:t>liderazgo</a:t>
            </a:r>
            <a:r>
              <a:rPr lang="en-US" sz="5792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5792" u="sng" dirty="0" err="1">
                <a:solidFill>
                  <a:srgbClr val="29285D"/>
                </a:solidFill>
                <a:latin typeface="HK Grotesk Bold Bold"/>
              </a:rPr>
              <a:t>Generacional</a:t>
            </a:r>
            <a:r>
              <a:rPr lang="en-US" sz="5792" dirty="0">
                <a:solidFill>
                  <a:srgbClr val="29285D"/>
                </a:solidFill>
                <a:latin typeface="HK Grotesk Bold Bold"/>
              </a:rPr>
              <a:t>?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r="14153"/>
          <a:stretch>
            <a:fillRect/>
          </a:stretch>
        </p:blipFill>
        <p:spPr>
          <a:xfrm>
            <a:off x="0" y="5143500"/>
            <a:ext cx="6092915" cy="51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17975"/>
          <a:stretch>
            <a:fillRect/>
          </a:stretch>
        </p:blipFill>
        <p:spPr>
          <a:xfrm>
            <a:off x="12192000" y="5143500"/>
            <a:ext cx="6096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94" b="7794"/>
          <a:stretch>
            <a:fillRect/>
          </a:stretch>
        </p:blipFill>
        <p:spPr>
          <a:xfrm>
            <a:off x="0" y="0"/>
            <a:ext cx="6096000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0444" r="10444"/>
          <a:stretch>
            <a:fillRect/>
          </a:stretch>
        </p:blipFill>
        <p:spPr>
          <a:xfrm>
            <a:off x="6096000" y="5143500"/>
            <a:ext cx="6096000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0481" r="10481"/>
          <a:stretch>
            <a:fillRect/>
          </a:stretch>
        </p:blipFill>
        <p:spPr>
          <a:xfrm>
            <a:off x="12192000" y="0"/>
            <a:ext cx="6096000" cy="51435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909451" y="1371020"/>
            <a:ext cx="4469098" cy="2449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3500" u="sng" spc="-87" dirty="0">
                <a:solidFill>
                  <a:srgbClr val="191769"/>
                </a:solidFill>
                <a:latin typeface="HK Grotesk Bold Bold"/>
              </a:rPr>
              <a:t>Clave 4</a:t>
            </a:r>
          </a:p>
          <a:p>
            <a:pPr marL="0" lvl="0" indent="0" algn="ctr">
              <a:lnSpc>
                <a:spcPts val="5116"/>
              </a:lnSpc>
            </a:pPr>
            <a:r>
              <a:rPr lang="en-US" sz="3800" spc="-95" dirty="0" err="1">
                <a:solidFill>
                  <a:srgbClr val="191769"/>
                </a:solidFill>
                <a:latin typeface="HK Grotesk Bold Bold"/>
              </a:rPr>
              <a:t>Desarrollar</a:t>
            </a:r>
            <a:r>
              <a:rPr lang="en-US" sz="3800" spc="-95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3800" spc="-95" dirty="0" err="1">
                <a:solidFill>
                  <a:srgbClr val="191769"/>
                </a:solidFill>
                <a:latin typeface="HK Grotesk Bold Bold"/>
              </a:rPr>
              <a:t>relaciones</a:t>
            </a:r>
            <a:r>
              <a:rPr lang="en-US" sz="3800" spc="-95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3800" spc="-95" dirty="0" err="1">
                <a:solidFill>
                  <a:srgbClr val="191769"/>
                </a:solidFill>
                <a:latin typeface="HK Grotesk Bold Bold"/>
              </a:rPr>
              <a:t>intencionales</a:t>
            </a:r>
            <a:endParaRPr lang="en-US" sz="3800" spc="-95" dirty="0">
              <a:solidFill>
                <a:srgbClr val="191769"/>
              </a:solidFill>
              <a:latin typeface="HK Grotesk Bold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10493" r="10493"/>
          <a:stretch>
            <a:fillRect/>
          </a:stretch>
        </p:blipFill>
        <p:spPr>
          <a:xfrm>
            <a:off x="0" y="5143500"/>
            <a:ext cx="6096000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l="10641" r="10641"/>
          <a:stretch>
            <a:fillRect/>
          </a:stretch>
        </p:blipFill>
        <p:spPr>
          <a:xfrm>
            <a:off x="12192000" y="5143500"/>
            <a:ext cx="6096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425759"/>
            <a:ext cx="16230600" cy="47751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162050"/>
            <a:ext cx="13621831" cy="172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32"/>
              </a:lnSpc>
            </a:pPr>
            <a:r>
              <a:rPr lang="en-US" sz="6699" dirty="0" err="1">
                <a:solidFill>
                  <a:srgbClr val="191769"/>
                </a:solidFill>
                <a:latin typeface="HK Grotesk Bold"/>
              </a:rPr>
              <a:t>Consejos</a:t>
            </a:r>
            <a:r>
              <a:rPr lang="en-US" sz="6699" dirty="0">
                <a:solidFill>
                  <a:srgbClr val="191769"/>
                </a:solidFill>
                <a:latin typeface="HK Grotesk Bold"/>
              </a:rPr>
              <a:t> para </a:t>
            </a:r>
            <a:r>
              <a:rPr lang="en-US" sz="6699" dirty="0" err="1">
                <a:solidFill>
                  <a:srgbClr val="191769"/>
                </a:solidFill>
                <a:latin typeface="HK Grotesk Bold"/>
              </a:rPr>
              <a:t>mejorar</a:t>
            </a:r>
            <a:endParaRPr lang="en-US" sz="6699" dirty="0">
              <a:solidFill>
                <a:srgbClr val="191769"/>
              </a:solidFill>
              <a:latin typeface="HK Grotesk Bold"/>
            </a:endParaRPr>
          </a:p>
          <a:p>
            <a:pPr marL="0" lvl="0" indent="0">
              <a:lnSpc>
                <a:spcPts val="6632"/>
              </a:lnSpc>
              <a:spcBef>
                <a:spcPct val="0"/>
              </a:spcBef>
            </a:pPr>
            <a:r>
              <a:rPr lang="en-US" sz="6699" dirty="0">
                <a:solidFill>
                  <a:srgbClr val="191769"/>
                </a:solidFill>
                <a:latin typeface="HK Grotesk Bold"/>
              </a:rPr>
              <a:t>las </a:t>
            </a:r>
            <a:r>
              <a:rPr lang="en-US" sz="6699" dirty="0" err="1">
                <a:solidFill>
                  <a:srgbClr val="191769"/>
                </a:solidFill>
                <a:latin typeface="HK Grotesk Bold"/>
              </a:rPr>
              <a:t>relaciones</a:t>
            </a:r>
            <a:endParaRPr lang="en-US" sz="6699" dirty="0">
              <a:solidFill>
                <a:srgbClr val="191769"/>
              </a:solidFill>
              <a:latin typeface="HK Grotesk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28700" y="5324788"/>
            <a:ext cx="2131152" cy="1852455"/>
            <a:chOff x="0" y="0"/>
            <a:chExt cx="2841535" cy="246994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95446" cy="294693"/>
            </a:xfrm>
            <a:prstGeom prst="rect">
              <a:avLst/>
            </a:prstGeom>
            <a:solidFill>
              <a:srgbClr val="FFC92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275574"/>
              <a:ext cx="2841535" cy="11943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84"/>
                </a:lnSpc>
              </a:pP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1) </a:t>
              </a:r>
              <a:r>
                <a:rPr lang="en-US" sz="2800" spc="-70" dirty="0" err="1">
                  <a:solidFill>
                    <a:srgbClr val="191769"/>
                  </a:solidFill>
                  <a:latin typeface="HK Grotesk Bold Bold"/>
                </a:rPr>
                <a:t>Grábate</a:t>
              </a: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 los </a:t>
              </a:r>
              <a:r>
                <a:rPr lang="en-US" sz="2800" spc="-70" dirty="0" err="1">
                  <a:solidFill>
                    <a:srgbClr val="191769"/>
                  </a:solidFill>
                  <a:latin typeface="HK Grotesk Bold Bold"/>
                </a:rPr>
                <a:t>nombres</a:t>
              </a: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.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940896" y="5324788"/>
            <a:ext cx="2812805" cy="1397488"/>
            <a:chOff x="0" y="0"/>
            <a:chExt cx="3750407" cy="1863317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295446" cy="294693"/>
            </a:xfrm>
            <a:prstGeom prst="rect">
              <a:avLst/>
            </a:prstGeom>
            <a:solidFill>
              <a:srgbClr val="469BD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275574"/>
              <a:ext cx="3750407" cy="5877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84"/>
                </a:lnSpc>
              </a:pP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4) </a:t>
              </a:r>
              <a:r>
                <a:rPr lang="en-US" sz="2800" spc="-70" dirty="0" err="1">
                  <a:solidFill>
                    <a:srgbClr val="191769"/>
                  </a:solidFill>
                  <a:latin typeface="HK Grotesk Bold Bold"/>
                </a:rPr>
                <a:t>Ayuda</a:t>
              </a: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 a </a:t>
              </a:r>
              <a:r>
                <a:rPr lang="en-US" sz="2800" spc="-70" dirty="0" err="1">
                  <a:solidFill>
                    <a:srgbClr val="191769"/>
                  </a:solidFill>
                  <a:latin typeface="HK Grotesk Bold Bold"/>
                </a:rPr>
                <a:t>pensar</a:t>
              </a: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.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>
            <a:off x="4176862" y="5324788"/>
            <a:ext cx="221585" cy="221020"/>
          </a:xfrm>
          <a:prstGeom prst="rect">
            <a:avLst/>
          </a:prstGeom>
          <a:solidFill>
            <a:srgbClr val="DF682D"/>
          </a:solidFill>
        </p:spPr>
      </p:sp>
      <p:sp>
        <p:nvSpPr>
          <p:cNvPr id="11" name="TextBox 11"/>
          <p:cNvSpPr txBox="1"/>
          <p:nvPr/>
        </p:nvSpPr>
        <p:spPr>
          <a:xfrm>
            <a:off x="4176862" y="6276706"/>
            <a:ext cx="2628797" cy="90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584"/>
              </a:lnSpc>
            </a:pPr>
            <a:r>
              <a:rPr lang="en-US" sz="2800" spc="-70" dirty="0">
                <a:solidFill>
                  <a:srgbClr val="191769"/>
                </a:solidFill>
                <a:latin typeface="HK Grotesk Bold Bold"/>
              </a:rPr>
              <a:t>2) </a:t>
            </a:r>
            <a:r>
              <a:rPr lang="en-US" sz="2800" spc="-70" dirty="0" err="1">
                <a:solidFill>
                  <a:srgbClr val="191769"/>
                </a:solidFill>
                <a:latin typeface="HK Grotesk Bold Bold"/>
              </a:rPr>
              <a:t>Afirma</a:t>
            </a:r>
            <a:r>
              <a:rPr lang="en-US" sz="2800" spc="-70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2800" spc="-70" dirty="0" err="1">
                <a:solidFill>
                  <a:srgbClr val="191769"/>
                </a:solidFill>
                <a:latin typeface="HK Grotesk Bold Bold"/>
              </a:rPr>
              <a:t>continuamente</a:t>
            </a:r>
            <a:r>
              <a:rPr lang="en-US" sz="2800" spc="-70" dirty="0">
                <a:solidFill>
                  <a:srgbClr val="191769"/>
                </a:solidFill>
                <a:latin typeface="HK Grotesk Bold Bold"/>
              </a:rPr>
              <a:t>.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575020" y="5324788"/>
            <a:ext cx="2348866" cy="1852455"/>
            <a:chOff x="0" y="0"/>
            <a:chExt cx="3131821" cy="2469940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295446" cy="294693"/>
            </a:xfrm>
            <a:prstGeom prst="rect">
              <a:avLst/>
            </a:prstGeom>
            <a:solidFill>
              <a:srgbClr val="62A25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1275574"/>
              <a:ext cx="3131821" cy="11943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84"/>
                </a:lnSpc>
              </a:pP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3) </a:t>
              </a:r>
              <a:r>
                <a:rPr lang="en-US" sz="2800" spc="-70" dirty="0" err="1">
                  <a:solidFill>
                    <a:srgbClr val="191769"/>
                  </a:solidFill>
                  <a:latin typeface="HK Grotesk Bold Bold"/>
                </a:rPr>
                <a:t>Escucha</a:t>
              </a: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 con </a:t>
              </a:r>
              <a:r>
                <a:rPr lang="en-US" sz="2800" spc="-70" dirty="0" err="1">
                  <a:solidFill>
                    <a:srgbClr val="191769"/>
                  </a:solidFill>
                  <a:latin typeface="HK Grotesk Bold Bold"/>
                </a:rPr>
                <a:t>devoción</a:t>
              </a:r>
              <a:r>
                <a:rPr lang="en-US" sz="2800" spc="-70" dirty="0">
                  <a:solidFill>
                    <a:srgbClr val="191769"/>
                  </a:solidFill>
                  <a:latin typeface="HK Grotesk Bold Bold"/>
                </a:rPr>
                <a:t>.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14770712" y="5324788"/>
            <a:ext cx="221585" cy="22102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16" name="TextBox 16"/>
          <p:cNvSpPr txBox="1"/>
          <p:nvPr/>
        </p:nvSpPr>
        <p:spPr>
          <a:xfrm>
            <a:off x="14770712" y="6276706"/>
            <a:ext cx="2602888" cy="90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584"/>
              </a:lnSpc>
            </a:pPr>
            <a:r>
              <a:rPr lang="en-US" sz="2800" spc="-70" dirty="0">
                <a:solidFill>
                  <a:srgbClr val="191769"/>
                </a:solidFill>
                <a:latin typeface="HK Grotesk Bold Bold"/>
              </a:rPr>
              <a:t>5) No </a:t>
            </a:r>
            <a:r>
              <a:rPr lang="en-US" sz="2800" spc="-70" dirty="0" err="1">
                <a:solidFill>
                  <a:srgbClr val="191769"/>
                </a:solidFill>
                <a:latin typeface="HK Grotesk Bold Bold"/>
              </a:rPr>
              <a:t>finjas</a:t>
            </a:r>
            <a:r>
              <a:rPr lang="en-US" sz="2800" spc="-70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2800" spc="-70" dirty="0" err="1">
                <a:solidFill>
                  <a:srgbClr val="191769"/>
                </a:solidFill>
                <a:latin typeface="HK Grotesk Bold Bold"/>
              </a:rPr>
              <a:t>perfección</a:t>
            </a:r>
            <a:r>
              <a:rPr lang="en-US" sz="2800" spc="-70" dirty="0">
                <a:solidFill>
                  <a:srgbClr val="191769"/>
                </a:solidFill>
                <a:latin typeface="HK Grotesk Bold Bold"/>
              </a:rPr>
              <a:t>.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 r="33232"/>
          <a:stretch>
            <a:fillRect/>
          </a:stretch>
        </p:blipFill>
        <p:spPr>
          <a:xfrm>
            <a:off x="14158581" y="0"/>
            <a:ext cx="4129419" cy="4123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507" r="33287" b="27071"/>
          <a:stretch>
            <a:fillRect/>
          </a:stretch>
        </p:blipFill>
        <p:spPr>
          <a:xfrm>
            <a:off x="11845012" y="-111512"/>
            <a:ext cx="3269285" cy="395835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4941985" y="3846844"/>
            <a:ext cx="3457527" cy="329176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4" name="AutoShape 4"/>
          <p:cNvSpPr/>
          <p:nvPr/>
        </p:nvSpPr>
        <p:spPr>
          <a:xfrm>
            <a:off x="9876417" y="7073017"/>
            <a:ext cx="2183240" cy="3357356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0583" r="17128"/>
          <a:stretch>
            <a:fillRect/>
          </a:stretch>
        </p:blipFill>
        <p:spPr>
          <a:xfrm>
            <a:off x="11940594" y="3846844"/>
            <a:ext cx="3173703" cy="65835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9125" r="9125"/>
          <a:stretch>
            <a:fillRect/>
          </a:stretch>
        </p:blipFill>
        <p:spPr>
          <a:xfrm>
            <a:off x="15114297" y="-111512"/>
            <a:ext cx="3285215" cy="39583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074" r="1074"/>
          <a:stretch>
            <a:fillRect/>
          </a:stretch>
        </p:blipFill>
        <p:spPr>
          <a:xfrm>
            <a:off x="15114297" y="7073017"/>
            <a:ext cx="3285215" cy="335735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t="2705" r="13461" b="31966"/>
          <a:stretch>
            <a:fillRect/>
          </a:stretch>
        </p:blipFill>
        <p:spPr>
          <a:xfrm>
            <a:off x="6821584" y="6961504"/>
            <a:ext cx="3064358" cy="3468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t="3202" b="3202"/>
          <a:stretch>
            <a:fillRect/>
          </a:stretch>
        </p:blipFill>
        <p:spPr>
          <a:xfrm>
            <a:off x="6821584" y="-111512"/>
            <a:ext cx="5119010" cy="718452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1123950"/>
            <a:ext cx="3542106" cy="559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79"/>
              </a:lnSpc>
            </a:pPr>
            <a:r>
              <a:rPr lang="en-US" sz="4929" u="sng" spc="-123" dirty="0">
                <a:solidFill>
                  <a:srgbClr val="191769"/>
                </a:solidFill>
                <a:latin typeface="HK Grotesk Bold"/>
              </a:rPr>
              <a:t>Clave 5</a:t>
            </a:r>
          </a:p>
          <a:p>
            <a:pPr marL="0" lvl="0" indent="0">
              <a:lnSpc>
                <a:spcPts val="6454"/>
              </a:lnSpc>
              <a:spcBef>
                <a:spcPct val="0"/>
              </a:spcBef>
            </a:pPr>
            <a:r>
              <a:rPr lang="en-US" sz="6519" spc="-162" dirty="0" err="1">
                <a:solidFill>
                  <a:srgbClr val="191769"/>
                </a:solidFill>
                <a:latin typeface="Arimo"/>
              </a:rPr>
              <a:t>Entender</a:t>
            </a:r>
            <a:r>
              <a:rPr lang="en-US" sz="6519" spc="-162" dirty="0">
                <a:solidFill>
                  <a:srgbClr val="191769"/>
                </a:solidFill>
                <a:latin typeface="Arimo"/>
              </a:rPr>
              <a:t> el </a:t>
            </a:r>
            <a:r>
              <a:rPr lang="en-US" sz="6519" spc="-162" dirty="0" err="1">
                <a:solidFill>
                  <a:srgbClr val="191769"/>
                </a:solidFill>
                <a:latin typeface="Arimo"/>
              </a:rPr>
              <a:t>diseño</a:t>
            </a:r>
            <a:r>
              <a:rPr lang="en-US" sz="6519" spc="-162" dirty="0">
                <a:solidFill>
                  <a:srgbClr val="191769"/>
                </a:solidFill>
                <a:latin typeface="Arimo"/>
              </a:rPr>
              <a:t> de Dios del desarrollo </a:t>
            </a:r>
            <a:r>
              <a:rPr lang="en-US" sz="6519" spc="-162" dirty="0" err="1">
                <a:solidFill>
                  <a:srgbClr val="191769"/>
                </a:solidFill>
                <a:latin typeface="Arimo"/>
              </a:rPr>
              <a:t>humano</a:t>
            </a:r>
            <a:endParaRPr lang="en-US" sz="6519" spc="-162" dirty="0">
              <a:solidFill>
                <a:srgbClr val="191769"/>
              </a:solidFill>
              <a:latin typeface="Arim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4635" y="531834"/>
            <a:ext cx="8138731" cy="773239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81400" y="5994551"/>
            <a:ext cx="2137741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 dirty="0">
                <a:solidFill>
                  <a:srgbClr val="29285D"/>
                </a:solidFill>
                <a:latin typeface="Open Sans 1 Bold"/>
              </a:rPr>
              <a:t>4. CREACIÓN</a:t>
            </a:r>
          </a:p>
          <a:p>
            <a:pPr algn="r">
              <a:lnSpc>
                <a:spcPts val="2626"/>
              </a:lnSpc>
            </a:pPr>
            <a:endParaRPr lang="en-US" sz="2600" dirty="0">
              <a:solidFill>
                <a:srgbClr val="29285D"/>
              </a:solidFill>
              <a:latin typeface="Open Sans 1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39233">
            <a:off x="2479385" y="4561568"/>
            <a:ext cx="2596995" cy="9284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539233" flipH="1">
            <a:off x="11512395" y="626156"/>
            <a:ext cx="2596995" cy="92842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43237" flipH="1">
            <a:off x="12549430" y="6460913"/>
            <a:ext cx="2596995" cy="9284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78770">
            <a:off x="4182030" y="626156"/>
            <a:ext cx="2596995" cy="9284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700000">
            <a:off x="4468473" y="6942845"/>
            <a:ext cx="1854696" cy="13724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2153763">
            <a:off x="10093212" y="3254573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Investigar</a:t>
            </a:r>
          </a:p>
        </p:txBody>
      </p:sp>
      <p:sp>
        <p:nvSpPr>
          <p:cNvPr id="10" name="TextBox 10"/>
          <p:cNvSpPr txBox="1"/>
          <p:nvPr/>
        </p:nvSpPr>
        <p:spPr>
          <a:xfrm rot="4302250">
            <a:off x="5325308" y="4590715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Proponer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79917" y="7134207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Aplicar</a:t>
            </a:r>
          </a:p>
        </p:txBody>
      </p:sp>
      <p:sp>
        <p:nvSpPr>
          <p:cNvPr id="12" name="TextBox 12"/>
          <p:cNvSpPr txBox="1"/>
          <p:nvPr/>
        </p:nvSpPr>
        <p:spPr>
          <a:xfrm rot="-4340595">
            <a:off x="9895318" y="6484075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Crear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94969" y="4702802"/>
            <a:ext cx="2898062" cy="68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3"/>
              </a:lnSpc>
            </a:pPr>
            <a:r>
              <a:rPr lang="en-US" sz="1765" dirty="0">
                <a:solidFill>
                  <a:srgbClr val="29285D"/>
                </a:solidFill>
                <a:latin typeface="Open Sans 1 Bold"/>
              </a:rPr>
              <a:t>PROCESO</a:t>
            </a:r>
          </a:p>
          <a:p>
            <a:pPr algn="ctr">
              <a:lnSpc>
                <a:spcPts val="1783"/>
              </a:lnSpc>
            </a:pPr>
            <a:r>
              <a:rPr lang="en-US" sz="1765" dirty="0">
                <a:solidFill>
                  <a:srgbClr val="29285D"/>
                </a:solidFill>
                <a:latin typeface="Open Sans 1 Bold"/>
              </a:rPr>
              <a:t>DE</a:t>
            </a:r>
          </a:p>
          <a:p>
            <a:pPr algn="ctr">
              <a:lnSpc>
                <a:spcPts val="1783"/>
              </a:lnSpc>
            </a:pPr>
            <a:r>
              <a:rPr lang="en-US" sz="1765" dirty="0">
                <a:solidFill>
                  <a:srgbClr val="29285D"/>
                </a:solidFill>
                <a:latin typeface="Open Sans 1 Bold"/>
              </a:rPr>
              <a:t>ENSEÑANZA</a:t>
            </a:r>
          </a:p>
        </p:txBody>
      </p:sp>
      <p:sp>
        <p:nvSpPr>
          <p:cNvPr id="14" name="TextBox 14"/>
          <p:cNvSpPr txBox="1"/>
          <p:nvPr/>
        </p:nvSpPr>
        <p:spPr>
          <a:xfrm rot="-2163870">
            <a:off x="7494059" y="2064836"/>
            <a:ext cx="20209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Interactuar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066800"/>
            <a:ext cx="2950114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 dirty="0">
                <a:solidFill>
                  <a:srgbClr val="29285D"/>
                </a:solidFill>
                <a:latin typeface="Open Sans 1 Bold"/>
              </a:rPr>
              <a:t>2. INTERACCIÓN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044497"/>
            <a:ext cx="2755420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 dirty="0">
                <a:solidFill>
                  <a:srgbClr val="29285D"/>
                </a:solidFill>
                <a:latin typeface="Open Sans 1 Bold"/>
              </a:rPr>
              <a:t>1. PROPUESTA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27966" y="1066800"/>
            <a:ext cx="3091175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 dirty="0">
                <a:solidFill>
                  <a:srgbClr val="29285D"/>
                </a:solidFill>
                <a:latin typeface="Open Sans 1 Bold"/>
              </a:rPr>
              <a:t>3. INVESTIGACIÓN</a:t>
            </a:r>
          </a:p>
          <a:p>
            <a:pPr algn="r">
              <a:lnSpc>
                <a:spcPts val="2626"/>
              </a:lnSpc>
            </a:pPr>
            <a:r>
              <a:rPr lang="en-US" sz="2600" dirty="0">
                <a:solidFill>
                  <a:srgbClr val="469BD8"/>
                </a:solidFill>
                <a:latin typeface="Open Sans 1 Bold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87432" y="8667218"/>
            <a:ext cx="7890424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6"/>
              </a:lnSpc>
            </a:pPr>
            <a:r>
              <a:rPr lang="en-US" sz="2600" dirty="0">
                <a:solidFill>
                  <a:srgbClr val="29285D"/>
                </a:solidFill>
                <a:latin typeface="Open Sans 1 Bold"/>
              </a:rPr>
              <a:t>5. APLICACIÓN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1927350"/>
            <a:ext cx="2180676" cy="69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Compartir</a:t>
            </a:r>
          </a:p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Preguntar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6963226"/>
            <a:ext cx="1896318" cy="69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Aplicar</a:t>
            </a:r>
          </a:p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Inspirar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137192" y="9296400"/>
            <a:ext cx="2013616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Planificar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Diseñar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908373" y="1927041"/>
            <a:ext cx="2310768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Cuestionar</a:t>
            </a:r>
          </a:p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Indagar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216162" y="6761403"/>
            <a:ext cx="2043138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Imaginar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Inventar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896600" y="0"/>
            <a:ext cx="7391400" cy="102870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5637" t="1363" r="11494" b="25961"/>
          <a:stretch>
            <a:fillRect/>
          </a:stretch>
        </p:blipFill>
        <p:spPr>
          <a:xfrm>
            <a:off x="12281613" y="1368036"/>
            <a:ext cx="4774056" cy="43751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4131" r="13362" b="10768"/>
          <a:stretch>
            <a:fillRect/>
          </a:stretch>
        </p:blipFill>
        <p:spPr>
          <a:xfrm>
            <a:off x="4905375" y="1339461"/>
            <a:ext cx="4621373" cy="440374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05375" y="6346523"/>
            <a:ext cx="4621373" cy="272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328"/>
              </a:lnSpc>
              <a:spcBef>
                <a:spcPct val="0"/>
              </a:spcBef>
            </a:pPr>
            <a:r>
              <a:rPr lang="en-US" sz="4800" u="sng" spc="-120">
                <a:solidFill>
                  <a:srgbClr val="29285D"/>
                </a:solidFill>
                <a:latin typeface="HK Grotesk Bold Bold"/>
              </a:rPr>
              <a:t>1. Con los propósitos de Cristo para la Iglesia.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8616" y="1048281"/>
            <a:ext cx="4943333" cy="2752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056"/>
              </a:lnSpc>
              <a:spcBef>
                <a:spcPct val="0"/>
              </a:spcBef>
            </a:pPr>
            <a:r>
              <a:rPr lang="en-US" sz="7427" spc="-185" dirty="0">
                <a:solidFill>
                  <a:srgbClr val="29285D"/>
                </a:solidFill>
                <a:latin typeface="HK Grotesk Bold Bold"/>
              </a:rPr>
              <a:t>Dos </a:t>
            </a:r>
            <a:r>
              <a:rPr lang="en-US" sz="7427" spc="-185" dirty="0" err="1">
                <a:solidFill>
                  <a:srgbClr val="29285D"/>
                </a:solidFill>
                <a:latin typeface="HK Grotesk Bold Bold"/>
              </a:rPr>
              <a:t>conexiones</a:t>
            </a:r>
            <a:r>
              <a:rPr lang="en-US" sz="7427" spc="-185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7427" spc="-185" dirty="0" err="1">
                <a:solidFill>
                  <a:srgbClr val="29285D"/>
                </a:solidFill>
                <a:latin typeface="HK Grotesk Bold Bold"/>
              </a:rPr>
              <a:t>sagradas</a:t>
            </a:r>
            <a:endParaRPr lang="en-US" sz="7427" spc="-18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281613" y="6346523"/>
            <a:ext cx="4774056" cy="1369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327"/>
              </a:lnSpc>
              <a:spcBef>
                <a:spcPct val="0"/>
              </a:spcBef>
            </a:pPr>
            <a:r>
              <a:rPr lang="en-US" sz="4799" u="sng" spc="-119">
                <a:solidFill>
                  <a:srgbClr val="29285D"/>
                </a:solidFill>
                <a:latin typeface="HK Grotesk Bold Bold"/>
              </a:rPr>
              <a:t>2. Con el diseño integral de Dios.</a:t>
            </a:r>
          </a:p>
        </p:txBody>
      </p:sp>
      <p:sp>
        <p:nvSpPr>
          <p:cNvPr id="8" name="AutoShape 8"/>
          <p:cNvSpPr/>
          <p:nvPr/>
        </p:nvSpPr>
        <p:spPr>
          <a:xfrm>
            <a:off x="0" y="7967993"/>
            <a:ext cx="2179422" cy="2328532"/>
          </a:xfrm>
          <a:prstGeom prst="rect">
            <a:avLst/>
          </a:prstGeom>
          <a:solidFill>
            <a:srgbClr val="FFC924"/>
          </a:solid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108733" y="-17652"/>
            <a:ext cx="2179422" cy="2328532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3" name="AutoShape 3"/>
          <p:cNvSpPr/>
          <p:nvPr/>
        </p:nvSpPr>
        <p:spPr>
          <a:xfrm>
            <a:off x="0" y="2177530"/>
            <a:ext cx="18444020" cy="810947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4" name="TextBox 4"/>
          <p:cNvSpPr txBox="1"/>
          <p:nvPr/>
        </p:nvSpPr>
        <p:spPr>
          <a:xfrm>
            <a:off x="1028700" y="1762282"/>
            <a:ext cx="10609167" cy="963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127"/>
              </a:lnSpc>
              <a:spcBef>
                <a:spcPct val="0"/>
              </a:spcBef>
            </a:pPr>
            <a:r>
              <a:rPr lang="en-US" sz="7199" dirty="0" err="1">
                <a:solidFill>
                  <a:srgbClr val="29285D"/>
                </a:solidFill>
                <a:latin typeface="HK Grotesk Bold"/>
              </a:rPr>
              <a:t>Grupos</a:t>
            </a:r>
            <a:r>
              <a:rPr lang="en-US" sz="7199" dirty="0">
                <a:solidFill>
                  <a:srgbClr val="29285D"/>
                </a:solidFill>
                <a:latin typeface="HK Grotesk Bold"/>
              </a:rPr>
              <a:t> </a:t>
            </a:r>
            <a:r>
              <a:rPr lang="en-US" sz="7199" dirty="0" err="1">
                <a:solidFill>
                  <a:srgbClr val="29285D"/>
                </a:solidFill>
                <a:latin typeface="HK Grotesk Bold"/>
              </a:rPr>
              <a:t>pequeños</a:t>
            </a:r>
            <a:endParaRPr lang="en-US" sz="7199" dirty="0">
              <a:solidFill>
                <a:srgbClr val="29285D"/>
              </a:solidFill>
              <a:latin typeface="HK Grotesk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4987423"/>
            <a:ext cx="8115300" cy="2461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863"/>
              </a:lnSpc>
            </a:pP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De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acuerdo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con los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propósitos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de Cristo y su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diseño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integral del ser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humano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, ¿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qué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cambios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debe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hacer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en su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proceso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de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mentoreo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 y </a:t>
            </a:r>
            <a:r>
              <a:rPr lang="en-US" sz="3799" spc="-94" dirty="0" err="1">
                <a:solidFill>
                  <a:srgbClr val="29285D"/>
                </a:solidFill>
                <a:latin typeface="HK Grotesk Bold Bold"/>
              </a:rPr>
              <a:t>discipulado</a:t>
            </a:r>
            <a:r>
              <a:rPr lang="en-US" sz="3799" spc="-94" dirty="0">
                <a:solidFill>
                  <a:srgbClr val="29285D"/>
                </a:solidFill>
                <a:latin typeface="HK Grotesk Bold Bold"/>
              </a:rPr>
              <a:t>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1296" r="6266" b="7563"/>
          <a:stretch>
            <a:fillRect/>
          </a:stretch>
        </p:blipFill>
        <p:spPr>
          <a:xfrm>
            <a:off x="10476732" y="3264944"/>
            <a:ext cx="4931125" cy="5993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9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9638"/>
            <a:ext cx="16962052" cy="8897362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29285D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93081" y="2919048"/>
            <a:ext cx="795842" cy="79584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724121" y="3965322"/>
            <a:ext cx="6933761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1) Aprovecha fechas importantes.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92784" y="6170730"/>
            <a:ext cx="796436" cy="78449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810005" y="7280775"/>
            <a:ext cx="7295393" cy="48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2) Mantén latente el factor sorpresa.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010479"/>
            <a:ext cx="6174148" cy="296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9"/>
              </a:lnSpc>
              <a:spcBef>
                <a:spcPct val="0"/>
              </a:spcBef>
            </a:pPr>
            <a:r>
              <a:rPr lang="en-US" sz="6999" spc="-174" dirty="0">
                <a:solidFill>
                  <a:srgbClr val="29285D"/>
                </a:solidFill>
                <a:latin typeface="HK Grotesk Bold Bold"/>
              </a:rPr>
              <a:t>Cuatro claves para una </a:t>
            </a:r>
            <a:r>
              <a:rPr lang="en-US" sz="6999" spc="-174" dirty="0" err="1">
                <a:solidFill>
                  <a:srgbClr val="29285D"/>
                </a:solidFill>
                <a:latin typeface="HK Grotesk Bold Bold"/>
              </a:rPr>
              <a:t>programación</a:t>
            </a:r>
            <a:r>
              <a:rPr lang="en-US" sz="6999" spc="-174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6999" spc="-174" dirty="0" err="1">
                <a:solidFill>
                  <a:srgbClr val="29285D"/>
                </a:solidFill>
                <a:latin typeface="HK Grotesk Bold Bold"/>
              </a:rPr>
              <a:t>activa</a:t>
            </a:r>
            <a:endParaRPr lang="en-US" sz="6999" spc="-174" dirty="0">
              <a:solidFill>
                <a:srgbClr val="29285D"/>
              </a:solidFill>
              <a:latin typeface="HK Grotesk Bol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9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9638"/>
            <a:ext cx="16962052" cy="8897362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4" name="TextBox 4"/>
          <p:cNvSpPr txBox="1"/>
          <p:nvPr/>
        </p:nvSpPr>
        <p:spPr>
          <a:xfrm>
            <a:off x="1028700" y="3010479"/>
            <a:ext cx="6174148" cy="296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9"/>
              </a:lnSpc>
              <a:spcBef>
                <a:spcPct val="0"/>
              </a:spcBef>
            </a:pPr>
            <a:r>
              <a:rPr lang="en-US" sz="6999" spc="-174" dirty="0">
                <a:solidFill>
                  <a:srgbClr val="29285D"/>
                </a:solidFill>
                <a:latin typeface="HK Grotesk Bold Bold"/>
              </a:rPr>
              <a:t>Cuatro claves para una </a:t>
            </a:r>
            <a:r>
              <a:rPr lang="en-US" sz="6999" spc="-174" dirty="0" err="1">
                <a:solidFill>
                  <a:srgbClr val="29285D"/>
                </a:solidFill>
                <a:latin typeface="HK Grotesk Bold Bold"/>
              </a:rPr>
              <a:t>programación</a:t>
            </a:r>
            <a:r>
              <a:rPr lang="en-US" sz="6999" spc="-174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6999" spc="-174" dirty="0" err="1">
                <a:solidFill>
                  <a:srgbClr val="29285D"/>
                </a:solidFill>
                <a:latin typeface="HK Grotesk Bold Bold"/>
              </a:rPr>
              <a:t>activa</a:t>
            </a:r>
            <a:endParaRPr lang="en-US" sz="6999" spc="-174" dirty="0">
              <a:solidFill>
                <a:srgbClr val="29285D"/>
              </a:solidFill>
              <a:latin typeface="HK Grotesk Bold Bo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71624" y="2843780"/>
            <a:ext cx="838755" cy="8387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724121" y="3890055"/>
            <a:ext cx="7752911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3) Usa recursos de la comunidad.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28682" y="6095463"/>
            <a:ext cx="838755" cy="83875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767063" y="7205507"/>
            <a:ext cx="7709969" cy="48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29285D"/>
                </a:solidFill>
                <a:latin typeface="HK Grotesk Bold Bold"/>
              </a:rPr>
              <a:t>4) Aprovecha eventos externos.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778" r="32142"/>
          <a:stretch>
            <a:fillRect/>
          </a:stretch>
        </p:blipFill>
        <p:spPr>
          <a:xfrm>
            <a:off x="11845012" y="-111512"/>
            <a:ext cx="3269285" cy="395835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4941985" y="3846844"/>
            <a:ext cx="3457527" cy="329176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4" name="AutoShape 4"/>
          <p:cNvSpPr/>
          <p:nvPr/>
        </p:nvSpPr>
        <p:spPr>
          <a:xfrm>
            <a:off x="9876417" y="7073017"/>
            <a:ext cx="2183240" cy="3357356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1068" r="56793"/>
          <a:stretch>
            <a:fillRect/>
          </a:stretch>
        </p:blipFill>
        <p:spPr>
          <a:xfrm>
            <a:off x="11940594" y="3846844"/>
            <a:ext cx="3173703" cy="65835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24059" t="13056" r="27834"/>
          <a:stretch>
            <a:fillRect/>
          </a:stretch>
        </p:blipFill>
        <p:spPr>
          <a:xfrm>
            <a:off x="15114297" y="-111512"/>
            <a:ext cx="3285215" cy="39583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29431" r="4737"/>
          <a:stretch>
            <a:fillRect/>
          </a:stretch>
        </p:blipFill>
        <p:spPr>
          <a:xfrm>
            <a:off x="15114297" y="7073017"/>
            <a:ext cx="3173703" cy="32139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l="20553" r="20553"/>
          <a:stretch>
            <a:fillRect/>
          </a:stretch>
        </p:blipFill>
        <p:spPr>
          <a:xfrm>
            <a:off x="6821584" y="6961504"/>
            <a:ext cx="3064358" cy="3468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30987" r="21452"/>
          <a:stretch>
            <a:fillRect/>
          </a:stretch>
        </p:blipFill>
        <p:spPr>
          <a:xfrm>
            <a:off x="6821584" y="-111512"/>
            <a:ext cx="5119010" cy="718452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1164591"/>
            <a:ext cx="4931632" cy="2998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37"/>
              </a:lnSpc>
            </a:pPr>
            <a:r>
              <a:rPr lang="en-US" sz="6199" u="sng" spc="-154" dirty="0">
                <a:solidFill>
                  <a:srgbClr val="191769"/>
                </a:solidFill>
                <a:latin typeface="HK Grotesk Bold"/>
              </a:rPr>
              <a:t>Clave 6</a:t>
            </a:r>
          </a:p>
          <a:p>
            <a:pPr>
              <a:lnSpc>
                <a:spcPts val="8414"/>
              </a:lnSpc>
            </a:pPr>
            <a:r>
              <a:rPr lang="en-US" sz="8499" spc="-212" dirty="0" err="1">
                <a:solidFill>
                  <a:srgbClr val="191769"/>
                </a:solidFill>
                <a:latin typeface="HK Grotesk Bold"/>
              </a:rPr>
              <a:t>Influenciar</a:t>
            </a:r>
            <a:endParaRPr lang="en-US" sz="8499" spc="-212" dirty="0">
              <a:solidFill>
                <a:srgbClr val="191769"/>
              </a:solidFill>
              <a:latin typeface="HK Grotesk Bold"/>
            </a:endParaRPr>
          </a:p>
          <a:p>
            <a:pPr marL="0" lvl="0" indent="0">
              <a:lnSpc>
                <a:spcPts val="8414"/>
              </a:lnSpc>
              <a:spcBef>
                <a:spcPct val="0"/>
              </a:spcBef>
            </a:pPr>
            <a:r>
              <a:rPr lang="en-US" sz="8499" spc="-212" dirty="0">
                <a:solidFill>
                  <a:srgbClr val="191769"/>
                </a:solidFill>
                <a:latin typeface="HK Grotesk Bold"/>
              </a:rPr>
              <a:t>la </a:t>
            </a:r>
            <a:r>
              <a:rPr lang="en-US" sz="8499" spc="-212" dirty="0" err="1">
                <a:solidFill>
                  <a:srgbClr val="191769"/>
                </a:solidFill>
                <a:latin typeface="HK Grotesk Bold"/>
              </a:rPr>
              <a:t>cultura</a:t>
            </a:r>
            <a:endParaRPr lang="en-US" sz="8499" spc="-212" dirty="0">
              <a:solidFill>
                <a:srgbClr val="191769"/>
              </a:solidFill>
              <a:latin typeface="HK Grotes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819" r="18439"/>
          <a:stretch>
            <a:fillRect/>
          </a:stretch>
        </p:blipFill>
        <p:spPr>
          <a:xfrm>
            <a:off x="4572000" y="5143500"/>
            <a:ext cx="4572000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293" b="21683"/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461338" y="2049320"/>
            <a:ext cx="2793324" cy="107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0"/>
              </a:lnSpc>
              <a:spcBef>
                <a:spcPct val="0"/>
              </a:spcBef>
            </a:pPr>
            <a:r>
              <a:rPr lang="en-US" sz="3757" u="sng" spc="-93">
                <a:solidFill>
                  <a:srgbClr val="29285D"/>
                </a:solidFill>
                <a:latin typeface="HK Grotesk Bold Bold"/>
              </a:rPr>
              <a:t>Absoluto por relativo.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24012" t="10996" r="10926" b="41989"/>
          <a:stretch>
            <a:fillRect/>
          </a:stretch>
        </p:blipFill>
        <p:spPr>
          <a:xfrm>
            <a:off x="13536855" y="5143500"/>
            <a:ext cx="4751145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3769" r="3918" b="3769"/>
          <a:stretch>
            <a:fillRect/>
          </a:stretch>
        </p:blipFill>
        <p:spPr>
          <a:xfrm>
            <a:off x="9144000" y="0"/>
            <a:ext cx="4392855" cy="51435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51564" y="7237782"/>
            <a:ext cx="3068873" cy="111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7"/>
              </a:lnSpc>
            </a:pPr>
            <a:r>
              <a:rPr lang="en-US" sz="4961" spc="-124" dirty="0" err="1">
                <a:solidFill>
                  <a:srgbClr val="29285D"/>
                </a:solidFill>
                <a:latin typeface="HK Grotesk Bold Bold"/>
              </a:rPr>
              <a:t>Trueques</a:t>
            </a:r>
            <a:r>
              <a:rPr lang="en-US" sz="4961" spc="-124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4961" spc="-124" dirty="0" err="1">
                <a:solidFill>
                  <a:srgbClr val="29285D"/>
                </a:solidFill>
                <a:latin typeface="HK Grotesk Bold Bold"/>
              </a:rPr>
              <a:t>culturales</a:t>
            </a:r>
            <a:endParaRPr lang="en-US" sz="4961" spc="-12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838796" y="7192820"/>
            <a:ext cx="3003263" cy="107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0"/>
              </a:lnSpc>
              <a:spcBef>
                <a:spcPct val="0"/>
              </a:spcBef>
            </a:pPr>
            <a:r>
              <a:rPr lang="en-US" sz="3757" u="sng" spc="-93">
                <a:solidFill>
                  <a:srgbClr val="29285D"/>
                </a:solidFill>
                <a:latin typeface="HK Grotesk Bold Bold"/>
              </a:rPr>
              <a:t>Legado por fama.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15766" y="2049320"/>
            <a:ext cx="2793324" cy="107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0"/>
              </a:lnSpc>
              <a:spcBef>
                <a:spcPct val="0"/>
              </a:spcBef>
            </a:pPr>
            <a:r>
              <a:rPr lang="en-US" sz="3757" u="sng" spc="-93">
                <a:solidFill>
                  <a:srgbClr val="29285D"/>
                </a:solidFill>
                <a:latin typeface="HK Grotesk Bold Bold"/>
              </a:rPr>
              <a:t>Absoluto por relativo.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040096" cy="8865917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AutoShape 3"/>
          <p:cNvSpPr/>
          <p:nvPr/>
        </p:nvSpPr>
        <p:spPr>
          <a:xfrm rot="-5400000">
            <a:off x="13451138" y="-1486531"/>
            <a:ext cx="9525" cy="81153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 rot="-5400000">
            <a:off x="13451138" y="105927"/>
            <a:ext cx="9525" cy="81153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2021488"/>
            <a:ext cx="5928173" cy="2922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64"/>
              </a:lnSpc>
              <a:spcBef>
                <a:spcPct val="0"/>
              </a:spcBef>
            </a:pPr>
            <a:r>
              <a:rPr lang="en-US" sz="9092" spc="-227" dirty="0">
                <a:solidFill>
                  <a:srgbClr val="29285D"/>
                </a:solidFill>
                <a:latin typeface="HK Grotesk Bold Bold"/>
              </a:rPr>
              <a:t>5 </a:t>
            </a:r>
            <a:r>
              <a:rPr lang="en-US" sz="9092" spc="-227" dirty="0" err="1">
                <a:solidFill>
                  <a:srgbClr val="29285D"/>
                </a:solidFill>
                <a:latin typeface="HK Grotesk Bold Bold"/>
              </a:rPr>
              <a:t>etapas</a:t>
            </a:r>
            <a:r>
              <a:rPr lang="en-US" sz="9092" spc="-227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9092" spc="-227" dirty="0" err="1">
                <a:solidFill>
                  <a:srgbClr val="29285D"/>
                </a:solidFill>
                <a:latin typeface="HK Grotesk Bold Bold"/>
              </a:rPr>
              <a:t>camino</a:t>
            </a:r>
            <a:r>
              <a:rPr lang="en-US" sz="9092" spc="-227" dirty="0">
                <a:solidFill>
                  <a:srgbClr val="29285D"/>
                </a:solidFill>
                <a:latin typeface="HK Grotesk Bold Bold"/>
              </a:rPr>
              <a:t> a la </a:t>
            </a:r>
            <a:r>
              <a:rPr lang="en-US" sz="9092" spc="-227" dirty="0" err="1">
                <a:solidFill>
                  <a:srgbClr val="29285D"/>
                </a:solidFill>
                <a:latin typeface="HK Grotesk Bold Bold"/>
              </a:rPr>
              <a:t>adultez</a:t>
            </a:r>
            <a:endParaRPr lang="en-US" sz="9092" spc="-227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398251" y="1254178"/>
            <a:ext cx="3230522" cy="8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7"/>
              </a:lnSpc>
            </a:pP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Primera </a:t>
            </a: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infancia</a:t>
            </a: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 </a:t>
            </a:r>
          </a:p>
          <a:p>
            <a:pPr marL="0" lvl="0" indent="0" algn="l">
              <a:lnSpc>
                <a:spcPts val="3060"/>
              </a:lnSpc>
            </a:pPr>
            <a:r>
              <a:rPr lang="en-US" sz="3000" spc="-75" dirty="0">
                <a:solidFill>
                  <a:srgbClr val="29285D"/>
                </a:solidFill>
                <a:latin typeface="HK Grotesk Bold Bold"/>
              </a:rPr>
              <a:t>0-5 </a:t>
            </a:r>
            <a:r>
              <a:rPr lang="en-US" sz="3000" spc="-75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3000" spc="-7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398251" y="2919213"/>
            <a:ext cx="2429833" cy="8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7"/>
              </a:lnSpc>
            </a:pP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Niñez</a:t>
            </a: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 </a:t>
            </a:r>
          </a:p>
          <a:p>
            <a:pPr marL="0" lvl="0" indent="0" algn="l">
              <a:lnSpc>
                <a:spcPts val="3060"/>
              </a:lnSpc>
            </a:pPr>
            <a:r>
              <a:rPr lang="en-US" sz="3000" spc="-75" dirty="0">
                <a:solidFill>
                  <a:srgbClr val="29285D"/>
                </a:solidFill>
                <a:latin typeface="HK Grotesk Bold Bold"/>
              </a:rPr>
              <a:t>6-10 </a:t>
            </a:r>
            <a:r>
              <a:rPr lang="en-US" sz="3000" spc="-75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3000" spc="-7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8" name="AutoShape 8"/>
          <p:cNvSpPr/>
          <p:nvPr/>
        </p:nvSpPr>
        <p:spPr>
          <a:xfrm rot="-5400000">
            <a:off x="13451138" y="2006878"/>
            <a:ext cx="9525" cy="81153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9" name="AutoShape 9"/>
          <p:cNvSpPr/>
          <p:nvPr/>
        </p:nvSpPr>
        <p:spPr>
          <a:xfrm rot="-5400000">
            <a:off x="13451138" y="3519227"/>
            <a:ext cx="9525" cy="81153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TextBox 10"/>
          <p:cNvSpPr txBox="1"/>
          <p:nvPr/>
        </p:nvSpPr>
        <p:spPr>
          <a:xfrm>
            <a:off x="9398251" y="4539237"/>
            <a:ext cx="4344522" cy="8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7"/>
              </a:lnSpc>
            </a:pP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Pre-</a:t>
            </a: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adolescencia</a:t>
            </a:r>
            <a:endParaRPr lang="en-US" sz="3399" u="sng" spc="-84" dirty="0">
              <a:solidFill>
                <a:srgbClr val="29285D"/>
              </a:solidFill>
              <a:latin typeface="HK Grotesk Bold Bold"/>
            </a:endParaRPr>
          </a:p>
          <a:p>
            <a:pPr marL="0" lvl="0" indent="0" algn="l">
              <a:lnSpc>
                <a:spcPts val="3060"/>
              </a:lnSpc>
            </a:pPr>
            <a:r>
              <a:rPr lang="en-US" sz="3000" spc="-75" dirty="0">
                <a:solidFill>
                  <a:srgbClr val="29285D"/>
                </a:solidFill>
                <a:latin typeface="HK Grotesk Bold Bold"/>
              </a:rPr>
              <a:t>11-12 </a:t>
            </a:r>
            <a:r>
              <a:rPr lang="en-US" sz="3000" spc="-75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3000" spc="-7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398251" y="6412623"/>
            <a:ext cx="2429833" cy="8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7"/>
              </a:lnSpc>
            </a:pPr>
            <a:r>
              <a:rPr lang="en-US" sz="3399" u="sng" spc="-84" dirty="0" err="1">
                <a:solidFill>
                  <a:srgbClr val="29285D"/>
                </a:solidFill>
                <a:latin typeface="HK Grotesk Bold Bold"/>
              </a:rPr>
              <a:t>Adolescencia</a:t>
            </a: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 </a:t>
            </a:r>
          </a:p>
          <a:p>
            <a:pPr marL="0" lvl="0" indent="0" algn="l">
              <a:lnSpc>
                <a:spcPts val="3060"/>
              </a:lnSpc>
            </a:pPr>
            <a:r>
              <a:rPr lang="en-US" sz="3000" spc="-75" dirty="0">
                <a:solidFill>
                  <a:srgbClr val="29285D"/>
                </a:solidFill>
                <a:latin typeface="HK Grotesk Bold Bold"/>
              </a:rPr>
              <a:t>13-18 </a:t>
            </a:r>
            <a:r>
              <a:rPr lang="en-US" sz="3000" spc="-75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3000" spc="-75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398251" y="8020942"/>
            <a:ext cx="2429833" cy="8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7"/>
              </a:lnSpc>
            </a:pPr>
            <a:r>
              <a:rPr lang="en-US" sz="3399" u="sng" spc="-84" dirty="0">
                <a:solidFill>
                  <a:srgbClr val="29285D"/>
                </a:solidFill>
                <a:latin typeface="HK Grotesk Bold Bold"/>
              </a:rPr>
              <a:t>Juventud </a:t>
            </a:r>
          </a:p>
          <a:p>
            <a:pPr marL="0" lvl="0" indent="0" algn="l">
              <a:lnSpc>
                <a:spcPts val="3060"/>
              </a:lnSpc>
            </a:pPr>
            <a:r>
              <a:rPr lang="en-US" sz="3000" spc="-75" dirty="0">
                <a:solidFill>
                  <a:srgbClr val="29285D"/>
                </a:solidFill>
                <a:latin typeface="HK Grotesk Bold Bold"/>
              </a:rPr>
              <a:t>19-25 </a:t>
            </a:r>
            <a:r>
              <a:rPr lang="en-US" sz="3000" spc="-75" dirty="0" err="1">
                <a:solidFill>
                  <a:srgbClr val="29285D"/>
                </a:solidFill>
                <a:latin typeface="HK Grotesk Bold Bold"/>
              </a:rPr>
              <a:t>años</a:t>
            </a:r>
            <a:endParaRPr lang="en-US" sz="3000" spc="-75" dirty="0">
              <a:solidFill>
                <a:srgbClr val="29285D"/>
              </a:solidFill>
              <a:latin typeface="HK Grotesk Bold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0444" r="10444"/>
          <a:stretch>
            <a:fillRect/>
          </a:stretch>
        </p:blipFill>
        <p:spPr>
          <a:xfrm>
            <a:off x="0" y="0"/>
            <a:ext cx="6096000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0444" r="10444"/>
          <a:stretch>
            <a:fillRect/>
          </a:stretch>
        </p:blipFill>
        <p:spPr>
          <a:xfrm>
            <a:off x="6096000" y="5143500"/>
            <a:ext cx="6096000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1025" r="9961"/>
          <a:stretch>
            <a:fillRect/>
          </a:stretch>
        </p:blipFill>
        <p:spPr>
          <a:xfrm>
            <a:off x="12192000" y="0"/>
            <a:ext cx="6096000" cy="51435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13564" y="7237782"/>
            <a:ext cx="3068873" cy="111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7"/>
              </a:lnSpc>
            </a:pPr>
            <a:r>
              <a:rPr lang="en-US" sz="4961" spc="-124" dirty="0" err="1">
                <a:solidFill>
                  <a:srgbClr val="29285D"/>
                </a:solidFill>
                <a:latin typeface="HK Grotesk Bold Bold"/>
              </a:rPr>
              <a:t>Trueques</a:t>
            </a:r>
            <a:r>
              <a:rPr lang="en-US" sz="4961" spc="-124" dirty="0">
                <a:solidFill>
                  <a:srgbClr val="29285D"/>
                </a:solidFill>
                <a:latin typeface="HK Grotesk Bold Bold"/>
              </a:rPr>
              <a:t> </a:t>
            </a:r>
            <a:r>
              <a:rPr lang="en-US" sz="4961" spc="-124" dirty="0" err="1">
                <a:solidFill>
                  <a:srgbClr val="29285D"/>
                </a:solidFill>
                <a:latin typeface="HK Grotesk Bold Bold"/>
              </a:rPr>
              <a:t>culturales</a:t>
            </a:r>
            <a:endParaRPr lang="en-US" sz="4961" spc="-124" dirty="0">
              <a:solidFill>
                <a:srgbClr val="29285D"/>
              </a:solidFill>
              <a:latin typeface="HK Grotesk Bo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47338" y="2049320"/>
            <a:ext cx="2793324" cy="107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0"/>
              </a:lnSpc>
              <a:spcBef>
                <a:spcPct val="0"/>
              </a:spcBef>
            </a:pPr>
            <a:r>
              <a:rPr lang="en-US" sz="3757" u="sng" spc="-93">
                <a:solidFill>
                  <a:srgbClr val="29285D"/>
                </a:solidFill>
                <a:latin typeface="HK Grotesk Bold Bold"/>
              </a:rPr>
              <a:t>Absoluto por relativo.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843338" y="7192820"/>
            <a:ext cx="2793324" cy="107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0"/>
              </a:lnSpc>
              <a:spcBef>
                <a:spcPct val="0"/>
              </a:spcBef>
            </a:pPr>
            <a:r>
              <a:rPr lang="en-US" sz="3757" u="sng" spc="-93">
                <a:solidFill>
                  <a:srgbClr val="29285D"/>
                </a:solidFill>
                <a:latin typeface="HK Grotesk Bold Bold"/>
              </a:rPr>
              <a:t>Absoluto por relativo.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123" y="0"/>
            <a:ext cx="18305123" cy="1657350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238250"/>
            <a:ext cx="11818288" cy="1763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59"/>
              </a:lnSpc>
            </a:pPr>
            <a:r>
              <a:rPr lang="en-US" sz="7399" spc="-184" dirty="0" err="1">
                <a:solidFill>
                  <a:srgbClr val="191769"/>
                </a:solidFill>
                <a:latin typeface="HK Grotesk Bold Bold"/>
              </a:rPr>
              <a:t>Estructura</a:t>
            </a:r>
            <a:r>
              <a:rPr lang="en-US" sz="7399" spc="-184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7399" spc="-184" dirty="0" err="1">
                <a:solidFill>
                  <a:srgbClr val="191769"/>
                </a:solidFill>
                <a:latin typeface="HK Grotesk Bold Bold"/>
              </a:rPr>
              <a:t>coerente</a:t>
            </a:r>
            <a:r>
              <a:rPr lang="en-US" sz="7399" spc="-184" dirty="0">
                <a:solidFill>
                  <a:srgbClr val="191769"/>
                </a:solidFill>
                <a:latin typeface="HK Grotesk Bold Bold"/>
              </a:rPr>
              <a:t> en </a:t>
            </a:r>
            <a:r>
              <a:rPr lang="en-US" sz="7399" spc="-184" dirty="0" err="1">
                <a:solidFill>
                  <a:srgbClr val="191769"/>
                </a:solidFill>
                <a:latin typeface="HK Grotesk Bold Bold"/>
              </a:rPr>
              <a:t>nuestras</a:t>
            </a:r>
            <a:r>
              <a:rPr lang="en-US" sz="7399" spc="-184" dirty="0">
                <a:solidFill>
                  <a:srgbClr val="191769"/>
                </a:solidFill>
                <a:latin typeface="HK Grotesk Bold Bold"/>
              </a:rPr>
              <a:t> </a:t>
            </a:r>
            <a:r>
              <a:rPr lang="en-US" sz="7399" spc="-184" dirty="0" err="1">
                <a:solidFill>
                  <a:srgbClr val="191769"/>
                </a:solidFill>
                <a:latin typeface="HK Grotesk Bold Bold"/>
              </a:rPr>
              <a:t>iglesias</a:t>
            </a:r>
            <a:endParaRPr lang="en-US" sz="7399" spc="-184" dirty="0">
              <a:solidFill>
                <a:srgbClr val="191769"/>
              </a:solidFill>
              <a:latin typeface="HK Grotesk Bold Bold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714817" y="4718838"/>
            <a:ext cx="1601711" cy="1601704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191" t="-8340" r="-105099" b="-13107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028700" y="6573287"/>
            <a:ext cx="4973945" cy="1613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23"/>
              </a:lnSpc>
              <a:spcBef>
                <a:spcPct val="0"/>
              </a:spcBef>
            </a:pPr>
            <a:r>
              <a:rPr lang="en-US" sz="3299" u="sng" spc="-82">
                <a:solidFill>
                  <a:srgbClr val="29285D"/>
                </a:solidFill>
                <a:latin typeface="HK Grotesk Bold Bold"/>
              </a:rPr>
              <a:t>Elaborar una pastoral pertinente para cada etapa del desarrollo.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8343145" y="4718838"/>
            <a:ext cx="1601711" cy="1601704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6122" t="-25022" r="-112224" b="-20178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6657028" y="6573287"/>
            <a:ext cx="4973945" cy="107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23"/>
              </a:lnSpc>
              <a:spcBef>
                <a:spcPct val="0"/>
              </a:spcBef>
            </a:pPr>
            <a:r>
              <a:rPr lang="en-US" sz="3299" u="sng" spc="-82">
                <a:solidFill>
                  <a:srgbClr val="29285D"/>
                </a:solidFill>
                <a:latin typeface="HK Grotesk Bold Bold"/>
              </a:rPr>
              <a:t>Un equipo integrado por matrimonios.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3971472" y="4718838"/>
            <a:ext cx="1601711" cy="1601704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2285355" y="6494418"/>
            <a:ext cx="4973945" cy="107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23"/>
              </a:lnSpc>
              <a:spcBef>
                <a:spcPct val="0"/>
              </a:spcBef>
            </a:pPr>
            <a:r>
              <a:rPr lang="en-US" sz="3299" u="sng" spc="-82">
                <a:solidFill>
                  <a:srgbClr val="29285D"/>
                </a:solidFill>
                <a:latin typeface="HK Grotesk Bold Bold"/>
              </a:rPr>
              <a:t>Pastor general supervisa todo.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4635" y="531834"/>
            <a:ext cx="8138731" cy="773239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81400" y="5994551"/>
            <a:ext cx="2137741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 dirty="0">
                <a:solidFill>
                  <a:srgbClr val="29285D"/>
                </a:solidFill>
                <a:latin typeface="Open Sans 1 Bold"/>
              </a:rPr>
              <a:t>4. CREACIÓN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39233">
            <a:off x="2479385" y="4561568"/>
            <a:ext cx="2596995" cy="9284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539233" flipH="1">
            <a:off x="11512395" y="626156"/>
            <a:ext cx="2596995" cy="92842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43237" flipH="1">
            <a:off x="12549430" y="6460913"/>
            <a:ext cx="2596995" cy="9284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78770">
            <a:off x="4182030" y="626156"/>
            <a:ext cx="2596995" cy="9284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700000">
            <a:off x="4468473" y="6942845"/>
            <a:ext cx="1854696" cy="13724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2153763">
            <a:off x="10156777" y="3296698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FFFFFF"/>
                </a:solidFill>
                <a:latin typeface="Open Sans 1 Bold"/>
              </a:rPr>
              <a:t>Investigar</a:t>
            </a:r>
          </a:p>
        </p:txBody>
      </p:sp>
      <p:sp>
        <p:nvSpPr>
          <p:cNvPr id="10" name="TextBox 10"/>
          <p:cNvSpPr txBox="1"/>
          <p:nvPr/>
        </p:nvSpPr>
        <p:spPr>
          <a:xfrm rot="4302250">
            <a:off x="5325308" y="4622904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Proponer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79917" y="7134207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Aplicar</a:t>
            </a:r>
          </a:p>
        </p:txBody>
      </p:sp>
      <p:sp>
        <p:nvSpPr>
          <p:cNvPr id="12" name="TextBox 12"/>
          <p:cNvSpPr txBox="1"/>
          <p:nvPr/>
        </p:nvSpPr>
        <p:spPr>
          <a:xfrm rot="-4340595">
            <a:off x="9895318" y="6477194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Crear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060623" y="4309618"/>
            <a:ext cx="2166755" cy="1125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5"/>
              </a:lnSpc>
            </a:pPr>
            <a:r>
              <a:rPr lang="en-US" sz="2665">
                <a:solidFill>
                  <a:srgbClr val="29285D"/>
                </a:solidFill>
                <a:latin typeface="Open Sans 1 Bold"/>
              </a:rPr>
              <a:t>PROCESO</a:t>
            </a:r>
          </a:p>
          <a:p>
            <a:pPr algn="ctr">
              <a:lnSpc>
                <a:spcPts val="2905"/>
              </a:lnSpc>
            </a:pPr>
            <a:r>
              <a:rPr lang="en-US" sz="2665">
                <a:solidFill>
                  <a:srgbClr val="29285D"/>
                </a:solidFill>
                <a:latin typeface="Open Sans 1 Bold"/>
              </a:rPr>
              <a:t>DE</a:t>
            </a:r>
          </a:p>
          <a:p>
            <a:pPr algn="ctr">
              <a:lnSpc>
                <a:spcPts val="2905"/>
              </a:lnSpc>
            </a:pPr>
            <a:r>
              <a:rPr lang="en-US" sz="2665">
                <a:solidFill>
                  <a:srgbClr val="29285D"/>
                </a:solidFill>
                <a:latin typeface="Open Sans 1 Bold"/>
              </a:rPr>
              <a:t>ENSEÑANZA</a:t>
            </a:r>
          </a:p>
        </p:txBody>
      </p:sp>
      <p:sp>
        <p:nvSpPr>
          <p:cNvPr id="14" name="TextBox 14"/>
          <p:cNvSpPr txBox="1"/>
          <p:nvPr/>
        </p:nvSpPr>
        <p:spPr>
          <a:xfrm rot="-2163870">
            <a:off x="7494059" y="2064836"/>
            <a:ext cx="20209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Interactuar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066800"/>
            <a:ext cx="2950114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 dirty="0">
                <a:solidFill>
                  <a:srgbClr val="29285D"/>
                </a:solidFill>
                <a:latin typeface="Open Sans 1 Bold"/>
              </a:rPr>
              <a:t>2. INTERACCIÓN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044497"/>
            <a:ext cx="2755420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 dirty="0">
                <a:solidFill>
                  <a:srgbClr val="29285D"/>
                </a:solidFill>
                <a:latin typeface="Open Sans 1 Bold"/>
              </a:rPr>
              <a:t>1. PROPUESTA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27966" y="1066800"/>
            <a:ext cx="3091175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 dirty="0">
                <a:solidFill>
                  <a:srgbClr val="29285D"/>
                </a:solidFill>
                <a:latin typeface="Open Sans 1 Bold"/>
              </a:rPr>
              <a:t>3. INVESTIGACIÓN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87432" y="8667218"/>
            <a:ext cx="7890424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6"/>
              </a:lnSpc>
            </a:pPr>
            <a:r>
              <a:rPr lang="en-US" sz="2600">
                <a:solidFill>
                  <a:srgbClr val="29285D"/>
                </a:solidFill>
                <a:latin typeface="Open Sans 1 Bold"/>
              </a:rPr>
              <a:t>5. APLICACIÓN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1846691"/>
            <a:ext cx="2180676" cy="69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Compartir</a:t>
            </a:r>
          </a:p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Preguntar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6844218"/>
            <a:ext cx="1896318" cy="69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Aplicar</a:t>
            </a:r>
          </a:p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29285D"/>
                </a:solidFill>
                <a:latin typeface="Open Sans 1"/>
              </a:rPr>
              <a:t>Inspirar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010292" y="9296400"/>
            <a:ext cx="2013616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Planificar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Diseñar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948532" y="1846691"/>
            <a:ext cx="2310768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Cuestionar</a:t>
            </a:r>
          </a:p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Indagar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216162" y="6754522"/>
            <a:ext cx="2043138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Imaginar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29285D"/>
                </a:solidFill>
                <a:latin typeface="Open Sans 1"/>
              </a:rPr>
              <a:t>Inventar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62226" y="0"/>
            <a:ext cx="9425774" cy="51435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8862226" y="5143500"/>
            <a:ext cx="4712887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4426"/>
          <a:stretch>
            <a:fillRect/>
          </a:stretch>
        </p:blipFill>
        <p:spPr>
          <a:xfrm>
            <a:off x="13575113" y="5143500"/>
            <a:ext cx="6593992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33681" r="5233"/>
          <a:stretch>
            <a:fillRect/>
          </a:stretch>
        </p:blipFill>
        <p:spPr>
          <a:xfrm>
            <a:off x="8862226" y="5143500"/>
            <a:ext cx="4712887" cy="51435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962324" y="1057275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33787" y="2175372"/>
            <a:ext cx="7682653" cy="156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El ministerio de niños y el juvenil son dos ministerios totalmente separados.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1293285"/>
            <a:ext cx="6500047" cy="4624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84"/>
              </a:lnSpc>
              <a:spcBef>
                <a:spcPct val="0"/>
              </a:spcBef>
            </a:pPr>
            <a:r>
              <a:rPr lang="en-US" sz="9075" dirty="0">
                <a:solidFill>
                  <a:srgbClr val="29285D"/>
                </a:solidFill>
                <a:latin typeface="HK Grotesk Bold"/>
              </a:rPr>
              <a:t>Cuatro </a:t>
            </a:r>
            <a:r>
              <a:rPr lang="en-US" sz="9075" dirty="0" err="1">
                <a:solidFill>
                  <a:srgbClr val="29285D"/>
                </a:solidFill>
                <a:latin typeface="HK Grotesk Bold"/>
              </a:rPr>
              <a:t>Paradigmas</a:t>
            </a:r>
            <a:r>
              <a:rPr lang="en-US" sz="9075" dirty="0">
                <a:solidFill>
                  <a:srgbClr val="29285D"/>
                </a:solidFill>
                <a:latin typeface="HK Grotesk Bold"/>
              </a:rPr>
              <a:t> para </a:t>
            </a:r>
            <a:r>
              <a:rPr lang="en-US" sz="9075" dirty="0" err="1">
                <a:solidFill>
                  <a:srgbClr val="29285D"/>
                </a:solidFill>
                <a:latin typeface="HK Grotesk Bold"/>
              </a:rPr>
              <a:t>descartar</a:t>
            </a:r>
            <a:endParaRPr lang="en-US" sz="9075" dirty="0">
              <a:solidFill>
                <a:srgbClr val="29285D"/>
              </a:solidFill>
              <a:latin typeface="HK Grotesk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62226" y="0"/>
            <a:ext cx="9425774" cy="51435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8862226" y="5143500"/>
            <a:ext cx="4712887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r="8371"/>
          <a:stretch>
            <a:fillRect/>
          </a:stretch>
        </p:blipFill>
        <p:spPr>
          <a:xfrm>
            <a:off x="8862226" y="5143500"/>
            <a:ext cx="4712887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3770" t="4979"/>
          <a:stretch>
            <a:fillRect/>
          </a:stretch>
        </p:blipFill>
        <p:spPr>
          <a:xfrm>
            <a:off x="13575113" y="5143500"/>
            <a:ext cx="4712887" cy="697832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1384938"/>
            <a:ext cx="6500047" cy="46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89"/>
              </a:lnSpc>
              <a:spcBef>
                <a:spcPct val="0"/>
              </a:spcBef>
            </a:pPr>
            <a:r>
              <a:rPr lang="en-US" sz="9080" dirty="0">
                <a:solidFill>
                  <a:srgbClr val="29285D"/>
                </a:solidFill>
                <a:latin typeface="HK Grotesk Bold"/>
              </a:rPr>
              <a:t>Cuatro </a:t>
            </a:r>
            <a:r>
              <a:rPr lang="en-US" sz="9080" dirty="0" err="1">
                <a:solidFill>
                  <a:srgbClr val="29285D"/>
                </a:solidFill>
                <a:latin typeface="HK Grotesk Bold"/>
              </a:rPr>
              <a:t>Paradigmas</a:t>
            </a:r>
            <a:r>
              <a:rPr lang="en-US" sz="9080" dirty="0">
                <a:solidFill>
                  <a:srgbClr val="29285D"/>
                </a:solidFill>
                <a:latin typeface="HK Grotesk Bold"/>
              </a:rPr>
              <a:t> para </a:t>
            </a:r>
            <a:r>
              <a:rPr lang="en-US" sz="9080" dirty="0" err="1">
                <a:solidFill>
                  <a:srgbClr val="29285D"/>
                </a:solidFill>
                <a:latin typeface="HK Grotesk Bold"/>
              </a:rPr>
              <a:t>descartar</a:t>
            </a:r>
            <a:endParaRPr lang="en-US" sz="9080" dirty="0">
              <a:solidFill>
                <a:srgbClr val="29285D"/>
              </a:solidFill>
              <a:latin typeface="HK Grotesk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995408" y="1340026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90926" y="2552202"/>
            <a:ext cx="7434543" cy="105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40"/>
              </a:lnSpc>
              <a:spcBef>
                <a:spcPts val="3030"/>
              </a:spcBef>
            </a:pPr>
            <a:r>
              <a:rPr lang="en-US" sz="4000">
                <a:solidFill>
                  <a:srgbClr val="29285D"/>
                </a:solidFill>
                <a:latin typeface="HK Grotesk Bold"/>
              </a:rPr>
              <a:t>Los adultos son la prioridad de los pastores principales.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143500"/>
            <a:ext cx="9728775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5334" t="13087" r="19850"/>
          <a:stretch>
            <a:fillRect/>
          </a:stretch>
        </p:blipFill>
        <p:spPr>
          <a:xfrm>
            <a:off x="4864387" y="0"/>
            <a:ext cx="4864388" cy="51625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7280"/>
          <a:stretch>
            <a:fillRect/>
          </a:stretch>
        </p:blipFill>
        <p:spPr>
          <a:xfrm>
            <a:off x="0" y="-1594339"/>
            <a:ext cx="4864388" cy="675688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759253" y="1845382"/>
            <a:ext cx="6500047" cy="4594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910"/>
              </a:lnSpc>
              <a:spcBef>
                <a:spcPct val="0"/>
              </a:spcBef>
            </a:pPr>
            <a:r>
              <a:rPr lang="en-US" sz="9000" dirty="0">
                <a:solidFill>
                  <a:srgbClr val="29285D"/>
                </a:solidFill>
                <a:latin typeface="HK Grotesk Bold"/>
              </a:rPr>
              <a:t>Cuatro </a:t>
            </a:r>
            <a:r>
              <a:rPr lang="en-US" sz="9000" dirty="0" err="1">
                <a:solidFill>
                  <a:srgbClr val="29285D"/>
                </a:solidFill>
                <a:latin typeface="HK Grotesk Bold"/>
              </a:rPr>
              <a:t>Paradigmas</a:t>
            </a:r>
            <a:r>
              <a:rPr lang="en-US" sz="9000" dirty="0">
                <a:solidFill>
                  <a:srgbClr val="29285D"/>
                </a:solidFill>
                <a:latin typeface="HK Grotesk Bold"/>
              </a:rPr>
              <a:t> para </a:t>
            </a:r>
            <a:r>
              <a:rPr lang="en-US" sz="9000" dirty="0" err="1">
                <a:solidFill>
                  <a:srgbClr val="29285D"/>
                </a:solidFill>
                <a:latin typeface="HK Grotesk Bold"/>
              </a:rPr>
              <a:t>descartar</a:t>
            </a:r>
            <a:endParaRPr lang="en-US" sz="9000" dirty="0">
              <a:solidFill>
                <a:srgbClr val="29285D"/>
              </a:solidFill>
              <a:latin typeface="HK Grotesk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251598" y="6602311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9916" y="7800899"/>
            <a:ext cx="7328942" cy="105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El ministerio sucede en el templo y no en la familia.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143500"/>
            <a:ext cx="9728775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836040" y="0"/>
            <a:ext cx="771284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20349"/>
          <a:stretch>
            <a:fillRect/>
          </a:stretch>
        </p:blipFill>
        <p:spPr>
          <a:xfrm>
            <a:off x="4876800" y="-666460"/>
            <a:ext cx="4864388" cy="580996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759253" y="1473019"/>
            <a:ext cx="6500047" cy="46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8989"/>
              </a:lnSpc>
              <a:spcBef>
                <a:spcPct val="0"/>
              </a:spcBef>
            </a:pPr>
            <a:r>
              <a:rPr lang="en-US" sz="9080" dirty="0">
                <a:solidFill>
                  <a:srgbClr val="29285D"/>
                </a:solidFill>
                <a:latin typeface="HK Grotesk Bold"/>
              </a:rPr>
              <a:t>Cuatro </a:t>
            </a:r>
            <a:r>
              <a:rPr lang="en-US" sz="9080" dirty="0" err="1">
                <a:solidFill>
                  <a:srgbClr val="29285D"/>
                </a:solidFill>
                <a:latin typeface="HK Grotesk Bold"/>
              </a:rPr>
              <a:t>Paradigmas</a:t>
            </a:r>
            <a:r>
              <a:rPr lang="en-US" sz="9080" dirty="0">
                <a:solidFill>
                  <a:srgbClr val="29285D"/>
                </a:solidFill>
                <a:latin typeface="HK Grotesk Bold"/>
              </a:rPr>
              <a:t> para </a:t>
            </a:r>
            <a:r>
              <a:rPr lang="en-US" sz="9080" dirty="0" err="1">
                <a:solidFill>
                  <a:srgbClr val="29285D"/>
                </a:solidFill>
                <a:latin typeface="HK Grotesk Bold"/>
              </a:rPr>
              <a:t>descartar</a:t>
            </a:r>
            <a:endParaRPr lang="en-US" sz="9080" dirty="0">
              <a:solidFill>
                <a:srgbClr val="29285D"/>
              </a:solidFill>
              <a:latin typeface="HK Grotesk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251598" y="6642355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 dirty="0">
                <a:solidFill>
                  <a:srgbClr val="29285D"/>
                </a:solidFill>
                <a:latin typeface="HK Grotesk Bold Bold"/>
              </a:rPr>
              <a:t>#4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24052" y="7760854"/>
            <a:ext cx="7880671" cy="105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29285D"/>
                </a:solidFill>
                <a:latin typeface="HK Grotesk Bold"/>
              </a:rPr>
              <a:t>El éxito se mide en cantidad de gente sentada en el templo.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926</Words>
  <Application>Microsoft Office PowerPoint</Application>
  <PresentationFormat>Personalizado</PresentationFormat>
  <Paragraphs>225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3" baseType="lpstr">
      <vt:lpstr>HK Grotesk Light Bold</vt:lpstr>
      <vt:lpstr>Open Sans 2</vt:lpstr>
      <vt:lpstr>Calibri</vt:lpstr>
      <vt:lpstr>Arimo</vt:lpstr>
      <vt:lpstr>Open Sans 1</vt:lpstr>
      <vt:lpstr>HK Grotesk Bold</vt:lpstr>
      <vt:lpstr>HK Grotesk Bold Bold</vt:lpstr>
      <vt:lpstr>Open Sans 1 Bold</vt:lpstr>
      <vt:lpstr>Arimo Bold</vt:lpstr>
      <vt:lpstr>Arial</vt:lpstr>
      <vt:lpstr>Open Sans 2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Mentoreo para las nuevas generaciones 3 IDIOMAS</dc:title>
  <dc:creator>Ingenieria</dc:creator>
  <cp:lastModifiedBy>Wendy</cp:lastModifiedBy>
  <cp:revision>2</cp:revision>
  <dcterms:created xsi:type="dcterms:W3CDTF">2006-08-16T00:00:00Z</dcterms:created>
  <dcterms:modified xsi:type="dcterms:W3CDTF">2021-12-10T20:09:28Z</dcterms:modified>
  <dc:identifier>DAEx-Q2-Jy4</dc:identifier>
</cp:coreProperties>
</file>