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Archivo Black" panose="020F0502020204030204" pitchFamily="34" charset="0"/>
      <p:regular r:id="rId31"/>
    </p:embeddedFont>
    <p:embeddedFont>
      <p:font typeface="Arimo" panose="020B0604020202020204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58" autoAdjust="0"/>
  </p:normalViewPr>
  <p:slideViewPr>
    <p:cSldViewPr>
      <p:cViewPr varScale="1">
        <p:scale>
          <a:sx n="80" d="100"/>
          <a:sy n="80" d="100"/>
        </p:scale>
        <p:origin x="824" y="23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ZhEruDSGUv0&amp;t=115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54417"/>
            <a:ext cx="8667504" cy="421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6894"/>
              </a:lnSpc>
            </a:pPr>
            <a:r>
              <a:rPr lang="en-US" sz="12067" spc="482">
                <a:solidFill>
                  <a:srgbClr val="FF914D"/>
                </a:solidFill>
                <a:latin typeface="Archivo Black"/>
              </a:rPr>
              <a:t>Mentoreo Bíblico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12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24093">
            <a:off x="9078522" y="738064"/>
            <a:ext cx="7501714" cy="8855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356609" y="2331717"/>
            <a:ext cx="6587031" cy="5269625"/>
          </a:xfrm>
          <a:prstGeom prst="rect">
            <a:avLst/>
          </a:prstGeom>
        </p:spPr>
      </p:pic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94548AA-6E33-BD4E-BCC2-B6C429CD3D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4" y="6515100"/>
            <a:ext cx="3213929" cy="321392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ideo png">
            <a:hlinkClick r:id="rId2"/>
            <a:extLst>
              <a:ext uri="{FF2B5EF4-FFF2-40B4-BE49-F238E27FC236}">
                <a16:creationId xmlns:a16="http://schemas.microsoft.com/office/drawing/2014/main" id="{D050EE37-58C8-6143-83CE-0D2CCAF6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074" y="723900"/>
            <a:ext cx="775970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0B6AFE99-EF40-9148-A27F-C219F787032A}"/>
              </a:ext>
            </a:extLst>
          </p:cNvPr>
          <p:cNvSpPr txBox="1"/>
          <p:nvPr/>
        </p:nvSpPr>
        <p:spPr>
          <a:xfrm>
            <a:off x="10896600" y="3620006"/>
            <a:ext cx="63246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en-US" sz="6600" spc="172" dirty="0" err="1">
                <a:solidFill>
                  <a:srgbClr val="737373"/>
                </a:solidFill>
                <a:latin typeface="Archivo Black"/>
              </a:rPr>
              <a:t>Clic</a:t>
            </a:r>
            <a:r>
              <a:rPr lang="en-US" sz="66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6600" spc="172" dirty="0" err="1">
                <a:solidFill>
                  <a:srgbClr val="737373"/>
                </a:solidFill>
                <a:latin typeface="Archivo Black"/>
              </a:rPr>
              <a:t>en</a:t>
            </a:r>
            <a:r>
              <a:rPr lang="en-US" sz="6600" spc="172" dirty="0">
                <a:solidFill>
                  <a:srgbClr val="737373"/>
                </a:solidFill>
                <a:latin typeface="Archivo Black"/>
              </a:rPr>
              <a:t> el </a:t>
            </a:r>
            <a:r>
              <a:rPr lang="en-US" sz="6600" spc="172" dirty="0" err="1">
                <a:solidFill>
                  <a:srgbClr val="737373"/>
                </a:solidFill>
                <a:latin typeface="Archivo Black"/>
              </a:rPr>
              <a:t>icono</a:t>
            </a:r>
            <a:r>
              <a:rPr lang="en-US" sz="6600" spc="172" dirty="0">
                <a:solidFill>
                  <a:srgbClr val="737373"/>
                </a:solidFill>
                <a:latin typeface="Archivo Black"/>
              </a:rPr>
              <a:t> para </a:t>
            </a:r>
            <a:r>
              <a:rPr lang="en-US" sz="6600" spc="172" dirty="0" err="1">
                <a:solidFill>
                  <a:srgbClr val="737373"/>
                </a:solidFill>
                <a:latin typeface="Archivo Black"/>
              </a:rPr>
              <a:t>ver</a:t>
            </a:r>
            <a:r>
              <a:rPr lang="en-US" sz="6600" spc="172" dirty="0">
                <a:solidFill>
                  <a:srgbClr val="737373"/>
                </a:solidFill>
                <a:latin typeface="Archivo Black"/>
              </a:rPr>
              <a:t> video</a:t>
            </a:r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1C241A4-9764-5E45-99C5-98675707E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335" y="7560388"/>
            <a:ext cx="2477329" cy="24773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05300"/>
            <a:ext cx="19828974" cy="198289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1" y="2719749"/>
            <a:ext cx="16116300" cy="6495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99"/>
              </a:lnSpc>
            </a:pP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El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viaje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hacia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una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iglesia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espiritualmente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vital debe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comenzar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dentro de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tu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propio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corazón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.</a:t>
            </a:r>
          </a:p>
          <a:p>
            <a:pPr algn="just">
              <a:lnSpc>
                <a:spcPts val="3899"/>
              </a:lnSpc>
            </a:pP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Después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de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eso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,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puede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explorar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e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implementar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... las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estrategias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de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mejores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prácticas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sobre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las que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haya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leído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buscan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conocimiento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inspirado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en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los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otros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hallazgos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de la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investigación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. Pero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si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se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invierte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ese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orden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,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confiando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en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estrategias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antes de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trabajar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en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tu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corazón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, ten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cuidado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. No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puedes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reproducir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en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otros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lo que no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estás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produciendo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en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ti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mismo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. Lo principal que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debes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hacer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, lo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único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que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debes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hacer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,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está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completamente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a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tu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alcance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.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Debes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entregarlo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todo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. </a:t>
            </a:r>
            <a:r>
              <a:rPr lang="en-US" sz="3900" spc="156" dirty="0" err="1">
                <a:solidFill>
                  <a:srgbClr val="FF914D"/>
                </a:solidFill>
                <a:latin typeface="Archivo Black"/>
              </a:rPr>
              <a:t>Todo</a:t>
            </a:r>
            <a:r>
              <a:rPr lang="en-US" sz="3900" spc="156" dirty="0">
                <a:solidFill>
                  <a:srgbClr val="FF914D"/>
                </a:solidFill>
                <a:latin typeface="Archivo Black"/>
              </a:rPr>
              <a:t>.</a:t>
            </a:r>
          </a:p>
          <a:p>
            <a:pPr marL="0" lvl="0" indent="0" algn="just">
              <a:lnSpc>
                <a:spcPts val="1900"/>
              </a:lnSpc>
            </a:pPr>
            <a:r>
              <a:rPr lang="en-US" sz="1900" spc="76" dirty="0">
                <a:solidFill>
                  <a:srgbClr val="FF914D"/>
                </a:solidFill>
                <a:latin typeface="Archivo Black"/>
              </a:rPr>
              <a:t>Hawkins, Greg L.; Parkinson, </a:t>
            </a:r>
            <a:r>
              <a:rPr lang="en-US" sz="1900" spc="76" dirty="0" err="1">
                <a:solidFill>
                  <a:srgbClr val="FF914D"/>
                </a:solidFill>
                <a:latin typeface="Archivo Black"/>
              </a:rPr>
              <a:t>Cally</a:t>
            </a:r>
            <a:r>
              <a:rPr lang="en-US" sz="1900" spc="76" dirty="0">
                <a:solidFill>
                  <a:srgbClr val="FF914D"/>
                </a:solidFill>
                <a:latin typeface="Archivo Black"/>
              </a:rPr>
              <a:t> (2011-08-12). Move: What 1,000 Churches Reveal about Spiritual Growth (Kindle Locations 4035-4039). Zondervan. Kindle Edition.</a:t>
            </a:r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A06BC2D-C9EE-8F46-AD1B-EBBE6AAEF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19100"/>
            <a:ext cx="2104914" cy="21049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36860" y="2708519"/>
            <a:ext cx="13414279" cy="670714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085850"/>
            <a:ext cx="14912489" cy="582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200"/>
              </a:lnSpc>
            </a:pPr>
            <a:r>
              <a:rPr lang="en-US" sz="4200" spc="168">
                <a:solidFill>
                  <a:srgbClr val="737373"/>
                </a:solidFill>
                <a:latin typeface="Archivo Black"/>
              </a:rPr>
              <a:t>Mentoría Bíblica en cada historia de la Biblia</a:t>
            </a:r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27CBEEE0-DEB6-1442-9F81-8DD5DF3F7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415" y="266700"/>
            <a:ext cx="2109885" cy="210988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79063" y="2581053"/>
            <a:ext cx="4995815" cy="7136878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724217"/>
            <a:ext cx="16103584" cy="125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800"/>
              </a:lnSpc>
            </a:pPr>
            <a:r>
              <a:rPr lang="en-US" sz="4800" spc="192" dirty="0">
                <a:solidFill>
                  <a:srgbClr val="FF914D"/>
                </a:solidFill>
                <a:latin typeface="Archivo Black"/>
              </a:rPr>
              <a:t>1. Los </a:t>
            </a:r>
            <a:r>
              <a:rPr lang="en-US" sz="4800" spc="192" dirty="0" err="1">
                <a:solidFill>
                  <a:srgbClr val="FF914D"/>
                </a:solidFill>
                <a:latin typeface="Archivo Black"/>
              </a:rPr>
              <a:t>grandes</a:t>
            </a:r>
            <a:r>
              <a:rPr lang="en-US" sz="4800" spc="192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800" spc="192" dirty="0" err="1">
                <a:solidFill>
                  <a:srgbClr val="FF914D"/>
                </a:solidFill>
                <a:latin typeface="Archivo Black"/>
              </a:rPr>
              <a:t>líderes</a:t>
            </a:r>
            <a:r>
              <a:rPr lang="en-US" sz="4800" spc="192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800" spc="192" dirty="0" err="1">
                <a:solidFill>
                  <a:srgbClr val="FF914D"/>
                </a:solidFill>
                <a:latin typeface="Archivo Black"/>
              </a:rPr>
              <a:t>deben</a:t>
            </a:r>
            <a:r>
              <a:rPr lang="en-US" sz="4800" spc="192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800" spc="192" dirty="0" err="1">
                <a:solidFill>
                  <a:srgbClr val="FF914D"/>
                </a:solidFill>
                <a:latin typeface="Archivo Black"/>
              </a:rPr>
              <a:t>tomarse</a:t>
            </a:r>
            <a:r>
              <a:rPr lang="en-US" sz="4800" spc="192" dirty="0">
                <a:solidFill>
                  <a:srgbClr val="FF914D"/>
                </a:solidFill>
                <a:latin typeface="Archivo Black"/>
              </a:rPr>
              <a:t> un </a:t>
            </a:r>
            <a:r>
              <a:rPr lang="en-US" sz="4800" spc="192" dirty="0" err="1">
                <a:solidFill>
                  <a:srgbClr val="FF914D"/>
                </a:solidFill>
                <a:latin typeface="Archivo Black"/>
              </a:rPr>
              <a:t>tiempo</a:t>
            </a:r>
            <a:r>
              <a:rPr lang="en-US" sz="4800" spc="192" dirty="0">
                <a:solidFill>
                  <a:srgbClr val="FF914D"/>
                </a:solidFill>
                <a:latin typeface="Archivo Black"/>
              </a:rPr>
              <a:t> para </a:t>
            </a:r>
            <a:r>
              <a:rPr lang="en-US" sz="4800" spc="192" dirty="0" err="1">
                <a:solidFill>
                  <a:srgbClr val="FF914D"/>
                </a:solidFill>
                <a:latin typeface="Archivo Black"/>
              </a:rPr>
              <a:t>orar</a:t>
            </a:r>
            <a:r>
              <a:rPr lang="en-US" sz="4800" spc="192" dirty="0">
                <a:solidFill>
                  <a:srgbClr val="FF914D"/>
                </a:solidFill>
                <a:latin typeface="Archivo Black"/>
              </a:rPr>
              <a:t>.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3FFC878-A40B-CA4E-B8F7-D9D16EF133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093" y="7277100"/>
            <a:ext cx="2442836" cy="24428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04680" y="2016729"/>
            <a:ext cx="4105374" cy="6236674"/>
          </a:xfrm>
          <a:prstGeom prst="rect">
            <a:avLst/>
          </a:prstGeom>
        </p:spPr>
      </p:pic>
      <p:pic>
        <p:nvPicPr>
          <p:cNvPr id="4" name="Imagen 3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1DA1A16-F7D1-7A4A-8078-EB8732283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095" y="1220403"/>
            <a:ext cx="7279105" cy="72791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73997" y="3376200"/>
            <a:ext cx="5565937" cy="58821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355369"/>
            <a:ext cx="16456532" cy="1348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100"/>
              </a:lnSpc>
            </a:pPr>
            <a:r>
              <a:rPr lang="en-US" sz="5100" spc="204">
                <a:solidFill>
                  <a:srgbClr val="FF914D"/>
                </a:solidFill>
                <a:latin typeface="Archivo Black"/>
              </a:rPr>
              <a:t>2. Los líderes espirituales toman las cosas paso a paso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EF8CC9C-39A5-7D40-BB57-95CF33E5F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7734300"/>
            <a:ext cx="2147129" cy="21471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835740"/>
            <a:ext cx="12210671" cy="608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3999"/>
              </a:lnSpc>
              <a:buFont typeface="Arial"/>
              <a:buChar char="•"/>
            </a:pP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Encuentra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la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ayuda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que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necesitamos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cuando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lleguen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pruebas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difíciles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.</a:t>
            </a:r>
          </a:p>
          <a:p>
            <a:pPr>
              <a:lnSpc>
                <a:spcPts val="3999"/>
              </a:lnSpc>
            </a:pPr>
            <a:endParaRPr lang="en-US" sz="4000" spc="160" dirty="0">
              <a:solidFill>
                <a:srgbClr val="737373"/>
              </a:solidFill>
              <a:latin typeface="Archivo Black"/>
            </a:endParaRPr>
          </a:p>
          <a:p>
            <a:pPr marL="863599" lvl="1" indent="-431800">
              <a:lnSpc>
                <a:spcPts val="3999"/>
              </a:lnSpc>
              <a:buFont typeface="Arial"/>
              <a:buChar char="•"/>
            </a:pP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Camina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con los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héroes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y los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tontos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de la Biblia.</a:t>
            </a:r>
          </a:p>
          <a:p>
            <a:pPr>
              <a:lnSpc>
                <a:spcPts val="3999"/>
              </a:lnSpc>
            </a:pPr>
            <a:endParaRPr lang="en-US" sz="4000" spc="160" dirty="0">
              <a:solidFill>
                <a:srgbClr val="737373"/>
              </a:solidFill>
              <a:latin typeface="Archivo Black"/>
            </a:endParaRPr>
          </a:p>
          <a:p>
            <a:pPr marL="863599" lvl="1" indent="-431800">
              <a:lnSpc>
                <a:spcPts val="3999"/>
              </a:lnSpc>
              <a:buFont typeface="Arial"/>
              <a:buChar char="•"/>
            </a:pP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Empieza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a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pensar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como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Dios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piensa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, para que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podamos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responder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como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Dios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responde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.</a:t>
            </a:r>
          </a:p>
          <a:p>
            <a:pPr>
              <a:lnSpc>
                <a:spcPts val="3999"/>
              </a:lnSpc>
            </a:pPr>
            <a:endParaRPr lang="en-US" sz="4000" spc="160" dirty="0">
              <a:solidFill>
                <a:srgbClr val="737373"/>
              </a:solidFill>
              <a:latin typeface="Archivo Black"/>
            </a:endParaRPr>
          </a:p>
          <a:p>
            <a:pPr marL="863600" lvl="1" indent="-431800">
              <a:lnSpc>
                <a:spcPts val="4000"/>
              </a:lnSpc>
              <a:buFont typeface="Arial"/>
              <a:buChar char="•"/>
            </a:pP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Evita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errores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costosos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y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evita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décadas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 de </a:t>
            </a:r>
            <a:r>
              <a:rPr lang="en-US" sz="4000" spc="160" dirty="0" err="1">
                <a:solidFill>
                  <a:srgbClr val="737373"/>
                </a:solidFill>
                <a:latin typeface="Archivo Black"/>
              </a:rPr>
              <a:t>miseria</a:t>
            </a:r>
            <a:r>
              <a:rPr lang="en-US" sz="4000" spc="160" dirty="0">
                <a:solidFill>
                  <a:srgbClr val="737373"/>
                </a:solidFill>
                <a:latin typeface="Archivo Black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86488" y="3566703"/>
            <a:ext cx="3014091" cy="41148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324362"/>
            <a:ext cx="8153153" cy="1136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699"/>
              </a:lnSpc>
            </a:pPr>
            <a:r>
              <a:rPr lang="en-US" sz="7200" spc="160" dirty="0">
                <a:solidFill>
                  <a:srgbClr val="737373"/>
                </a:solidFill>
                <a:latin typeface="Archivo Black"/>
              </a:rPr>
              <a:t>Mentor</a:t>
            </a:r>
            <a:r>
              <a:rPr lang="en-US" sz="13800" spc="267" dirty="0">
                <a:solidFill>
                  <a:srgbClr val="E9E9E9"/>
                </a:solidFill>
                <a:latin typeface="Archivo Black"/>
              </a:rPr>
              <a:t> </a:t>
            </a:r>
            <a:r>
              <a:rPr lang="en-US" sz="7200" spc="160" dirty="0" err="1">
                <a:solidFill>
                  <a:srgbClr val="737373"/>
                </a:solidFill>
                <a:latin typeface="Archivo Black"/>
              </a:rPr>
              <a:t>Divino</a:t>
            </a:r>
            <a:endParaRPr lang="en-US" sz="7200" spc="160" dirty="0">
              <a:solidFill>
                <a:srgbClr val="737373"/>
              </a:solidFill>
              <a:latin typeface="Archivo Black"/>
            </a:endParaRP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CF8D1A6-A945-BB4E-95C8-B61B419E4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371" y="375224"/>
            <a:ext cx="2451929" cy="24519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174054"/>
            <a:ext cx="16230600" cy="3695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99"/>
              </a:lnSpc>
            </a:pP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“¿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Decidiremos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pasar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tiempo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tranquilo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y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reflexivo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a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solas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con el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Señor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? ¿O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permitiremos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que las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presiones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de la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vida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nos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agobien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? ¿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Construiremos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un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recinto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sagrado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alrededor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de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nuestras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raíces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, o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permitiremos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que el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frenético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tráfico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peatonal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erosione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nuestras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raíces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espirituales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y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nos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estrelle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contra la tierra?” (Cordeiro, Loc. 257)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579807"/>
            <a:ext cx="10254178" cy="80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999"/>
              </a:lnSpc>
            </a:pPr>
            <a:r>
              <a:rPr lang="en-US" sz="5999" spc="239">
                <a:solidFill>
                  <a:srgbClr val="FF914D"/>
                </a:solidFill>
                <a:latin typeface="Archivo Black"/>
              </a:rPr>
              <a:t>Espacio Sagrado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20E256E-1A6D-5F4A-9823-9EE41EF94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593" y="217519"/>
            <a:ext cx="2214285" cy="221428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33115" y="2690495"/>
            <a:ext cx="14526185" cy="4991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900"/>
              </a:lnSpc>
            </a:pPr>
            <a:r>
              <a:rPr lang="en-US" sz="4900" spc="196">
                <a:solidFill>
                  <a:srgbClr val="737373"/>
                </a:solidFill>
                <a:latin typeface="Archivo Black"/>
              </a:rPr>
              <a:t>“Nuestr</a:t>
            </a:r>
            <a:r>
              <a:rPr lang="en-US" sz="4900" spc="196">
                <a:solidFill>
                  <a:srgbClr val="737373"/>
                </a:solidFill>
                <a:latin typeface="Arimo"/>
              </a:rPr>
              <a:t>a </a:t>
            </a:r>
            <a:r>
              <a:rPr lang="en-US" sz="4900" spc="196">
                <a:solidFill>
                  <a:srgbClr val="737373"/>
                </a:solidFill>
                <a:latin typeface="Archivo Black"/>
              </a:rPr>
              <a:t>escasez de sabiduría nos mantiene buscándolo y nos impide volvernos duros de corazón. Nos mantiene humildes, maleables, corregibles, cambiantes y transformables, de modo que con cada nuevo día podamos reflejar cada vez más Su imagen”. (Loc. 347)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4646" y="1026945"/>
            <a:ext cx="2008152" cy="2008152"/>
          </a:xfrm>
          <a:prstGeom prst="rect">
            <a:avLst/>
          </a:prstGeom>
        </p:spPr>
      </p:pic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EA2CCEB-B248-D442-85E9-A39D3A046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124700"/>
            <a:ext cx="2604329" cy="26043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628804" y="-4359280"/>
            <a:ext cx="19828974" cy="198289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281904" y="3034665"/>
            <a:ext cx="14977396" cy="4303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800"/>
              </a:lnSpc>
            </a:pPr>
            <a:r>
              <a:rPr lang="en-US" sz="4800" spc="192">
                <a:solidFill>
                  <a:srgbClr val="FF914D"/>
                </a:solidFill>
                <a:latin typeface="Archivo Black"/>
              </a:rPr>
              <a:t>“Si las consecuencias tienen un precio final, la sabiduría tiene un precio inicial. Requiere disciplina, obediencia, constancia y, sobre todo, tiempo. Entonces, gustosamente, vierte sobre ti su</a:t>
            </a:r>
            <a:r>
              <a:rPr lang="en-US" sz="3700" spc="148">
                <a:solidFill>
                  <a:srgbClr val="FF914D"/>
                </a:solidFill>
                <a:latin typeface="Archivo Black"/>
              </a:rPr>
              <a:t>s enormes riquezas prometidas". (Loc 392)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7338060"/>
            <a:ext cx="1920240" cy="1920240"/>
          </a:xfrm>
          <a:prstGeom prst="rect">
            <a:avLst/>
          </a:prstGeom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6FA5A3D-37AC-6A49-9E11-A25658F6EE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"/>
            <a:ext cx="26289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81047" y="4100721"/>
            <a:ext cx="11970719" cy="3560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933"/>
              </a:lnSpc>
            </a:pPr>
            <a:r>
              <a:rPr lang="en-US" sz="6933" spc="277" dirty="0" err="1">
                <a:solidFill>
                  <a:srgbClr val="737373"/>
                </a:solidFill>
                <a:latin typeface="Archivo Black"/>
              </a:rPr>
              <a:t>Proverbios</a:t>
            </a:r>
            <a:r>
              <a:rPr lang="en-US" sz="6933" spc="277" dirty="0">
                <a:solidFill>
                  <a:srgbClr val="737373"/>
                </a:solidFill>
                <a:latin typeface="Archivo Black"/>
              </a:rPr>
              <a:t> 9:9 "Da al </a:t>
            </a:r>
            <a:r>
              <a:rPr lang="en-US" sz="6933" spc="277" dirty="0" err="1">
                <a:solidFill>
                  <a:srgbClr val="737373"/>
                </a:solidFill>
                <a:latin typeface="Archivo Black"/>
              </a:rPr>
              <a:t>sabio</a:t>
            </a:r>
            <a:r>
              <a:rPr lang="en-US" sz="6933" spc="277" dirty="0">
                <a:solidFill>
                  <a:srgbClr val="737373"/>
                </a:solidFill>
                <a:latin typeface="Archivo Black"/>
              </a:rPr>
              <a:t>, y </a:t>
            </a:r>
            <a:r>
              <a:rPr lang="en-US" sz="6933" spc="277" dirty="0" err="1">
                <a:solidFill>
                  <a:srgbClr val="737373"/>
                </a:solidFill>
                <a:latin typeface="Archivo Black"/>
              </a:rPr>
              <a:t>será</a:t>
            </a:r>
            <a:r>
              <a:rPr lang="en-US" sz="6933" spc="277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6933" spc="277" dirty="0" err="1">
                <a:solidFill>
                  <a:srgbClr val="737373"/>
                </a:solidFill>
                <a:latin typeface="Archivo Black"/>
              </a:rPr>
              <a:t>más</a:t>
            </a:r>
            <a:r>
              <a:rPr lang="en-US" sz="6933" spc="277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6933" spc="277" dirty="0" err="1">
                <a:solidFill>
                  <a:srgbClr val="737373"/>
                </a:solidFill>
                <a:latin typeface="Archivo Black"/>
              </a:rPr>
              <a:t>sabio</a:t>
            </a:r>
            <a:r>
              <a:rPr lang="en-US" sz="6933" spc="277" dirty="0">
                <a:solidFill>
                  <a:srgbClr val="737373"/>
                </a:solidFill>
                <a:latin typeface="Archivo Black"/>
              </a:rPr>
              <a:t>; </a:t>
            </a:r>
            <a:r>
              <a:rPr lang="en-US" sz="6933" spc="277" dirty="0" err="1">
                <a:solidFill>
                  <a:srgbClr val="737373"/>
                </a:solidFill>
                <a:latin typeface="Archivo Black"/>
              </a:rPr>
              <a:t>Enseña</a:t>
            </a:r>
            <a:r>
              <a:rPr lang="en-US" sz="6933" spc="277" dirty="0">
                <a:solidFill>
                  <a:srgbClr val="737373"/>
                </a:solidFill>
                <a:latin typeface="Archivo Black"/>
              </a:rPr>
              <a:t> al </a:t>
            </a:r>
            <a:r>
              <a:rPr lang="en-US" sz="6933" spc="277" dirty="0" err="1">
                <a:solidFill>
                  <a:srgbClr val="737373"/>
                </a:solidFill>
                <a:latin typeface="Archivo Black"/>
              </a:rPr>
              <a:t>justo</a:t>
            </a:r>
            <a:r>
              <a:rPr lang="en-US" sz="6933" spc="277" dirty="0">
                <a:solidFill>
                  <a:srgbClr val="737373"/>
                </a:solidFill>
                <a:latin typeface="Archivo Black"/>
              </a:rPr>
              <a:t>, y </a:t>
            </a:r>
            <a:r>
              <a:rPr lang="en-US" sz="6933" spc="277" dirty="0" err="1">
                <a:solidFill>
                  <a:srgbClr val="737373"/>
                </a:solidFill>
                <a:latin typeface="Archivo Black"/>
              </a:rPr>
              <a:t>aumentará</a:t>
            </a:r>
            <a:r>
              <a:rPr lang="en-US" sz="6933" spc="277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6933" spc="277" dirty="0" err="1">
                <a:solidFill>
                  <a:srgbClr val="737373"/>
                </a:solidFill>
                <a:latin typeface="Archivo Black"/>
              </a:rPr>
              <a:t>su</a:t>
            </a:r>
            <a:r>
              <a:rPr lang="en-US" sz="6933" spc="277" dirty="0">
                <a:solidFill>
                  <a:srgbClr val="737373"/>
                </a:solidFill>
                <a:latin typeface="Archivo Black"/>
              </a:rPr>
              <a:t> saber."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88399" y="1613994"/>
            <a:ext cx="4164817" cy="7059013"/>
          </a:xfrm>
          <a:prstGeom prst="rect">
            <a:avLst/>
          </a:prstGeom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255DDB5-6506-1845-AB73-589CAD6E9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672" y="266700"/>
            <a:ext cx="3213929" cy="321392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33115" y="3341053"/>
            <a:ext cx="14526185" cy="3709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799"/>
              </a:lnSpc>
            </a:pPr>
            <a:r>
              <a:rPr lang="en-US" sz="5799" spc="231">
                <a:solidFill>
                  <a:srgbClr val="737373"/>
                </a:solidFill>
                <a:latin typeface="Archivo Black"/>
              </a:rPr>
              <a:t>“Solo tú</a:t>
            </a:r>
            <a:r>
              <a:rPr lang="en-US" sz="5799" spc="231">
                <a:solidFill>
                  <a:srgbClr val="737373"/>
                </a:solidFill>
                <a:latin typeface="Arimo"/>
              </a:rPr>
              <a:t> pu</a:t>
            </a:r>
            <a:r>
              <a:rPr lang="en-US" sz="5799" spc="231">
                <a:solidFill>
                  <a:srgbClr val="737373"/>
                </a:solidFill>
                <a:latin typeface="Archivo Black"/>
              </a:rPr>
              <a:t>edes mantenerte espiritualmente saludable alimentándote a ti mismo. Nadie puede </a:t>
            </a:r>
            <a:r>
              <a:rPr lang="en-US" sz="5800" spc="232">
                <a:solidFill>
                  <a:srgbClr val="737373"/>
                </a:solidFill>
                <a:latin typeface="Archivo Black"/>
              </a:rPr>
              <a:t>h</a:t>
            </a:r>
            <a:r>
              <a:rPr lang="en-US" sz="5799" spc="231">
                <a:solidFill>
                  <a:srgbClr val="737373"/>
                </a:solidFill>
                <a:latin typeface="Archivo Black"/>
              </a:rPr>
              <a:t>acerlo por ti por poder”. (Loc 561)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3671" y="435940"/>
            <a:ext cx="2151349" cy="4021214"/>
          </a:xfrm>
          <a:prstGeom prst="rect">
            <a:avLst/>
          </a:prstGeom>
        </p:spPr>
      </p:pic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E5710494-8652-9242-B8B9-C55E95BD6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47" y="7050723"/>
            <a:ext cx="2602106" cy="260210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65037" y="-4305300"/>
            <a:ext cx="19828974" cy="198289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65323" y="3055811"/>
            <a:ext cx="15357355" cy="4587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100"/>
              </a:lnSpc>
            </a:pP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“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Descuidar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los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devocionales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te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causará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más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problemas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,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más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rápidamente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, que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cualquier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cosa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que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puedas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nombrar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. Pasar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tiempo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sin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prisas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a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solas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con Dios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en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su</a:t>
            </a:r>
            <a:r>
              <a:rPr lang="en-US" sz="5400" spc="204" dirty="0">
                <a:solidFill>
                  <a:srgbClr val="FF914D"/>
                </a:solidFill>
                <a:latin typeface="Archivo Black"/>
              </a:rPr>
              <a:t> Palabra libera una </a:t>
            </a:r>
            <a:r>
              <a:rPr lang="en-US" sz="5400" spc="204" dirty="0" err="1">
                <a:solidFill>
                  <a:srgbClr val="FF914D"/>
                </a:solidFill>
                <a:latin typeface="Archivo Black"/>
              </a:rPr>
              <a:t>fuente</a:t>
            </a:r>
            <a:r>
              <a:rPr lang="en-US" sz="4400" spc="160" dirty="0">
                <a:solidFill>
                  <a:srgbClr val="FF914D"/>
                </a:solidFill>
                <a:latin typeface="Archivo Black"/>
              </a:rPr>
              <a:t> de </a:t>
            </a:r>
            <a:r>
              <a:rPr lang="en-US" sz="4400" spc="160" dirty="0" err="1">
                <a:solidFill>
                  <a:srgbClr val="FF914D"/>
                </a:solidFill>
                <a:latin typeface="Archivo Black"/>
              </a:rPr>
              <a:t>refrigerio</a:t>
            </a:r>
            <a:r>
              <a:rPr lang="en-US" sz="4400" spc="160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400" spc="160" dirty="0" err="1">
                <a:solidFill>
                  <a:srgbClr val="FF914D"/>
                </a:solidFill>
                <a:latin typeface="Archivo Black"/>
              </a:rPr>
              <a:t>desde</a:t>
            </a:r>
            <a:r>
              <a:rPr lang="en-US" sz="4400" spc="160" dirty="0">
                <a:solidFill>
                  <a:srgbClr val="FF914D"/>
                </a:solidFill>
                <a:latin typeface="Archivo Black"/>
              </a:rPr>
              <a:t> lo </a:t>
            </a:r>
            <a:r>
              <a:rPr lang="en-US" sz="4400" spc="160" dirty="0" err="1">
                <a:solidFill>
                  <a:srgbClr val="FF914D"/>
                </a:solidFill>
                <a:latin typeface="Archivo Black"/>
              </a:rPr>
              <a:t>más</a:t>
            </a:r>
            <a:r>
              <a:rPr lang="en-US" sz="4400" spc="160" dirty="0">
                <a:solidFill>
                  <a:srgbClr val="FF914D"/>
                </a:solidFill>
                <a:latin typeface="Archivo Black"/>
              </a:rPr>
              <a:t> profundo de </a:t>
            </a:r>
            <a:r>
              <a:rPr lang="en-US" sz="4400" spc="160" dirty="0" err="1">
                <a:solidFill>
                  <a:srgbClr val="FF914D"/>
                </a:solidFill>
                <a:latin typeface="Archivo Black"/>
              </a:rPr>
              <a:t>tu</a:t>
            </a:r>
            <a:r>
              <a:rPr lang="en-US" sz="4400" spc="160" dirty="0">
                <a:solidFill>
                  <a:srgbClr val="FF914D"/>
                </a:solidFill>
                <a:latin typeface="Archivo Black"/>
              </a:rPr>
              <a:t> ser”. (Loc 739)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7006186"/>
            <a:ext cx="1373789" cy="2252114"/>
          </a:xfrm>
          <a:prstGeom prst="rect">
            <a:avLst/>
          </a:prstGeom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8764A495-4447-B943-8446-07CB41EB70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250587"/>
            <a:ext cx="2379950" cy="2379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823277"/>
            <a:ext cx="15862575" cy="294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600"/>
              </a:lnSpc>
            </a:pP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“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Cuando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pierdes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tus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devocionales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un día, lo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notas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.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Cuando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los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pierdas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dos días,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tu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cónyuge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e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hijos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se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darán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cuenta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. Y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cuando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los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pierdas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tres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días, el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mundo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se da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cuenta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". (Loc 978)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19736" y="6618045"/>
            <a:ext cx="2739564" cy="2640255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232085"/>
            <a:ext cx="15354300" cy="1269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299"/>
              </a:lnSpc>
            </a:pPr>
            <a:r>
              <a:rPr lang="en-US" sz="6000" spc="184" dirty="0">
                <a:solidFill>
                  <a:srgbClr val="737373"/>
                </a:solidFill>
                <a:latin typeface="Archivo Black"/>
              </a:rPr>
              <a:t>¿</a:t>
            </a:r>
            <a:r>
              <a:rPr lang="en-US" sz="6000" spc="184" dirty="0" err="1">
                <a:solidFill>
                  <a:srgbClr val="737373"/>
                </a:solidFill>
                <a:latin typeface="Archivo Black"/>
              </a:rPr>
              <a:t>Cómo</a:t>
            </a:r>
            <a:r>
              <a:rPr lang="en-US" sz="60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6000" spc="184" dirty="0" err="1">
                <a:solidFill>
                  <a:srgbClr val="737373"/>
                </a:solidFill>
                <a:latin typeface="Archivo Black"/>
              </a:rPr>
              <a:t>escuchar</a:t>
            </a:r>
            <a:r>
              <a:rPr lang="en-US" sz="6000" spc="184" dirty="0">
                <a:solidFill>
                  <a:srgbClr val="737373"/>
                </a:solidFill>
                <a:latin typeface="Archivo Black"/>
              </a:rPr>
              <a:t> la </a:t>
            </a:r>
            <a:r>
              <a:rPr lang="en-US" sz="6000" spc="184" dirty="0" err="1">
                <a:solidFill>
                  <a:srgbClr val="737373"/>
                </a:solidFill>
                <a:latin typeface="Archivo Black"/>
              </a:rPr>
              <a:t>voz</a:t>
            </a:r>
            <a:r>
              <a:rPr lang="en-US" sz="6000" spc="184" dirty="0">
                <a:solidFill>
                  <a:srgbClr val="737373"/>
                </a:solidFill>
                <a:latin typeface="Archivo Black"/>
              </a:rPr>
              <a:t> de Dios?</a:t>
            </a:r>
          </a:p>
          <a:p>
            <a:pPr marL="0" lvl="0" indent="0">
              <a:lnSpc>
                <a:spcPts val="4500"/>
              </a:lnSpc>
            </a:pPr>
            <a:r>
              <a:rPr lang="en-US" sz="4400" spc="184" dirty="0" err="1">
                <a:solidFill>
                  <a:srgbClr val="737373"/>
                </a:solidFill>
                <a:latin typeface="Archivo Black"/>
              </a:rPr>
              <a:t>Devocionales</a:t>
            </a:r>
            <a:r>
              <a:rPr lang="en-US" sz="44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400" spc="184" dirty="0" err="1">
                <a:solidFill>
                  <a:srgbClr val="737373"/>
                </a:solidFill>
                <a:latin typeface="Archivo Black"/>
              </a:rPr>
              <a:t>Diarios</a:t>
            </a:r>
            <a:endParaRPr lang="en-US" sz="4400" spc="184" dirty="0">
              <a:solidFill>
                <a:srgbClr val="737373"/>
              </a:solidFill>
              <a:latin typeface="Archivo Black"/>
            </a:endParaRP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6BE82D2-8348-C644-800A-11DD3CE348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85" y="7090552"/>
            <a:ext cx="2640255" cy="264025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4241198"/>
            <a:ext cx="16230600" cy="282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0" lvl="1" indent="-593725">
              <a:lnSpc>
                <a:spcPts val="5500"/>
              </a:lnSpc>
              <a:buFont typeface="Arial"/>
              <a:buChar char="•"/>
            </a:pPr>
            <a:r>
              <a:rPr lang="en-US" sz="5500" spc="220">
                <a:solidFill>
                  <a:srgbClr val="FF914D"/>
                </a:solidFill>
                <a:latin typeface="Archivo Black"/>
              </a:rPr>
              <a:t>Escritura</a:t>
            </a:r>
          </a:p>
          <a:p>
            <a:pPr marL="1187450" lvl="1" indent="-593725">
              <a:lnSpc>
                <a:spcPts val="5500"/>
              </a:lnSpc>
              <a:buFont typeface="Arial"/>
              <a:buChar char="•"/>
            </a:pPr>
            <a:r>
              <a:rPr lang="en-US" sz="5500" spc="220">
                <a:solidFill>
                  <a:srgbClr val="FF914D"/>
                </a:solidFill>
                <a:latin typeface="Archivo Black"/>
              </a:rPr>
              <a:t>Observación</a:t>
            </a:r>
          </a:p>
          <a:p>
            <a:pPr marL="1187450" lvl="1" indent="-593725">
              <a:lnSpc>
                <a:spcPts val="5500"/>
              </a:lnSpc>
              <a:buFont typeface="Arial"/>
              <a:buChar char="•"/>
            </a:pPr>
            <a:r>
              <a:rPr lang="en-US" sz="5500" spc="220">
                <a:solidFill>
                  <a:srgbClr val="FF914D"/>
                </a:solidFill>
                <a:latin typeface="Archivo Black"/>
              </a:rPr>
              <a:t>Aplicación</a:t>
            </a:r>
          </a:p>
          <a:p>
            <a:pPr marL="1187450" lvl="1" indent="-593725">
              <a:lnSpc>
                <a:spcPts val="5500"/>
              </a:lnSpc>
              <a:buFont typeface="Arial"/>
              <a:buChar char="•"/>
            </a:pPr>
            <a:r>
              <a:rPr lang="en-US" sz="5500" spc="220">
                <a:solidFill>
                  <a:srgbClr val="FF914D"/>
                </a:solidFill>
                <a:latin typeface="Archivo Black"/>
              </a:rPr>
              <a:t>Oración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650278"/>
            <a:ext cx="14012843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600"/>
              </a:lnSpc>
            </a:pPr>
            <a:r>
              <a:rPr lang="en-US" sz="6600" spc="264">
                <a:solidFill>
                  <a:srgbClr val="FF914D"/>
                </a:solidFill>
                <a:latin typeface="Archivo Black"/>
              </a:rPr>
              <a:t>Asegurando tu devoción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7046B5E-FBA7-0945-A3C5-490052699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400" y="5546301"/>
            <a:ext cx="4101019" cy="410101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3263972"/>
            <a:ext cx="15402810" cy="2998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Lleva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tu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planificador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diario</a:t>
            </a:r>
            <a:endParaRPr lang="en-US" sz="4600" spc="184" dirty="0">
              <a:solidFill>
                <a:srgbClr val="737373"/>
              </a:solidFill>
              <a:latin typeface="Archivo Black"/>
            </a:endParaRPr>
          </a:p>
          <a:p>
            <a:pPr marL="685800" indent="-685800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El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programa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20/20/20</a:t>
            </a:r>
          </a:p>
          <a:p>
            <a:pPr marL="685800" indent="-685800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Discipulado</a:t>
            </a:r>
            <a:endParaRPr lang="en-US" sz="4600" spc="184" dirty="0">
              <a:solidFill>
                <a:srgbClr val="737373"/>
              </a:solidFill>
              <a:latin typeface="Archivo Black"/>
            </a:endParaRPr>
          </a:p>
          <a:p>
            <a:pPr marL="685800" indent="-685800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Lugar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público</a:t>
            </a:r>
            <a:endParaRPr lang="en-US" sz="4600" spc="184" dirty="0">
              <a:solidFill>
                <a:srgbClr val="737373"/>
              </a:solidFill>
              <a:latin typeface="Archivo Black"/>
            </a:endParaRPr>
          </a:p>
          <a:p>
            <a:pPr marL="685800" indent="-685800">
              <a:lnSpc>
                <a:spcPts val="4600"/>
              </a:lnSpc>
              <a:buFont typeface="Arial" panose="020B0604020202020204" pitchFamily="34" charset="0"/>
              <a:buChar char="•"/>
            </a:pP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¿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Qué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 tan </a:t>
            </a:r>
            <a:r>
              <a:rPr lang="en-US" sz="4600" spc="184" dirty="0" err="1">
                <a:solidFill>
                  <a:srgbClr val="737373"/>
                </a:solidFill>
                <a:latin typeface="Archivo Black"/>
              </a:rPr>
              <a:t>grande</a:t>
            </a:r>
            <a:r>
              <a:rPr lang="en-US" sz="4600" spc="184" dirty="0">
                <a:solidFill>
                  <a:srgbClr val="737373"/>
                </a:solidFill>
                <a:latin typeface="Archivo Black"/>
              </a:rPr>
              <a:t>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783174"/>
            <a:ext cx="15674876" cy="919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600"/>
              </a:lnSpc>
            </a:pPr>
            <a:r>
              <a:rPr lang="en-US" sz="8000" spc="184" dirty="0" err="1">
                <a:solidFill>
                  <a:srgbClr val="737373"/>
                </a:solidFill>
                <a:latin typeface="Archivo Black"/>
              </a:rPr>
              <a:t>Asegurando</a:t>
            </a:r>
            <a:r>
              <a:rPr lang="en-US" sz="80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8000" spc="184" dirty="0" err="1">
                <a:solidFill>
                  <a:srgbClr val="737373"/>
                </a:solidFill>
                <a:latin typeface="Archivo Black"/>
              </a:rPr>
              <a:t>tu</a:t>
            </a:r>
            <a:r>
              <a:rPr lang="en-US" sz="8000" spc="184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8000" spc="184" dirty="0" err="1">
                <a:solidFill>
                  <a:srgbClr val="737373"/>
                </a:solidFill>
                <a:latin typeface="Archivo Black"/>
              </a:rPr>
              <a:t>devoción</a:t>
            </a:r>
            <a:endParaRPr lang="en-US" sz="8000" spc="184" dirty="0">
              <a:solidFill>
                <a:srgbClr val="737373"/>
              </a:solidFill>
              <a:latin typeface="Archivo Black"/>
            </a:endParaRPr>
          </a:p>
        </p:txBody>
      </p:sp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4EF40E5-457A-2D47-B775-99104A92E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6515100"/>
            <a:ext cx="3213929" cy="321392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2591445"/>
            <a:ext cx="16230600" cy="4746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85190" lvl="1" indent="-442595">
              <a:lnSpc>
                <a:spcPts val="4100"/>
              </a:lnSpc>
              <a:buFont typeface="Arial"/>
              <a:buChar char="•"/>
            </a:pP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La Biblia es El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Único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libro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que Dios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prometió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inspirar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.</a:t>
            </a:r>
          </a:p>
          <a:p>
            <a:pPr marL="885190" lvl="1" indent="-442595">
              <a:lnSpc>
                <a:spcPts val="4100"/>
              </a:lnSpc>
              <a:buFont typeface="Arial"/>
              <a:buChar char="•"/>
            </a:pP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La Biblia es El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Único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libro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donde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están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presentes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todos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los</a:t>
            </a:r>
          </a:p>
          <a:p>
            <a:pPr marL="885190" lvl="1" indent="-442595">
              <a:lnSpc>
                <a:spcPts val="4100"/>
              </a:lnSpc>
              <a:buFont typeface="Arial"/>
              <a:buChar char="•"/>
            </a:pP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Mentores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Divinos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.</a:t>
            </a:r>
          </a:p>
          <a:p>
            <a:pPr marL="885190" lvl="1" indent="-442595">
              <a:lnSpc>
                <a:spcPts val="4100"/>
              </a:lnSpc>
              <a:buFont typeface="Arial"/>
              <a:buChar char="•"/>
            </a:pP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Dios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promete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específicamente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bendecir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a los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lectores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de la Biblia.</a:t>
            </a:r>
          </a:p>
          <a:p>
            <a:pPr marL="885190" lvl="1" indent="-442595">
              <a:lnSpc>
                <a:spcPts val="4100"/>
              </a:lnSpc>
              <a:buFont typeface="Arial"/>
              <a:buChar char="•"/>
            </a:pP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La Biblia es El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Único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libro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que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vivirá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 para </a:t>
            </a:r>
            <a:r>
              <a:rPr lang="en-US" sz="4100" spc="164" dirty="0" err="1">
                <a:solidFill>
                  <a:srgbClr val="FF914D"/>
                </a:solidFill>
                <a:latin typeface="Archivo Black"/>
              </a:rPr>
              <a:t>siempre</a:t>
            </a:r>
            <a:r>
              <a:rPr lang="en-US" sz="4100" spc="164" dirty="0">
                <a:solidFill>
                  <a:srgbClr val="FF914D"/>
                </a:solidFill>
                <a:latin typeface="Archivo Black"/>
              </a:rPr>
              <a:t>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10180" y="7209180"/>
            <a:ext cx="2049120" cy="204912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1123950"/>
            <a:ext cx="15520753" cy="78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800"/>
              </a:lnSpc>
            </a:pPr>
            <a:r>
              <a:rPr lang="en-US" sz="5800" spc="232">
                <a:solidFill>
                  <a:srgbClr val="FF914D"/>
                </a:solidFill>
                <a:latin typeface="Archivo Black"/>
              </a:rPr>
              <a:t>Deleitándose en la Palabra de Dios</a:t>
            </a:r>
          </a:p>
        </p:txBody>
      </p:sp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2DB64B7-E6EA-924B-A268-D8BB80D08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4" y="7209180"/>
            <a:ext cx="2519849" cy="251984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939552"/>
            <a:ext cx="16230600" cy="213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87450" lvl="1" indent="-593725">
              <a:lnSpc>
                <a:spcPts val="5500"/>
              </a:lnSpc>
              <a:buFont typeface="Arial"/>
              <a:buChar char="•"/>
            </a:pPr>
            <a:r>
              <a:rPr lang="en-US" sz="5500" spc="220" dirty="0">
                <a:solidFill>
                  <a:srgbClr val="737373"/>
                </a:solidFill>
                <a:latin typeface="Archivo Black"/>
              </a:rPr>
              <a:t>No es un </a:t>
            </a:r>
            <a:r>
              <a:rPr lang="en-US" sz="5500" spc="220" dirty="0" err="1">
                <a:solidFill>
                  <a:srgbClr val="737373"/>
                </a:solidFill>
                <a:latin typeface="Archivo Black"/>
              </a:rPr>
              <a:t>programa</a:t>
            </a:r>
            <a:r>
              <a:rPr lang="en-US" sz="5500" spc="220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5500" spc="220" dirty="0" err="1">
                <a:solidFill>
                  <a:srgbClr val="737373"/>
                </a:solidFill>
                <a:latin typeface="Archivo Black"/>
              </a:rPr>
              <a:t>sino</a:t>
            </a:r>
            <a:r>
              <a:rPr lang="en-US" sz="5500" spc="220" dirty="0">
                <a:solidFill>
                  <a:srgbClr val="737373"/>
                </a:solidFill>
                <a:latin typeface="Archivo Black"/>
              </a:rPr>
              <a:t> un </a:t>
            </a:r>
            <a:r>
              <a:rPr lang="en-US" sz="5500" spc="220" dirty="0" err="1">
                <a:solidFill>
                  <a:srgbClr val="737373"/>
                </a:solidFill>
                <a:latin typeface="Archivo Black"/>
              </a:rPr>
              <a:t>proceso</a:t>
            </a:r>
            <a:r>
              <a:rPr lang="en-US" sz="5500" spc="220" dirty="0">
                <a:solidFill>
                  <a:srgbClr val="737373"/>
                </a:solidFill>
                <a:latin typeface="Archivo Black"/>
              </a:rPr>
              <a:t>.</a:t>
            </a:r>
          </a:p>
          <a:p>
            <a:pPr marL="1187450" lvl="1" indent="-593725">
              <a:lnSpc>
                <a:spcPts val="5500"/>
              </a:lnSpc>
              <a:buFont typeface="Arial"/>
              <a:buChar char="•"/>
            </a:pPr>
            <a:r>
              <a:rPr lang="en-US" sz="5500" spc="220" dirty="0">
                <a:solidFill>
                  <a:srgbClr val="737373"/>
                </a:solidFill>
                <a:latin typeface="Archivo Black"/>
              </a:rPr>
              <a:t>La </a:t>
            </a:r>
            <a:r>
              <a:rPr lang="en-US" sz="5500" spc="220" dirty="0" err="1">
                <a:solidFill>
                  <a:srgbClr val="737373"/>
                </a:solidFill>
                <a:latin typeface="Archivo Black"/>
              </a:rPr>
              <a:t>invitación</a:t>
            </a:r>
            <a:r>
              <a:rPr lang="en-US" sz="5500" spc="220" dirty="0">
                <a:solidFill>
                  <a:srgbClr val="737373"/>
                </a:solidFill>
                <a:latin typeface="Archivo Black"/>
              </a:rPr>
              <a:t> es </a:t>
            </a:r>
            <a:r>
              <a:rPr lang="en-US" sz="5500" spc="220" dirty="0" err="1">
                <a:solidFill>
                  <a:srgbClr val="737373"/>
                </a:solidFill>
                <a:latin typeface="Archivo Black"/>
              </a:rPr>
              <a:t>nuestra</a:t>
            </a:r>
            <a:r>
              <a:rPr lang="en-US" sz="5500" spc="220" dirty="0">
                <a:solidFill>
                  <a:srgbClr val="737373"/>
                </a:solidFill>
                <a:latin typeface="Archivo Black"/>
              </a:rPr>
              <a:t> para </a:t>
            </a:r>
            <a:r>
              <a:rPr lang="en-US" sz="5500" spc="220" dirty="0" err="1">
                <a:solidFill>
                  <a:srgbClr val="737373"/>
                </a:solidFill>
                <a:latin typeface="Archivo Black"/>
              </a:rPr>
              <a:t>aceptarla</a:t>
            </a:r>
            <a:r>
              <a:rPr lang="en-US" sz="5500" spc="220" dirty="0">
                <a:solidFill>
                  <a:srgbClr val="737373"/>
                </a:solidFill>
                <a:latin typeface="Archivo Black"/>
              </a:rPr>
              <a:t> o </a:t>
            </a:r>
            <a:r>
              <a:rPr lang="en-US" sz="5500" spc="220" dirty="0" err="1">
                <a:solidFill>
                  <a:srgbClr val="737373"/>
                </a:solidFill>
                <a:latin typeface="Archivo Black"/>
              </a:rPr>
              <a:t>rechazarla</a:t>
            </a:r>
            <a:r>
              <a:rPr lang="en-US" sz="5500" spc="220" dirty="0">
                <a:solidFill>
                  <a:srgbClr val="737373"/>
                </a:solidFill>
                <a:latin typeface="Archivo Black"/>
              </a:rPr>
              <a:t>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58770" y="7428730"/>
            <a:ext cx="2157881" cy="215788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2610958"/>
            <a:ext cx="16538311" cy="870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600"/>
              </a:lnSpc>
            </a:pPr>
            <a:r>
              <a:rPr lang="en-US" sz="6600" spc="220" dirty="0">
                <a:solidFill>
                  <a:srgbClr val="737373"/>
                </a:solidFill>
                <a:latin typeface="Archivo Black"/>
              </a:rPr>
              <a:t>La Universidad del </a:t>
            </a:r>
            <a:r>
              <a:rPr lang="en-US" sz="6600" spc="220" dirty="0" err="1">
                <a:solidFill>
                  <a:srgbClr val="737373"/>
                </a:solidFill>
                <a:latin typeface="Archivo Black"/>
              </a:rPr>
              <a:t>Espíritu</a:t>
            </a:r>
            <a:r>
              <a:rPr lang="en-US" sz="6600" spc="220" dirty="0">
                <a:solidFill>
                  <a:srgbClr val="737373"/>
                </a:solidFill>
                <a:latin typeface="Archivo Black"/>
              </a:rPr>
              <a:t> Santo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A9A8071-84DA-8940-9A38-2A311374B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900705"/>
            <a:ext cx="3213929" cy="321392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0" y="3922680"/>
            <a:ext cx="6509645" cy="53948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153306" y="2254925"/>
            <a:ext cx="10262147" cy="94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7000" spc="280">
                <a:solidFill>
                  <a:srgbClr val="FF914D"/>
                </a:solidFill>
                <a:latin typeface="Archivo Black"/>
              </a:rPr>
              <a:t>Filipenses 1-3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D27FD85-62A9-914E-BA2E-5850E776D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0" y="976780"/>
            <a:ext cx="2556290" cy="255629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904875"/>
            <a:ext cx="8295090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600"/>
              </a:lnSpc>
            </a:pPr>
            <a:r>
              <a:rPr lang="en-US" sz="6600" spc="264" dirty="0">
                <a:solidFill>
                  <a:srgbClr val="FF914D"/>
                </a:solidFill>
                <a:latin typeface="Archivo Black"/>
              </a:rPr>
              <a:t>CONSOLIDAR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114550"/>
            <a:ext cx="16230600" cy="726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Toma 20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minutos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y lee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Filipenses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1-3.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Mientras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lee,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pídele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a Dios que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te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revele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algo de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esta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sección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de las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Escrituras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.</a:t>
            </a:r>
          </a:p>
          <a:p>
            <a:pPr>
              <a:lnSpc>
                <a:spcPts val="3000"/>
              </a:lnSpc>
            </a:pPr>
            <a:endParaRPr lang="en-US" sz="3000" spc="120" dirty="0">
              <a:solidFill>
                <a:srgbClr val="FF914D"/>
              </a:solidFill>
              <a:latin typeface="Archivo Black"/>
            </a:endParaRPr>
          </a:p>
          <a:p>
            <a:pPr marL="647699" lvl="1" indent="-323850">
              <a:lnSpc>
                <a:spcPts val="2999"/>
              </a:lnSpc>
              <a:buFont typeface="Arial"/>
              <a:buChar char="•"/>
            </a:pP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A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continuación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,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dedica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20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minutos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a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escribir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este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pasaje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en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 un </a:t>
            </a:r>
            <a:r>
              <a:rPr lang="en-US" sz="3000" spc="120" dirty="0" err="1">
                <a:solidFill>
                  <a:srgbClr val="FF914D"/>
                </a:solidFill>
                <a:latin typeface="Archivo Black"/>
              </a:rPr>
              <a:t>diario</a:t>
            </a:r>
            <a:r>
              <a:rPr lang="en-US" sz="3000" spc="120" dirty="0">
                <a:solidFill>
                  <a:srgbClr val="FF914D"/>
                </a:solidFill>
                <a:latin typeface="Archivo Black"/>
              </a:rPr>
              <a:t>.</a:t>
            </a:r>
          </a:p>
          <a:p>
            <a:pPr>
              <a:lnSpc>
                <a:spcPts val="2999"/>
              </a:lnSpc>
            </a:pPr>
            <a:endParaRPr lang="en-US" sz="3000" spc="120" dirty="0">
              <a:solidFill>
                <a:srgbClr val="FF914D"/>
              </a:solidFill>
              <a:latin typeface="Archivo Black"/>
            </a:endParaRPr>
          </a:p>
          <a:p>
            <a:pPr marL="647699" lvl="1" indent="-323850">
              <a:lnSpc>
                <a:spcPts val="2999"/>
              </a:lnSpc>
              <a:buFont typeface="Arial"/>
              <a:buChar char="•"/>
            </a:pP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Escritura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: ¿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Qué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parte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de la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escritura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te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habló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?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Podría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ser un verso o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varios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.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Escríbelos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.</a:t>
            </a:r>
          </a:p>
          <a:p>
            <a:pPr>
              <a:lnSpc>
                <a:spcPts val="2999"/>
              </a:lnSpc>
            </a:pPr>
            <a:endParaRPr lang="en-US" sz="2999" spc="119" dirty="0">
              <a:solidFill>
                <a:srgbClr val="FF914D"/>
              </a:solidFill>
              <a:latin typeface="Archivo Black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Observación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: ¿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Qué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es lo que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observó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en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este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versículo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o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versículos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?</a:t>
            </a:r>
          </a:p>
          <a:p>
            <a:pPr>
              <a:lnSpc>
                <a:spcPts val="2999"/>
              </a:lnSpc>
            </a:pPr>
            <a:endParaRPr lang="en-US" sz="2999" spc="119" dirty="0">
              <a:solidFill>
                <a:srgbClr val="FF914D"/>
              </a:solidFill>
              <a:latin typeface="Archivo Black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Aplicación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: ¿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Qué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es lo que has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aprendido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de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este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versículo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o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versículos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y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cómo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se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aplica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a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tu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vida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hoy?</a:t>
            </a:r>
          </a:p>
          <a:p>
            <a:pPr>
              <a:lnSpc>
                <a:spcPts val="3000"/>
              </a:lnSpc>
            </a:pPr>
            <a:endParaRPr lang="en-US" sz="2999" spc="119" dirty="0">
              <a:solidFill>
                <a:srgbClr val="FF914D"/>
              </a:solidFill>
              <a:latin typeface="Archivo Black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Oración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: ¿Por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qué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debes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orar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,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considerando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lo que has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aprendido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de las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Escrituras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?</a:t>
            </a:r>
          </a:p>
          <a:p>
            <a:pPr>
              <a:lnSpc>
                <a:spcPts val="3000"/>
              </a:lnSpc>
            </a:pPr>
            <a:endParaRPr lang="en-US" sz="2999" spc="119" dirty="0">
              <a:solidFill>
                <a:srgbClr val="FF914D"/>
              </a:solidFill>
              <a:latin typeface="Archivo Black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Reúnanse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como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grupo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e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informen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lo que el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Señor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les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dijo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a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través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del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pasaje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. Da la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oportunidad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a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cada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 persona de </a:t>
            </a:r>
            <a:r>
              <a:rPr lang="en-US" sz="2999" spc="119" dirty="0" err="1">
                <a:solidFill>
                  <a:srgbClr val="FF914D"/>
                </a:solidFill>
                <a:latin typeface="Archivo Black"/>
              </a:rPr>
              <a:t>informar</a:t>
            </a:r>
            <a:r>
              <a:rPr lang="en-US" sz="2999" spc="119" dirty="0">
                <a:solidFill>
                  <a:srgbClr val="FF914D"/>
                </a:solidFill>
                <a:latin typeface="Archivo Black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359280"/>
            <a:ext cx="19828974" cy="198289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2692833"/>
            <a:ext cx="4968092" cy="901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600"/>
              </a:lnSpc>
            </a:pPr>
            <a:r>
              <a:rPr lang="en-US" sz="6600" spc="264">
                <a:solidFill>
                  <a:srgbClr val="FF914D"/>
                </a:solidFill>
                <a:latin typeface="Archivo Black"/>
              </a:rPr>
              <a:t>CAMBIO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937668"/>
            <a:ext cx="16230600" cy="344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9" lvl="1" indent="-323850">
              <a:lnSpc>
                <a:spcPts val="2999"/>
              </a:lnSpc>
              <a:buFont typeface="Arial"/>
              <a:buChar char="•"/>
            </a:pPr>
            <a:r>
              <a:rPr lang="en-US" sz="3000" spc="120">
                <a:solidFill>
                  <a:srgbClr val="FF914D"/>
                </a:solidFill>
                <a:latin typeface="Archivo Black"/>
              </a:rPr>
              <a:t>¿Qué sientes que has aprendido hoy de esta lección?</a:t>
            </a:r>
          </a:p>
          <a:p>
            <a:pPr>
              <a:lnSpc>
                <a:spcPts val="2999"/>
              </a:lnSpc>
            </a:pPr>
            <a:endParaRPr lang="en-US" sz="3000" spc="120">
              <a:solidFill>
                <a:srgbClr val="FF914D"/>
              </a:solidFill>
              <a:latin typeface="Archivo Black"/>
            </a:endParaRPr>
          </a:p>
          <a:p>
            <a:pPr marL="647699" lvl="1" indent="-323850">
              <a:lnSpc>
                <a:spcPts val="2999"/>
              </a:lnSpc>
              <a:buFont typeface="Arial"/>
              <a:buChar char="•"/>
            </a:pPr>
            <a:r>
              <a:rPr lang="en-US" sz="3000" spc="120">
                <a:solidFill>
                  <a:srgbClr val="FF914D"/>
                </a:solidFill>
                <a:latin typeface="Archivo Black"/>
              </a:rPr>
              <a:t>¿Cómo se aplica lo que hemos aprendido a la situación de tu ministerio?</a:t>
            </a:r>
          </a:p>
          <a:p>
            <a:pPr>
              <a:lnSpc>
                <a:spcPts val="2999"/>
              </a:lnSpc>
            </a:pPr>
            <a:endParaRPr lang="en-US" sz="3000" spc="120">
              <a:solidFill>
                <a:srgbClr val="FF914D"/>
              </a:solidFill>
              <a:latin typeface="Archivo Black"/>
            </a:endParaRPr>
          </a:p>
          <a:p>
            <a:pPr marL="647699" lvl="1" indent="-323850">
              <a:lnSpc>
                <a:spcPts val="2999"/>
              </a:lnSpc>
              <a:buFont typeface="Arial"/>
              <a:buChar char="•"/>
            </a:pPr>
            <a:r>
              <a:rPr lang="en-US" sz="3000" spc="120">
                <a:solidFill>
                  <a:srgbClr val="FF914D"/>
                </a:solidFill>
                <a:latin typeface="Archivo Black"/>
              </a:rPr>
              <a:t>RETO: Escrituras como tu Mentor Divino, te animo a que te comprometas a probar esta práctica durante los próximos 30 días.</a:t>
            </a:r>
          </a:p>
          <a:p>
            <a:pPr>
              <a:lnSpc>
                <a:spcPts val="2999"/>
              </a:lnSpc>
            </a:pPr>
            <a:endParaRPr lang="en-US" sz="3000" spc="120">
              <a:solidFill>
                <a:srgbClr val="FF914D"/>
              </a:solidFill>
              <a:latin typeface="Archivo Black"/>
            </a:endParaRPr>
          </a:p>
          <a:p>
            <a:pPr marL="647700" lvl="1" indent="-323850">
              <a:lnSpc>
                <a:spcPts val="3000"/>
              </a:lnSpc>
              <a:buFont typeface="Arial"/>
              <a:buChar char="•"/>
            </a:pPr>
            <a:r>
              <a:rPr lang="en-US" sz="3000" spc="120">
                <a:solidFill>
                  <a:srgbClr val="FF914D"/>
                </a:solidFill>
                <a:latin typeface="Archivo Black"/>
              </a:rPr>
              <a:t>Pídele a Dios que te ayude a poner esto en práctica en tu vida.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16911" y="-4305300"/>
            <a:ext cx="19828974" cy="198289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52450" y="3466465"/>
            <a:ext cx="12606850" cy="3477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799"/>
              </a:lnSpc>
            </a:pPr>
            <a:r>
              <a:rPr lang="en-US" sz="6799" spc="271">
                <a:solidFill>
                  <a:srgbClr val="FF914D"/>
                </a:solidFill>
                <a:latin typeface="Archivo Black"/>
              </a:rPr>
              <a:t>Proverbios 27:17 “El hierro se afila con el hierro, y el hombre en el trato con el hombre.”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028700"/>
            <a:ext cx="2278085" cy="1963295"/>
          </a:xfrm>
          <a:prstGeom prst="rect">
            <a:avLst/>
          </a:prstGeom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8712133-A857-194A-A1F3-3CD365E42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4" y="6944360"/>
            <a:ext cx="2784669" cy="27846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90446" y="3235424"/>
            <a:ext cx="13468854" cy="444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5799"/>
              </a:lnSpc>
            </a:pPr>
            <a:r>
              <a:rPr lang="en-US" sz="5799" spc="231">
                <a:solidFill>
                  <a:srgbClr val="737373"/>
                </a:solidFill>
                <a:latin typeface="Archivo Black"/>
              </a:rPr>
              <a:t>1 Tesalonicenses 2:8 “Así nosotros, por el cariño que les tenemos, nos deleitamos en compartir con ustedes no solo el evangelio de Dios, sino también nuestra vida.”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6282884"/>
            <a:ext cx="3352582" cy="2975416"/>
          </a:xfrm>
          <a:prstGeom prst="rect">
            <a:avLst/>
          </a:prstGeom>
        </p:spPr>
      </p:pic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9309BE7-B7AA-3549-ABD8-320A5E313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0"/>
            <a:ext cx="2832929" cy="28329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40974" y="-4359280"/>
            <a:ext cx="19828974" cy="198289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476535" y="3214206"/>
            <a:ext cx="12000085" cy="4502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5899"/>
              </a:lnSpc>
            </a:pPr>
            <a:r>
              <a:rPr lang="en-US" sz="5899" spc="235">
                <a:solidFill>
                  <a:srgbClr val="FF914D"/>
                </a:solidFill>
                <a:latin typeface="Archivo Black"/>
              </a:rPr>
              <a:t>Filipenses 4:9 “Pongan en práctica lo que de mí han aprendido, recibido y oído, y lo que han visto en mí, y el Dios de paz estará con ustedes.”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33049" y="1028700"/>
            <a:ext cx="3131336" cy="2994696"/>
          </a:xfrm>
          <a:prstGeom prst="rect">
            <a:avLst/>
          </a:prstGeom>
        </p:spPr>
      </p:pic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B612A3C-DBB0-A34E-AF0C-0CDAAFCE4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02" y="6972300"/>
            <a:ext cx="2761483" cy="2761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62620" y="3117587"/>
            <a:ext cx="13196680" cy="472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199"/>
              </a:lnSpc>
            </a:pPr>
            <a:r>
              <a:rPr lang="en-US" sz="6199" spc="247">
                <a:solidFill>
                  <a:srgbClr val="737373"/>
                </a:solidFill>
                <a:latin typeface="Archivo Black"/>
              </a:rPr>
              <a:t>Hebreos 13:7 “Acuérdense de sus dirigentes, que les comunicaron la palabra de Dios. Consideren cuál fue el resultado de su estilo de vida, e imiten su fe.”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6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3456" y="5341633"/>
            <a:ext cx="3551194" cy="4452907"/>
          </a:xfrm>
          <a:prstGeom prst="rect">
            <a:avLst/>
          </a:prstGeom>
        </p:spPr>
      </p:pic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5D52956C-CD93-EE4D-961B-4AE284576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91" y="510507"/>
            <a:ext cx="2732709" cy="27327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540974" y="-4140824"/>
            <a:ext cx="19828974" cy="198289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4162053"/>
            <a:ext cx="16230600" cy="3134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900"/>
              </a:lnSpc>
            </a:pPr>
            <a:r>
              <a:rPr lang="en-US" sz="4900" spc="196">
                <a:solidFill>
                  <a:srgbClr val="FF914D"/>
                </a:solidFill>
                <a:latin typeface="Archivo Black"/>
              </a:rPr>
              <a:t>Identificar la base Bíblica para la tutoría, poner esto en práctica en nuestras propias vidas y reconocer cómo capacitar a otros para que también lo hagan realidad en sus vidas.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35764" y="7230877"/>
            <a:ext cx="2216472" cy="221647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3050997"/>
            <a:ext cx="7301175" cy="939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999"/>
              </a:lnSpc>
            </a:pPr>
            <a:r>
              <a:rPr lang="en-US" sz="6999" spc="279">
                <a:solidFill>
                  <a:srgbClr val="FF914D"/>
                </a:solidFill>
                <a:latin typeface="Archivo Black"/>
              </a:rPr>
              <a:t>Propósito</a:t>
            </a:r>
          </a:p>
        </p:txBody>
      </p:sp>
      <p:pic>
        <p:nvPicPr>
          <p:cNvPr id="7" name="Imagen 6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C7075BB1-F1AE-7A41-A773-292B1031A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464208"/>
            <a:ext cx="25527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78145" y="2868054"/>
            <a:ext cx="16731709" cy="438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300"/>
              </a:lnSpc>
            </a:pP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"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Todos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han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bebido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demasiado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; se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han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obsesionado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con el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espíritu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juvenil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y de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hecho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imaginan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que la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juventud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salvará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a la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iglesia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. No es de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extrañar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que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sientan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que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están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luchando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con la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fe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y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su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formación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;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han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prestado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atención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a los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beneficios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culturales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de un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grupo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de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edad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por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encima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de la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preocupación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por la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obra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del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Espíritu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Santo,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quien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es el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dador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mismo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 de lo que </a:t>
            </a:r>
            <a:r>
              <a:rPr lang="en-US" sz="4300" spc="172" dirty="0" err="1">
                <a:solidFill>
                  <a:srgbClr val="737373"/>
                </a:solidFill>
                <a:latin typeface="Archivo Black"/>
              </a:rPr>
              <a:t>buscas</a:t>
            </a:r>
            <a:r>
              <a:rPr lang="en-US" sz="4300" spc="172" dirty="0">
                <a:solidFill>
                  <a:srgbClr val="737373"/>
                </a:solidFill>
                <a:latin typeface="Archivo Black"/>
              </a:rPr>
              <a:t>". -- Bonhoeffer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9618" y="556172"/>
            <a:ext cx="2043139" cy="2245207"/>
          </a:xfrm>
          <a:prstGeom prst="rect">
            <a:avLst/>
          </a:prstGeom>
        </p:spPr>
      </p:pic>
      <p:pic>
        <p:nvPicPr>
          <p:cNvPr id="8" name="Imagen 7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215CECED-A416-3B48-A2E1-579D123B80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9" t="31535" r="33333" b="41482"/>
          <a:stretch/>
        </p:blipFill>
        <p:spPr>
          <a:xfrm>
            <a:off x="13030200" y="7320674"/>
            <a:ext cx="5334000" cy="2775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6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1676400" y="-4381500"/>
            <a:ext cx="19828974" cy="1982897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3977804"/>
            <a:ext cx="16251639" cy="355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99"/>
              </a:lnSpc>
            </a:pP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Tómate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unos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minutos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para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hacer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una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lista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de las personas que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han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sido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influyentes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durante</a:t>
            </a:r>
            <a:endParaRPr lang="en-US" sz="4600" spc="184" dirty="0">
              <a:solidFill>
                <a:srgbClr val="FF914D"/>
              </a:solidFill>
              <a:latin typeface="Archivo Black"/>
            </a:endParaRPr>
          </a:p>
          <a:p>
            <a:pPr marL="0" lvl="0" indent="0">
              <a:lnSpc>
                <a:spcPts val="4600"/>
              </a:lnSpc>
            </a:pP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diferentes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épocas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de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tu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vida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. Escribe un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nombre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para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cada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una de las eras, </a:t>
            </a:r>
            <a:r>
              <a:rPr lang="en-US" sz="4599" spc="183" dirty="0" err="1">
                <a:solidFill>
                  <a:srgbClr val="FF914D"/>
                </a:solidFill>
                <a:latin typeface="Archivo Black"/>
              </a:rPr>
              <a:t>id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entificando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quiénes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eran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y lo que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aprendiste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 de </a:t>
            </a:r>
            <a:r>
              <a:rPr lang="en-US" sz="4600" spc="184" dirty="0" err="1">
                <a:solidFill>
                  <a:srgbClr val="FF914D"/>
                </a:solidFill>
                <a:latin typeface="Archivo Black"/>
              </a:rPr>
              <a:t>ellos</a:t>
            </a:r>
            <a:r>
              <a:rPr lang="en-US" sz="4600" spc="184" dirty="0">
                <a:solidFill>
                  <a:srgbClr val="FF914D"/>
                </a:solidFill>
                <a:latin typeface="Archivo Black"/>
              </a:rPr>
              <a:t>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89251"/>
            <a:ext cx="7365852" cy="82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199"/>
              </a:lnSpc>
            </a:pPr>
            <a:r>
              <a:rPr lang="en-US" sz="6199" spc="247" dirty="0" err="1">
                <a:solidFill>
                  <a:srgbClr val="FF914D"/>
                </a:solidFill>
                <a:latin typeface="Archivo Black"/>
              </a:rPr>
              <a:t>Conectar</a:t>
            </a:r>
            <a:endParaRPr lang="en-US" sz="6199" spc="247" dirty="0">
              <a:solidFill>
                <a:srgbClr val="FF914D"/>
              </a:solidFill>
              <a:latin typeface="Archivo Black"/>
            </a:endParaRP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4116DD88-5F30-3A4D-ADC4-467138112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8876" y="342900"/>
            <a:ext cx="2441463" cy="24414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1097</Words>
  <Application>Microsoft Macintosh PowerPoint</Application>
  <PresentationFormat>Personalizado</PresentationFormat>
  <Paragraphs>79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Archivo Black</vt:lpstr>
      <vt:lpstr>Calibri</vt:lpstr>
      <vt:lpstr>Arial</vt:lpstr>
      <vt:lpstr>Arimo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 Biblical Mentorship</dc:title>
  <cp:lastModifiedBy>Evangelismo Mesoamérica Iglesia del Nazareno</cp:lastModifiedBy>
  <cp:revision>6</cp:revision>
  <dcterms:created xsi:type="dcterms:W3CDTF">2006-08-16T00:00:00Z</dcterms:created>
  <dcterms:modified xsi:type="dcterms:W3CDTF">2021-02-11T18:30:49Z</dcterms:modified>
  <dc:identifier>DAEVkPncy78</dc:identifier>
</cp:coreProperties>
</file>