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8" r:id="rId25"/>
    <p:sldId id="299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0" r:id="rId34"/>
    <p:sldId id="301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02" r:id="rId43"/>
    <p:sldId id="303" r:id="rId44"/>
    <p:sldId id="293" r:id="rId45"/>
    <p:sldId id="294" r:id="rId46"/>
    <p:sldId id="295" r:id="rId47"/>
    <p:sldId id="296" r:id="rId48"/>
    <p:sldId id="297" r:id="rId49"/>
    <p:sldId id="304" r:id="rId50"/>
    <p:sldId id="305" r:id="rId51"/>
  </p:sldIdLst>
  <p:sldSz cx="18288000" cy="10287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eague Gothic" pitchFamily="2" charset="77"/>
      <p:regular r:id="rId56"/>
    </p:embeddedFont>
    <p:embeddedFont>
      <p:font typeface="League Gothic Italics" pitchFamily="2" charset="77"/>
      <p:regular r:id="rId57"/>
      <p:italic r:id="rId58"/>
    </p:embeddedFont>
    <p:embeddedFont>
      <p:font typeface="Montserrat Classic" pitchFamily="2" charset="77"/>
      <p:regular r:id="rId59"/>
      <p:bold r:id="rId60"/>
      <p:italic r:id="rId61"/>
      <p:boldItalic r:id="rId62"/>
    </p:embeddedFont>
    <p:embeddedFont>
      <p:font typeface="Tabac Big Sans 1" panose="02000503000000020004" pitchFamily="2" charset="77"/>
      <p:regular r:id="rId63"/>
      <p:bold r:id="rId64"/>
      <p:italic r:id="rId65"/>
      <p:boldItalic r:id="rId66"/>
    </p:embeddedFont>
    <p:embeddedFont>
      <p:font typeface="Tabac Big Sans 2" panose="02000503000000020004" pitchFamily="2" charset="77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85AA2-E54D-AA4F-8746-EA39948B875A}" v="19" dt="2021-03-12T18:24:25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 autoAdjust="0"/>
    <p:restoredTop sz="94608" autoAdjust="0"/>
  </p:normalViewPr>
  <p:slideViewPr>
    <p:cSldViewPr>
      <p:cViewPr varScale="1">
        <p:scale>
          <a:sx n="66" d="100"/>
          <a:sy n="66" d="100"/>
        </p:scale>
        <p:origin x="9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son Chupina" userId="d389cfca50cd21c9" providerId="LiveId" clId="{96285AA2-E54D-AA4F-8746-EA39948B875A}"/>
    <pc:docChg chg="addSld modSld">
      <pc:chgData name="Jerson Chupina" userId="d389cfca50cd21c9" providerId="LiveId" clId="{96285AA2-E54D-AA4F-8746-EA39948B875A}" dt="2021-03-12T18:25:52.442" v="27"/>
      <pc:docMkLst>
        <pc:docMk/>
      </pc:docMkLst>
      <pc:sldChg chg="add setBg">
        <pc:chgData name="Jerson Chupina" userId="d389cfca50cd21c9" providerId="LiveId" clId="{96285AA2-E54D-AA4F-8746-EA39948B875A}" dt="2021-03-12T18:22:56.018" v="6"/>
        <pc:sldMkLst>
          <pc:docMk/>
          <pc:sldMk cId="3750139659" sldId="298"/>
        </pc:sldMkLst>
      </pc:sldChg>
      <pc:sldChg chg="modSp add mod setBg">
        <pc:chgData name="Jerson Chupina" userId="d389cfca50cd21c9" providerId="LiveId" clId="{96285AA2-E54D-AA4F-8746-EA39948B875A}" dt="2021-03-12T18:25:52.442" v="27"/>
        <pc:sldMkLst>
          <pc:docMk/>
          <pc:sldMk cId="1220393293" sldId="299"/>
        </pc:sldMkLst>
        <pc:spChg chg="mod">
          <ac:chgData name="Jerson Chupina" userId="d389cfca50cd21c9" providerId="LiveId" clId="{96285AA2-E54D-AA4F-8746-EA39948B875A}" dt="2021-03-12T18:25:52.442" v="27"/>
          <ac:spMkLst>
            <pc:docMk/>
            <pc:sldMk cId="1220393293" sldId="299"/>
            <ac:spMk id="4" creationId="{00000000-0000-0000-0000-000000000000}"/>
          </ac:spMkLst>
        </pc:spChg>
      </pc:sldChg>
      <pc:sldChg chg="add setBg">
        <pc:chgData name="Jerson Chupina" userId="d389cfca50cd21c9" providerId="LiveId" clId="{96285AA2-E54D-AA4F-8746-EA39948B875A}" dt="2021-03-12T18:23:29.689" v="10"/>
        <pc:sldMkLst>
          <pc:docMk/>
          <pc:sldMk cId="1902886108" sldId="300"/>
        </pc:sldMkLst>
      </pc:sldChg>
      <pc:sldChg chg="modSp add mod setBg">
        <pc:chgData name="Jerson Chupina" userId="d389cfca50cd21c9" providerId="LiveId" clId="{96285AA2-E54D-AA4F-8746-EA39948B875A}" dt="2021-03-12T18:25:33.976" v="25"/>
        <pc:sldMkLst>
          <pc:docMk/>
          <pc:sldMk cId="1922366663" sldId="301"/>
        </pc:sldMkLst>
        <pc:spChg chg="mod">
          <ac:chgData name="Jerson Chupina" userId="d389cfca50cd21c9" providerId="LiveId" clId="{96285AA2-E54D-AA4F-8746-EA39948B875A}" dt="2021-03-12T18:25:33.976" v="25"/>
          <ac:spMkLst>
            <pc:docMk/>
            <pc:sldMk cId="1922366663" sldId="301"/>
            <ac:spMk id="4" creationId="{00000000-0000-0000-0000-000000000000}"/>
          </ac:spMkLst>
        </pc:spChg>
      </pc:sldChg>
      <pc:sldChg chg="add setBg">
        <pc:chgData name="Jerson Chupina" userId="d389cfca50cd21c9" providerId="LiveId" clId="{96285AA2-E54D-AA4F-8746-EA39948B875A}" dt="2021-03-12T18:24:04.116" v="14"/>
        <pc:sldMkLst>
          <pc:docMk/>
          <pc:sldMk cId="942507113" sldId="302"/>
        </pc:sldMkLst>
      </pc:sldChg>
      <pc:sldChg chg="modSp add mod setBg">
        <pc:chgData name="Jerson Chupina" userId="d389cfca50cd21c9" providerId="LiveId" clId="{96285AA2-E54D-AA4F-8746-EA39948B875A}" dt="2021-03-12T18:25:11.271" v="23"/>
        <pc:sldMkLst>
          <pc:docMk/>
          <pc:sldMk cId="2988454233" sldId="303"/>
        </pc:sldMkLst>
        <pc:spChg chg="mod">
          <ac:chgData name="Jerson Chupina" userId="d389cfca50cd21c9" providerId="LiveId" clId="{96285AA2-E54D-AA4F-8746-EA39948B875A}" dt="2021-03-12T18:25:11.271" v="23"/>
          <ac:spMkLst>
            <pc:docMk/>
            <pc:sldMk cId="2988454233" sldId="303"/>
            <ac:spMk id="4" creationId="{00000000-0000-0000-0000-000000000000}"/>
          </ac:spMkLst>
        </pc:spChg>
      </pc:sldChg>
      <pc:sldChg chg="add setBg">
        <pc:chgData name="Jerson Chupina" userId="d389cfca50cd21c9" providerId="LiveId" clId="{96285AA2-E54D-AA4F-8746-EA39948B875A}" dt="2021-03-12T18:24:25.115" v="18"/>
        <pc:sldMkLst>
          <pc:docMk/>
          <pc:sldMk cId="3521434215" sldId="304"/>
        </pc:sldMkLst>
      </pc:sldChg>
      <pc:sldChg chg="modSp add mod setBg">
        <pc:chgData name="Jerson Chupina" userId="d389cfca50cd21c9" providerId="LiveId" clId="{96285AA2-E54D-AA4F-8746-EA39948B875A}" dt="2021-03-12T18:24:57.502" v="21"/>
        <pc:sldMkLst>
          <pc:docMk/>
          <pc:sldMk cId="1273328056" sldId="305"/>
        </pc:sldMkLst>
        <pc:spChg chg="mod">
          <ac:chgData name="Jerson Chupina" userId="d389cfca50cd21c9" providerId="LiveId" clId="{96285AA2-E54D-AA4F-8746-EA39948B875A}" dt="2021-03-12T18:24:57.502" v="21"/>
          <ac:spMkLst>
            <pc:docMk/>
            <pc:sldMk cId="1273328056" sldId="30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1200690" y="1778073"/>
            <a:ext cx="9454364" cy="85089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454184"/>
            <a:ext cx="16230600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00"/>
              </a:lnSpc>
              <a:spcBef>
                <a:spcPct val="0"/>
              </a:spcBef>
            </a:pPr>
            <a:r>
              <a:rPr lang="en-US" sz="10000" dirty="0">
                <a:solidFill>
                  <a:srgbClr val="FFFFFF"/>
                </a:solidFill>
                <a:latin typeface="League Gothic"/>
              </a:rPr>
              <a:t>ESCUELA DOMINICAL Y DISCIPULADO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886666"/>
            <a:ext cx="16590323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00"/>
              </a:lnSpc>
              <a:spcBef>
                <a:spcPct val="0"/>
              </a:spcBef>
            </a:pPr>
            <a:r>
              <a:rPr lang="en-US" sz="10000" dirty="0">
                <a:solidFill>
                  <a:srgbClr val="C4C2B8"/>
                </a:solidFill>
                <a:latin typeface="League Gothic"/>
              </a:rPr>
              <a:t>DI</a:t>
            </a:r>
            <a:r>
              <a:rPr lang="en-US" sz="10000" u="none" dirty="0">
                <a:solidFill>
                  <a:srgbClr val="C4C2B8"/>
                </a:solidFill>
                <a:latin typeface="League Gothic"/>
              </a:rPr>
              <a:t>RECTOR GLOBAL, MIEDD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259991"/>
            <a:ext cx="16590323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00"/>
              </a:lnSpc>
              <a:spcBef>
                <a:spcPct val="0"/>
              </a:spcBef>
            </a:pPr>
            <a:r>
              <a:rPr lang="en-US" sz="10000" dirty="0">
                <a:solidFill>
                  <a:srgbClr val="FAFF00"/>
                </a:solidFill>
                <a:latin typeface="League Gothic"/>
              </a:rPr>
              <a:t>D</a:t>
            </a:r>
            <a:r>
              <a:rPr lang="en-US" sz="10000" u="none" dirty="0">
                <a:solidFill>
                  <a:srgbClr val="FAFF00"/>
                </a:solidFill>
                <a:latin typeface="League Gothic"/>
              </a:rPr>
              <a:t>R. SCOTT RAINEY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3422" y="912689"/>
            <a:ext cx="2056758" cy="20567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02286" y="3390900"/>
            <a:ext cx="13683427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600" spc="220" dirty="0">
                <a:solidFill>
                  <a:srgbClr val="FAFF00"/>
                </a:solidFill>
                <a:latin typeface="League Gothic"/>
              </a:rPr>
              <a:t>¡EL DISCIPULADO NAZARENO ES </a:t>
            </a:r>
            <a:r>
              <a:rPr lang="en-US" sz="6600" u="sng" spc="220" dirty="0">
                <a:solidFill>
                  <a:srgbClr val="FAFF00"/>
                </a:solidFill>
                <a:latin typeface="League Gothic"/>
              </a:rPr>
              <a:t>“UN VIAJE DE GRACIA”!</a:t>
            </a:r>
          </a:p>
          <a:p>
            <a:pPr marL="0" lvl="0" indent="0"/>
            <a:r>
              <a:rPr lang="en-US" sz="6600" spc="220" dirty="0">
                <a:solidFill>
                  <a:srgbClr val="FAFF00"/>
                </a:solidFill>
                <a:latin typeface="League Gothic"/>
              </a:rPr>
              <a:t>EL DISCIP</a:t>
            </a:r>
            <a:r>
              <a:rPr lang="en-US" sz="6600" u="none" spc="220" dirty="0">
                <a:solidFill>
                  <a:srgbClr val="FAFF00"/>
                </a:solidFill>
                <a:latin typeface="League Gothic"/>
              </a:rPr>
              <a:t>ULADO EMPIEZA CON EL NACIMIENTO Y CONTINÚA DURANTE </a:t>
            </a:r>
            <a:r>
              <a:rPr lang="en-US" sz="6600" u="sng" spc="220" dirty="0">
                <a:solidFill>
                  <a:srgbClr val="FAFF00"/>
                </a:solidFill>
                <a:latin typeface="League Gothic"/>
              </a:rPr>
              <a:t>TODA</a:t>
            </a:r>
            <a:r>
              <a:rPr lang="en-US" sz="6600" u="none" spc="220" dirty="0">
                <a:solidFill>
                  <a:srgbClr val="FAFF00"/>
                </a:solidFill>
                <a:latin typeface="League Gothic"/>
              </a:rPr>
              <a:t> LA VIDA.</a:t>
            </a:r>
          </a:p>
          <a:p>
            <a:pPr marL="0" lvl="0" indent="0"/>
            <a:r>
              <a:rPr lang="en-US" sz="6600" u="none" spc="220" dirty="0">
                <a:solidFill>
                  <a:srgbClr val="FAFF00"/>
                </a:solidFill>
                <a:latin typeface="League Gothic"/>
              </a:rPr>
              <a:t>EL DISCIPULADO ES UN VIAJE DE </a:t>
            </a:r>
            <a:r>
              <a:rPr lang="en-US" sz="6600" u="sng" spc="220" dirty="0">
                <a:solidFill>
                  <a:srgbClr val="FAFF00"/>
                </a:solidFill>
                <a:latin typeface="League Gothic"/>
              </a:rPr>
              <a:t>GRACIA</a:t>
            </a:r>
            <a:r>
              <a:rPr lang="en-US" sz="6600" u="none" spc="220" dirty="0">
                <a:solidFill>
                  <a:srgbClr val="FAFF00"/>
                </a:solidFill>
                <a:latin typeface="League Gothic"/>
              </a:rPr>
              <a:t> EN GRACIA EN GRACIA.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1689532" y="4865816"/>
            <a:ext cx="4856631" cy="1947140"/>
            <a:chOff x="0" y="0"/>
            <a:chExt cx="2771140" cy="12322964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58822" y="723900"/>
            <a:ext cx="9970355" cy="846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5500" dirty="0">
                <a:solidFill>
                  <a:srgbClr val="FAFF00"/>
                </a:solidFill>
                <a:latin typeface="League Gothic"/>
              </a:rPr>
              <a:t>EL MISERICORDIOSO AMOR DE DIOS SE EXTIENDE A TOD</a:t>
            </a:r>
            <a:r>
              <a:rPr lang="en-US" sz="5500" u="none" dirty="0">
                <a:solidFill>
                  <a:srgbClr val="FAFF00"/>
                </a:solidFill>
                <a:latin typeface="League Gothic"/>
              </a:rPr>
              <a:t>A LA GENTE, EN TODO LUGAR, INCLUSO ANTES DE QUE FUÉRAMOS CREYENTES.</a:t>
            </a:r>
          </a:p>
          <a:p>
            <a:pPr marL="0" lvl="0" indent="0" algn="ctr"/>
            <a:r>
              <a:rPr lang="en-US" sz="5500" u="none" dirty="0">
                <a:solidFill>
                  <a:srgbClr val="FAFF00"/>
                </a:solidFill>
                <a:latin typeface="League Gothic"/>
              </a:rPr>
              <a:t> JUAN 6:44, “NADIE PUEDE VENIR A MÍ SI NO LO ATRAE EL PADRE QUE ME ENVIÓ, Y YO LO RESUCITARÉ EN EL DÍA FINAL.” ROMANOS 5:8, “PERO DIOS DEMUESTRA SU AMOR POR NOSOTROS EN ESTO: EN QUE CUANDO TODAVÍA ÉRAMOS PECADORES, CRISTO MURIÓ POR NOSOTROS.”</a:t>
            </a:r>
          </a:p>
          <a:p>
            <a:pPr marL="0" lvl="0" indent="0" algn="ctr"/>
            <a:r>
              <a:rPr lang="en-US" sz="5500" u="none" dirty="0">
                <a:solidFill>
                  <a:srgbClr val="F3161E"/>
                </a:solidFill>
                <a:latin typeface="League Gothic"/>
              </a:rPr>
              <a:t>GRACIA PREVENIENTE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371710" y="-4896261"/>
            <a:ext cx="2533109" cy="14383030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65209" y="1266926"/>
            <a:ext cx="11334919" cy="217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5500" spc="302" dirty="0">
                <a:solidFill>
                  <a:srgbClr val="FAFF00"/>
                </a:solidFill>
                <a:latin typeface="League Gothic"/>
              </a:rPr>
              <a:t>CUANDO LA FE NACE EN EL</a:t>
            </a:r>
            <a:r>
              <a:rPr lang="en-US" sz="5500" u="none" spc="302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5500" spc="302" dirty="0">
                <a:solidFill>
                  <a:srgbClr val="FAFF00"/>
                </a:solidFill>
                <a:latin typeface="League Gothic"/>
              </a:rPr>
              <a:t>C</a:t>
            </a:r>
            <a:r>
              <a:rPr lang="en-US" sz="5500" u="none" spc="302" dirty="0">
                <a:solidFill>
                  <a:srgbClr val="FAFF00"/>
                </a:solidFill>
                <a:latin typeface="League Gothic"/>
              </a:rPr>
              <a:t>O</a:t>
            </a:r>
            <a:r>
              <a:rPr lang="en-US" sz="5500" spc="302" dirty="0">
                <a:solidFill>
                  <a:srgbClr val="FAFF00"/>
                </a:solidFill>
                <a:latin typeface="League Gothic"/>
              </a:rPr>
              <a:t>RAZÓN</a:t>
            </a:r>
          </a:p>
          <a:p>
            <a:pPr>
              <a:lnSpc>
                <a:spcPts val="5665"/>
              </a:lnSpc>
            </a:pPr>
            <a:r>
              <a:rPr lang="en-US" sz="5500" spc="302" dirty="0">
                <a:solidFill>
                  <a:srgbClr val="FAFF00"/>
                </a:solidFill>
                <a:latin typeface="League Gothic"/>
              </a:rPr>
              <a:t>DE UN INDIVIDUO…</a:t>
            </a:r>
          </a:p>
          <a:p>
            <a:pPr marL="0" lvl="0" indent="0">
              <a:lnSpc>
                <a:spcPts val="5665"/>
              </a:lnSpc>
            </a:pPr>
            <a:r>
              <a:rPr lang="en-US" sz="5500" spc="302" dirty="0">
                <a:solidFill>
                  <a:srgbClr val="F3161E"/>
                </a:solidFill>
                <a:latin typeface="League Gothic"/>
              </a:rPr>
              <a:t>GRACIA SALVADORA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96800" y="3718690"/>
            <a:ext cx="4419559" cy="60130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72012" y="2188845"/>
            <a:ext cx="15104171" cy="590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0" lvl="1" indent="-334645" algn="just">
              <a:buFont typeface="Arial"/>
              <a:buChar char="•"/>
            </a:pPr>
            <a:r>
              <a:rPr lang="en-US" sz="4800" spc="170" dirty="0">
                <a:solidFill>
                  <a:srgbClr val="FAFF00"/>
                </a:solidFill>
                <a:latin typeface="League Gothic"/>
              </a:rPr>
              <a:t>PROCESO: SANTIFICACIÓN INICIAL – EL ESPÍRITU DE DIOS EMPIEZA A TRANSFORMAR MÁS Y</a:t>
            </a:r>
            <a:r>
              <a:rPr lang="en-US" sz="4800" u="none" spc="170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4800" spc="170" dirty="0">
                <a:solidFill>
                  <a:srgbClr val="FAFF00"/>
                </a:solidFill>
                <a:latin typeface="League Gothic"/>
              </a:rPr>
              <a:t>MÁS</a:t>
            </a:r>
            <a:r>
              <a:rPr lang="en-US" sz="4800" u="none" spc="170" dirty="0">
                <a:solidFill>
                  <a:srgbClr val="FAFF00"/>
                </a:solidFill>
                <a:latin typeface="League Gothic"/>
              </a:rPr>
              <a:t> A</a:t>
            </a:r>
            <a:r>
              <a:rPr lang="en-US" sz="4800" spc="170" dirty="0">
                <a:solidFill>
                  <a:srgbClr val="FAFF00"/>
                </a:solidFill>
                <a:latin typeface="League Gothic"/>
              </a:rPr>
              <a:t>L CRISTI</a:t>
            </a:r>
            <a:r>
              <a:rPr lang="en-US" sz="4800" u="none" spc="170" dirty="0">
                <a:solidFill>
                  <a:srgbClr val="FAFF00"/>
                </a:solidFill>
                <a:latin typeface="League Gothic"/>
              </a:rPr>
              <a:t>ANO A LA SEMEJANZA DE CRISTO.</a:t>
            </a:r>
          </a:p>
          <a:p>
            <a:pPr marL="669290" lvl="1" indent="-334645" algn="just">
              <a:buFont typeface="Arial"/>
              <a:buChar char="•"/>
            </a:pPr>
            <a:r>
              <a:rPr lang="en-US" sz="4800" u="none" spc="170" dirty="0">
                <a:solidFill>
                  <a:srgbClr val="FAFF00"/>
                </a:solidFill>
                <a:latin typeface="League Gothic"/>
              </a:rPr>
              <a:t>CRISIS: ENTERA SANTIFICACIÓN – CUANDO LOS CREYENTES RINDEN TOTALMENTE A DIOS SUS VIDAS REDIMIDAS, SON LIBERADOS DE LAS CADENAS DEL PECADO ORIG</a:t>
            </a:r>
            <a:r>
              <a:rPr lang="en-US" sz="4800" spc="170" dirty="0">
                <a:solidFill>
                  <a:srgbClr val="FAFF00"/>
                </a:solidFill>
                <a:latin typeface="League Gothic"/>
              </a:rPr>
              <a:t>IN</a:t>
            </a:r>
            <a:r>
              <a:rPr lang="en-US" sz="4800" u="none" spc="170" dirty="0">
                <a:solidFill>
                  <a:srgbClr val="FAFF00"/>
                </a:solidFill>
                <a:latin typeface="League Gothic"/>
              </a:rPr>
              <a:t>A</a:t>
            </a:r>
            <a:r>
              <a:rPr lang="en-US" sz="4800" spc="170" dirty="0">
                <a:solidFill>
                  <a:srgbClr val="FAFF00"/>
                </a:solidFill>
                <a:latin typeface="League Gothic"/>
              </a:rPr>
              <a:t>L E INI</a:t>
            </a:r>
            <a:r>
              <a:rPr lang="en-US" sz="4800" u="none" spc="170" dirty="0">
                <a:solidFill>
                  <a:srgbClr val="FAFF00"/>
                </a:solidFill>
                <a:latin typeface="League Gothic"/>
              </a:rPr>
              <a:t>CIAN UNA RELACIÓN CON DIOS QUE ES DEFINIDA COMO ENTERA DEVOCIÓN A CRISTO</a:t>
            </a:r>
          </a:p>
          <a:p>
            <a:pPr marL="669290" lvl="1" indent="-334645" algn="just">
              <a:buFont typeface="Arial"/>
              <a:buChar char="•"/>
            </a:pPr>
            <a:r>
              <a:rPr lang="en-US" sz="4800" u="none" spc="170" dirty="0">
                <a:solidFill>
                  <a:srgbClr val="FAFF00"/>
                </a:solidFill>
                <a:latin typeface="League Gothic"/>
              </a:rPr>
              <a:t>PROCESO: CRECIMIENTO EN GRACIA - MADURANDO</a:t>
            </a:r>
          </a:p>
          <a:p>
            <a:pPr marL="0" lvl="0" indent="0" algn="r"/>
            <a:r>
              <a:rPr lang="en-US" sz="4800" u="none" spc="170" dirty="0">
                <a:solidFill>
                  <a:srgbClr val="F3161E"/>
                </a:solidFill>
                <a:latin typeface="League Gothic"/>
              </a:rPr>
              <a:t>GRACIA SANTIFICADORA.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1862495" y="3721303"/>
            <a:ext cx="5012057" cy="1947140"/>
            <a:chOff x="0" y="0"/>
            <a:chExt cx="2771140" cy="12322964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22732" y="3086100"/>
            <a:ext cx="15642536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1500" dirty="0">
                <a:solidFill>
                  <a:srgbClr val="FAFF00"/>
                </a:solidFill>
                <a:latin typeface="League Gothic"/>
              </a:rPr>
              <a:t>“YO SOY E</a:t>
            </a:r>
            <a:r>
              <a:rPr lang="en-US" sz="11500" u="none" dirty="0">
                <a:solidFill>
                  <a:srgbClr val="FAFF00"/>
                </a:solidFill>
                <a:latin typeface="League Gothic"/>
              </a:rPr>
              <a:t>L </a:t>
            </a:r>
            <a:r>
              <a:rPr lang="en-US" sz="11500" u="sng" dirty="0">
                <a:solidFill>
                  <a:srgbClr val="FAFF00"/>
                </a:solidFill>
                <a:latin typeface="League Gothic"/>
              </a:rPr>
              <a:t>CAMINO</a:t>
            </a:r>
            <a:r>
              <a:rPr lang="en-US" sz="11500" u="none" dirty="0">
                <a:solidFill>
                  <a:srgbClr val="FAFF00"/>
                </a:solidFill>
                <a:latin typeface="League Gothic"/>
              </a:rPr>
              <a:t>, </a:t>
            </a:r>
            <a:r>
              <a:rPr lang="en-US" sz="11500" u="sng" dirty="0">
                <a:solidFill>
                  <a:srgbClr val="FAFF00"/>
                </a:solidFill>
                <a:latin typeface="League Gothic"/>
              </a:rPr>
              <a:t>LA VERDAD</a:t>
            </a:r>
            <a:endParaRPr lang="en-US" sz="11500" dirty="0">
              <a:solidFill>
                <a:srgbClr val="FAFF00"/>
              </a:solidFill>
              <a:latin typeface="League Gothic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11500" dirty="0">
                <a:solidFill>
                  <a:srgbClr val="FFFFFF"/>
                </a:solidFill>
                <a:latin typeface="League Gothic"/>
              </a:rPr>
              <a:t>Y LA VIDA.” (JUAN 14:6)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289807" y="-4591461"/>
            <a:ext cx="2533109" cy="14383030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13089" y="1430840"/>
            <a:ext cx="11334919" cy="2354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635"/>
              </a:lnSpc>
            </a:pP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¡EL DISCIPULADO ES UN VIAJE DE GRACIA: DESDE LA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 GRA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CIA PREVENIENTE, PASANDO POR LA GRACIA SALVADO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RA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, HA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CIA 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LA GRACIA S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A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NTIFIC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ADORA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!</a:t>
            </a:r>
          </a:p>
          <a:p>
            <a:pPr marL="0" lvl="0" indent="0">
              <a:lnSpc>
                <a:spcPts val="4635"/>
              </a:lnSpc>
            </a:pP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ENTRENAMIENTO REGIÓN MESOAMÉRICA – MAYO 1, 2021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01400" y="3963949"/>
            <a:ext cx="57150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72012" y="2782943"/>
            <a:ext cx="15104171" cy="55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just">
              <a:buFont typeface="Arial"/>
              <a:buChar char="•"/>
            </a:pPr>
            <a:r>
              <a:rPr lang="en-US" sz="6000" dirty="0">
                <a:solidFill>
                  <a:srgbClr val="FAFF00"/>
                </a:solidFill>
                <a:latin typeface="League Gothic"/>
              </a:rPr>
              <a:t>AMBOS, MENTOR Y MENTOREADO ESTÁN EN EL</a:t>
            </a:r>
            <a:r>
              <a:rPr lang="en-US" sz="6000" u="none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6000" dirty="0">
                <a:solidFill>
                  <a:srgbClr val="FAFF00"/>
                </a:solidFill>
                <a:latin typeface="League Gothic"/>
              </a:rPr>
              <a:t>MISMO</a:t>
            </a:r>
            <a:r>
              <a:rPr lang="en-US" sz="6000" u="none" dirty="0">
                <a:solidFill>
                  <a:srgbClr val="FAFF00"/>
                </a:solidFill>
                <a:latin typeface="League Gothic"/>
              </a:rPr>
              <a:t> VIAJE,</a:t>
            </a:r>
            <a:r>
              <a:rPr lang="en-US" sz="6000" dirty="0">
                <a:solidFill>
                  <a:srgbClr val="FAFF00"/>
                </a:solidFill>
                <a:latin typeface="League Gothic"/>
              </a:rPr>
              <a:t> SIGUIE</a:t>
            </a:r>
            <a:r>
              <a:rPr lang="en-US" sz="6000" u="none" dirty="0">
                <a:solidFill>
                  <a:srgbClr val="FAFF00"/>
                </a:solidFill>
                <a:latin typeface="League Gothic"/>
              </a:rPr>
              <a:t>NDO AL MISMO SEÑOR.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000" u="none" dirty="0">
                <a:solidFill>
                  <a:srgbClr val="FAFF00"/>
                </a:solidFill>
                <a:latin typeface="League Gothic"/>
              </a:rPr>
              <a:t>¡PARA SER UN HACEDOR EFECTIVO DE DISCÍPULOS, PRIMERO DEBO SER UN DISCÍPULO A LA IMAGE</a:t>
            </a:r>
            <a:r>
              <a:rPr lang="en-US" sz="6000" dirty="0">
                <a:solidFill>
                  <a:srgbClr val="FAFF00"/>
                </a:solidFill>
                <a:latin typeface="League Gothic"/>
              </a:rPr>
              <a:t>N DE CRISTO!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000" dirty="0">
                <a:solidFill>
                  <a:srgbClr val="FAFF00"/>
                </a:solidFill>
                <a:latin typeface="League Gothic"/>
              </a:rPr>
              <a:t>EL “H</a:t>
            </a:r>
            <a:r>
              <a:rPr lang="en-US" sz="6000" u="none" dirty="0">
                <a:solidFill>
                  <a:srgbClr val="FAFF00"/>
                </a:solidFill>
                <a:latin typeface="League Gothic"/>
              </a:rPr>
              <a:t>ACER” DEL MENTOREO SURGE DE “SER” UN DISCÍPULO DE CRISTO EN CRECIMIENTO.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1911541" y="4465884"/>
            <a:ext cx="5313023" cy="1947140"/>
            <a:chOff x="0" y="0"/>
            <a:chExt cx="2771140" cy="12322964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22732" y="2927508"/>
            <a:ext cx="15642536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9600">
                <a:solidFill>
                  <a:srgbClr val="FAFF00"/>
                </a:solidFill>
                <a:latin typeface="League Gothic"/>
              </a:rPr>
              <a:t>MATEO 14:14, “CUANDO JESÚS DESEMB</a:t>
            </a:r>
            <a:r>
              <a:rPr lang="en-US" sz="9600" u="none">
                <a:solidFill>
                  <a:srgbClr val="FAFF00"/>
                </a:solidFill>
                <a:latin typeface="League Gothic"/>
              </a:rPr>
              <a:t>ARCÓ Y VIO A TANTA GENTE, TUVO COMPASIÓN DE ELLOS Y SANÓ A LOS QUE ESTABAN ENFERMOS.”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5400000">
            <a:off x="4289807" y="-4972461"/>
            <a:ext cx="2533109" cy="14383030"/>
            <a:chOff x="0" y="0"/>
            <a:chExt cx="2771140" cy="157345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22814" y="4008604"/>
            <a:ext cx="2571867" cy="57957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89047" y="1415830"/>
            <a:ext cx="10860784" cy="17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635"/>
              </a:lnSpc>
            </a:pP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“LA EFECTIVIDAD DEL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 M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INISTERIO PERSONAL DE 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CUA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LQUIER PERSON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A BROTA DE SU 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TIEMPO A SOLAS CON DIOS.” </a:t>
            </a:r>
          </a:p>
          <a:p>
            <a:pPr marL="0" lvl="0" indent="0">
              <a:lnSpc>
                <a:spcPts val="4635"/>
              </a:lnSpc>
            </a:pP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DR.SANDY ARDREY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12353" y="2324100"/>
            <a:ext cx="14620955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1500" spc="330" dirty="0">
                <a:solidFill>
                  <a:srgbClr val="FAFF00"/>
                </a:solidFill>
                <a:latin typeface="League Gothic"/>
              </a:rPr>
              <a:t>SOLO DURANTE EL</a:t>
            </a:r>
            <a:r>
              <a:rPr lang="en-US" sz="11500" u="none" spc="330" dirty="0">
                <a:solidFill>
                  <a:srgbClr val="FAFF00"/>
                </a:solidFill>
                <a:latin typeface="League Gothic"/>
              </a:rPr>
              <a:t> PR</a:t>
            </a:r>
            <a:r>
              <a:rPr lang="en-US" sz="11500" spc="330" dirty="0">
                <a:solidFill>
                  <a:srgbClr val="FAFF00"/>
                </a:solidFill>
                <a:latin typeface="League Gothic"/>
              </a:rPr>
              <a:t>OC</a:t>
            </a:r>
            <a:r>
              <a:rPr lang="en-US" sz="11500" u="none" spc="330" dirty="0">
                <a:solidFill>
                  <a:srgbClr val="FAFF00"/>
                </a:solidFill>
                <a:latin typeface="League Gothic"/>
              </a:rPr>
              <a:t>E</a:t>
            </a:r>
            <a:r>
              <a:rPr lang="en-US" sz="11500" spc="330" dirty="0">
                <a:solidFill>
                  <a:srgbClr val="FAFF00"/>
                </a:solidFill>
                <a:latin typeface="League Gothic"/>
              </a:rPr>
              <a:t>S</a:t>
            </a:r>
            <a:r>
              <a:rPr lang="en-US" sz="11500" u="none" spc="330" dirty="0">
                <a:solidFill>
                  <a:srgbClr val="FAFF00"/>
                </a:solidFill>
                <a:latin typeface="League Gothic"/>
              </a:rPr>
              <a:t>O DE HACER EL VIAJE UN PA</a:t>
            </a:r>
            <a:r>
              <a:rPr lang="en-US" sz="11500" spc="330" dirty="0">
                <a:solidFill>
                  <a:srgbClr val="FAFF00"/>
                </a:solidFill>
                <a:latin typeface="League Gothic"/>
              </a:rPr>
              <a:t>STO</a:t>
            </a:r>
            <a:r>
              <a:rPr lang="en-US" sz="11500" u="none" spc="330" dirty="0">
                <a:solidFill>
                  <a:srgbClr val="FAFF00"/>
                </a:solidFill>
                <a:latin typeface="League Gothic"/>
              </a:rPr>
              <a:t>R, LÍDER O MENTOR PUEDE EMPEZAR A DISCIPULAR A OTROS.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2826762" y="4769863"/>
            <a:ext cx="6229066" cy="1947140"/>
            <a:chOff x="0" y="0"/>
            <a:chExt cx="2771140" cy="12322964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1200690" y="1778073"/>
            <a:ext cx="9454364" cy="85089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AEF90AC6-AFFE-6844-BA5D-BD4AADAA36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8" b="30974"/>
          <a:stretch/>
        </p:blipFill>
        <p:spPr>
          <a:xfrm>
            <a:off x="2945236" y="419101"/>
            <a:ext cx="13361564" cy="92939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2540" y="2552700"/>
            <a:ext cx="15642536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3800" dirty="0">
                <a:solidFill>
                  <a:srgbClr val="FAFF00"/>
                </a:solidFill>
                <a:latin typeface="League Gothic"/>
              </a:rPr>
              <a:t>ES</a:t>
            </a:r>
            <a:r>
              <a:rPr lang="en-US" sz="13800" u="none" dirty="0">
                <a:solidFill>
                  <a:srgbClr val="FAFF00"/>
                </a:solidFill>
                <a:latin typeface="League Gothic"/>
              </a:rPr>
              <a:t>CUCHANDO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3800" dirty="0">
                <a:solidFill>
                  <a:srgbClr val="FFFFFF"/>
                </a:solidFill>
                <a:latin typeface="League Gothic"/>
              </a:rPr>
              <a:t>LA PALABRA DE DIOS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00286" y="2324100"/>
            <a:ext cx="14385397" cy="609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 algn="just">
              <a:buFont typeface="Arial"/>
              <a:buChar char="•"/>
            </a:pPr>
            <a:r>
              <a:rPr lang="en-US" sz="6600" spc="220" dirty="0">
                <a:solidFill>
                  <a:srgbClr val="FAFF00"/>
                </a:solidFill>
                <a:latin typeface="League Gothic"/>
              </a:rPr>
              <a:t>SALMOS 119:105, “TU PALABRA ES UNA LÁMPARA A MIS PIES; ES UNA LUZ EN MI SENDERO.”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600" spc="220" dirty="0">
                <a:solidFill>
                  <a:srgbClr val="FAFF00"/>
                </a:solidFill>
                <a:latin typeface="League Gothic"/>
              </a:rPr>
              <a:t>SALMOS 119:9-10 “¿CÓMO PUEDE EL JOVEN LLEVAR UNA VIDA ÍNTEGRA? VIVIENDO CONFORME A TU PALABRA. YO TE BUSCO CON TODO EL CORAZÓN; NO DEJES QUE ME DESVÍE DE TUS MANDAMIENTOS.”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2032849" y="4350763"/>
            <a:ext cx="5543266" cy="1947140"/>
            <a:chOff x="0" y="0"/>
            <a:chExt cx="2771140" cy="12322964"/>
          </a:xfrm>
          <a:solidFill>
            <a:schemeClr val="bg1">
              <a:lumMod val="95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289807" y="-4889537"/>
            <a:ext cx="2533109" cy="14383030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89047" y="1321296"/>
            <a:ext cx="11195155" cy="208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20"/>
              </a:lnSpc>
            </a:pPr>
            <a:r>
              <a:rPr lang="en-US" sz="4000" spc="220" dirty="0">
                <a:solidFill>
                  <a:srgbClr val="FAFF00"/>
                </a:solidFill>
                <a:latin typeface="League Gothic"/>
              </a:rPr>
              <a:t>LA PRÁCTICA DE LA LECTURA BÍBLICA</a:t>
            </a:r>
            <a:r>
              <a:rPr lang="en-US" sz="4000" u="none" spc="220" dirty="0">
                <a:solidFill>
                  <a:srgbClr val="FAFF00"/>
                </a:solidFill>
                <a:latin typeface="League Gothic"/>
              </a:rPr>
              <a:t> D</a:t>
            </a:r>
            <a:r>
              <a:rPr lang="en-US" sz="4000" spc="220" dirty="0">
                <a:solidFill>
                  <a:srgbClr val="FAFF00"/>
                </a:solidFill>
                <a:latin typeface="League Gothic"/>
              </a:rPr>
              <a:t>IARIA ES ESEN</a:t>
            </a:r>
            <a:r>
              <a:rPr lang="en-US" sz="4000" u="none" spc="220" dirty="0">
                <a:solidFill>
                  <a:srgbClr val="FAFF00"/>
                </a:solidFill>
                <a:latin typeface="League Gothic"/>
              </a:rPr>
              <a:t>CIA</a:t>
            </a:r>
            <a:r>
              <a:rPr lang="en-US" sz="4000" spc="220" dirty="0">
                <a:solidFill>
                  <a:srgbClr val="FAFF00"/>
                </a:solidFill>
                <a:latin typeface="League Gothic"/>
              </a:rPr>
              <a:t>L EN L</a:t>
            </a:r>
            <a:r>
              <a:rPr lang="en-US" sz="4000" u="none" spc="220" dirty="0">
                <a:solidFill>
                  <a:srgbClr val="FAFF00"/>
                </a:solidFill>
                <a:latin typeface="League Gothic"/>
              </a:rPr>
              <a:t>A VIDA DE UN </a:t>
            </a:r>
            <a:r>
              <a:rPr lang="en-US" sz="4000" spc="220" dirty="0">
                <a:solidFill>
                  <a:srgbClr val="FAFF00"/>
                </a:solidFill>
                <a:latin typeface="League Gothic"/>
              </a:rPr>
              <a:t>MENTOR.</a:t>
            </a:r>
          </a:p>
          <a:p>
            <a:pPr marL="0" lvl="0" indent="0">
              <a:lnSpc>
                <a:spcPts val="4120"/>
              </a:lnSpc>
            </a:pPr>
            <a:r>
              <a:rPr lang="en-US" sz="4000" spc="220" dirty="0">
                <a:solidFill>
                  <a:srgbClr val="FAFF00"/>
                </a:solidFill>
                <a:latin typeface="League Gothic"/>
              </a:rPr>
              <a:t>“QUIERO ENCONTRARME Y HABLAR CON DIOS ANTES DE ENCONTRARME Y HABLAR CON CUALQUIER OTRA PERSONA EN EL DÍA.”</a:t>
            </a:r>
          </a:p>
        </p:txBody>
      </p:sp>
      <p:grpSp>
        <p:nvGrpSpPr>
          <p:cNvPr id="13" name="Picture 11"/>
          <p:cNvGrpSpPr/>
          <p:nvPr/>
        </p:nvGrpSpPr>
        <p:grpSpPr>
          <a:xfrm>
            <a:off x="10515600" y="1640272"/>
            <a:ext cx="7006864" cy="7564868"/>
            <a:chOff x="14273980" y="3950583"/>
            <a:chExt cx="2377188" cy="2566500"/>
          </a:xfrm>
        </p:grpSpPr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C3122CE9-5DB8-3442-89F9-F11CE60B47DB}"/>
                </a:ext>
              </a:extLst>
            </p:cNvPr>
            <p:cNvSpPr/>
            <p:nvPr/>
          </p:nvSpPr>
          <p:spPr>
            <a:xfrm rot="-3460980">
              <a:off x="15554012" y="4117364"/>
              <a:ext cx="878818" cy="878379"/>
            </a:xfrm>
            <a:custGeom>
              <a:avLst/>
              <a:gdLst>
                <a:gd name="connsiteX0" fmla="*/ 878819 w 878818"/>
                <a:gd name="connsiteY0" fmla="*/ 439190 h 878379"/>
                <a:gd name="connsiteX1" fmla="*/ 439409 w 878818"/>
                <a:gd name="connsiteY1" fmla="*/ 878379 h 878379"/>
                <a:gd name="connsiteX2" fmla="*/ 0 w 878818"/>
                <a:gd name="connsiteY2" fmla="*/ 439190 h 878379"/>
                <a:gd name="connsiteX3" fmla="*/ 439409 w 878818"/>
                <a:gd name="connsiteY3" fmla="*/ 0 h 878379"/>
                <a:gd name="connsiteX4" fmla="*/ 878819 w 878818"/>
                <a:gd name="connsiteY4" fmla="*/ 439190 h 87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818" h="878379">
                  <a:moveTo>
                    <a:pt x="878819" y="439190"/>
                  </a:moveTo>
                  <a:cubicBezTo>
                    <a:pt x="878819" y="681747"/>
                    <a:pt x="682089" y="878379"/>
                    <a:pt x="439409" y="878379"/>
                  </a:cubicBezTo>
                  <a:cubicBezTo>
                    <a:pt x="196730" y="878379"/>
                    <a:pt x="0" y="681747"/>
                    <a:pt x="0" y="439190"/>
                  </a:cubicBezTo>
                  <a:cubicBezTo>
                    <a:pt x="0" y="196632"/>
                    <a:pt x="196730" y="0"/>
                    <a:pt x="439409" y="0"/>
                  </a:cubicBezTo>
                  <a:cubicBezTo>
                    <a:pt x="682089" y="0"/>
                    <a:pt x="878819" y="196632"/>
                    <a:pt x="878819" y="4391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0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GT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4C9F07FC-7EC8-0C46-B1A4-913ED74535BC}"/>
                </a:ext>
              </a:extLst>
            </p:cNvPr>
            <p:cNvSpPr/>
            <p:nvPr/>
          </p:nvSpPr>
          <p:spPr>
            <a:xfrm>
              <a:off x="15321165" y="5216482"/>
              <a:ext cx="1078480" cy="706964"/>
            </a:xfrm>
            <a:custGeom>
              <a:avLst/>
              <a:gdLst>
                <a:gd name="connsiteX0" fmla="*/ 177549 w 1078480"/>
                <a:gd name="connsiteY0" fmla="*/ 205978 h 706964"/>
                <a:gd name="connsiteX1" fmla="*/ 11011 w 1078480"/>
                <a:gd name="connsiteY1" fmla="*/ 269623 h 706964"/>
                <a:gd name="connsiteX2" fmla="*/ 25237 w 1078480"/>
                <a:gd name="connsiteY2" fmla="*/ 396681 h 706964"/>
                <a:gd name="connsiteX3" fmla="*/ 74684 w 1078480"/>
                <a:gd name="connsiteY3" fmla="*/ 436086 h 706964"/>
                <a:gd name="connsiteX4" fmla="*/ 656571 w 1078480"/>
                <a:gd name="connsiteY4" fmla="*/ 695979 h 706964"/>
                <a:gd name="connsiteX5" fmla="*/ 819096 w 1078480"/>
                <a:gd name="connsiteY5" fmla="*/ 640547 h 706964"/>
                <a:gd name="connsiteX6" fmla="*/ 1063450 w 1078480"/>
                <a:gd name="connsiteY6" fmla="*/ 185688 h 706964"/>
                <a:gd name="connsiteX7" fmla="*/ 1012007 w 1078480"/>
                <a:gd name="connsiteY7" fmla="*/ 15023 h 706964"/>
                <a:gd name="connsiteX8" fmla="*/ 841266 w 1078480"/>
                <a:gd name="connsiteY8" fmla="*/ 66443 h 706964"/>
                <a:gd name="connsiteX9" fmla="*/ 652389 w 1078480"/>
                <a:gd name="connsiteY9" fmla="*/ 418043 h 706964"/>
                <a:gd name="connsiteX10" fmla="*/ 177549 w 1078480"/>
                <a:gd name="connsiteY10" fmla="*/ 205978 h 70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8480" h="706964">
                  <a:moveTo>
                    <a:pt x="177549" y="205978"/>
                  </a:moveTo>
                  <a:cubicBezTo>
                    <a:pt x="113981" y="177580"/>
                    <a:pt x="39401" y="206062"/>
                    <a:pt x="11011" y="269623"/>
                  </a:cubicBezTo>
                  <a:cubicBezTo>
                    <a:pt x="-8343" y="312893"/>
                    <a:pt x="-1304" y="361246"/>
                    <a:pt x="25237" y="396681"/>
                  </a:cubicBezTo>
                  <a:cubicBezTo>
                    <a:pt x="37678" y="413275"/>
                    <a:pt x="54384" y="427033"/>
                    <a:pt x="74684" y="436086"/>
                  </a:cubicBezTo>
                  <a:lnTo>
                    <a:pt x="656571" y="695979"/>
                  </a:lnTo>
                  <a:cubicBezTo>
                    <a:pt x="716903" y="722928"/>
                    <a:pt x="787826" y="698730"/>
                    <a:pt x="819096" y="640547"/>
                  </a:cubicBezTo>
                  <a:lnTo>
                    <a:pt x="1063450" y="185688"/>
                  </a:lnTo>
                  <a:cubicBezTo>
                    <a:pt x="1096401" y="124353"/>
                    <a:pt x="1073369" y="48001"/>
                    <a:pt x="1012007" y="15023"/>
                  </a:cubicBezTo>
                  <a:cubicBezTo>
                    <a:pt x="950645" y="-17912"/>
                    <a:pt x="874216" y="5109"/>
                    <a:pt x="841266" y="66443"/>
                  </a:cubicBezTo>
                  <a:lnTo>
                    <a:pt x="652389" y="418043"/>
                  </a:lnTo>
                  <a:lnTo>
                    <a:pt x="177549" y="20597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0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GT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360245F1-63E5-1A4A-AD61-697D3A50A91A}"/>
                </a:ext>
              </a:extLst>
            </p:cNvPr>
            <p:cNvSpPr/>
            <p:nvPr/>
          </p:nvSpPr>
          <p:spPr>
            <a:xfrm>
              <a:off x="14273980" y="4972432"/>
              <a:ext cx="2377188" cy="1544652"/>
            </a:xfrm>
            <a:custGeom>
              <a:avLst/>
              <a:gdLst>
                <a:gd name="connsiteX0" fmla="*/ 210331 w 2377188"/>
                <a:gd name="connsiteY0" fmla="*/ 1544652 h 1544652"/>
                <a:gd name="connsiteX1" fmla="*/ 298570 w 2377188"/>
                <a:gd name="connsiteY1" fmla="*/ 1525118 h 1544652"/>
                <a:gd name="connsiteX2" fmla="*/ 1018164 w 2377188"/>
                <a:gd name="connsiteY2" fmla="*/ 1191729 h 1544652"/>
                <a:gd name="connsiteX3" fmla="*/ 1477600 w 2377188"/>
                <a:gd name="connsiteY3" fmla="*/ 1444291 h 1544652"/>
                <a:gd name="connsiteX4" fmla="*/ 1556908 w 2377188"/>
                <a:gd name="connsiteY4" fmla="*/ 1487898 h 1544652"/>
                <a:gd name="connsiteX5" fmla="*/ 1594272 w 2377188"/>
                <a:gd name="connsiteY5" fmla="*/ 1508440 h 1544652"/>
                <a:gd name="connsiteX6" fmla="*/ 1754002 w 2377188"/>
                <a:gd name="connsiteY6" fmla="*/ 1526126 h 1544652"/>
                <a:gd name="connsiteX7" fmla="*/ 1967108 w 2377188"/>
                <a:gd name="connsiteY7" fmla="*/ 1407722 h 1544652"/>
                <a:gd name="connsiteX8" fmla="*/ 2367536 w 2377188"/>
                <a:gd name="connsiteY8" fmla="*/ 547449 h 1544652"/>
                <a:gd name="connsiteX9" fmla="*/ 2111267 w 2377188"/>
                <a:gd name="connsiteY9" fmla="*/ 33734 h 1544652"/>
                <a:gd name="connsiteX10" fmla="*/ 1751690 w 2377188"/>
                <a:gd name="connsiteY10" fmla="*/ 283712 h 1544652"/>
                <a:gd name="connsiteX11" fmla="*/ 1646030 w 2377188"/>
                <a:gd name="connsiteY11" fmla="*/ 585236 h 1544652"/>
                <a:gd name="connsiteX12" fmla="*/ 1678266 w 2377188"/>
                <a:gd name="connsiteY12" fmla="*/ 599625 h 1544652"/>
                <a:gd name="connsiteX13" fmla="*/ 1845876 w 2377188"/>
                <a:gd name="connsiteY13" fmla="*/ 287598 h 1544652"/>
                <a:gd name="connsiteX14" fmla="*/ 2082078 w 2377188"/>
                <a:gd name="connsiteY14" fmla="*/ 216497 h 1544652"/>
                <a:gd name="connsiteX15" fmla="*/ 2139131 w 2377188"/>
                <a:gd name="connsiteY15" fmla="*/ 265522 h 1544652"/>
                <a:gd name="connsiteX16" fmla="*/ 2153211 w 2377188"/>
                <a:gd name="connsiteY16" fmla="*/ 452570 h 1544652"/>
                <a:gd name="connsiteX17" fmla="*/ 1908856 w 2377188"/>
                <a:gd name="connsiteY17" fmla="*/ 907450 h 1544652"/>
                <a:gd name="connsiteX18" fmla="*/ 1684024 w 2377188"/>
                <a:gd name="connsiteY18" fmla="*/ 984118 h 1544652"/>
                <a:gd name="connsiteX19" fmla="*/ 1501998 w 2377188"/>
                <a:gd name="connsiteY19" fmla="*/ 902808 h 1544652"/>
                <a:gd name="connsiteX20" fmla="*/ 1468081 w 2377188"/>
                <a:gd name="connsiteY20" fmla="*/ 959605 h 1544652"/>
                <a:gd name="connsiteX21" fmla="*/ 1221142 w 2377188"/>
                <a:gd name="connsiteY21" fmla="*/ 823893 h 1544652"/>
                <a:gd name="connsiteX22" fmla="*/ 1168122 w 2377188"/>
                <a:gd name="connsiteY22" fmla="*/ 794738 h 1544652"/>
                <a:gd name="connsiteX23" fmla="*/ 1210172 w 2377188"/>
                <a:gd name="connsiteY23" fmla="*/ 772494 h 1544652"/>
                <a:gd name="connsiteX24" fmla="*/ 1102158 w 2377188"/>
                <a:gd name="connsiteY24" fmla="*/ 724246 h 1544652"/>
                <a:gd name="connsiteX25" fmla="*/ 1033736 w 2377188"/>
                <a:gd name="connsiteY25" fmla="*/ 669676 h 1544652"/>
                <a:gd name="connsiteX26" fmla="*/ 1014045 w 2377188"/>
                <a:gd name="connsiteY26" fmla="*/ 493970 h 1544652"/>
                <a:gd name="connsiteX27" fmla="*/ 1111005 w 2377188"/>
                <a:gd name="connsiteY27" fmla="*/ 402242 h 1544652"/>
                <a:gd name="connsiteX28" fmla="*/ 1153013 w 2377188"/>
                <a:gd name="connsiteY28" fmla="*/ 392076 h 1544652"/>
                <a:gd name="connsiteX29" fmla="*/ 830128 w 2377188"/>
                <a:gd name="connsiteY29" fmla="*/ 171147 h 1544652"/>
                <a:gd name="connsiteX30" fmla="*/ 470131 w 2377188"/>
                <a:gd name="connsiteY30" fmla="*/ 386426 h 1544652"/>
                <a:gd name="connsiteX31" fmla="*/ 306010 w 2377188"/>
                <a:gd name="connsiteY31" fmla="*/ 270689 h 1544652"/>
                <a:gd name="connsiteX32" fmla="*/ 367224 w 2377188"/>
                <a:gd name="connsiteY32" fmla="*/ 215698 h 1544652"/>
                <a:gd name="connsiteX33" fmla="*/ 479903 w 2377188"/>
                <a:gd name="connsiteY33" fmla="*/ 279217 h 1544652"/>
                <a:gd name="connsiteX34" fmla="*/ 495139 w 2377188"/>
                <a:gd name="connsiteY34" fmla="*/ 314022 h 1544652"/>
                <a:gd name="connsiteX35" fmla="*/ 521385 w 2377188"/>
                <a:gd name="connsiteY35" fmla="*/ 286527 h 1544652"/>
                <a:gd name="connsiteX36" fmla="*/ 865516 w 2377188"/>
                <a:gd name="connsiteY36" fmla="*/ 51630 h 1544652"/>
                <a:gd name="connsiteX37" fmla="*/ 1519881 w 2377188"/>
                <a:gd name="connsiteY37" fmla="*/ 488089 h 1544652"/>
                <a:gd name="connsiteX38" fmla="*/ 1506852 w 2377188"/>
                <a:gd name="connsiteY38" fmla="*/ 523104 h 1544652"/>
                <a:gd name="connsiteX39" fmla="*/ 1553126 w 2377188"/>
                <a:gd name="connsiteY39" fmla="*/ 543773 h 1544652"/>
                <a:gd name="connsiteX40" fmla="*/ 1581222 w 2377188"/>
                <a:gd name="connsiteY40" fmla="*/ 468239 h 1544652"/>
                <a:gd name="connsiteX41" fmla="*/ 879259 w 2377188"/>
                <a:gd name="connsiteY41" fmla="*/ 0 h 1544652"/>
                <a:gd name="connsiteX42" fmla="*/ 871295 w 2377188"/>
                <a:gd name="connsiteY42" fmla="*/ 168 h 1544652"/>
                <a:gd name="connsiteX43" fmla="*/ 504784 w 2377188"/>
                <a:gd name="connsiteY43" fmla="*/ 231074 h 1544652"/>
                <a:gd name="connsiteX44" fmla="*/ 369893 w 2377188"/>
                <a:gd name="connsiteY44" fmla="*/ 163354 h 1544652"/>
                <a:gd name="connsiteX45" fmla="*/ 357537 w 2377188"/>
                <a:gd name="connsiteY45" fmla="*/ 159490 h 1544652"/>
                <a:gd name="connsiteX46" fmla="*/ 347177 w 2377188"/>
                <a:gd name="connsiteY46" fmla="*/ 167261 h 1544652"/>
                <a:gd name="connsiteX47" fmla="*/ 257887 w 2377188"/>
                <a:gd name="connsiteY47" fmla="*/ 248466 h 1544652"/>
                <a:gd name="connsiteX48" fmla="*/ 240676 w 2377188"/>
                <a:gd name="connsiteY48" fmla="*/ 236325 h 1544652"/>
                <a:gd name="connsiteX49" fmla="*/ 225146 w 2377188"/>
                <a:gd name="connsiteY49" fmla="*/ 248844 h 1544652"/>
                <a:gd name="connsiteX50" fmla="*/ 183412 w 2377188"/>
                <a:gd name="connsiteY50" fmla="*/ 282515 h 1544652"/>
                <a:gd name="connsiteX51" fmla="*/ 873249 w 2377188"/>
                <a:gd name="connsiteY51" fmla="*/ 795873 h 1544652"/>
                <a:gd name="connsiteX52" fmla="*/ 821029 w 2377188"/>
                <a:gd name="connsiteY52" fmla="*/ 820070 h 1544652"/>
                <a:gd name="connsiteX53" fmla="*/ 121819 w 2377188"/>
                <a:gd name="connsiteY53" fmla="*/ 1143986 h 1544652"/>
                <a:gd name="connsiteX54" fmla="*/ 19542 w 2377188"/>
                <a:gd name="connsiteY54" fmla="*/ 1422888 h 1544652"/>
                <a:gd name="connsiteX55" fmla="*/ 210331 w 2377188"/>
                <a:gd name="connsiteY55" fmla="*/ 1544652 h 154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77188" h="1544652">
                  <a:moveTo>
                    <a:pt x="210331" y="1544652"/>
                  </a:moveTo>
                  <a:cubicBezTo>
                    <a:pt x="239919" y="1544652"/>
                    <a:pt x="269970" y="1538372"/>
                    <a:pt x="298570" y="1525118"/>
                  </a:cubicBezTo>
                  <a:lnTo>
                    <a:pt x="1018164" y="1191729"/>
                  </a:lnTo>
                  <a:lnTo>
                    <a:pt x="1477600" y="1444291"/>
                  </a:lnTo>
                  <a:cubicBezTo>
                    <a:pt x="1502902" y="1460066"/>
                    <a:pt x="1529401" y="1475064"/>
                    <a:pt x="1556908" y="1487898"/>
                  </a:cubicBezTo>
                  <a:lnTo>
                    <a:pt x="1594272" y="1508440"/>
                  </a:lnTo>
                  <a:cubicBezTo>
                    <a:pt x="1645064" y="1536377"/>
                    <a:pt x="1702370" y="1541082"/>
                    <a:pt x="1754002" y="1526126"/>
                  </a:cubicBezTo>
                  <a:cubicBezTo>
                    <a:pt x="1823076" y="1517829"/>
                    <a:pt x="1894861" y="1483507"/>
                    <a:pt x="1967108" y="1407722"/>
                  </a:cubicBezTo>
                  <a:cubicBezTo>
                    <a:pt x="2203666" y="1113319"/>
                    <a:pt x="2296487" y="908648"/>
                    <a:pt x="2367536" y="547449"/>
                  </a:cubicBezTo>
                  <a:cubicBezTo>
                    <a:pt x="2417592" y="284363"/>
                    <a:pt x="2264104" y="90552"/>
                    <a:pt x="2111267" y="33734"/>
                  </a:cubicBezTo>
                  <a:cubicBezTo>
                    <a:pt x="1958429" y="-23063"/>
                    <a:pt x="1794391" y="110548"/>
                    <a:pt x="1751690" y="283712"/>
                  </a:cubicBezTo>
                  <a:cubicBezTo>
                    <a:pt x="1720778" y="372268"/>
                    <a:pt x="1686777" y="477061"/>
                    <a:pt x="1646030" y="585236"/>
                  </a:cubicBezTo>
                  <a:lnTo>
                    <a:pt x="1678266" y="599625"/>
                  </a:lnTo>
                  <a:lnTo>
                    <a:pt x="1845876" y="287598"/>
                  </a:lnTo>
                  <a:cubicBezTo>
                    <a:pt x="1891372" y="202907"/>
                    <a:pt x="1997327" y="171000"/>
                    <a:pt x="2082078" y="216497"/>
                  </a:cubicBezTo>
                  <a:cubicBezTo>
                    <a:pt x="2104647" y="228637"/>
                    <a:pt x="2123854" y="245126"/>
                    <a:pt x="2139131" y="265522"/>
                  </a:cubicBezTo>
                  <a:cubicBezTo>
                    <a:pt x="2179668" y="319630"/>
                    <a:pt x="2185195" y="393042"/>
                    <a:pt x="2153211" y="452570"/>
                  </a:cubicBezTo>
                  <a:lnTo>
                    <a:pt x="1908856" y="907450"/>
                  </a:lnTo>
                  <a:cubicBezTo>
                    <a:pt x="1865819" y="987542"/>
                    <a:pt x="1767073" y="1021233"/>
                    <a:pt x="1684024" y="984118"/>
                  </a:cubicBezTo>
                  <a:lnTo>
                    <a:pt x="1501998" y="902808"/>
                  </a:lnTo>
                  <a:cubicBezTo>
                    <a:pt x="1491092" y="922133"/>
                    <a:pt x="1479765" y="941037"/>
                    <a:pt x="1468081" y="959605"/>
                  </a:cubicBezTo>
                  <a:lnTo>
                    <a:pt x="1221142" y="823893"/>
                  </a:lnTo>
                  <a:lnTo>
                    <a:pt x="1168122" y="794738"/>
                  </a:lnTo>
                  <a:lnTo>
                    <a:pt x="1210172" y="772494"/>
                  </a:lnTo>
                  <a:lnTo>
                    <a:pt x="1102158" y="724246"/>
                  </a:lnTo>
                  <a:cubicBezTo>
                    <a:pt x="1075071" y="712168"/>
                    <a:pt x="1051430" y="693306"/>
                    <a:pt x="1033736" y="669676"/>
                  </a:cubicBezTo>
                  <a:cubicBezTo>
                    <a:pt x="995784" y="619012"/>
                    <a:pt x="988240" y="551671"/>
                    <a:pt x="1014045" y="493970"/>
                  </a:cubicBezTo>
                  <a:cubicBezTo>
                    <a:pt x="1033063" y="451457"/>
                    <a:pt x="1067485" y="418878"/>
                    <a:pt x="1111005" y="402242"/>
                  </a:cubicBezTo>
                  <a:cubicBezTo>
                    <a:pt x="1124707" y="397012"/>
                    <a:pt x="1138807" y="393756"/>
                    <a:pt x="1153013" y="392076"/>
                  </a:cubicBezTo>
                  <a:lnTo>
                    <a:pt x="830128" y="171147"/>
                  </a:lnTo>
                  <a:lnTo>
                    <a:pt x="470131" y="386426"/>
                  </a:lnTo>
                  <a:lnTo>
                    <a:pt x="306010" y="270689"/>
                  </a:lnTo>
                  <a:cubicBezTo>
                    <a:pt x="327717" y="248046"/>
                    <a:pt x="353334" y="226789"/>
                    <a:pt x="367224" y="215698"/>
                  </a:cubicBezTo>
                  <a:cubicBezTo>
                    <a:pt x="417617" y="233090"/>
                    <a:pt x="471960" y="261048"/>
                    <a:pt x="479903" y="279217"/>
                  </a:cubicBezTo>
                  <a:lnTo>
                    <a:pt x="495139" y="314022"/>
                  </a:lnTo>
                  <a:lnTo>
                    <a:pt x="521385" y="286527"/>
                  </a:lnTo>
                  <a:cubicBezTo>
                    <a:pt x="709989" y="88892"/>
                    <a:pt x="835192" y="56692"/>
                    <a:pt x="865516" y="51630"/>
                  </a:cubicBezTo>
                  <a:lnTo>
                    <a:pt x="1519881" y="488089"/>
                  </a:lnTo>
                  <a:lnTo>
                    <a:pt x="1506852" y="523104"/>
                  </a:lnTo>
                  <a:lnTo>
                    <a:pt x="1553126" y="543773"/>
                  </a:lnTo>
                  <a:lnTo>
                    <a:pt x="1581222" y="468239"/>
                  </a:lnTo>
                  <a:lnTo>
                    <a:pt x="879259" y="0"/>
                  </a:lnTo>
                  <a:lnTo>
                    <a:pt x="871295" y="168"/>
                  </a:lnTo>
                  <a:cubicBezTo>
                    <a:pt x="865348" y="357"/>
                    <a:pt x="727221" y="5965"/>
                    <a:pt x="504784" y="231074"/>
                  </a:cubicBezTo>
                  <a:cubicBezTo>
                    <a:pt x="464247" y="194337"/>
                    <a:pt x="387818" y="168963"/>
                    <a:pt x="369893" y="163354"/>
                  </a:cubicBezTo>
                  <a:lnTo>
                    <a:pt x="357537" y="159490"/>
                  </a:lnTo>
                  <a:lnTo>
                    <a:pt x="347177" y="167261"/>
                  </a:lnTo>
                  <a:cubicBezTo>
                    <a:pt x="344823" y="169026"/>
                    <a:pt x="293779" y="207549"/>
                    <a:pt x="257887" y="248466"/>
                  </a:cubicBezTo>
                  <a:lnTo>
                    <a:pt x="240676" y="236325"/>
                  </a:lnTo>
                  <a:lnTo>
                    <a:pt x="225146" y="248844"/>
                  </a:lnTo>
                  <a:lnTo>
                    <a:pt x="183412" y="282515"/>
                  </a:lnTo>
                  <a:lnTo>
                    <a:pt x="873249" y="795873"/>
                  </a:lnTo>
                  <a:lnTo>
                    <a:pt x="821029" y="820070"/>
                  </a:lnTo>
                  <a:lnTo>
                    <a:pt x="121819" y="1143986"/>
                  </a:lnTo>
                  <a:cubicBezTo>
                    <a:pt x="16516" y="1192780"/>
                    <a:pt x="-29274" y="1317653"/>
                    <a:pt x="19542" y="1422888"/>
                  </a:cubicBezTo>
                  <a:cubicBezTo>
                    <a:pt x="55098" y="1499534"/>
                    <a:pt x="131002" y="1544652"/>
                    <a:pt x="210331" y="15446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09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GT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33700" y="1155065"/>
            <a:ext cx="12420599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220" dirty="0">
                <a:solidFill>
                  <a:srgbClr val="FAFF00"/>
                </a:solidFill>
                <a:latin typeface="League Gothic"/>
              </a:rPr>
              <a:t>LA PALABRA DE DIOS ES UNA HERRAMIENTA FUNDAMENTAL PARA QUE UN CREYENTE DESEE</a:t>
            </a:r>
          </a:p>
          <a:p>
            <a:pPr algn="just"/>
            <a:r>
              <a:rPr lang="en-US" sz="6000" spc="220" dirty="0">
                <a:solidFill>
                  <a:srgbClr val="FAFF00"/>
                </a:solidFill>
                <a:latin typeface="League Gothic"/>
              </a:rPr>
              <a:t>ENSEÑAR, CORREGIR Y AYUDAR A OTROS.</a:t>
            </a:r>
          </a:p>
          <a:p>
            <a:pPr algn="just"/>
            <a:endParaRPr lang="en-US" sz="6000" spc="220" dirty="0">
              <a:solidFill>
                <a:srgbClr val="FAFF00"/>
              </a:solidFill>
              <a:latin typeface="League Gothic"/>
            </a:endParaRPr>
          </a:p>
          <a:p>
            <a:pPr algn="ctr"/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2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Timoteo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3:16-17, “Toda la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Escritura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es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inspirada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por Dios y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útil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para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enseñar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, para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reprender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, para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corregir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y para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instruir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en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la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justicia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, a fin de que el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siervo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de Dios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esté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enteramente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capacitado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para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toda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buena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 </a:t>
            </a:r>
            <a:r>
              <a:rPr lang="en-US" sz="6000" spc="48" dirty="0" err="1">
                <a:solidFill>
                  <a:srgbClr val="FFFFFF"/>
                </a:solidFill>
                <a:latin typeface="League Gothic"/>
              </a:rPr>
              <a:t>obra</a:t>
            </a:r>
            <a:r>
              <a:rPr lang="en-US" sz="6000" spc="48" dirty="0">
                <a:solidFill>
                  <a:srgbClr val="FFFFFF"/>
                </a:solidFill>
                <a:latin typeface="League Gothic"/>
              </a:rPr>
              <a:t>.”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41992" y="-3217188"/>
            <a:ext cx="7704864" cy="16187412"/>
            <a:chOff x="0" y="0"/>
            <a:chExt cx="10273152" cy="21583216"/>
          </a:xfrm>
        </p:grpSpPr>
        <p:sp>
          <p:nvSpPr>
            <p:cNvPr id="3" name="AutoShape 3"/>
            <p:cNvSpPr/>
            <p:nvPr/>
          </p:nvSpPr>
          <p:spPr>
            <a:xfrm rot="-6233333">
              <a:off x="-2962516" y="10620281"/>
              <a:ext cx="15870831" cy="5257133"/>
            </a:xfrm>
            <a:prstGeom prst="rect">
              <a:avLst/>
            </a:prstGeom>
            <a:solidFill>
              <a:srgbClr val="A6A6A6"/>
            </a:solidFill>
          </p:spPr>
        </p:sp>
        <p:sp>
          <p:nvSpPr>
            <p:cNvPr id="4" name="AutoShape 4"/>
            <p:cNvSpPr/>
            <p:nvPr/>
          </p:nvSpPr>
          <p:spPr>
            <a:xfrm rot="-4110353">
              <a:off x="-2754669" y="5813593"/>
              <a:ext cx="15782491" cy="4825983"/>
            </a:xfrm>
            <a:prstGeom prst="rect">
              <a:avLst/>
            </a:prstGeom>
            <a:solidFill>
              <a:srgbClr val="FAFF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1898" r="5765"/>
          <a:stretch>
            <a:fillRect/>
          </a:stretch>
        </p:blipFill>
        <p:spPr>
          <a:xfrm>
            <a:off x="15996171" y="1028700"/>
            <a:ext cx="1263129" cy="1180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07005" y="8747687"/>
            <a:ext cx="4075481" cy="631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52668" y="3872490"/>
            <a:ext cx="5643304" cy="230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6"/>
              </a:lnSpc>
            </a:pPr>
            <a:r>
              <a:rPr lang="en-US" sz="14163">
                <a:solidFill>
                  <a:srgbClr val="FAFF00"/>
                </a:solidFill>
                <a:latin typeface="League Gothic"/>
              </a:rPr>
              <a:t>ESPIRITUAL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52668" y="3120000"/>
            <a:ext cx="5643304" cy="133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55"/>
              </a:lnSpc>
            </a:pPr>
            <a:r>
              <a:rPr lang="en-US" sz="10960">
                <a:solidFill>
                  <a:srgbClr val="FFFFFF"/>
                </a:solidFill>
                <a:latin typeface="League Gothic"/>
              </a:rPr>
              <a:t>LA FORMACIÓN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52668" y="5884774"/>
            <a:ext cx="5643304" cy="160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52"/>
              </a:lnSpc>
            </a:pPr>
            <a:r>
              <a:rPr lang="en-US" sz="13093">
                <a:solidFill>
                  <a:srgbClr val="FFFFFF"/>
                </a:solidFill>
                <a:latin typeface="League Gothic"/>
              </a:rPr>
              <a:t>DEL MENTOR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52668" y="7124466"/>
            <a:ext cx="5560255" cy="26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2"/>
              </a:lnSpc>
            </a:pPr>
            <a:r>
              <a:rPr lang="en-US" sz="1640" spc="752">
                <a:solidFill>
                  <a:srgbClr val="FFFFFF"/>
                </a:solidFill>
                <a:latin typeface="Montserrat Classic"/>
              </a:rPr>
              <a:t>ACTUALIZACIÓN MINISTERIAL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30190" y="4685772"/>
            <a:ext cx="7229110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SECCIÓN DE PREGUNTAS</a:t>
            </a:r>
          </a:p>
        </p:txBody>
      </p:sp>
    </p:spTree>
    <p:extLst>
      <p:ext uri="{BB962C8B-B14F-4D97-AF65-F5344CB8AC3E}">
        <p14:creationId xmlns:p14="http://schemas.microsoft.com/office/powerpoint/2010/main" val="375013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1898" r="5765"/>
          <a:stretch>
            <a:fillRect/>
          </a:stretch>
        </p:blipFill>
        <p:spPr>
          <a:xfrm>
            <a:off x="15996171" y="1028700"/>
            <a:ext cx="1263129" cy="1180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808" y="8685451"/>
            <a:ext cx="2467022" cy="382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110103"/>
            <a:ext cx="6591702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SESIÓN 2: PREGUNTAS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2808" y="7279908"/>
            <a:ext cx="2467022" cy="101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73"/>
              </a:lnSpc>
            </a:pPr>
            <a:r>
              <a:rPr lang="en-US" sz="6191">
                <a:solidFill>
                  <a:srgbClr val="FAFF00"/>
                </a:solidFill>
                <a:latin typeface="League Gothic"/>
              </a:rPr>
              <a:t>ESPIRITUAL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808" y="6988795"/>
            <a:ext cx="2467022" cy="593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4"/>
              </a:lnSpc>
            </a:pPr>
            <a:r>
              <a:rPr lang="en-US" sz="4791">
                <a:solidFill>
                  <a:srgbClr val="FFFFFF"/>
                </a:solidFill>
                <a:latin typeface="League Gothic"/>
              </a:rPr>
              <a:t>LA FORMACIÓN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808" y="8169901"/>
            <a:ext cx="2467022" cy="697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5723">
                <a:solidFill>
                  <a:srgbClr val="FFFFFF"/>
                </a:solidFill>
                <a:latin typeface="League Gothic"/>
              </a:rPr>
              <a:t>DEL MENTOR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5981" y="3173145"/>
            <a:ext cx="10241870" cy="838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1"/>
              </a:lnSpc>
            </a:pPr>
            <a:r>
              <a:rPr lang="en-US" sz="3135" spc="156" dirty="0">
                <a:solidFill>
                  <a:srgbClr val="FFFFFF"/>
                </a:solidFill>
                <a:latin typeface="Tabac Big Sans 1"/>
              </a:rPr>
              <a:t>1. ¿</a:t>
            </a:r>
            <a:r>
              <a:rPr lang="en-US" sz="3135" spc="156" dirty="0" err="1">
                <a:solidFill>
                  <a:srgbClr val="FFFFFF"/>
                </a:solidFill>
                <a:latin typeface="Tabac Big Sans 1"/>
              </a:rPr>
              <a:t>Cuál</a:t>
            </a:r>
            <a:r>
              <a:rPr lang="en-US" sz="3135" spc="156" dirty="0">
                <a:solidFill>
                  <a:srgbClr val="FFFFFF"/>
                </a:solidFill>
                <a:latin typeface="Tabac Big Sans 1"/>
              </a:rPr>
              <a:t> es </a:t>
            </a:r>
            <a:r>
              <a:rPr lang="en-US" sz="3135" spc="156" dirty="0" err="1">
                <a:solidFill>
                  <a:srgbClr val="FFFFFF"/>
                </a:solidFill>
                <a:latin typeface="Tabac Big Sans 1"/>
              </a:rPr>
              <a:t>su</a:t>
            </a:r>
            <a:r>
              <a:rPr lang="en-US" sz="3135" spc="156" dirty="0">
                <a:solidFill>
                  <a:srgbClr val="FFFFFF"/>
                </a:solidFill>
                <a:latin typeface="Tabac Big Sans 1"/>
              </a:rPr>
              <a:t> "</a:t>
            </a:r>
            <a:r>
              <a:rPr lang="en-US" sz="3135" spc="156" dirty="0" err="1">
                <a:solidFill>
                  <a:srgbClr val="FFFFFF"/>
                </a:solidFill>
                <a:latin typeface="Tabac Big Sans 1"/>
              </a:rPr>
              <a:t>versículo</a:t>
            </a:r>
            <a:r>
              <a:rPr lang="en-US" sz="3135" spc="156" dirty="0">
                <a:solidFill>
                  <a:srgbClr val="FFFFFF"/>
                </a:solidFill>
                <a:latin typeface="Tabac Big Sans 1"/>
              </a:rPr>
              <a:t> </a:t>
            </a:r>
            <a:r>
              <a:rPr lang="en-US" sz="3135" spc="156" dirty="0" err="1">
                <a:solidFill>
                  <a:srgbClr val="FFFFFF"/>
                </a:solidFill>
                <a:latin typeface="Tabac Big Sans 1"/>
              </a:rPr>
              <a:t>bíblico</a:t>
            </a:r>
            <a:r>
              <a:rPr lang="en-US" sz="3135" spc="156" dirty="0">
                <a:solidFill>
                  <a:srgbClr val="FFFFFF"/>
                </a:solidFill>
                <a:latin typeface="Tabac Big Sans 1"/>
              </a:rPr>
              <a:t> de </a:t>
            </a:r>
            <a:r>
              <a:rPr lang="en-US" sz="3135" spc="156" dirty="0" err="1">
                <a:solidFill>
                  <a:srgbClr val="FFFFFF"/>
                </a:solidFill>
                <a:latin typeface="Tabac Big Sans 1"/>
              </a:rPr>
              <a:t>vida</a:t>
            </a:r>
            <a:r>
              <a:rPr lang="en-US" sz="3135" spc="156" dirty="0">
                <a:solidFill>
                  <a:srgbClr val="FFFFFF"/>
                </a:solidFill>
                <a:latin typeface="Tabac Big Sans 1"/>
              </a:rPr>
              <a:t>"? Que </a:t>
            </a:r>
            <a:r>
              <a:rPr lang="en-US" sz="3135" spc="156" dirty="0" err="1">
                <a:solidFill>
                  <a:srgbClr val="FFFFFF"/>
                </a:solidFill>
                <a:latin typeface="Tabac Big Sans 1"/>
              </a:rPr>
              <a:t>tres</a:t>
            </a:r>
            <a:r>
              <a:rPr lang="en-US" sz="3135" spc="156" dirty="0">
                <a:solidFill>
                  <a:srgbClr val="FFFFFF"/>
                </a:solidFill>
                <a:latin typeface="Tabac Big Sans 1"/>
              </a:rPr>
              <a:t> personas </a:t>
            </a:r>
            <a:r>
              <a:rPr lang="en-US" sz="3135" spc="156" dirty="0" err="1">
                <a:solidFill>
                  <a:srgbClr val="FFFFFF"/>
                </a:solidFill>
                <a:latin typeface="Tabac Big Sans 1"/>
              </a:rPr>
              <a:t>compartan</a:t>
            </a:r>
            <a:endParaRPr lang="en-US" sz="3135" spc="156" dirty="0">
              <a:solidFill>
                <a:srgbClr val="FFFFFF"/>
              </a:solidFill>
              <a:latin typeface="Tabac Big Sans 1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25650" y="5191522"/>
            <a:ext cx="10325585" cy="84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3140" spc="157">
                <a:solidFill>
                  <a:srgbClr val="FFFFFF"/>
                </a:solidFill>
                <a:latin typeface="Tabac Big Sans 1"/>
              </a:rPr>
              <a:t>2. ¿Puedes compartir un momento en el que Dios usó las Escrituras para darte una dirección clara para tu ministerio?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5981" y="7171750"/>
            <a:ext cx="10090190" cy="1596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3"/>
              </a:lnSpc>
            </a:pPr>
            <a:r>
              <a:rPr lang="en-US" sz="3138" spc="156">
                <a:solidFill>
                  <a:srgbClr val="FFFFFF"/>
                </a:solidFill>
                <a:latin typeface="Tabac Big Sans 2"/>
              </a:rPr>
              <a:t>3. Pida a una persona que lea Marcos 10:13-22 al grupo. Mientras la persona lee, ¿sienta qué es lo que Dios le está diciendo? No trate de enseñar al grupo,  solo comparta. Diga: "Creo que Dios podría estar diciéndome esto ..."</a:t>
            </a:r>
          </a:p>
        </p:txBody>
      </p:sp>
    </p:spTree>
    <p:extLst>
      <p:ext uri="{BB962C8B-B14F-4D97-AF65-F5344CB8AC3E}">
        <p14:creationId xmlns:p14="http://schemas.microsoft.com/office/powerpoint/2010/main" val="122039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2540" y="2476500"/>
            <a:ext cx="15642536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3800" dirty="0">
                <a:solidFill>
                  <a:srgbClr val="FAFF00"/>
                </a:solidFill>
                <a:latin typeface="League Gothic"/>
              </a:rPr>
              <a:t>ES</a:t>
            </a:r>
            <a:r>
              <a:rPr lang="en-US" sz="13800" u="none" dirty="0">
                <a:solidFill>
                  <a:srgbClr val="FAFF00"/>
                </a:solidFill>
                <a:latin typeface="League Gothic"/>
              </a:rPr>
              <a:t>CUCHANDO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3800" dirty="0">
                <a:solidFill>
                  <a:srgbClr val="FFFFFF"/>
                </a:solidFill>
                <a:latin typeface="League Gothic"/>
              </a:rPr>
              <a:t>LA VOZ DE DIOS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31318" y="624476"/>
            <a:ext cx="6025365" cy="90380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33600" y="2705100"/>
            <a:ext cx="14152083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Isaías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50:4-5, “El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Señor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omnipotente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me ha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concedido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tener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una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lengua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instruida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, para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sostener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con mi palabra al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fatigado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.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Todas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las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mañanas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me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despierta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, y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también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me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despierta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el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oído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, para que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escuche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como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los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discípulos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. El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Señor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omnipotente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me ha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abierto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los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oídos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, y no he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sido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rebelde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ni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me he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vuelto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chemeClr val="bg2"/>
                </a:solidFill>
                <a:latin typeface="League Gothic"/>
              </a:rPr>
              <a:t>atrás</a:t>
            </a:r>
            <a:r>
              <a:rPr lang="en-US" sz="6000" dirty="0">
                <a:solidFill>
                  <a:schemeClr val="bg2"/>
                </a:solidFill>
                <a:latin typeface="League Gothic"/>
              </a:rPr>
              <a:t>.”</a:t>
            </a:r>
          </a:p>
          <a:p>
            <a:pPr marL="421005" lvl="1" algn="just"/>
            <a:r>
              <a:rPr lang="en-US" sz="6000" dirty="0">
                <a:solidFill>
                  <a:schemeClr val="bg2"/>
                </a:solidFill>
                <a:latin typeface="League Gothic"/>
              </a:rPr>
              <a:t>UNA LENGUA BIEN INSTRUIDA SE CONSIGUE </a:t>
            </a:r>
            <a:r>
              <a:rPr lang="en-US" sz="6000" dirty="0">
                <a:solidFill>
                  <a:srgbClr val="F3161E"/>
                </a:solidFill>
                <a:latin typeface="League Gothic"/>
              </a:rPr>
              <a:t>ESCUCHANDO.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1846052" y="4621165"/>
            <a:ext cx="5169671" cy="1947140"/>
            <a:chOff x="0" y="0"/>
            <a:chExt cx="2771140" cy="12322964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324760" y="-4862643"/>
            <a:ext cx="2533109" cy="14383030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89048" y="1160738"/>
            <a:ext cx="11358962" cy="227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9"/>
              </a:lnSpc>
            </a:pPr>
            <a:r>
              <a:rPr lang="en-US" sz="4300" spc="236">
                <a:solidFill>
                  <a:srgbClr val="FAFF00"/>
                </a:solidFill>
                <a:latin typeface="League Gothic"/>
              </a:rPr>
              <a:t>ESCUCHAMOS LA VOZ DE DIOS DE 3 FORMAS BÁSICAS:</a:t>
            </a:r>
            <a:r>
              <a:rPr lang="en-US" sz="4300" u="none" spc="236">
                <a:solidFill>
                  <a:srgbClr val="FAFF00"/>
                </a:solidFill>
                <a:latin typeface="League Gothic"/>
              </a:rPr>
              <a:t> </a:t>
            </a:r>
          </a:p>
          <a:p>
            <a:pPr marL="928370" lvl="1" indent="-464185">
              <a:lnSpc>
                <a:spcPts val="4429"/>
              </a:lnSpc>
              <a:buFont typeface="Arial"/>
              <a:buChar char="•"/>
            </a:pPr>
            <a:r>
              <a:rPr lang="en-US" sz="4300" u="none" spc="236">
                <a:solidFill>
                  <a:srgbClr val="FAFF00"/>
                </a:solidFill>
                <a:latin typeface="League Gothic"/>
              </a:rPr>
              <a:t>A T</a:t>
            </a:r>
            <a:r>
              <a:rPr lang="en-US" sz="4300" spc="236">
                <a:solidFill>
                  <a:srgbClr val="FAFF00"/>
                </a:solidFill>
                <a:latin typeface="League Gothic"/>
              </a:rPr>
              <a:t>RAVÉS DE SU PAL</a:t>
            </a:r>
            <a:r>
              <a:rPr lang="en-US" sz="4300" u="none" spc="236">
                <a:solidFill>
                  <a:srgbClr val="FAFF00"/>
                </a:solidFill>
                <a:latin typeface="League Gothic"/>
              </a:rPr>
              <a:t>ABRA</a:t>
            </a:r>
          </a:p>
          <a:p>
            <a:pPr marL="928370" lvl="1" indent="-464185">
              <a:lnSpc>
                <a:spcPts val="4429"/>
              </a:lnSpc>
              <a:buFont typeface="Arial"/>
              <a:buChar char="•"/>
            </a:pPr>
            <a:r>
              <a:rPr lang="en-US" sz="4300" u="none" spc="236">
                <a:solidFill>
                  <a:srgbClr val="FAFF00"/>
                </a:solidFill>
                <a:latin typeface="League Gothic"/>
              </a:rPr>
              <a:t>A TRAVÉS DE SU V</a:t>
            </a:r>
            <a:r>
              <a:rPr lang="en-US" sz="4300" spc="236">
                <a:solidFill>
                  <a:srgbClr val="FAFF00"/>
                </a:solidFill>
                <a:latin typeface="League Gothic"/>
              </a:rPr>
              <a:t>OZ SUAVE Y APACIBLE</a:t>
            </a:r>
          </a:p>
          <a:p>
            <a:pPr marL="928370" lvl="1" indent="-464185">
              <a:lnSpc>
                <a:spcPts val="4429"/>
              </a:lnSpc>
              <a:buFont typeface="Arial"/>
              <a:buChar char="•"/>
            </a:pPr>
            <a:r>
              <a:rPr lang="en-US" sz="4300" spc="236">
                <a:solidFill>
                  <a:srgbClr val="FAFF00"/>
                </a:solidFill>
                <a:latin typeface="League Gothic"/>
              </a:rPr>
              <a:t>A TRAVÉS DE NUESTROS HERMANOS CREYENTES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58400" y="1653457"/>
            <a:ext cx="7691830" cy="7858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abla, agua, alfombra&#10;&#10;Descripción generada automáticamente">
            <a:extLst>
              <a:ext uri="{FF2B5EF4-FFF2-40B4-BE49-F238E27FC236}">
                <a16:creationId xmlns:a16="http://schemas.microsoft.com/office/drawing/2014/main" id="{C50A8A10-23BE-4948-B411-C21321A53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2610" r="15126" b="23535"/>
          <a:stretch/>
        </p:blipFill>
        <p:spPr>
          <a:xfrm>
            <a:off x="5867400" y="-1"/>
            <a:ext cx="6934200" cy="102870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87692" y="1780640"/>
            <a:ext cx="11512615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197" dirty="0">
                <a:solidFill>
                  <a:srgbClr val="FAFF00"/>
                </a:solidFill>
                <a:latin typeface="League Gothic Italics"/>
              </a:rPr>
              <a:t>A TRAVÉS DE SU PALABRA</a:t>
            </a:r>
          </a:p>
          <a:p>
            <a:pPr algn="ctr"/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Hebreos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4:12, “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Ciertamente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la palabra de Dios es viva y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poderosa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y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más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cortante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que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cualquier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espada de dos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filos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.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Penetra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hasta lo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más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profundo del alma y del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espíritu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hasta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médula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 los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huesos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y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juzga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los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pensamientos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y las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intenciones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corazón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.”</a:t>
            </a:r>
          </a:p>
          <a:p>
            <a:pPr algn="ctr"/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Isaías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55:11, “[La Palabra de Dios] no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regresará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[a Dios]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vacía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sino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que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hará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lo que [Dios]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desea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.”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16943" y="2927508"/>
            <a:ext cx="1425411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FAFF00"/>
                </a:solidFill>
                <a:latin typeface="League Gothic Italics"/>
              </a:rPr>
              <a:t>A </a:t>
            </a:r>
            <a:r>
              <a:rPr lang="en-US" sz="7200" dirty="0" err="1">
                <a:solidFill>
                  <a:srgbClr val="FAFF00"/>
                </a:solidFill>
                <a:latin typeface="League Gothic Italics"/>
              </a:rPr>
              <a:t>Través</a:t>
            </a:r>
            <a:r>
              <a:rPr lang="en-US" sz="7200" dirty="0">
                <a:solidFill>
                  <a:srgbClr val="FAFF00"/>
                </a:solidFill>
                <a:latin typeface="League Gothic Italics"/>
              </a:rPr>
              <a:t> de </a:t>
            </a:r>
            <a:r>
              <a:rPr lang="en-US" sz="7200" dirty="0" err="1">
                <a:solidFill>
                  <a:srgbClr val="FAFF00"/>
                </a:solidFill>
                <a:latin typeface="League Gothic Italics"/>
              </a:rPr>
              <a:t>Su</a:t>
            </a:r>
            <a:r>
              <a:rPr lang="en-US" sz="7200" dirty="0">
                <a:solidFill>
                  <a:srgbClr val="FAFF00"/>
                </a:solidFill>
                <a:latin typeface="League Gothic Italics"/>
              </a:rPr>
              <a:t> </a:t>
            </a:r>
            <a:r>
              <a:rPr lang="en-US" sz="7200" dirty="0" err="1">
                <a:solidFill>
                  <a:srgbClr val="FAFF00"/>
                </a:solidFill>
                <a:latin typeface="League Gothic Italics"/>
              </a:rPr>
              <a:t>Voz</a:t>
            </a:r>
            <a:r>
              <a:rPr lang="en-US" sz="7200" dirty="0">
                <a:solidFill>
                  <a:srgbClr val="FAFF00"/>
                </a:solidFill>
                <a:latin typeface="League Gothic Italics"/>
              </a:rPr>
              <a:t> Suave y APACIBLE</a:t>
            </a:r>
          </a:p>
          <a:p>
            <a:pPr marL="0" lvl="0" indent="0"/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Salmos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37:4, “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Deléitate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el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Señor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, y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él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te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concederá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los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deseos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de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tu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corazón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.”</a:t>
            </a:r>
          </a:p>
          <a:p>
            <a:pPr marL="0" lvl="0" indent="0"/>
            <a:r>
              <a:rPr lang="en-US" sz="7200" dirty="0">
                <a:solidFill>
                  <a:srgbClr val="C4C2B8"/>
                </a:solidFill>
                <a:latin typeface="League Gothic"/>
              </a:rPr>
              <a:t>Un nuevo </a:t>
            </a:r>
            <a:r>
              <a:rPr lang="en-US" sz="7200" dirty="0" err="1">
                <a:solidFill>
                  <a:srgbClr val="C4C2B8"/>
                </a:solidFill>
                <a:latin typeface="League Gothic"/>
              </a:rPr>
              <a:t>pensamiento</a:t>
            </a:r>
            <a:r>
              <a:rPr lang="en-US" sz="7200" dirty="0">
                <a:solidFill>
                  <a:srgbClr val="C4C2B8"/>
                </a:solidFill>
                <a:latin typeface="League Gothic"/>
              </a:rPr>
              <a:t>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00286" y="2171700"/>
            <a:ext cx="14841146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220" dirty="0">
                <a:solidFill>
                  <a:srgbClr val="FAFF00"/>
                </a:solidFill>
                <a:latin typeface="League Gothic Italics"/>
              </a:rPr>
              <a:t>A TRAVÉS DE OTROS CREYENTES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1 Juan 4:1, “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Queridos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hermanos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, no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crean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a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cualquiera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que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pretenda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estar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inspirado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por el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Espíritu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,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sino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sométanlo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a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prueba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para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ver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si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es de Dios,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porque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han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salido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por el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mundo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muchos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falsos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profetas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.”</a:t>
            </a:r>
          </a:p>
          <a:p>
            <a:pPr marL="863600" lvl="1" indent="-431800" algn="just">
              <a:buFont typeface="Arial"/>
              <a:buChar char="•"/>
            </a:pP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1 Pedro 4:11, “ El que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habla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,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hágalo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como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quien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expresa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las palabras </a:t>
            </a:r>
            <a:r>
              <a:rPr lang="en-US" sz="6000" spc="220" dirty="0" err="1">
                <a:solidFill>
                  <a:schemeClr val="bg2"/>
                </a:solidFill>
                <a:latin typeface="League Gothic"/>
              </a:rPr>
              <a:t>mismas</a:t>
            </a:r>
            <a:r>
              <a:rPr lang="en-US" sz="6000" spc="220" dirty="0">
                <a:solidFill>
                  <a:schemeClr val="bg2"/>
                </a:solidFill>
                <a:latin typeface="League Gothic"/>
              </a:rPr>
              <a:t> de Dios.”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2492871" y="4429784"/>
            <a:ext cx="6463309" cy="1947140"/>
            <a:chOff x="0" y="0"/>
            <a:chExt cx="2771140" cy="12322964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41992" y="-3217188"/>
            <a:ext cx="7704864" cy="16187412"/>
            <a:chOff x="0" y="0"/>
            <a:chExt cx="10273152" cy="21583216"/>
          </a:xfrm>
        </p:grpSpPr>
        <p:sp>
          <p:nvSpPr>
            <p:cNvPr id="3" name="AutoShape 3"/>
            <p:cNvSpPr/>
            <p:nvPr/>
          </p:nvSpPr>
          <p:spPr>
            <a:xfrm rot="-6233333">
              <a:off x="-2962516" y="10620281"/>
              <a:ext cx="15870831" cy="5257133"/>
            </a:xfrm>
            <a:prstGeom prst="rect">
              <a:avLst/>
            </a:prstGeom>
            <a:solidFill>
              <a:srgbClr val="A6A6A6"/>
            </a:solidFill>
          </p:spPr>
        </p:sp>
        <p:sp>
          <p:nvSpPr>
            <p:cNvPr id="4" name="AutoShape 4"/>
            <p:cNvSpPr/>
            <p:nvPr/>
          </p:nvSpPr>
          <p:spPr>
            <a:xfrm rot="-4110353">
              <a:off x="-2754669" y="5813593"/>
              <a:ext cx="15782491" cy="4825983"/>
            </a:xfrm>
            <a:prstGeom prst="rect">
              <a:avLst/>
            </a:prstGeom>
            <a:solidFill>
              <a:srgbClr val="FAFF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1898" r="5765"/>
          <a:stretch>
            <a:fillRect/>
          </a:stretch>
        </p:blipFill>
        <p:spPr>
          <a:xfrm>
            <a:off x="15996171" y="1028700"/>
            <a:ext cx="1263129" cy="1180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07005" y="8747687"/>
            <a:ext cx="4075481" cy="631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52668" y="3872490"/>
            <a:ext cx="5643304" cy="230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6"/>
              </a:lnSpc>
            </a:pPr>
            <a:r>
              <a:rPr lang="en-US" sz="14163">
                <a:solidFill>
                  <a:srgbClr val="FAFF00"/>
                </a:solidFill>
                <a:latin typeface="League Gothic"/>
              </a:rPr>
              <a:t>ESPIRITUAL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52668" y="3120000"/>
            <a:ext cx="5643304" cy="133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55"/>
              </a:lnSpc>
            </a:pPr>
            <a:r>
              <a:rPr lang="en-US" sz="10960">
                <a:solidFill>
                  <a:srgbClr val="FFFFFF"/>
                </a:solidFill>
                <a:latin typeface="League Gothic"/>
              </a:rPr>
              <a:t>LA FORMACIÓN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52668" y="5884774"/>
            <a:ext cx="5643304" cy="160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52"/>
              </a:lnSpc>
            </a:pPr>
            <a:r>
              <a:rPr lang="en-US" sz="13093">
                <a:solidFill>
                  <a:srgbClr val="FFFFFF"/>
                </a:solidFill>
                <a:latin typeface="League Gothic"/>
              </a:rPr>
              <a:t>DEL MENTOR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52668" y="7124466"/>
            <a:ext cx="5560255" cy="26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2"/>
              </a:lnSpc>
            </a:pPr>
            <a:r>
              <a:rPr lang="en-US" sz="1640" spc="752">
                <a:solidFill>
                  <a:srgbClr val="FFFFFF"/>
                </a:solidFill>
                <a:latin typeface="Montserrat Classic"/>
              </a:rPr>
              <a:t>ACTUALIZACIÓN MINISTERIAL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30190" y="4685772"/>
            <a:ext cx="7229110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SECCIÓN DE PREGUNTAS</a:t>
            </a:r>
          </a:p>
        </p:txBody>
      </p:sp>
    </p:spTree>
    <p:extLst>
      <p:ext uri="{BB962C8B-B14F-4D97-AF65-F5344CB8AC3E}">
        <p14:creationId xmlns:p14="http://schemas.microsoft.com/office/powerpoint/2010/main" val="1902886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1898" r="5765"/>
          <a:stretch>
            <a:fillRect/>
          </a:stretch>
        </p:blipFill>
        <p:spPr>
          <a:xfrm>
            <a:off x="15996171" y="1028700"/>
            <a:ext cx="1263129" cy="1180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808" y="8685451"/>
            <a:ext cx="2467022" cy="382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110103"/>
            <a:ext cx="6591702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SESIÓN 3: PREGUNTAS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2808" y="7279908"/>
            <a:ext cx="2467022" cy="101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73"/>
              </a:lnSpc>
            </a:pPr>
            <a:r>
              <a:rPr lang="en-US" sz="6191">
                <a:solidFill>
                  <a:srgbClr val="FAFF00"/>
                </a:solidFill>
                <a:latin typeface="League Gothic"/>
              </a:rPr>
              <a:t>ESPIRITUAL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808" y="6988795"/>
            <a:ext cx="2467022" cy="593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4"/>
              </a:lnSpc>
            </a:pPr>
            <a:r>
              <a:rPr lang="en-US" sz="4791">
                <a:solidFill>
                  <a:srgbClr val="FFFFFF"/>
                </a:solidFill>
                <a:latin typeface="League Gothic"/>
              </a:rPr>
              <a:t>LA FORMACIÓN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808" y="8169901"/>
            <a:ext cx="2467022" cy="697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5723">
                <a:solidFill>
                  <a:srgbClr val="FFFFFF"/>
                </a:solidFill>
                <a:latin typeface="League Gothic"/>
              </a:rPr>
              <a:t>DEL MENTOR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5981" y="3173145"/>
            <a:ext cx="10241870" cy="838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1"/>
              </a:lnSpc>
            </a:pPr>
            <a:r>
              <a:rPr lang="en-US" sz="3135" spc="156">
                <a:solidFill>
                  <a:srgbClr val="FFFFFF"/>
                </a:solidFill>
                <a:latin typeface="Tabac Big Sans 1"/>
              </a:rPr>
              <a:t>1. ¿Qué cosas nos impiden escuchar la voz de Dios en nuestra vida diaria?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5650" y="5195148"/>
            <a:ext cx="10325585" cy="83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3140" spc="157">
                <a:solidFill>
                  <a:srgbClr val="FFFFFF"/>
                </a:solidFill>
                <a:latin typeface="Tabac Big Sans 1"/>
              </a:rPr>
              <a:t>2. ¿Crees que es posible vivir momento a momento en constante relación y comunicación con Jesús?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5981" y="7369256"/>
            <a:ext cx="10090190" cy="839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3"/>
              </a:lnSpc>
            </a:pPr>
            <a:r>
              <a:rPr lang="en-US" sz="3138" spc="156">
                <a:solidFill>
                  <a:srgbClr val="FFFFFF"/>
                </a:solidFill>
                <a:latin typeface="Tabac Big Sans 2"/>
              </a:rPr>
              <a:t>3. ¿Por qué es importante examinar cómo pensamos acerca de lo que Dios está diciendo a otros creyentes?</a:t>
            </a:r>
          </a:p>
        </p:txBody>
      </p:sp>
    </p:spTree>
    <p:extLst>
      <p:ext uri="{BB962C8B-B14F-4D97-AF65-F5344CB8AC3E}">
        <p14:creationId xmlns:p14="http://schemas.microsoft.com/office/powerpoint/2010/main" val="1922366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552700"/>
            <a:ext cx="16230600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3800" u="none" dirty="0">
                <a:solidFill>
                  <a:srgbClr val="FAFF00"/>
                </a:solidFill>
                <a:latin typeface="League Gothic"/>
              </a:rPr>
              <a:t>APRENDIENDO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3800" dirty="0">
                <a:solidFill>
                  <a:srgbClr val="FFFFFF"/>
                </a:solidFill>
                <a:latin typeface="League Gothic"/>
              </a:rPr>
              <a:t>A OBEDECER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57509" y="2235011"/>
            <a:ext cx="11572982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APRENDER A OBEDECER LA PALABRA DE DIOS y la </a:t>
            </a:r>
            <a:r>
              <a:rPr lang="en-US" sz="5400" spc="181" dirty="0" err="1">
                <a:solidFill>
                  <a:srgbClr val="FAFF00"/>
                </a:solidFill>
                <a:latin typeface="League Gothic Italics"/>
              </a:rPr>
              <a:t>Voz</a:t>
            </a:r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 de Dios es la </a:t>
            </a:r>
            <a:r>
              <a:rPr lang="en-US" sz="5400" spc="181" dirty="0" err="1">
                <a:solidFill>
                  <a:srgbClr val="FAFF00"/>
                </a:solidFill>
                <a:latin typeface="League Gothic Italics"/>
              </a:rPr>
              <a:t>conclusión</a:t>
            </a:r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 de la </a:t>
            </a:r>
            <a:r>
              <a:rPr lang="en-US" sz="5400" spc="181" dirty="0" err="1">
                <a:solidFill>
                  <a:srgbClr val="FAFF00"/>
                </a:solidFill>
                <a:latin typeface="League Gothic Italics"/>
              </a:rPr>
              <a:t>acción</a:t>
            </a:r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 de </a:t>
            </a:r>
            <a:r>
              <a:rPr lang="en-US" sz="5400" spc="181" dirty="0" err="1">
                <a:solidFill>
                  <a:srgbClr val="FAFF00"/>
                </a:solidFill>
                <a:latin typeface="League Gothic Italics"/>
              </a:rPr>
              <a:t>escuchar</a:t>
            </a:r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.</a:t>
            </a:r>
          </a:p>
          <a:p>
            <a:pPr algn="ctr"/>
            <a:endParaRPr lang="en-US" sz="5400" spc="181" dirty="0">
              <a:solidFill>
                <a:srgbClr val="FAFF00"/>
              </a:solidFill>
              <a:latin typeface="League Gothic Italics"/>
            </a:endParaRPr>
          </a:p>
          <a:p>
            <a:pPr algn="ctr"/>
            <a:r>
              <a:rPr lang="en-US" sz="5400" dirty="0">
                <a:solidFill>
                  <a:srgbClr val="C4C2B8"/>
                </a:solidFill>
                <a:latin typeface="League Gothic"/>
              </a:rPr>
              <a:t>Santiago 1:22-25, “22 No se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contenten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solo con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escuchar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la palabra,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pues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así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se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engañan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ustedes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mismos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.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Llévenla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a la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práctica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. 23 El que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escucha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la palabra,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pero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no la pone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práctica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es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como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el que se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mira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el rostro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un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espejo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81776" y="1819513"/>
            <a:ext cx="11324448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APRENDER A OBEDECER LA PALABRA DE DIOS y la </a:t>
            </a:r>
            <a:r>
              <a:rPr lang="en-US" sz="5400" spc="181" dirty="0" err="1">
                <a:solidFill>
                  <a:srgbClr val="FAFF00"/>
                </a:solidFill>
                <a:latin typeface="League Gothic Italics"/>
              </a:rPr>
              <a:t>Voz</a:t>
            </a:r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 de Dios es la </a:t>
            </a:r>
            <a:r>
              <a:rPr lang="en-US" sz="5400" spc="181" dirty="0" err="1">
                <a:solidFill>
                  <a:srgbClr val="FAFF00"/>
                </a:solidFill>
                <a:latin typeface="League Gothic Italics"/>
              </a:rPr>
              <a:t>conclusión</a:t>
            </a:r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 de la </a:t>
            </a:r>
            <a:r>
              <a:rPr lang="en-US" sz="5400" spc="181" dirty="0" err="1">
                <a:solidFill>
                  <a:srgbClr val="FAFF00"/>
                </a:solidFill>
                <a:latin typeface="League Gothic Italics"/>
              </a:rPr>
              <a:t>acción</a:t>
            </a:r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 de </a:t>
            </a:r>
            <a:r>
              <a:rPr lang="en-US" sz="5400" spc="181" dirty="0" err="1">
                <a:solidFill>
                  <a:srgbClr val="FAFF00"/>
                </a:solidFill>
                <a:latin typeface="League Gothic Italics"/>
              </a:rPr>
              <a:t>escuchar</a:t>
            </a:r>
            <a:r>
              <a:rPr lang="en-US" sz="5400" spc="181" dirty="0">
                <a:solidFill>
                  <a:srgbClr val="FAFF00"/>
                </a:solidFill>
                <a:latin typeface="League Gothic Italics"/>
              </a:rPr>
              <a:t>.</a:t>
            </a:r>
          </a:p>
          <a:p>
            <a:pPr algn="ctr"/>
            <a:endParaRPr lang="en-US" sz="5400" spc="181" dirty="0">
              <a:solidFill>
                <a:srgbClr val="FAFF00"/>
              </a:solidFill>
              <a:latin typeface="League Gothic Italics"/>
            </a:endParaRPr>
          </a:p>
          <a:p>
            <a:pPr algn="ctr"/>
            <a:r>
              <a:rPr lang="en-US" sz="5400" dirty="0">
                <a:solidFill>
                  <a:srgbClr val="C4C2B8"/>
                </a:solidFill>
                <a:latin typeface="League Gothic"/>
              </a:rPr>
              <a:t>Santiago 1:22-25, “24 y,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después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de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mirarse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, se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va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y se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olvida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seguida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de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cómo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es. 25 Pero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quien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se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fija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atentamente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la ley perfecta que da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libertad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, y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persevera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ella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, no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olvidando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lo que ha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oído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sino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haciéndolo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recibirá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bendición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 al </a:t>
            </a:r>
            <a:r>
              <a:rPr lang="en-US" sz="5400" dirty="0" err="1">
                <a:solidFill>
                  <a:srgbClr val="C4C2B8"/>
                </a:solidFill>
                <a:latin typeface="League Gothic"/>
              </a:rPr>
              <a:t>practicarla</a:t>
            </a:r>
            <a:r>
              <a:rPr lang="en-US" sz="5400" dirty="0">
                <a:solidFill>
                  <a:srgbClr val="C4C2B8"/>
                </a:solidFill>
                <a:latin typeface="League Gothic"/>
              </a:rPr>
              <a:t>.”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289807" y="-4896261"/>
            <a:ext cx="2533109" cy="14383030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36364" y="1371226"/>
            <a:ext cx="11341363" cy="2118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6"/>
              </a:lnSpc>
            </a:pPr>
            <a:r>
              <a:rPr lang="en-US" sz="3200" spc="176" dirty="0">
                <a:solidFill>
                  <a:srgbClr val="F3161E"/>
                </a:solidFill>
                <a:latin typeface="League Gothic"/>
              </a:rPr>
              <a:t>LA GRAN COMISIÓN</a:t>
            </a:r>
          </a:p>
          <a:p>
            <a:pPr>
              <a:lnSpc>
                <a:spcPts val="3296"/>
              </a:lnSpc>
            </a:pPr>
            <a:r>
              <a:rPr lang="en-US" sz="3200" spc="176" dirty="0">
                <a:solidFill>
                  <a:srgbClr val="FAFF00"/>
                </a:solidFill>
                <a:latin typeface="League Gothic"/>
              </a:rPr>
              <a:t>MATEO 28:19-20, “POR TANTO, VAYAN Y HAGAN DISCÍPULOS DE TODAS LAS NACIONES, BAUTIZÁNDOLOS EN</a:t>
            </a:r>
            <a:r>
              <a:rPr lang="en-US" sz="3200" u="none" spc="176" dirty="0">
                <a:solidFill>
                  <a:srgbClr val="FAFF00"/>
                </a:solidFill>
                <a:latin typeface="League Gothic"/>
              </a:rPr>
              <a:t> EL NOMBRE DEL P</a:t>
            </a:r>
            <a:r>
              <a:rPr lang="en-US" sz="3200" spc="176" dirty="0">
                <a:solidFill>
                  <a:srgbClr val="FAFF00"/>
                </a:solidFill>
                <a:latin typeface="League Gothic"/>
              </a:rPr>
              <a:t>ADRE Y DEL HIJO Y DEL ESPÍRITU SANTO, ENSEÑÁNDOLES </a:t>
            </a:r>
            <a:r>
              <a:rPr lang="en-US" sz="3200" u="none" spc="176" dirty="0">
                <a:solidFill>
                  <a:srgbClr val="FAFF00"/>
                </a:solidFill>
                <a:latin typeface="League Gothic"/>
              </a:rPr>
              <a:t>A OBEDECER TODO LO QUE LES HE MANDAD</a:t>
            </a:r>
            <a:r>
              <a:rPr lang="en-US" sz="3200" spc="176" dirty="0">
                <a:solidFill>
                  <a:srgbClr val="FAFF00"/>
                </a:solidFill>
                <a:latin typeface="League Gothic"/>
              </a:rPr>
              <a:t>O A USTEDES. Y LES ASEGURO QUE ESTARÉ CON USTEDES SIEMPRE,HASTA EL FIN DEL MUNDO.”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59798" y="3514792"/>
            <a:ext cx="5766202" cy="576620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44775" y="505640"/>
            <a:ext cx="1440986" cy="14409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22732" y="2096512"/>
            <a:ext cx="15642536" cy="609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600" dirty="0">
                <a:solidFill>
                  <a:srgbClr val="FAFF00"/>
                </a:solidFill>
                <a:latin typeface="League Gothic"/>
              </a:rPr>
              <a:t>СЛУШАТЬ –  ESC</a:t>
            </a:r>
            <a:r>
              <a:rPr lang="en-US" sz="6600" u="none" dirty="0">
                <a:solidFill>
                  <a:srgbClr val="FAFF00"/>
                </a:solidFill>
                <a:latin typeface="League Gothic"/>
              </a:rPr>
              <a:t>UCHAR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6600" u="none" dirty="0">
                <a:solidFill>
                  <a:srgbClr val="FAFF00"/>
                </a:solidFill>
                <a:latin typeface="League Gothic"/>
              </a:rPr>
              <a:t>ПОСЛУШАТЬ – OBEDECER</a:t>
            </a:r>
          </a:p>
          <a:p>
            <a:pPr marL="0" lvl="0" indent="0" algn="ctr"/>
            <a:r>
              <a:rPr lang="en-US" sz="6600" u="none" dirty="0">
                <a:solidFill>
                  <a:srgbClr val="FAFF00"/>
                </a:solidFill>
                <a:latin typeface="League Gothic"/>
              </a:rPr>
              <a:t>                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6600" u="none" dirty="0">
                <a:solidFill>
                  <a:srgbClr val="FAFF00"/>
                </a:solidFill>
                <a:latin typeface="League Gothic"/>
              </a:rPr>
              <a:t>ПО – COMO PREFIJO SIGNIFICA “INICIAR Y CONTINUAR” UNA ACCIÓN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6600" u="none" dirty="0">
                <a:solidFill>
                  <a:srgbClr val="FAFF00"/>
                </a:solidFill>
                <a:latin typeface="League Gothic"/>
              </a:rPr>
              <a:t>POR LO TANTO, “OBEDECER” ES “EMPEZAR A ESCUCHAR Y CONTINUAR ESCUCHANDO.”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08891" y="2628900"/>
            <a:ext cx="1587021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2000" dirty="0">
                <a:solidFill>
                  <a:srgbClr val="FAFF00"/>
                </a:solidFill>
                <a:latin typeface="League Gothic"/>
              </a:rPr>
              <a:t>DES</a:t>
            </a:r>
            <a:r>
              <a:rPr lang="en-US" sz="12000" u="none" dirty="0">
                <a:solidFill>
                  <a:srgbClr val="FAFF00"/>
                </a:solidFill>
                <a:latin typeface="League Gothic"/>
              </a:rPr>
              <a:t>ARROLLO DE LIDERAZGO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2000" dirty="0">
                <a:solidFill>
                  <a:srgbClr val="FFFFFF"/>
                </a:solidFill>
                <a:latin typeface="League Gothic"/>
              </a:rPr>
              <a:t>O DISCIPULADO DE LÍDERES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41432" y="221029"/>
            <a:ext cx="1035736" cy="103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03082" y="3004581"/>
            <a:ext cx="1519728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7200" dirty="0">
                <a:solidFill>
                  <a:srgbClr val="FAFF00"/>
                </a:solidFill>
                <a:latin typeface="League Gothic"/>
              </a:rPr>
              <a:t>Mateo 21:28-30, “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Había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un hombre que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tenía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dos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hijos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. Se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dirigió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al primero y le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pidió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: “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Hijo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,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ve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a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trabajar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hoy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en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el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viñedo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”. “No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quiero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”,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contestó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,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pero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después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se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arrepintió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y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fue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.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Luego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el padre se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dirigió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al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otro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hijo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y le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pidió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lo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mismo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. Este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contestó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: “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Sí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,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señor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”;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pero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 no </a:t>
            </a:r>
            <a:r>
              <a:rPr lang="en-US" sz="7200" dirty="0" err="1">
                <a:solidFill>
                  <a:srgbClr val="FAFF00"/>
                </a:solidFill>
                <a:latin typeface="League Gothic"/>
              </a:rPr>
              <a:t>fue</a:t>
            </a:r>
            <a:r>
              <a:rPr lang="en-US" sz="7200" dirty="0">
                <a:solidFill>
                  <a:srgbClr val="FAFF00"/>
                </a:solidFill>
                <a:latin typeface="League Gothic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-2373602" y="4693663"/>
            <a:ext cx="4857466" cy="1947140"/>
            <a:chOff x="0" y="0"/>
            <a:chExt cx="2771140" cy="12322964"/>
          </a:xfrm>
          <a:solidFill>
            <a:schemeClr val="bg1">
              <a:lumMod val="95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289807" y="-4934361"/>
            <a:ext cx="2533109" cy="14383030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699" y="1223449"/>
            <a:ext cx="8918516" cy="219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5"/>
              </a:lnSpc>
            </a:pP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MENTOREAR LÍDERES DE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BE D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AR COMO RESULTADO ENSEÑAR A OTROS </a:t>
            </a: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A OBEDECER.</a:t>
            </a:r>
          </a:p>
          <a:p>
            <a:pPr algn="ctr">
              <a:lnSpc>
                <a:spcPts val="3329"/>
              </a:lnSpc>
            </a:pPr>
            <a:endParaRPr lang="en-US" sz="4500" u="none" spc="247" dirty="0">
              <a:solidFill>
                <a:srgbClr val="FAFF00"/>
              </a:solidFill>
              <a:latin typeface="League Gothic"/>
            </a:endParaRPr>
          </a:p>
          <a:p>
            <a:pPr algn="ctr">
              <a:lnSpc>
                <a:spcPts val="4635"/>
              </a:lnSpc>
            </a:pPr>
            <a:r>
              <a:rPr lang="en-US" sz="4500" u="none" spc="247" dirty="0">
                <a:solidFill>
                  <a:srgbClr val="FAFF00"/>
                </a:solidFill>
                <a:latin typeface="League Gothic"/>
              </a:rPr>
              <a:t>MODELAND</a:t>
            </a:r>
            <a:r>
              <a:rPr lang="en-US" sz="4500" spc="247" dirty="0">
                <a:solidFill>
                  <a:srgbClr val="FAFF00"/>
                </a:solidFill>
                <a:latin typeface="League Gothic"/>
              </a:rPr>
              <a:t>O OBEDIENCIA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87200" y="3670956"/>
            <a:ext cx="5841330" cy="584133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41992" y="-3217188"/>
            <a:ext cx="7704864" cy="16187412"/>
            <a:chOff x="0" y="0"/>
            <a:chExt cx="10273152" cy="21583216"/>
          </a:xfrm>
        </p:grpSpPr>
        <p:sp>
          <p:nvSpPr>
            <p:cNvPr id="3" name="AutoShape 3"/>
            <p:cNvSpPr/>
            <p:nvPr/>
          </p:nvSpPr>
          <p:spPr>
            <a:xfrm rot="-6233333">
              <a:off x="-2962516" y="10620281"/>
              <a:ext cx="15870831" cy="5257133"/>
            </a:xfrm>
            <a:prstGeom prst="rect">
              <a:avLst/>
            </a:prstGeom>
            <a:solidFill>
              <a:srgbClr val="A6A6A6"/>
            </a:solidFill>
          </p:spPr>
        </p:sp>
        <p:sp>
          <p:nvSpPr>
            <p:cNvPr id="4" name="AutoShape 4"/>
            <p:cNvSpPr/>
            <p:nvPr/>
          </p:nvSpPr>
          <p:spPr>
            <a:xfrm rot="-4110353">
              <a:off x="-2754669" y="5813593"/>
              <a:ext cx="15782491" cy="4825983"/>
            </a:xfrm>
            <a:prstGeom prst="rect">
              <a:avLst/>
            </a:prstGeom>
            <a:solidFill>
              <a:srgbClr val="FAFF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1898" r="5765"/>
          <a:stretch>
            <a:fillRect/>
          </a:stretch>
        </p:blipFill>
        <p:spPr>
          <a:xfrm>
            <a:off x="15996171" y="1028700"/>
            <a:ext cx="1263129" cy="1180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07005" y="8747687"/>
            <a:ext cx="4075481" cy="631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52668" y="3872490"/>
            <a:ext cx="5643304" cy="230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6"/>
              </a:lnSpc>
            </a:pPr>
            <a:r>
              <a:rPr lang="en-US" sz="14163">
                <a:solidFill>
                  <a:srgbClr val="FAFF00"/>
                </a:solidFill>
                <a:latin typeface="League Gothic"/>
              </a:rPr>
              <a:t>ESPIRITUAL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52668" y="3120000"/>
            <a:ext cx="5643304" cy="133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55"/>
              </a:lnSpc>
            </a:pPr>
            <a:r>
              <a:rPr lang="en-US" sz="10960">
                <a:solidFill>
                  <a:srgbClr val="FFFFFF"/>
                </a:solidFill>
                <a:latin typeface="League Gothic"/>
              </a:rPr>
              <a:t>LA FORMACIÓN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52668" y="5884774"/>
            <a:ext cx="5643304" cy="160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52"/>
              </a:lnSpc>
            </a:pPr>
            <a:r>
              <a:rPr lang="en-US" sz="13093">
                <a:solidFill>
                  <a:srgbClr val="FFFFFF"/>
                </a:solidFill>
                <a:latin typeface="League Gothic"/>
              </a:rPr>
              <a:t>DEL MENTOR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52668" y="7124466"/>
            <a:ext cx="5560255" cy="26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2"/>
              </a:lnSpc>
            </a:pPr>
            <a:r>
              <a:rPr lang="en-US" sz="1640" spc="752">
                <a:solidFill>
                  <a:srgbClr val="FFFFFF"/>
                </a:solidFill>
                <a:latin typeface="Montserrat Classic"/>
              </a:rPr>
              <a:t>ACTUALIZACIÓN MINISTERIAL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30190" y="4685772"/>
            <a:ext cx="7229110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SECCIÓN DE PREGUNTAS</a:t>
            </a:r>
          </a:p>
        </p:txBody>
      </p:sp>
    </p:spTree>
    <p:extLst>
      <p:ext uri="{BB962C8B-B14F-4D97-AF65-F5344CB8AC3E}">
        <p14:creationId xmlns:p14="http://schemas.microsoft.com/office/powerpoint/2010/main" val="942507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1898" r="5765"/>
          <a:stretch>
            <a:fillRect/>
          </a:stretch>
        </p:blipFill>
        <p:spPr>
          <a:xfrm>
            <a:off x="15996171" y="1028700"/>
            <a:ext cx="1263129" cy="1180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808" y="8685451"/>
            <a:ext cx="2467022" cy="382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110103"/>
            <a:ext cx="6591702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SESIÓN 4: PREGUNTAS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2808" y="7279908"/>
            <a:ext cx="2467022" cy="101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73"/>
              </a:lnSpc>
            </a:pPr>
            <a:r>
              <a:rPr lang="en-US" sz="6191">
                <a:solidFill>
                  <a:srgbClr val="FAFF00"/>
                </a:solidFill>
                <a:latin typeface="League Gothic"/>
              </a:rPr>
              <a:t>ESPIRITUAL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808" y="6988795"/>
            <a:ext cx="2467022" cy="593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4"/>
              </a:lnSpc>
            </a:pPr>
            <a:r>
              <a:rPr lang="en-US" sz="4791">
                <a:solidFill>
                  <a:srgbClr val="FFFFFF"/>
                </a:solidFill>
                <a:latin typeface="League Gothic"/>
              </a:rPr>
              <a:t>LA FORMACIÓN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808" y="8169901"/>
            <a:ext cx="2467022" cy="697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5723">
                <a:solidFill>
                  <a:srgbClr val="FFFFFF"/>
                </a:solidFill>
                <a:latin typeface="League Gothic"/>
              </a:rPr>
              <a:t>DEL MENTOR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5981" y="3169526"/>
            <a:ext cx="10241870" cy="84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1"/>
              </a:lnSpc>
            </a:pPr>
            <a:r>
              <a:rPr lang="en-US" sz="3135" spc="156">
                <a:solidFill>
                  <a:srgbClr val="FFFFFF"/>
                </a:solidFill>
                <a:latin typeface="Tabac Big Sans 1"/>
              </a:rPr>
              <a:t>1. ¿Cuáles son los factores de nuestra vida espiritual que hacen que la obediencia sea difícil?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33715" y="5041009"/>
            <a:ext cx="10325585" cy="122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3140" spc="157">
                <a:solidFill>
                  <a:srgbClr val="FFFFFF"/>
                </a:solidFill>
                <a:latin typeface="Tabac Big Sans 1"/>
              </a:rPr>
              <a:t>2. De las cuatro ovejas diferentes de las que hablamos (usted, su familia, los perdidos y la iglesia), ¿a quién sientes que Dios te está guiando a alimentar esta semana?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5981" y="7524686"/>
            <a:ext cx="10090190" cy="84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3"/>
              </a:lnSpc>
            </a:pPr>
            <a:r>
              <a:rPr lang="en-US" sz="3138" spc="156">
                <a:solidFill>
                  <a:srgbClr val="FFFFFF"/>
                </a:solidFill>
                <a:latin typeface="Tabac Big Sans 2"/>
              </a:rPr>
              <a:t>3. ¿Cómo podemos modelar obediencia al Padre en nuestra relación con los demás?</a:t>
            </a:r>
          </a:p>
        </p:txBody>
      </p:sp>
    </p:spTree>
    <p:extLst>
      <p:ext uri="{BB962C8B-B14F-4D97-AF65-F5344CB8AC3E}">
        <p14:creationId xmlns:p14="http://schemas.microsoft.com/office/powerpoint/2010/main" val="2988454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44775" y="505640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22732" y="3086100"/>
            <a:ext cx="15642536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1500" dirty="0">
                <a:solidFill>
                  <a:srgbClr val="FAFF00"/>
                </a:solidFill>
                <a:latin typeface="League Gothic"/>
              </a:rPr>
              <a:t>E</a:t>
            </a:r>
            <a:r>
              <a:rPr lang="en-US" sz="11500" u="none" dirty="0">
                <a:solidFill>
                  <a:srgbClr val="FAFF00"/>
                </a:solidFill>
                <a:latin typeface="League Gothic"/>
              </a:rPr>
              <a:t>SCUCHANDO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11500" dirty="0">
                <a:solidFill>
                  <a:srgbClr val="FFFFFF"/>
                </a:solidFill>
                <a:latin typeface="League Gothic"/>
              </a:rPr>
              <a:t>LA VOZ DE LA IGLESIA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6174950" y="-6111164"/>
            <a:ext cx="2533109" cy="16875155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38200" y="1269766"/>
            <a:ext cx="1415614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FAFF00"/>
                </a:solidFill>
                <a:latin typeface="League Gothic"/>
              </a:rPr>
              <a:t>ESCUCHAR LA VOZ DE LA IGLESIA IMPLICA UNA RESPONSA</a:t>
            </a:r>
            <a:r>
              <a:rPr lang="en-US" sz="4800" u="none" dirty="0">
                <a:solidFill>
                  <a:srgbClr val="FAFF00"/>
                </a:solidFill>
                <a:latin typeface="League Gothic"/>
              </a:rPr>
              <a:t>BILID</a:t>
            </a:r>
            <a:r>
              <a:rPr lang="en-US" sz="4800" dirty="0">
                <a:solidFill>
                  <a:srgbClr val="FAFF00"/>
                </a:solidFill>
                <a:latin typeface="League Gothic"/>
              </a:rPr>
              <a:t>AD AMOROSA.</a:t>
            </a:r>
          </a:p>
          <a:p>
            <a:pPr algn="ctr"/>
            <a:r>
              <a:rPr lang="en-US" sz="4800" dirty="0">
                <a:solidFill>
                  <a:srgbClr val="FAFF00"/>
                </a:solidFill>
                <a:latin typeface="League Gothic"/>
              </a:rPr>
              <a:t>MODELE RESPONSABILIDAD ANTE EL</a:t>
            </a:r>
            <a:r>
              <a:rPr lang="en-US" sz="4800" u="none" dirty="0">
                <a:solidFill>
                  <a:srgbClr val="FAFF00"/>
                </a:solidFill>
                <a:latin typeface="League Gothic"/>
              </a:rPr>
              <a:t> MENTOREADO.</a:t>
            </a:r>
          </a:p>
          <a:p>
            <a:pPr algn="ctr"/>
            <a:r>
              <a:rPr lang="en-US" sz="4800" u="none" dirty="0">
                <a:solidFill>
                  <a:schemeClr val="bg2"/>
                </a:solidFill>
                <a:latin typeface="League Gothic"/>
              </a:rPr>
              <a:t>“¿A QUIÉN ESTÁ DISCIPULAND</a:t>
            </a:r>
            <a:r>
              <a:rPr lang="en-US" sz="4800" dirty="0">
                <a:solidFill>
                  <a:schemeClr val="bg2"/>
                </a:solidFill>
                <a:latin typeface="League Gothic"/>
              </a:rPr>
              <a:t>O, Y QUIÉN LO ESTÁ DISCIPULANDO?– DR. JERRY PORTER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34799" y="4229098"/>
            <a:ext cx="5029201" cy="502920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86289" y="1471644"/>
            <a:ext cx="6515421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spc="220" dirty="0">
                <a:solidFill>
                  <a:srgbClr val="FAFF00"/>
                </a:solidFill>
                <a:latin typeface="League Gothic"/>
              </a:rPr>
              <a:t>RESPONSABILIDAD INCLUYE:</a:t>
            </a:r>
          </a:p>
          <a:p>
            <a:endParaRPr lang="en-US" sz="5400" spc="220" dirty="0">
              <a:solidFill>
                <a:srgbClr val="FAFF00"/>
              </a:solidFill>
              <a:latin typeface="League Gothic"/>
            </a:endParaRPr>
          </a:p>
          <a:p>
            <a:pPr marL="863600" lvl="1" indent="-431800">
              <a:buFont typeface="Arial"/>
              <a:buChar char="•"/>
            </a:pPr>
            <a:r>
              <a:rPr lang="en-US" sz="5400" dirty="0">
                <a:solidFill>
                  <a:srgbClr val="C4C2B8"/>
                </a:solidFill>
                <a:latin typeface="League Gothic"/>
              </a:rPr>
              <a:t>DISCIPLINASESPIRITUALES</a:t>
            </a:r>
          </a:p>
          <a:p>
            <a:pPr marL="863600" lvl="1" indent="-431800">
              <a:buFont typeface="Arial"/>
              <a:buChar char="•"/>
            </a:pPr>
            <a:r>
              <a:rPr lang="en-US" sz="5400" dirty="0">
                <a:solidFill>
                  <a:srgbClr val="C4C2B8"/>
                </a:solidFill>
                <a:latin typeface="League Gothic"/>
              </a:rPr>
              <a:t>FINANZAS</a:t>
            </a:r>
          </a:p>
          <a:p>
            <a:pPr marL="863600" lvl="1" indent="-431800">
              <a:buFont typeface="Arial"/>
              <a:buChar char="•"/>
            </a:pPr>
            <a:r>
              <a:rPr lang="en-US" sz="5400" dirty="0">
                <a:solidFill>
                  <a:srgbClr val="C4C2B8"/>
                </a:solidFill>
                <a:latin typeface="League Gothic"/>
              </a:rPr>
              <a:t>LIDERAZGO ESPIRITUAL</a:t>
            </a:r>
          </a:p>
          <a:p>
            <a:pPr marL="863600" lvl="1" indent="-431800">
              <a:buFont typeface="Arial"/>
              <a:buChar char="•"/>
            </a:pPr>
            <a:r>
              <a:rPr lang="en-US" sz="5400" dirty="0">
                <a:solidFill>
                  <a:srgbClr val="C4C2B8"/>
                </a:solidFill>
                <a:latin typeface="League Gothic"/>
              </a:rPr>
              <a:t>SOMETIMIENTO A OTROS</a:t>
            </a:r>
          </a:p>
          <a:p>
            <a:pPr marL="863600" lvl="1" indent="-431800">
              <a:buFont typeface="Arial"/>
              <a:buChar char="•"/>
            </a:pPr>
            <a:r>
              <a:rPr lang="en-US" sz="5400" dirty="0">
                <a:solidFill>
                  <a:srgbClr val="C4C2B8"/>
                </a:solidFill>
                <a:latin typeface="League Gothic"/>
              </a:rPr>
              <a:t>TENTACIONES SEXUALES</a:t>
            </a:r>
          </a:p>
          <a:p>
            <a:pPr marL="863600" lvl="1" indent="-431800">
              <a:buFont typeface="Arial"/>
              <a:buChar char="•"/>
            </a:pPr>
            <a:r>
              <a:rPr lang="en-US" sz="5400" dirty="0">
                <a:solidFill>
                  <a:srgbClr val="C4C2B8"/>
                </a:solidFill>
                <a:latin typeface="League Gothic"/>
              </a:rPr>
              <a:t>EJERCICIO FÍSICO</a:t>
            </a:r>
          </a:p>
          <a:p>
            <a:pPr marL="863600" lvl="1" indent="-431800">
              <a:buFont typeface="Arial"/>
              <a:buChar char="•"/>
            </a:pPr>
            <a:r>
              <a:rPr lang="en-US" sz="5400" dirty="0">
                <a:solidFill>
                  <a:srgbClr val="C4C2B8"/>
                </a:solidFill>
                <a:latin typeface="League Gothic"/>
              </a:rPr>
              <a:t>CONTROL DE LA LENGUA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92400" y="7734300"/>
            <a:ext cx="2056758" cy="205675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6350" y="2628900"/>
            <a:ext cx="157353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dirty="0">
                <a:solidFill>
                  <a:srgbClr val="C4C2B8"/>
                </a:solidFill>
                <a:latin typeface="League Gothic"/>
              </a:rPr>
              <a:t>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mentoreo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responsable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mejora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lugar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trabajo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secular al “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aumentar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retención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aumentar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moral,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aumentar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compromiso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original,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aumentar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satisfacción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trabajo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aumentar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desarrollo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liderazgo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tener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un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mejor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plan de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sucesión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reducir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estrés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tener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equipos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más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fuertes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y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más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cohesivos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y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tener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un mayor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nivel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conciencia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tanto individual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como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organizacional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.”</a:t>
            </a:r>
          </a:p>
          <a:p>
            <a:pPr algn="r"/>
            <a:r>
              <a:rPr lang="en-US" sz="6000" spc="203" dirty="0">
                <a:solidFill>
                  <a:srgbClr val="FAFF00"/>
                </a:solidFill>
                <a:latin typeface="League Gothic"/>
              </a:rPr>
              <a:t>DR. EDDIE ESTEP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6501" y="1911846"/>
            <a:ext cx="15214998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6000" dirty="0">
                <a:solidFill>
                  <a:srgbClr val="C4C2B8"/>
                </a:solidFill>
                <a:latin typeface="League Gothic"/>
              </a:rPr>
              <a:t>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mentoreo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responsable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dentro de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iglesia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“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aumenta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conexiones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disminuye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soledad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aumenta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autoconciencia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alienta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enfoque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y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productividad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mantiene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al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ministro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ministerio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aumenta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efectividad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y la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realización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aumenta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desarrollo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del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liderazgo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,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ayuda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al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mentoreado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cometer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menos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errores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y da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oportunidad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a los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ministros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 </a:t>
            </a:r>
            <a:r>
              <a:rPr lang="en-US" sz="6000" dirty="0" err="1">
                <a:solidFill>
                  <a:srgbClr val="C4C2B8"/>
                </a:solidFill>
                <a:latin typeface="League Gothic"/>
              </a:rPr>
              <a:t>potenciales</a:t>
            </a:r>
            <a:r>
              <a:rPr lang="en-US" sz="6000" dirty="0">
                <a:solidFill>
                  <a:srgbClr val="C4C2B8"/>
                </a:solidFill>
                <a:latin typeface="League Gothic"/>
              </a:rPr>
              <a:t>”.</a:t>
            </a:r>
          </a:p>
          <a:p>
            <a:pPr algn="r"/>
            <a:r>
              <a:rPr lang="en-US" sz="6000" spc="214" dirty="0">
                <a:solidFill>
                  <a:srgbClr val="FAFF00"/>
                </a:solidFill>
                <a:latin typeface="League Gothic"/>
              </a:rPr>
              <a:t>DR. EDDIE ESTEP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41992" y="-3217188"/>
            <a:ext cx="7704864" cy="16187412"/>
            <a:chOff x="0" y="0"/>
            <a:chExt cx="10273152" cy="21583216"/>
          </a:xfrm>
        </p:grpSpPr>
        <p:sp>
          <p:nvSpPr>
            <p:cNvPr id="3" name="AutoShape 3"/>
            <p:cNvSpPr/>
            <p:nvPr/>
          </p:nvSpPr>
          <p:spPr>
            <a:xfrm rot="-6233333">
              <a:off x="-2962516" y="10620281"/>
              <a:ext cx="15870831" cy="5257133"/>
            </a:xfrm>
            <a:prstGeom prst="rect">
              <a:avLst/>
            </a:prstGeom>
            <a:solidFill>
              <a:srgbClr val="A6A6A6"/>
            </a:solidFill>
          </p:spPr>
        </p:sp>
        <p:sp>
          <p:nvSpPr>
            <p:cNvPr id="4" name="AutoShape 4"/>
            <p:cNvSpPr/>
            <p:nvPr/>
          </p:nvSpPr>
          <p:spPr>
            <a:xfrm rot="-4110353">
              <a:off x="-2754669" y="5813593"/>
              <a:ext cx="15782491" cy="4825983"/>
            </a:xfrm>
            <a:prstGeom prst="rect">
              <a:avLst/>
            </a:prstGeom>
            <a:solidFill>
              <a:srgbClr val="FAFF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1898" r="5765"/>
          <a:stretch>
            <a:fillRect/>
          </a:stretch>
        </p:blipFill>
        <p:spPr>
          <a:xfrm>
            <a:off x="15996171" y="1028700"/>
            <a:ext cx="1263129" cy="1180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07005" y="8747687"/>
            <a:ext cx="4075481" cy="631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52668" y="3872490"/>
            <a:ext cx="5643304" cy="230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96"/>
              </a:lnSpc>
            </a:pPr>
            <a:r>
              <a:rPr lang="en-US" sz="14163">
                <a:solidFill>
                  <a:srgbClr val="FAFF00"/>
                </a:solidFill>
                <a:latin typeface="League Gothic"/>
              </a:rPr>
              <a:t>ESPIRITUAL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52668" y="3120000"/>
            <a:ext cx="5643304" cy="133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55"/>
              </a:lnSpc>
            </a:pPr>
            <a:r>
              <a:rPr lang="en-US" sz="10960">
                <a:solidFill>
                  <a:srgbClr val="FFFFFF"/>
                </a:solidFill>
                <a:latin typeface="League Gothic"/>
              </a:rPr>
              <a:t>LA FORMACIÓN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52668" y="5884774"/>
            <a:ext cx="5643304" cy="1606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52"/>
              </a:lnSpc>
            </a:pPr>
            <a:r>
              <a:rPr lang="en-US" sz="13093">
                <a:solidFill>
                  <a:srgbClr val="FFFFFF"/>
                </a:solidFill>
                <a:latin typeface="League Gothic"/>
              </a:rPr>
              <a:t>DEL MENTOR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52668" y="7124466"/>
            <a:ext cx="5560255" cy="26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2"/>
              </a:lnSpc>
            </a:pPr>
            <a:r>
              <a:rPr lang="en-US" sz="1640" spc="752">
                <a:solidFill>
                  <a:srgbClr val="FFFFFF"/>
                </a:solidFill>
                <a:latin typeface="Montserrat Classic"/>
              </a:rPr>
              <a:t>ACTUALIZACIÓN MINISTERIAL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30190" y="4685772"/>
            <a:ext cx="7229110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SECCIÓN DE PREGUNTAS</a:t>
            </a:r>
          </a:p>
        </p:txBody>
      </p:sp>
    </p:spTree>
    <p:extLst>
      <p:ext uri="{BB962C8B-B14F-4D97-AF65-F5344CB8AC3E}">
        <p14:creationId xmlns:p14="http://schemas.microsoft.com/office/powerpoint/2010/main" val="352143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289807" y="-4920693"/>
            <a:ext cx="2533109" cy="14383030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73737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74232" y="1221048"/>
            <a:ext cx="14025687" cy="2195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326"/>
              </a:lnSpc>
            </a:pPr>
            <a:r>
              <a:rPr lang="en-US" sz="4200" spc="231" dirty="0">
                <a:solidFill>
                  <a:srgbClr val="FAFF00"/>
                </a:solidFill>
                <a:latin typeface="League Gothic Italics"/>
              </a:rPr>
              <a:t>METAS DEL DISCIPULADO DE LÍDERES:</a:t>
            </a:r>
          </a:p>
          <a:p>
            <a:pPr marL="906780" lvl="1" indent="-453390">
              <a:lnSpc>
                <a:spcPts val="4326"/>
              </a:lnSpc>
              <a:buFont typeface="Arial"/>
              <a:buChar char="•"/>
            </a:pPr>
            <a:r>
              <a:rPr lang="en-US" sz="4200" u="none" spc="231" dirty="0" err="1">
                <a:solidFill>
                  <a:srgbClr val="FAFF00"/>
                </a:solidFill>
                <a:latin typeface="League Gothic"/>
              </a:rPr>
              <a:t>Entrenamiento</a:t>
            </a:r>
            <a:r>
              <a:rPr lang="en-US" sz="4200" u="none" spc="231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4200" u="none" spc="231" dirty="0" err="1">
                <a:solidFill>
                  <a:srgbClr val="FAFF00"/>
                </a:solidFill>
                <a:latin typeface="League Gothic"/>
              </a:rPr>
              <a:t>en</a:t>
            </a:r>
            <a:r>
              <a:rPr lang="en-US" sz="4200" u="none" spc="231" dirty="0">
                <a:solidFill>
                  <a:srgbClr val="FAFF00"/>
                </a:solidFill>
                <a:latin typeface="League Gothic"/>
              </a:rPr>
              <a:t> las </a:t>
            </a:r>
            <a:r>
              <a:rPr lang="en-US" sz="4200" u="none" spc="231" dirty="0" err="1">
                <a:solidFill>
                  <a:srgbClr val="FAFF00"/>
                </a:solidFill>
                <a:latin typeface="League Gothic"/>
              </a:rPr>
              <a:t>tareas</a:t>
            </a:r>
            <a:r>
              <a:rPr lang="en-US" sz="4200" u="none" spc="231" dirty="0">
                <a:solidFill>
                  <a:srgbClr val="FAFF00"/>
                </a:solidFill>
                <a:latin typeface="League Gothic"/>
              </a:rPr>
              <a:t> de </a:t>
            </a:r>
            <a:r>
              <a:rPr lang="en-US" sz="4200" u="none" spc="231" dirty="0" err="1">
                <a:solidFill>
                  <a:srgbClr val="FAFF00"/>
                </a:solidFill>
                <a:latin typeface="League Gothic"/>
              </a:rPr>
              <a:t>liderazgo</a:t>
            </a:r>
            <a:r>
              <a:rPr lang="en-US" sz="4200" u="none" spc="231" dirty="0">
                <a:solidFill>
                  <a:srgbClr val="FAFF00"/>
                </a:solidFill>
                <a:latin typeface="League Gothic"/>
              </a:rPr>
              <a:t> dentro de la </a:t>
            </a:r>
            <a:r>
              <a:rPr lang="en-US" sz="4200" u="none" spc="231" dirty="0" err="1">
                <a:solidFill>
                  <a:srgbClr val="FAFF00"/>
                </a:solidFill>
                <a:latin typeface="League Gothic"/>
              </a:rPr>
              <a:t>iglesia</a:t>
            </a:r>
            <a:r>
              <a:rPr lang="en-US" sz="4200" u="none" spc="231" dirty="0">
                <a:solidFill>
                  <a:srgbClr val="FAFF00"/>
                </a:solidFill>
                <a:latin typeface="League Gothic"/>
              </a:rPr>
              <a:t>.</a:t>
            </a:r>
          </a:p>
          <a:p>
            <a:pPr marL="906780" lvl="1" indent="-453390">
              <a:lnSpc>
                <a:spcPts val="4326"/>
              </a:lnSpc>
              <a:buFont typeface="Arial"/>
              <a:buChar char="•"/>
            </a:pPr>
            <a:r>
              <a:rPr lang="en-US" sz="4200" u="none" spc="231" dirty="0">
                <a:solidFill>
                  <a:srgbClr val="FAFF00"/>
                </a:solidFill>
                <a:latin typeface="League Gothic"/>
              </a:rPr>
              <a:t>Desarrollo </a:t>
            </a:r>
            <a:r>
              <a:rPr lang="en-US" sz="4200" u="none" spc="231" dirty="0" err="1">
                <a:solidFill>
                  <a:srgbClr val="FAFF00"/>
                </a:solidFill>
                <a:latin typeface="League Gothic"/>
              </a:rPr>
              <a:t>espiritual</a:t>
            </a:r>
            <a:r>
              <a:rPr lang="en-US" sz="4200" u="none" spc="231" dirty="0">
                <a:solidFill>
                  <a:srgbClr val="FAFF00"/>
                </a:solidFill>
                <a:latin typeface="League Gothic"/>
              </a:rPr>
              <a:t> del </a:t>
            </a:r>
            <a:r>
              <a:rPr lang="en-US" sz="4200" u="none" spc="231" dirty="0" err="1">
                <a:solidFill>
                  <a:srgbClr val="FAFF00"/>
                </a:solidFill>
                <a:latin typeface="League Gothic"/>
              </a:rPr>
              <a:t>discípulo</a:t>
            </a:r>
            <a:r>
              <a:rPr lang="en-US" sz="4200" u="none" spc="231" dirty="0">
                <a:solidFill>
                  <a:srgbClr val="FAFF00"/>
                </a:solidFill>
                <a:latin typeface="League Gothic"/>
              </a:rPr>
              <a:t>.</a:t>
            </a:r>
          </a:p>
          <a:p>
            <a:pPr marL="0" lvl="0" indent="0">
              <a:lnSpc>
                <a:spcPts val="4326"/>
              </a:lnSpc>
            </a:pPr>
            <a:r>
              <a:rPr lang="en-US" sz="4200" u="none" spc="231" dirty="0">
                <a:solidFill>
                  <a:srgbClr val="FAFF00"/>
                </a:solidFill>
                <a:latin typeface="League Gothic"/>
              </a:rPr>
              <a:t>JUNTOS, ESTOS FORMAN LA DESCRIPCIÓN DE MENTOREO.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63032" y="3800449"/>
            <a:ext cx="5673773" cy="548228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1898" r="5765"/>
          <a:stretch>
            <a:fillRect/>
          </a:stretch>
        </p:blipFill>
        <p:spPr>
          <a:xfrm>
            <a:off x="15996171" y="1028700"/>
            <a:ext cx="1263129" cy="1180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2808" y="8685451"/>
            <a:ext cx="2467022" cy="382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110103"/>
            <a:ext cx="6591702" cy="109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47"/>
              </a:lnSpc>
            </a:pPr>
            <a:r>
              <a:rPr lang="en-US" sz="8929" spc="-89" dirty="0">
                <a:solidFill>
                  <a:srgbClr val="FFFFFF"/>
                </a:solidFill>
                <a:latin typeface="League Gothic"/>
              </a:rPr>
              <a:t>SESIÓN 5: PREGUNTAS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2808" y="7279908"/>
            <a:ext cx="2467022" cy="101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73"/>
              </a:lnSpc>
            </a:pPr>
            <a:r>
              <a:rPr lang="en-US" sz="6191">
                <a:solidFill>
                  <a:srgbClr val="FAFF00"/>
                </a:solidFill>
                <a:latin typeface="League Gothic"/>
              </a:rPr>
              <a:t>ESPIRITUAL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2808" y="6988795"/>
            <a:ext cx="2467022" cy="593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4"/>
              </a:lnSpc>
            </a:pPr>
            <a:r>
              <a:rPr lang="en-US" sz="4791">
                <a:solidFill>
                  <a:srgbClr val="FFFFFF"/>
                </a:solidFill>
                <a:latin typeface="League Gothic"/>
              </a:rPr>
              <a:t>LA FORMACIÓN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808" y="8169901"/>
            <a:ext cx="2467022" cy="697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5723">
                <a:solidFill>
                  <a:srgbClr val="FFFFFF"/>
                </a:solidFill>
                <a:latin typeface="League Gothic"/>
              </a:rPr>
              <a:t>DEL MENTOR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05981" y="2409411"/>
            <a:ext cx="10241870" cy="1602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1"/>
              </a:lnSpc>
            </a:pPr>
            <a:r>
              <a:rPr lang="en-US" sz="3135" spc="156">
                <a:solidFill>
                  <a:srgbClr val="FFFFFF"/>
                </a:solidFill>
                <a:latin typeface="Tabac Big Sans 1"/>
              </a:rPr>
              <a:t>1. La gente suele quejarse de que lo "urgente" desplaza/opaca a lo "importante”. ¿Piense en algo importante que haya querido hacer, pero simplemente no está haciendo? ¿Ayudaría la rendición de cuentas?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33715" y="4746046"/>
            <a:ext cx="10325585" cy="160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3140" spc="157">
                <a:solidFill>
                  <a:srgbClr val="FFFFFF"/>
                </a:solidFill>
                <a:latin typeface="Tabac Big Sans 1"/>
              </a:rPr>
              <a:t>2. Muchas personas expresan el deseo de tener un crecimiento personal. ¿ Cómo describiría a alguien que considera una persona en crecimiento? ¿Por qué no todo el mundo está creciendo personalmente?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5981" y="7027549"/>
            <a:ext cx="10721754" cy="197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3"/>
              </a:lnSpc>
            </a:pPr>
            <a:r>
              <a:rPr lang="en-US" sz="3138" spc="156">
                <a:solidFill>
                  <a:srgbClr val="FFFFFF"/>
                </a:solidFill>
                <a:latin typeface="Tabac Big Sans 2"/>
              </a:rPr>
              <a:t>3. Las relaciones de rendición de cuentas pueden ayudar a prevenir la soledad: la sensación de que se enfrenta a los desafíos de la vida aislado de los demás. ¿Cómo, el sentirse solo, puede afectar a una persona en momentos de tentación? ¿En tiempos de desánimo? ¿En tiempos de celebración? </a:t>
            </a:r>
          </a:p>
        </p:txBody>
      </p:sp>
    </p:spTree>
    <p:extLst>
      <p:ext uri="{BB962C8B-B14F-4D97-AF65-F5344CB8AC3E}">
        <p14:creationId xmlns:p14="http://schemas.microsoft.com/office/powerpoint/2010/main" val="127332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3422" y="912689"/>
            <a:ext cx="2056758" cy="20567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62200" y="2969447"/>
            <a:ext cx="12643186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8000" spc="247" dirty="0">
                <a:solidFill>
                  <a:srgbClr val="FAFF00"/>
                </a:solidFill>
                <a:latin typeface="League Gothic"/>
              </a:rPr>
              <a:t>“ASÍ NOSOTROS, POR EL CARIÑ</a:t>
            </a:r>
            <a:r>
              <a:rPr lang="en-US" sz="8000" u="none" spc="247" dirty="0">
                <a:solidFill>
                  <a:srgbClr val="FAFF00"/>
                </a:solidFill>
                <a:latin typeface="League Gothic"/>
              </a:rPr>
              <a:t>O QUE LES TENEMOS, NOS DELEITAMOS EN COMPARTIR CON USTEDES NO SOLO EL EVANGELIO DE DIOS, SINO TAMBIÉN NUESTRA VIDA.” (1 TESALONICENSES 2:8)</a:t>
            </a:r>
          </a:p>
        </p:txBody>
      </p:sp>
      <p:grpSp>
        <p:nvGrpSpPr>
          <p:cNvPr id="6" name="Group 6"/>
          <p:cNvGrpSpPr/>
          <p:nvPr/>
        </p:nvGrpSpPr>
        <p:grpSpPr>
          <a:xfrm rot="-5400000">
            <a:off x="-2304482" y="4930478"/>
            <a:ext cx="5794106" cy="1947140"/>
            <a:chOff x="0" y="0"/>
            <a:chExt cx="2771140" cy="12322964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2322964"/>
            </a:xfrm>
            <a:custGeom>
              <a:avLst/>
              <a:gdLst/>
              <a:ahLst/>
              <a:cxnLst/>
              <a:rect l="l" t="t" r="r" b="b"/>
              <a:pathLst>
                <a:path w="2771140" h="12322964">
                  <a:moveTo>
                    <a:pt x="0" y="0"/>
                  </a:moveTo>
                  <a:lnTo>
                    <a:pt x="0" y="11419994"/>
                  </a:lnTo>
                  <a:lnTo>
                    <a:pt x="1384300" y="12322964"/>
                  </a:lnTo>
                  <a:lnTo>
                    <a:pt x="2771140" y="11419994"/>
                  </a:lnTo>
                  <a:lnTo>
                    <a:pt x="2771140" y="0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00" y="8537807"/>
            <a:ext cx="1440986" cy="1440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6380" y="1791376"/>
            <a:ext cx="15642536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8800" dirty="0">
                <a:solidFill>
                  <a:srgbClr val="FAFF00"/>
                </a:solidFill>
                <a:latin typeface="League Gothic"/>
              </a:rPr>
              <a:t>LA MISIÓN DE MIEDD ES “CUMPLIR L</a:t>
            </a:r>
            <a:r>
              <a:rPr lang="en-US" sz="8800" u="none" dirty="0">
                <a:solidFill>
                  <a:srgbClr val="FAFF00"/>
                </a:solidFill>
                <a:latin typeface="League Gothic"/>
              </a:rPr>
              <a:t>A GRAN COMISIÓN CON LOS NIÑOS, LOS JÓVENES Y LOS ADULTOS, PREPARÁNDOLOS PARA TODA UNA VIDA SIENDO Y HACIENDO DISCÍPULOS A LA IMAGEN DE CRISTO EN LAS NACIONES.”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791689" y="-5017141"/>
            <a:ext cx="5240672" cy="18094354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5458" y="1814044"/>
            <a:ext cx="11197408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en-US" sz="9600" spc="286" dirty="0">
                <a:solidFill>
                  <a:srgbClr val="FAFF00"/>
                </a:solidFill>
                <a:latin typeface="League Gothic"/>
              </a:rPr>
              <a:t>TANTO DISCIPULADO COMO MENTOREO INVOLUCRAN “SER” Y</a:t>
            </a:r>
            <a:r>
              <a:rPr lang="en-US" sz="9600" u="none" spc="286" dirty="0">
                <a:solidFill>
                  <a:srgbClr val="FAFF00"/>
                </a:solidFill>
                <a:latin typeface="League Gothic"/>
              </a:rPr>
              <a:t> </a:t>
            </a:r>
            <a:r>
              <a:rPr lang="en-US" sz="9600" spc="286" dirty="0">
                <a:solidFill>
                  <a:srgbClr val="FAFF00"/>
                </a:solidFill>
                <a:latin typeface="League Gothic"/>
              </a:rPr>
              <a:t>“HACER” DISCÍPULOS.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201542"/>
            <a:ext cx="2056758" cy="205675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289807" y="-4499710"/>
            <a:ext cx="2533109" cy="14383030"/>
            <a:chOff x="0" y="0"/>
            <a:chExt cx="2771140" cy="157345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1140" cy="15734573"/>
            </a:xfrm>
            <a:custGeom>
              <a:avLst/>
              <a:gdLst/>
              <a:ahLst/>
              <a:cxnLst/>
              <a:rect l="l" t="t" r="r" b="b"/>
              <a:pathLst>
                <a:path w="2771140" h="15734573">
                  <a:moveTo>
                    <a:pt x="0" y="0"/>
                  </a:moveTo>
                  <a:lnTo>
                    <a:pt x="0" y="14831603"/>
                  </a:lnTo>
                  <a:lnTo>
                    <a:pt x="1384300" y="15734573"/>
                  </a:lnTo>
                  <a:lnTo>
                    <a:pt x="2771140" y="1483160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699" y="1778673"/>
            <a:ext cx="11334919" cy="189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44"/>
              </a:lnSpc>
            </a:pPr>
            <a:r>
              <a:rPr lang="en-US" sz="4800" spc="264" dirty="0">
                <a:solidFill>
                  <a:srgbClr val="FAFF00"/>
                </a:solidFill>
                <a:latin typeface="League Gothic"/>
              </a:rPr>
              <a:t>“SIEMPRE ESTAMOS HACIÉNDONOS DISCÍPULOS A NOSOTROS MISMOS. LA PREGUNTA ES, ¿</a:t>
            </a:r>
            <a:r>
              <a:rPr lang="en-US" sz="4800" u="sng" spc="264" dirty="0">
                <a:solidFill>
                  <a:srgbClr val="FAFF00"/>
                </a:solidFill>
                <a:latin typeface="League Gothic"/>
              </a:rPr>
              <a:t>QUÉ TIPO</a:t>
            </a:r>
            <a:r>
              <a:rPr lang="en-US" sz="4800" spc="264" dirty="0">
                <a:solidFill>
                  <a:srgbClr val="FAFF00"/>
                </a:solidFill>
                <a:latin typeface="League Gothic"/>
              </a:rPr>
              <a:t> DE DISCÍPULOS ESTAMOS HACIENDO?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82600" y="3495648"/>
            <a:ext cx="4072218" cy="57693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1937</Words>
  <Application>Microsoft Macintosh PowerPoint</Application>
  <PresentationFormat>Personalizado</PresentationFormat>
  <Paragraphs>149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8" baseType="lpstr">
      <vt:lpstr>League Gothic Italics</vt:lpstr>
      <vt:lpstr>Arial</vt:lpstr>
      <vt:lpstr>Tabac Big Sans 1</vt:lpstr>
      <vt:lpstr>Tabac Big Sans 2</vt:lpstr>
      <vt:lpstr>League Gothic</vt:lpstr>
      <vt:lpstr>Calibri</vt:lpstr>
      <vt:lpstr>Montserrat Classic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Tercera Actualización MI</dc:title>
  <cp:lastModifiedBy>Jerson Chupina</cp:lastModifiedBy>
  <cp:revision>7</cp:revision>
  <dcterms:created xsi:type="dcterms:W3CDTF">2006-08-16T00:00:00Z</dcterms:created>
  <dcterms:modified xsi:type="dcterms:W3CDTF">2021-03-12T18:26:00Z</dcterms:modified>
  <dc:identifier>DAEWUXVMPw8</dc:identifier>
</cp:coreProperties>
</file>