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89" r:id="rId11"/>
    <p:sldId id="267" r:id="rId12"/>
    <p:sldId id="268" r:id="rId13"/>
    <p:sldId id="269" r:id="rId14"/>
    <p:sldId id="290" r:id="rId15"/>
    <p:sldId id="271" r:id="rId16"/>
    <p:sldId id="29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</p:sldIdLst>
  <p:sldSz cx="18288000" cy="10287000"/>
  <p:notesSz cx="6858000" cy="9144000"/>
  <p:embeddedFontLst>
    <p:embeddedFont>
      <p:font typeface="Arimo" panose="020B0604020202020204" pitchFamily="34" charset="0"/>
      <p:regular r:id="rId34"/>
    </p:embeddedFont>
    <p:embeddedFont>
      <p:font typeface="Arimo Bold" panose="020B070402020202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eague Spartan" pitchFamily="2" charset="77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4776" autoAdjust="0"/>
  </p:normalViewPr>
  <p:slideViewPr>
    <p:cSldViewPr>
      <p:cViewPr>
        <p:scale>
          <a:sx n="64" d="100"/>
          <a:sy n="64" d="100"/>
        </p:scale>
        <p:origin x="1216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0AB2-1232-A044-8F46-970F774F5846}" type="datetimeFigureOut">
              <a:rPr lang="es-GT" smtClean="0"/>
              <a:t>14/06/21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4B5D-8826-1E42-81C6-131C69DE89E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91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808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4649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1862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895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034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613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6159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554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960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2594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0203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203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544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804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8333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14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99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3015" y="-114300"/>
            <a:ext cx="10688054" cy="10472231"/>
          </a:xfrm>
          <a:prstGeom prst="rect">
            <a:avLst/>
          </a:prstGeom>
          <a:solidFill>
            <a:srgbClr val="1C252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46714" y="0"/>
            <a:ext cx="7709092" cy="1159262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2927">
            <a:off x="7899190" y="-5691138"/>
            <a:ext cx="4481791" cy="16682782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AutoShape 5"/>
          <p:cNvSpPr/>
          <p:nvPr/>
        </p:nvSpPr>
        <p:spPr>
          <a:xfrm rot="-782927">
            <a:off x="12973001" y="-858700"/>
            <a:ext cx="549542" cy="11861169"/>
          </a:xfrm>
          <a:prstGeom prst="rect">
            <a:avLst/>
          </a:prstGeom>
          <a:solidFill>
            <a:srgbClr val="FDD05A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6611" r="6611"/>
          <a:stretch>
            <a:fillRect/>
          </a:stretch>
        </p:blipFill>
        <p:spPr>
          <a:xfrm>
            <a:off x="-1599509" y="-916196"/>
            <a:ext cx="5313184" cy="792175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56592" y="2590287"/>
            <a:ext cx="9111446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spc="120" dirty="0">
                <a:solidFill>
                  <a:srgbClr val="FFFCA1"/>
                </a:solidFill>
                <a:latin typeface="League Spartan"/>
              </a:rPr>
              <a:t>FUNDAMENTOS DOCTRINALES </a:t>
            </a:r>
          </a:p>
          <a:p>
            <a:pPr algn="ctr"/>
            <a:r>
              <a:rPr lang="en-US" sz="6600" spc="120" dirty="0">
                <a:solidFill>
                  <a:srgbClr val="FFFCA1"/>
                </a:solidFill>
                <a:latin typeface="League Spartan"/>
              </a:rPr>
              <a:t>DE LOS MENTORES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13927" y="8801677"/>
            <a:ext cx="3118307" cy="1551284"/>
            <a:chOff x="0" y="0"/>
            <a:chExt cx="4157743" cy="206837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279886"/>
              <a:ext cx="1981749" cy="150860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089365" y="0"/>
              <a:ext cx="2068378" cy="2068378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3776615" y="7206129"/>
            <a:ext cx="6719495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900" spc="131" dirty="0">
                <a:solidFill>
                  <a:srgbClr val="FFFFFF"/>
                </a:solidFill>
                <a:latin typeface="League Spartan"/>
              </a:rPr>
              <a:t>Gary Hartke </a:t>
            </a:r>
          </a:p>
          <a:p>
            <a:pPr algn="ctr"/>
            <a:r>
              <a:rPr lang="es-ES_tradnl" sz="3900" spc="131" dirty="0">
                <a:solidFill>
                  <a:srgbClr val="FFFFFF"/>
                </a:solidFill>
                <a:latin typeface="League Spartan"/>
              </a:rPr>
              <a:t>Secretario</a:t>
            </a:r>
            <a:r>
              <a:rPr lang="en-US" sz="3900" spc="131" dirty="0">
                <a:solidFill>
                  <a:srgbClr val="FFFFFF"/>
                </a:solidFill>
                <a:latin typeface="League Spartan"/>
              </a:rPr>
              <a:t> General de la </a:t>
            </a:r>
          </a:p>
          <a:p>
            <a:pPr algn="ctr"/>
            <a:r>
              <a:rPr lang="en-US" sz="3900" spc="131" dirty="0" err="1">
                <a:solidFill>
                  <a:srgbClr val="FFFFFF"/>
                </a:solidFill>
                <a:latin typeface="League Spartan"/>
              </a:rPr>
              <a:t>Iglesia</a:t>
            </a:r>
            <a:r>
              <a:rPr lang="en-US" sz="3900" spc="131" dirty="0">
                <a:solidFill>
                  <a:srgbClr val="FFFFFF"/>
                </a:solidFill>
                <a:latin typeface="League Spartan"/>
              </a:rPr>
              <a:t> Del </a:t>
            </a:r>
            <a:r>
              <a:rPr lang="en-US" sz="3900" spc="131" dirty="0" err="1">
                <a:solidFill>
                  <a:srgbClr val="FFFFFF"/>
                </a:solidFill>
                <a:latin typeface="League Spartan"/>
              </a:rPr>
              <a:t>Nazareno</a:t>
            </a:r>
            <a:endParaRPr lang="en-US" sz="3900" spc="131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  <p:txBody>
          <a:bodyPr/>
          <a:lstStyle/>
          <a:p>
            <a:endParaRPr lang="es-GT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45224915-3345-6043-8E8E-D5E02612D3AB}"/>
              </a:ext>
            </a:extLst>
          </p:cNvPr>
          <p:cNvSpPr txBox="1"/>
          <p:nvPr/>
        </p:nvSpPr>
        <p:spPr>
          <a:xfrm>
            <a:off x="1781801" y="1135928"/>
            <a:ext cx="150114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6000" spc="82" dirty="0">
                <a:latin typeface="League Spartan"/>
              </a:rPr>
              <a:t>COMPARTA LOS RESULTADOS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6C75CE1-9FE9-874F-B09A-DBB274DC1031}"/>
              </a:ext>
            </a:extLst>
          </p:cNvPr>
          <p:cNvSpPr txBox="1"/>
          <p:nvPr/>
        </p:nvSpPr>
        <p:spPr>
          <a:xfrm>
            <a:off x="1143000" y="2057710"/>
            <a:ext cx="160020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400" spc="80" dirty="0">
                <a:latin typeface="Arimo"/>
              </a:rPr>
              <a:t>Se forma el pueblo de Dios</a:t>
            </a:r>
          </a:p>
          <a:p>
            <a:endParaRPr lang="en-US" sz="4400" spc="80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spc="80" dirty="0">
                <a:latin typeface="Arimo"/>
              </a:rPr>
              <a:t>Una </a:t>
            </a:r>
            <a:r>
              <a:rPr lang="en-US" sz="4400" spc="80" dirty="0" err="1">
                <a:latin typeface="Arimo"/>
              </a:rPr>
              <a:t>rica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comunidad</a:t>
            </a:r>
            <a:r>
              <a:rPr lang="en-US" sz="4400" spc="80" dirty="0">
                <a:latin typeface="Arimo"/>
              </a:rPr>
              <a:t> de amor y </a:t>
            </a:r>
            <a:r>
              <a:rPr lang="en-US" sz="4400" spc="80" dirty="0" err="1">
                <a:latin typeface="Arimo"/>
              </a:rPr>
              <a:t>gracia</a:t>
            </a:r>
            <a:endParaRPr lang="en-US" sz="4400" spc="80" dirty="0">
              <a:latin typeface="Arimo"/>
            </a:endParaRPr>
          </a:p>
          <a:p>
            <a:endParaRPr lang="en-US" sz="4400" spc="80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spc="80" dirty="0">
                <a:latin typeface="Arimo"/>
              </a:rPr>
              <a:t>Los </a:t>
            </a:r>
            <a:r>
              <a:rPr lang="en-US" sz="4400" spc="80" dirty="0" err="1">
                <a:latin typeface="Arimo"/>
              </a:rPr>
              <a:t>creyentes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están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llamados</a:t>
            </a:r>
            <a:r>
              <a:rPr lang="en-US" sz="4400" spc="80" dirty="0">
                <a:latin typeface="Arimo"/>
              </a:rPr>
              <a:t> a </a:t>
            </a:r>
            <a:r>
              <a:rPr lang="en-US" sz="4400" spc="80" dirty="0" err="1">
                <a:latin typeface="Arimo"/>
              </a:rPr>
              <a:t>vivir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como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miembros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fieles</a:t>
            </a:r>
            <a:endParaRPr lang="en-US" sz="4400" spc="80" dirty="0">
              <a:latin typeface="Arimo"/>
            </a:endParaRPr>
          </a:p>
          <a:p>
            <a:endParaRPr lang="en-US" sz="4400" spc="80" dirty="0">
              <a:latin typeface="Arimo"/>
            </a:endParaRPr>
          </a:p>
          <a:p>
            <a:pPr marL="690881" lvl="1" indent="-345440" algn="l">
              <a:spcBef>
                <a:spcPct val="0"/>
              </a:spcBef>
              <a:buFont typeface="Arial"/>
              <a:buChar char="•"/>
            </a:pPr>
            <a:r>
              <a:rPr lang="en-US" sz="4400" spc="80" dirty="0" err="1">
                <a:latin typeface="Arimo"/>
              </a:rPr>
              <a:t>Involucrarse</a:t>
            </a:r>
            <a:r>
              <a:rPr lang="en-US" sz="4400" spc="80" dirty="0">
                <a:latin typeface="Arimo"/>
              </a:rPr>
              <a:t>, </a:t>
            </a:r>
            <a:r>
              <a:rPr lang="en-US" sz="4400" spc="80" dirty="0" err="1">
                <a:latin typeface="Arimo"/>
              </a:rPr>
              <a:t>como</a:t>
            </a:r>
            <a:r>
              <a:rPr lang="en-US" sz="4400" spc="80" dirty="0">
                <a:latin typeface="Arimo"/>
              </a:rPr>
              <a:t> lo </a:t>
            </a:r>
            <a:r>
              <a:rPr lang="en-US" sz="4400" spc="80" dirty="0" err="1">
                <a:latin typeface="Arimo"/>
              </a:rPr>
              <a:t>hizo</a:t>
            </a:r>
            <a:r>
              <a:rPr lang="en-US" sz="4400" spc="80" dirty="0">
                <a:latin typeface="Arimo"/>
              </a:rPr>
              <a:t> Jesús, </a:t>
            </a:r>
            <a:r>
              <a:rPr lang="en-US" sz="4400" spc="80" dirty="0" err="1">
                <a:latin typeface="Arimo"/>
              </a:rPr>
              <a:t>en</a:t>
            </a:r>
            <a:r>
              <a:rPr lang="en-US" sz="4400" spc="80" dirty="0">
                <a:latin typeface="Arimo"/>
              </a:rPr>
              <a:t> la </a:t>
            </a:r>
            <a:r>
              <a:rPr lang="en-US" sz="4400" spc="80" dirty="0" err="1">
                <a:latin typeface="Arimo"/>
              </a:rPr>
              <a:t>intimidad</a:t>
            </a:r>
            <a:r>
              <a:rPr lang="en-US" sz="4400" spc="80" dirty="0">
                <a:latin typeface="Arimo"/>
              </a:rPr>
              <a:t> de la </a:t>
            </a:r>
            <a:r>
              <a:rPr lang="en-US" sz="4400" spc="80" dirty="0" err="1">
                <a:latin typeface="Arimo"/>
              </a:rPr>
              <a:t>comunidad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rodeada</a:t>
            </a:r>
            <a:r>
              <a:rPr lang="en-US" sz="4400" spc="80" dirty="0">
                <a:latin typeface="Arimo"/>
              </a:rPr>
              <a:t> de amigos, </a:t>
            </a:r>
            <a:r>
              <a:rPr lang="en-US" sz="4400" spc="80" dirty="0" err="1">
                <a:latin typeface="Arimo"/>
              </a:rPr>
              <a:t>dando</a:t>
            </a:r>
            <a:r>
              <a:rPr lang="en-US" sz="4400" spc="80" dirty="0">
                <a:latin typeface="Arimo"/>
              </a:rPr>
              <a:t> la </a:t>
            </a:r>
            <a:r>
              <a:rPr lang="en-US" sz="4400" spc="80" dirty="0" err="1">
                <a:latin typeface="Arimo"/>
              </a:rPr>
              <a:t>bienvenida</a:t>
            </a:r>
            <a:r>
              <a:rPr lang="en-US" sz="4400" spc="80" dirty="0">
                <a:latin typeface="Arimo"/>
              </a:rPr>
              <a:t> y </a:t>
            </a:r>
            <a:r>
              <a:rPr lang="en-US" sz="4400" spc="80" dirty="0" err="1">
                <a:latin typeface="Arimo"/>
              </a:rPr>
              <a:t>siendo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bienvenidos</a:t>
            </a:r>
            <a:r>
              <a:rPr lang="en-US" sz="4400" spc="80" dirty="0">
                <a:latin typeface="Arimo"/>
              </a:rPr>
              <a:t> </a:t>
            </a:r>
            <a:r>
              <a:rPr lang="en-US" sz="4400" spc="80" dirty="0" err="1">
                <a:latin typeface="Arimo"/>
              </a:rPr>
              <a:t>en</a:t>
            </a:r>
            <a:r>
              <a:rPr lang="en-US" sz="4400" spc="80" dirty="0">
                <a:latin typeface="Arimo"/>
              </a:rPr>
              <a:t> las mesas y </a:t>
            </a:r>
            <a:r>
              <a:rPr lang="en-US" sz="4400" spc="80" dirty="0" err="1">
                <a:latin typeface="Arimo"/>
              </a:rPr>
              <a:t>expresando</a:t>
            </a:r>
            <a:r>
              <a:rPr lang="en-US" sz="4400" spc="80" dirty="0">
                <a:latin typeface="Arimo"/>
              </a:rPr>
              <a:t> un testimonio </a:t>
            </a:r>
            <a:r>
              <a:rPr lang="en-US" sz="4400" spc="80" dirty="0" err="1">
                <a:latin typeface="Arimo"/>
              </a:rPr>
              <a:t>fiel</a:t>
            </a:r>
            <a:r>
              <a:rPr lang="en-US" sz="4400" spc="80" dirty="0">
                <a:latin typeface="Arimo"/>
              </a:rPr>
              <a:t>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AEE47A0-CFD7-FB40-AA8F-1C6D2E0D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79" y="7968661"/>
            <a:ext cx="2985441" cy="29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5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00311"/>
            <a:ext cx="17412040" cy="10375398"/>
          </a:xfrm>
          <a:prstGeom prst="rect">
            <a:avLst/>
          </a:prstGeom>
          <a:solidFill>
            <a:srgbClr val="1C2529"/>
          </a:solidFill>
        </p:spPr>
        <p:txBody>
          <a:bodyPr/>
          <a:lstStyle/>
          <a:p>
            <a:endParaRPr lang="es-GT" dirty="0"/>
          </a:p>
        </p:txBody>
      </p:sp>
      <p:sp>
        <p:nvSpPr>
          <p:cNvPr id="3" name="TextBox 3"/>
          <p:cNvSpPr txBox="1"/>
          <p:nvPr/>
        </p:nvSpPr>
        <p:spPr>
          <a:xfrm>
            <a:off x="1642570" y="876300"/>
            <a:ext cx="15392400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EL PACTO DEL CARÁCTER CRISTIANO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1734" y="9163618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42439" y="9056357"/>
            <a:ext cx="792662" cy="7926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800" y="2046971"/>
            <a:ext cx="16154400" cy="7207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77" dirty="0">
                <a:solidFill>
                  <a:schemeClr val="bg1"/>
                </a:solidFill>
                <a:latin typeface="Arimo"/>
              </a:rPr>
              <a:t>El Manual de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Nazareno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y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formación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doctrinal</a:t>
            </a:r>
          </a:p>
          <a:p>
            <a:pPr marL="669290" lvl="1" indent="-334645">
              <a:buFont typeface="Arial"/>
              <a:buChar char="•"/>
            </a:pP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Identificarse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con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visible es tanto un privilegio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como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un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deber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sagrado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para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plenitud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Cristo.</a:t>
            </a:r>
          </a:p>
          <a:p>
            <a:pPr marL="669290" lvl="1" indent="-334645">
              <a:buFont typeface="Arial"/>
              <a:buChar char="•"/>
            </a:pP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 Bold"/>
              </a:rPr>
              <a:t>Ejercicio</a:t>
            </a:r>
            <a:r>
              <a:rPr lang="en-US" sz="4400" spc="77" dirty="0">
                <a:solidFill>
                  <a:schemeClr val="bg1"/>
                </a:solidFill>
                <a:latin typeface="Arimo Bold"/>
              </a:rPr>
              <a:t> de </a:t>
            </a:r>
            <a:r>
              <a:rPr lang="en-US" sz="4400" spc="77" dirty="0" err="1">
                <a:solidFill>
                  <a:schemeClr val="bg1"/>
                </a:solidFill>
                <a:latin typeface="Arimo Bold"/>
              </a:rPr>
              <a:t>clase</a:t>
            </a:r>
            <a:r>
              <a:rPr lang="en-US" sz="4400" spc="77" dirty="0">
                <a:solidFill>
                  <a:schemeClr val="bg1"/>
                </a:solidFill>
                <a:latin typeface="Arimo Bold"/>
              </a:rPr>
              <a:t>: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Lea el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texto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y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subraye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las palabras o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frases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describen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a una persona con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Carácter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Cristiano.</a:t>
            </a:r>
          </a:p>
          <a:p>
            <a:pPr marL="669290" lvl="1" indent="-334645">
              <a:buFont typeface="Arial"/>
              <a:buChar char="•"/>
            </a:pP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 Bold"/>
              </a:rPr>
              <a:t>Ejemplo</a:t>
            </a:r>
            <a:r>
              <a:rPr lang="en-US" sz="4400" spc="77" dirty="0">
                <a:solidFill>
                  <a:schemeClr val="bg1"/>
                </a:solidFill>
                <a:latin typeface="Arimo Bold"/>
              </a:rPr>
              <a:t>: 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"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camina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comunión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 con 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nosotros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"</a:t>
            </a:r>
          </a:p>
          <a:p>
            <a:pPr algn="l">
              <a:lnSpc>
                <a:spcPts val="3409"/>
              </a:lnSpc>
              <a:spcBef>
                <a:spcPct val="0"/>
              </a:spcBef>
            </a:pPr>
            <a:endParaRPr lang="en-US" sz="3099" u="sng" spc="77" dirty="0">
              <a:solidFill>
                <a:srgbClr val="C4C2B8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609600" y="2823129"/>
            <a:ext cx="158496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Cómo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te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han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orientado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para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aprender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sobre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cualidades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carácter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669290" lvl="1" indent="-334645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Cómo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cambiaría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la forma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fue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mentoreado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sobre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cualidades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carácter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669290" lvl="1" indent="-334645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 algn="l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Cómo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incorporaría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hoy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cualidades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carácter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una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relación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9631" y="1409700"/>
            <a:ext cx="15034684" cy="56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DISCUSIÓN EN GRUPOS PEQUEÑOS PREGUNTAS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9291E9-0D8C-8B49-8B33-31ECB161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53931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6" name="TextBox 6"/>
          <p:cNvSpPr txBox="1"/>
          <p:nvPr/>
        </p:nvSpPr>
        <p:spPr>
          <a:xfrm>
            <a:off x="739959" y="791752"/>
            <a:ext cx="16687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82" dirty="0">
                <a:latin typeface="League Spartan"/>
              </a:rPr>
              <a:t>HACIENDO LO QUE SE ORDENA EN LA PALABRA DE DIOS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2863783"/>
            <a:ext cx="16154400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600" spc="90" dirty="0">
                <a:latin typeface="Arimo"/>
              </a:rPr>
              <a:t>Amar a Dios con </a:t>
            </a:r>
            <a:r>
              <a:rPr lang="en-US" sz="4600" spc="90" dirty="0" err="1">
                <a:latin typeface="Arimo"/>
              </a:rPr>
              <a:t>todo</a:t>
            </a:r>
            <a:r>
              <a:rPr lang="en-US" sz="4600" spc="90" dirty="0">
                <a:latin typeface="Arimo"/>
              </a:rPr>
              <a:t> el </a:t>
            </a:r>
            <a:r>
              <a:rPr lang="en-US" sz="4600" spc="90" dirty="0" err="1">
                <a:latin typeface="Arimo"/>
              </a:rPr>
              <a:t>corazón</a:t>
            </a:r>
            <a:r>
              <a:rPr lang="en-US" sz="4600" spc="90" dirty="0">
                <a:latin typeface="Arimo"/>
              </a:rPr>
              <a:t>, alma, </a:t>
            </a:r>
            <a:r>
              <a:rPr lang="en-US" sz="4600" spc="90" dirty="0" err="1">
                <a:latin typeface="Arimo"/>
              </a:rPr>
              <a:t>mente</a:t>
            </a:r>
            <a:r>
              <a:rPr lang="en-US" sz="4600" spc="90" dirty="0">
                <a:latin typeface="Arimo"/>
              </a:rPr>
              <a:t> y </a:t>
            </a:r>
            <a:r>
              <a:rPr lang="en-US" sz="4600" spc="90" dirty="0" err="1">
                <a:latin typeface="Arimo"/>
              </a:rPr>
              <a:t>fuerzas</a:t>
            </a:r>
            <a:r>
              <a:rPr lang="en-US" sz="4600" spc="90" dirty="0">
                <a:latin typeface="Arimo"/>
              </a:rPr>
              <a:t>, y al </a:t>
            </a:r>
            <a:r>
              <a:rPr lang="en-US" sz="4600" spc="90" dirty="0" err="1">
                <a:latin typeface="Arimo"/>
              </a:rPr>
              <a:t>prójimo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como</a:t>
            </a:r>
            <a:r>
              <a:rPr lang="en-US" sz="4600" spc="90" dirty="0">
                <a:latin typeface="Arimo"/>
              </a:rPr>
              <a:t> a uno </a:t>
            </a:r>
            <a:r>
              <a:rPr lang="en-US" sz="4600" spc="90" dirty="0" err="1">
                <a:latin typeface="Arimo"/>
              </a:rPr>
              <a:t>mismo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Testificando</a:t>
            </a:r>
            <a:r>
              <a:rPr lang="en-US" sz="4600" spc="90" dirty="0">
                <a:latin typeface="Arimo"/>
              </a:rPr>
              <a:t> a los </a:t>
            </a:r>
            <a:r>
              <a:rPr lang="en-US" sz="4600" spc="90" dirty="0" err="1">
                <a:latin typeface="Arimo"/>
              </a:rPr>
              <a:t>inconversos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Siendo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cortés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Siendo</a:t>
            </a:r>
            <a:r>
              <a:rPr lang="en-US" sz="4600" spc="90" dirty="0">
                <a:latin typeface="Arimo"/>
              </a:rPr>
              <a:t> de </a:t>
            </a:r>
            <a:r>
              <a:rPr lang="en-US" sz="4600" spc="90" dirty="0" err="1">
                <a:latin typeface="Arimo"/>
              </a:rPr>
              <a:t>ayuda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Buscando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hacer</a:t>
            </a:r>
            <a:r>
              <a:rPr lang="en-US" sz="4600" spc="90" dirty="0">
                <a:latin typeface="Arimo"/>
              </a:rPr>
              <a:t> el bien</a:t>
            </a: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Alimentando</a:t>
            </a:r>
            <a:r>
              <a:rPr lang="en-US" sz="4600" spc="90" dirty="0">
                <a:latin typeface="Arimo"/>
              </a:rPr>
              <a:t> a los </a:t>
            </a:r>
            <a:r>
              <a:rPr lang="en-US" sz="4600" spc="90" dirty="0" err="1">
                <a:latin typeface="Arimo"/>
              </a:rPr>
              <a:t>hambrientos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Vistiendo</a:t>
            </a:r>
            <a:r>
              <a:rPr lang="en-US" sz="4600" spc="90" dirty="0">
                <a:latin typeface="Arimo"/>
              </a:rPr>
              <a:t> al </a:t>
            </a:r>
            <a:r>
              <a:rPr lang="en-US" sz="4600" spc="90" dirty="0" err="1">
                <a:latin typeface="Arimo"/>
              </a:rPr>
              <a:t>desnudo</a:t>
            </a:r>
            <a:endParaRPr lang="en-US" sz="4600" spc="90" dirty="0">
              <a:latin typeface="Arimo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25C3D57-3543-7D4B-A520-E50E14BB8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3228125"/>
            <a:ext cx="5981700" cy="59817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F4538B-E943-4F42-910C-124C887B3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79" y="7968661"/>
            <a:ext cx="2985441" cy="29854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6" name="TextBox 6"/>
          <p:cNvSpPr txBox="1"/>
          <p:nvPr/>
        </p:nvSpPr>
        <p:spPr>
          <a:xfrm>
            <a:off x="739959" y="791752"/>
            <a:ext cx="166878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82" dirty="0">
                <a:latin typeface="League Spartan"/>
              </a:rPr>
              <a:t>HACIENDO LO QUE SE ORDENA EN LA PALABRA DE DIOS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3297" y="3309513"/>
            <a:ext cx="16154400" cy="4944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Visitando</a:t>
            </a:r>
            <a:r>
              <a:rPr lang="en-US" sz="4800" spc="89" dirty="0">
                <a:latin typeface="Arimo"/>
              </a:rPr>
              <a:t> a los </a:t>
            </a:r>
            <a:r>
              <a:rPr lang="en-US" sz="4800" spc="89" dirty="0" err="1">
                <a:latin typeface="Arimo"/>
              </a:rPr>
              <a:t>enfermos</a:t>
            </a:r>
            <a:r>
              <a:rPr lang="en-US" sz="4800" spc="89" dirty="0">
                <a:latin typeface="Arimo"/>
              </a:rPr>
              <a:t> y a los </a:t>
            </a:r>
            <a:r>
              <a:rPr lang="en-US" sz="4800" spc="89" dirty="0" err="1">
                <a:latin typeface="Arimo"/>
              </a:rPr>
              <a:t>cautivos</a:t>
            </a: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Ministrando</a:t>
            </a:r>
            <a:r>
              <a:rPr lang="en-US" sz="4800" spc="89" dirty="0">
                <a:latin typeface="Arimo"/>
              </a:rPr>
              <a:t> a los </a:t>
            </a:r>
            <a:r>
              <a:rPr lang="en-US" sz="4800" spc="89" dirty="0" err="1">
                <a:latin typeface="Arimo"/>
              </a:rPr>
              <a:t>necesitados</a:t>
            </a: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Contribuyendo</a:t>
            </a:r>
            <a:r>
              <a:rPr lang="en-US" sz="4800" spc="89" dirty="0">
                <a:latin typeface="Arimo"/>
              </a:rPr>
              <a:t> al </a:t>
            </a:r>
            <a:r>
              <a:rPr lang="en-US" sz="4800" spc="89" dirty="0" err="1">
                <a:latin typeface="Arimo"/>
              </a:rPr>
              <a:t>apoyo</a:t>
            </a:r>
            <a:r>
              <a:rPr lang="en-US" sz="4800" spc="89" dirty="0">
                <a:latin typeface="Arimo"/>
              </a:rPr>
              <a:t> del </a:t>
            </a:r>
            <a:r>
              <a:rPr lang="en-US" sz="4800" spc="89" dirty="0" err="1">
                <a:latin typeface="Arimo"/>
              </a:rPr>
              <a:t>ministerio</a:t>
            </a:r>
            <a:r>
              <a:rPr lang="en-US" sz="4800" spc="89" dirty="0">
                <a:latin typeface="Arimo"/>
              </a:rPr>
              <a:t> y la </a:t>
            </a:r>
            <a:r>
              <a:rPr lang="en-US" sz="4800" spc="89" dirty="0" err="1">
                <a:latin typeface="Arimo"/>
              </a:rPr>
              <a:t>iglesia</a:t>
            </a:r>
            <a:endParaRPr lang="en-US" sz="4800" spc="89" dirty="0">
              <a:latin typeface="Arimo"/>
            </a:endParaRPr>
          </a:p>
          <a:p>
            <a:pPr marL="777240" lvl="1" indent="-388620">
              <a:spcBef>
                <a:spcPct val="0"/>
              </a:spcBef>
              <a:buFont typeface="Arial"/>
              <a:buChar char="•"/>
            </a:pPr>
            <a:r>
              <a:rPr lang="en-US" sz="4800" spc="89" dirty="0" err="1">
                <a:latin typeface="Arimo"/>
              </a:rPr>
              <a:t>Atendiendo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fielmente</a:t>
            </a:r>
            <a:r>
              <a:rPr lang="en-US" sz="4800" spc="89" dirty="0">
                <a:latin typeface="Arimo"/>
              </a:rPr>
              <a:t> a </a:t>
            </a:r>
            <a:r>
              <a:rPr lang="en-US" sz="4800" spc="89" dirty="0" err="1">
                <a:latin typeface="Arimo"/>
              </a:rPr>
              <a:t>todas</a:t>
            </a:r>
            <a:r>
              <a:rPr lang="en-US" sz="4800" spc="89" dirty="0">
                <a:latin typeface="Arimo"/>
              </a:rPr>
              <a:t> las </a:t>
            </a:r>
            <a:r>
              <a:rPr lang="en-US" sz="4800" spc="89" dirty="0" err="1">
                <a:latin typeface="Arimo"/>
              </a:rPr>
              <a:t>ordenanzas</a:t>
            </a:r>
            <a:r>
              <a:rPr lang="en-US" sz="4800" spc="89" dirty="0">
                <a:latin typeface="Arimo"/>
              </a:rPr>
              <a:t> de Dios (la Palabra, la Cena del </a:t>
            </a:r>
            <a:r>
              <a:rPr lang="en-US" sz="4800" spc="89" dirty="0" err="1">
                <a:latin typeface="Arimo"/>
              </a:rPr>
              <a:t>Señor</a:t>
            </a:r>
            <a:r>
              <a:rPr lang="en-US" sz="4800" spc="89" dirty="0">
                <a:latin typeface="Arimo"/>
              </a:rPr>
              <a:t>, las </a:t>
            </a:r>
            <a:r>
              <a:rPr lang="en-US" sz="4800" spc="89" dirty="0" err="1">
                <a:latin typeface="Arimo"/>
              </a:rPr>
              <a:t>Escrituras</a:t>
            </a:r>
            <a:r>
              <a:rPr lang="en-US" sz="4800" spc="89" dirty="0">
                <a:latin typeface="Arimo"/>
              </a:rPr>
              <a:t>, los </a:t>
            </a:r>
            <a:r>
              <a:rPr lang="en-US" sz="4800" spc="89" dirty="0" err="1">
                <a:latin typeface="Arimo"/>
              </a:rPr>
              <a:t>devocionales</a:t>
            </a:r>
            <a:r>
              <a:rPr lang="en-US" sz="4800" spc="89" dirty="0">
                <a:latin typeface="Arimo"/>
              </a:rPr>
              <a:t>)</a:t>
            </a:r>
          </a:p>
          <a:p>
            <a:pPr algn="l">
              <a:lnSpc>
                <a:spcPts val="3960"/>
              </a:lnSpc>
              <a:spcBef>
                <a:spcPct val="0"/>
              </a:spcBef>
            </a:pPr>
            <a:endParaRPr lang="en-US" sz="3600" spc="89" dirty="0">
              <a:solidFill>
                <a:srgbClr val="737373"/>
              </a:solidFill>
              <a:latin typeface="Arimo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F622E6-C2B6-F34B-9ADC-C4075115D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02" y="6592444"/>
            <a:ext cx="3407269" cy="340726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3CEDB3-23FC-534F-81C7-AE5A64BE7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79" y="7968661"/>
            <a:ext cx="2985441" cy="29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2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3" name="TextBox 3"/>
          <p:cNvSpPr txBox="1"/>
          <p:nvPr/>
        </p:nvSpPr>
        <p:spPr>
          <a:xfrm>
            <a:off x="1295400" y="554342"/>
            <a:ext cx="15773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EVITANDO EL MAL DE TODO TIPO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43295" y="9047257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8939996"/>
            <a:ext cx="792662" cy="7926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90700" y="1881472"/>
            <a:ext cx="147828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Tomando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nombre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Dios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vano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Profanando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día del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Señor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Inmoralidad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sexual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Hábitos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o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prácticas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destructivas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Disputas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Devolviendo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mal por mal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Difundiendo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chismes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Calumniando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 algn="l">
              <a:spcBef>
                <a:spcPct val="0"/>
              </a:spcBef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Difundiendo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conjeturas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perjudiciales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para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buen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nombre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los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demás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3" name="TextBox 3"/>
          <p:cNvSpPr txBox="1"/>
          <p:nvPr/>
        </p:nvSpPr>
        <p:spPr>
          <a:xfrm>
            <a:off x="1295400" y="554342"/>
            <a:ext cx="15773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EVITANDO EL MAL DE TODO TIPO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0700" y="1881472"/>
            <a:ext cx="147828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0" lvl="1" indent="-377825">
              <a:buFont typeface="Arial"/>
              <a:buChar char="•"/>
            </a:pP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Deshonestidad</a:t>
            </a:r>
            <a:endParaRPr lang="en-US" sz="4400" spc="87" dirty="0">
              <a:solidFill>
                <a:schemeClr val="bg1"/>
              </a:solidFill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Aprovechándose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las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compras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y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ventas</a:t>
            </a:r>
            <a:endParaRPr lang="en-US" sz="4400" spc="87" dirty="0">
              <a:solidFill>
                <a:schemeClr val="bg1"/>
              </a:solidFill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Dando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falso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testimonio</a:t>
            </a:r>
          </a:p>
          <a:p>
            <a:pPr marL="755650" lvl="1" indent="-377825">
              <a:buFont typeface="Arial"/>
              <a:buChar char="•"/>
            </a:pP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Obras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de las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tinieblas</a:t>
            </a:r>
            <a:endParaRPr lang="en-US" sz="4400" spc="87" dirty="0">
              <a:solidFill>
                <a:schemeClr val="bg1"/>
              </a:solidFill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Satisfaciendo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orgullo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vestimenta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o el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comportamiento</a:t>
            </a:r>
            <a:endParaRPr lang="en-US" sz="4400" spc="87" dirty="0">
              <a:solidFill>
                <a:schemeClr val="bg1"/>
              </a:solidFill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Música,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literatura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y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entretenimientos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deshonran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a Dios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8D0CD8-C985-7743-9487-3531B0878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14909" y="-313699"/>
            <a:ext cx="3287181" cy="10914397"/>
            <a:chOff x="0" y="0"/>
            <a:chExt cx="4382908" cy="145525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0637" r="29192"/>
            <a:stretch>
              <a:fillRect/>
            </a:stretch>
          </p:blipFill>
          <p:spPr>
            <a:xfrm>
              <a:off x="0" y="0"/>
              <a:ext cx="4382908" cy="727626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54324" r="4602"/>
            <a:stretch>
              <a:fillRect/>
            </a:stretch>
          </p:blipFill>
          <p:spPr>
            <a:xfrm>
              <a:off x="0" y="7276265"/>
              <a:ext cx="4382908" cy="7276265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620799" y="4039560"/>
            <a:ext cx="1349932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>
              <a:buFont typeface="Arial"/>
              <a:buChar char="•"/>
            </a:pPr>
            <a:r>
              <a:rPr lang="en-US" sz="4800" spc="100" dirty="0" err="1">
                <a:latin typeface="Arimo"/>
              </a:rPr>
              <a:t>Totalmente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comprometido</a:t>
            </a:r>
            <a:r>
              <a:rPr lang="en-US" sz="4800" spc="100" dirty="0">
                <a:latin typeface="Arimo"/>
              </a:rPr>
              <a:t> con sus </a:t>
            </a:r>
            <a:r>
              <a:rPr lang="en-US" sz="4800" spc="100" dirty="0" err="1">
                <a:latin typeface="Arimo"/>
              </a:rPr>
              <a:t>doctrinas</a:t>
            </a:r>
            <a:r>
              <a:rPr lang="en-US" sz="4800" spc="100" dirty="0">
                <a:latin typeface="Arimo"/>
              </a:rPr>
              <a:t> y </a:t>
            </a:r>
            <a:r>
              <a:rPr lang="en-US" sz="4800" spc="100" dirty="0" err="1">
                <a:latin typeface="Arimo"/>
              </a:rPr>
              <a:t>usos</a:t>
            </a:r>
            <a:endParaRPr lang="en-US" sz="4800" spc="100" dirty="0">
              <a:latin typeface="Arimo"/>
            </a:endParaRPr>
          </a:p>
          <a:p>
            <a:pPr marL="863600" lvl="1" indent="-431800">
              <a:buFont typeface="Arial"/>
              <a:buChar char="•"/>
            </a:pPr>
            <a:endParaRPr lang="en-US" sz="4800" spc="100" dirty="0">
              <a:latin typeface="Arimo"/>
            </a:endParaRPr>
          </a:p>
          <a:p>
            <a:pPr marL="863600" lvl="1" indent="-431800" algn="l">
              <a:spcBef>
                <a:spcPct val="0"/>
              </a:spcBef>
              <a:buFont typeface="Arial"/>
              <a:buChar char="•"/>
            </a:pPr>
            <a:r>
              <a:rPr lang="en-US" sz="4800" spc="100" dirty="0" err="1">
                <a:latin typeface="Arimo"/>
              </a:rPr>
              <a:t>Participando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activamente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en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su</a:t>
            </a:r>
            <a:r>
              <a:rPr lang="en-US" sz="4800" spc="100" dirty="0">
                <a:latin typeface="Arimo"/>
              </a:rPr>
              <a:t> continuo testimonio y </a:t>
            </a:r>
            <a:r>
              <a:rPr lang="en-US" sz="4800" spc="100" dirty="0" err="1">
                <a:latin typeface="Arimo"/>
              </a:rPr>
              <a:t>alcance</a:t>
            </a:r>
            <a:endParaRPr lang="en-US" sz="4800" spc="100" dirty="0">
              <a:latin typeface="Arim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95400" y="2171700"/>
            <a:ext cx="110378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92" dirty="0">
                <a:latin typeface="League Spartan"/>
              </a:rPr>
              <a:t>PERMANECER EN COMUNIÓN CORDIAL CON LA IGLESIA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E568637-284D-B544-9CB5-58EB54B0E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896100"/>
            <a:ext cx="4724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62000" y="284761"/>
            <a:ext cx="19582712" cy="9717477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509322" y="3010845"/>
            <a:ext cx="17269355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800" spc="85" dirty="0">
                <a:solidFill>
                  <a:schemeClr val="bg1"/>
                </a:solidFill>
                <a:latin typeface="Arimo"/>
              </a:rPr>
              <a:t>El Manual de la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Nazareno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Artículos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de Fe.</a:t>
            </a:r>
          </a:p>
          <a:p>
            <a:pPr marL="734059" lvl="1" indent="-367030">
              <a:buFont typeface="Arial"/>
              <a:buChar char="•"/>
            </a:pP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>
              <a:buFont typeface="Arial"/>
              <a:buChar char="•"/>
            </a:pP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Artículo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11, La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Iglesia</a:t>
            </a: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>
              <a:buFont typeface="Arial"/>
              <a:buChar char="•"/>
            </a:pP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buFont typeface="Arial"/>
              <a:buChar char="•"/>
            </a:pP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Ejercicio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Clase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: lea el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texto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su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manual y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subraye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las palabras o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frases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destacan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importancia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mentoreo</a:t>
            </a:r>
            <a:endParaRPr lang="en-US" sz="4800" spc="85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1470811"/>
            <a:ext cx="14671867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ARTÍCULO DE FE 11 – LA IGLESIA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3D16C2-E6C0-6D48-BC09-4061A5DB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  <p:txBody>
          <a:bodyPr/>
          <a:lstStyle/>
          <a:p>
            <a:endParaRPr lang="es-GT" dirty="0"/>
          </a:p>
        </p:txBody>
      </p:sp>
      <p:sp>
        <p:nvSpPr>
          <p:cNvPr id="6" name="TextBox 6"/>
          <p:cNvSpPr txBox="1"/>
          <p:nvPr/>
        </p:nvSpPr>
        <p:spPr>
          <a:xfrm>
            <a:off x="1377800" y="1205888"/>
            <a:ext cx="15468600" cy="58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6000" spc="92" dirty="0">
                <a:latin typeface="League Spartan"/>
              </a:rPr>
              <a:t>ARTÍCULO  11 – LA IGLESIA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0600" y="2320957"/>
            <a:ext cx="163068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800" spc="89" dirty="0">
                <a:latin typeface="Arimo"/>
              </a:rPr>
              <a:t>Pueblo de Dios del </a:t>
            </a:r>
            <a:r>
              <a:rPr lang="en-US" sz="4800" spc="89" dirty="0" err="1">
                <a:latin typeface="Arimo"/>
              </a:rPr>
              <a:t>pacto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renovado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en</a:t>
            </a:r>
            <a:r>
              <a:rPr lang="en-US" sz="4800" spc="89" dirty="0">
                <a:latin typeface="Arimo"/>
              </a:rPr>
              <a:t> Cristo</a:t>
            </a: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>
                <a:latin typeface="Arimo"/>
              </a:rPr>
              <a:t>Cuerpo de Cristo </a:t>
            </a:r>
            <a:r>
              <a:rPr lang="en-US" sz="4800" spc="89" dirty="0" err="1">
                <a:latin typeface="Arimo"/>
              </a:rPr>
              <a:t>reunido</a:t>
            </a:r>
            <a:r>
              <a:rPr lang="en-US" sz="4800" spc="89" dirty="0">
                <a:latin typeface="Arimo"/>
              </a:rPr>
              <a:t> por el </a:t>
            </a:r>
            <a:r>
              <a:rPr lang="en-US" sz="4800" spc="89" dirty="0" err="1">
                <a:latin typeface="Arimo"/>
              </a:rPr>
              <a:t>Espíritu</a:t>
            </a:r>
            <a:r>
              <a:rPr lang="en-US" sz="4800" spc="89" dirty="0">
                <a:latin typeface="Arimo"/>
              </a:rPr>
              <a:t> Santo</a:t>
            </a: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Responsabilidad</a:t>
            </a:r>
            <a:r>
              <a:rPr lang="en-US" sz="4800" spc="89" dirty="0">
                <a:latin typeface="Arimo"/>
              </a:rPr>
              <a:t> mutual</a:t>
            </a: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>
                <a:latin typeface="Arimo"/>
              </a:rPr>
              <a:t>La </a:t>
            </a:r>
            <a:r>
              <a:rPr lang="en-US" sz="4800" spc="89" dirty="0" err="1">
                <a:latin typeface="Arimo"/>
              </a:rPr>
              <a:t>Iglesia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cumple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su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misión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haciendo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discípulos</a:t>
            </a: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 algn="l">
              <a:spcBef>
                <a:spcPct val="0"/>
              </a:spcBef>
              <a:buFont typeface="Arial"/>
              <a:buChar char="•"/>
            </a:pPr>
            <a:r>
              <a:rPr lang="en-US" sz="4800" spc="89" dirty="0">
                <a:latin typeface="Arimo"/>
              </a:rPr>
              <a:t>Dando testimonio del </a:t>
            </a:r>
            <a:r>
              <a:rPr lang="en-US" sz="4800" spc="89" dirty="0" err="1">
                <a:latin typeface="Arimo"/>
              </a:rPr>
              <a:t>reino</a:t>
            </a:r>
            <a:r>
              <a:rPr lang="en-US" sz="4800" spc="89" dirty="0">
                <a:latin typeface="Arimo"/>
              </a:rPr>
              <a:t> de Dios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EC5E408-4381-6549-97EE-3E31863CA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559" y="-720409"/>
            <a:ext cx="2985441" cy="29854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02227" y="-1445167"/>
            <a:ext cx="4351447" cy="434448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479385" y="77510"/>
            <a:ext cx="2571587" cy="1279303"/>
            <a:chOff x="0" y="0"/>
            <a:chExt cx="3428782" cy="17057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30815"/>
              <a:ext cx="1634297" cy="124410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23045" y="0"/>
              <a:ext cx="1705738" cy="1705738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849433" y="2209223"/>
            <a:ext cx="13709136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0" lvl="1" indent="-377825"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2 Samuel 12</a:t>
            </a:r>
          </a:p>
          <a:p>
            <a:pPr marL="755649" lvl="1" indent="-377825"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La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relación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de David y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Natán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</a:p>
          <a:p>
            <a:pPr marL="755651" lvl="1" indent="-377825">
              <a:spcBef>
                <a:spcPct val="0"/>
              </a:spcBef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“Tú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eres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ese hombre”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3182600" y="2902799"/>
            <a:ext cx="3987113" cy="54338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24000" y="1245760"/>
            <a:ext cx="8115300" cy="74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spc="120" dirty="0">
                <a:solidFill>
                  <a:srgbClr val="FFFCA1"/>
                </a:solidFill>
                <a:latin typeface="League Spartan"/>
              </a:rPr>
              <a:t>REFLEXIÓN BÍBLICA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3E36183B-C015-FB44-A2ED-6D17682B10D3}"/>
              </a:ext>
            </a:extLst>
          </p:cNvPr>
          <p:cNvSpPr txBox="1"/>
          <p:nvPr/>
        </p:nvSpPr>
        <p:spPr>
          <a:xfrm>
            <a:off x="849433" y="4838700"/>
            <a:ext cx="11571167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9" lvl="1" indent="-377825">
              <a:buFont typeface="Arial"/>
              <a:buChar char="•"/>
            </a:pPr>
            <a:r>
              <a:rPr lang="en-US" sz="4400" spc="87" dirty="0" err="1">
                <a:solidFill>
                  <a:schemeClr val="bg1"/>
                </a:solidFill>
                <a:latin typeface="Arimo Bold"/>
              </a:rPr>
              <a:t>Pregunta</a:t>
            </a:r>
            <a:r>
              <a:rPr lang="en-US" sz="4400" spc="87" dirty="0">
                <a:solidFill>
                  <a:schemeClr val="bg1"/>
                </a:solidFill>
                <a:latin typeface="Arimo Bold"/>
              </a:rPr>
              <a:t>: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¿Has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tenido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alguien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como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profeta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Natán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te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habló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con palabras que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cambiaron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tu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vida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755649" lvl="1" indent="-377825">
              <a:buFont typeface="Arial"/>
              <a:buChar char="•"/>
            </a:pPr>
            <a:endParaRPr lang="en-US" sz="4400" spc="87" dirty="0">
              <a:solidFill>
                <a:schemeClr val="bg1"/>
              </a:solidFill>
              <a:latin typeface="Arimo"/>
            </a:endParaRPr>
          </a:p>
          <a:p>
            <a:pPr marL="755649" lvl="1" indent="-377824" algn="l">
              <a:spcBef>
                <a:spcPct val="0"/>
              </a:spcBef>
              <a:buFont typeface="Arial"/>
              <a:buChar char="•"/>
            </a:pPr>
            <a:r>
              <a:rPr lang="en-US" sz="4400" spc="87" dirty="0" err="1">
                <a:solidFill>
                  <a:schemeClr val="bg1"/>
                </a:solidFill>
                <a:latin typeface="Arimo Bold"/>
              </a:rPr>
              <a:t>Pregunta</a:t>
            </a:r>
            <a:r>
              <a:rPr lang="en-US" sz="4400" spc="87" dirty="0">
                <a:solidFill>
                  <a:schemeClr val="bg1"/>
                </a:solidFill>
                <a:latin typeface="Arimo Bold"/>
              </a:rPr>
              <a:t>: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¿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le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dio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esa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persona el derecho de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hablarle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esa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manera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y por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usted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escuchó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72987" y="3619500"/>
            <a:ext cx="17269355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tan bien se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alinea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su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local con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Artículo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Once - La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734059" lvl="1" indent="-367030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Cuáles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serían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una o dos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recomendaciones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usted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haría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para que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su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local se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alinee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más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completamente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con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Artículo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Once - La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9732" y="1277778"/>
            <a:ext cx="15874481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DISCUSIÓN EN GRUPOS PEQUEÑOS PREGUNTAS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8069A3A-59A2-CB4E-AFE5-A44DE460A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641" y="225255"/>
            <a:ext cx="17882719" cy="9791537"/>
          </a:xfrm>
          <a:prstGeom prst="rect">
            <a:avLst/>
          </a:prstGeom>
          <a:solidFill>
            <a:srgbClr val="FDD05A"/>
          </a:solidFill>
        </p:spPr>
        <p:txBody>
          <a:bodyPr/>
          <a:lstStyle/>
          <a:p>
            <a:endParaRPr lang="es-GT" dirty="0"/>
          </a:p>
        </p:txBody>
      </p:sp>
      <p:sp>
        <p:nvSpPr>
          <p:cNvPr id="5" name="TextBox 5"/>
          <p:cNvSpPr txBox="1"/>
          <p:nvPr/>
        </p:nvSpPr>
        <p:spPr>
          <a:xfrm>
            <a:off x="922696" y="3214211"/>
            <a:ext cx="16450904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600" spc="89" dirty="0">
                <a:latin typeface="Arimo"/>
              </a:rPr>
              <a:t>Las </a:t>
            </a:r>
            <a:r>
              <a:rPr lang="en-US" sz="4600" spc="89" dirty="0" err="1">
                <a:latin typeface="Arimo"/>
              </a:rPr>
              <a:t>Reglas</a:t>
            </a:r>
            <a:r>
              <a:rPr lang="en-US" sz="4600" spc="89" dirty="0">
                <a:latin typeface="Arimo"/>
              </a:rPr>
              <a:t> de Wesley para las </a:t>
            </a:r>
            <a:r>
              <a:rPr lang="en-US" sz="4600" spc="89" dirty="0" err="1">
                <a:latin typeface="Arimo"/>
              </a:rPr>
              <a:t>Sociedades</a:t>
            </a:r>
            <a:r>
              <a:rPr lang="en-US" sz="4600" spc="89" dirty="0">
                <a:latin typeface="Arimo"/>
              </a:rPr>
              <a:t> de Banda (</a:t>
            </a:r>
            <a:r>
              <a:rPr lang="en-US" sz="4600" spc="89" dirty="0" err="1">
                <a:latin typeface="Arimo"/>
              </a:rPr>
              <a:t>Diciembre</a:t>
            </a:r>
            <a:r>
              <a:rPr lang="en-US" sz="4600" spc="89" dirty="0">
                <a:latin typeface="Arimo"/>
              </a:rPr>
              <a:t> 25, 1738)</a:t>
            </a:r>
          </a:p>
          <a:p>
            <a:pPr marL="690881" lvl="1" indent="-345440">
              <a:buFont typeface="Arial"/>
              <a:buChar char="•"/>
            </a:pPr>
            <a:endParaRPr lang="en-US" sz="4600" spc="89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600" spc="89" dirty="0" err="1">
                <a:latin typeface="Arimo"/>
              </a:rPr>
              <a:t>Diseñado</a:t>
            </a:r>
            <a:r>
              <a:rPr lang="en-US" sz="4600" spc="89" dirty="0">
                <a:latin typeface="Arimo"/>
              </a:rPr>
              <a:t> para </a:t>
            </a:r>
            <a:r>
              <a:rPr lang="en-US" sz="4600" spc="89" dirty="0" err="1">
                <a:latin typeface="Arimo"/>
              </a:rPr>
              <a:t>ayudar</a:t>
            </a:r>
            <a:r>
              <a:rPr lang="en-US" sz="4600" spc="89" dirty="0">
                <a:latin typeface="Arimo"/>
              </a:rPr>
              <a:t> a los </a:t>
            </a:r>
            <a:r>
              <a:rPr lang="en-US" sz="4600" spc="89" dirty="0" err="1">
                <a:latin typeface="Arimo"/>
              </a:rPr>
              <a:t>participantes</a:t>
            </a:r>
            <a:r>
              <a:rPr lang="en-US" sz="4600" spc="89" dirty="0">
                <a:latin typeface="Arimo"/>
              </a:rPr>
              <a:t> a </a:t>
            </a:r>
            <a:r>
              <a:rPr lang="en-US" sz="4600" spc="89" dirty="0" err="1">
                <a:latin typeface="Arimo"/>
              </a:rPr>
              <a:t>obedecer</a:t>
            </a:r>
            <a:r>
              <a:rPr lang="en-US" sz="4600" spc="89" dirty="0">
                <a:latin typeface="Arimo"/>
              </a:rPr>
              <a:t> el </a:t>
            </a:r>
            <a:r>
              <a:rPr lang="en-US" sz="4600" spc="89" dirty="0" err="1">
                <a:latin typeface="Arimo"/>
              </a:rPr>
              <a:t>mandamiento</a:t>
            </a:r>
            <a:r>
              <a:rPr lang="en-US" sz="4600" spc="89" dirty="0">
                <a:latin typeface="Arimo"/>
              </a:rPr>
              <a:t> de Dios de "</a:t>
            </a:r>
            <a:r>
              <a:rPr lang="en-US" sz="4600" spc="89" dirty="0" err="1">
                <a:latin typeface="Arimo"/>
              </a:rPr>
              <a:t>confesarse</a:t>
            </a:r>
            <a:r>
              <a:rPr lang="en-US" sz="4600" spc="89" dirty="0">
                <a:latin typeface="Arimo"/>
              </a:rPr>
              <a:t> los </a:t>
            </a:r>
            <a:r>
              <a:rPr lang="en-US" sz="4600" spc="89" dirty="0" err="1">
                <a:latin typeface="Arimo"/>
              </a:rPr>
              <a:t>unos</a:t>
            </a:r>
            <a:r>
              <a:rPr lang="en-US" sz="4600" spc="89" dirty="0">
                <a:latin typeface="Arimo"/>
              </a:rPr>
              <a:t> a los </a:t>
            </a:r>
            <a:r>
              <a:rPr lang="en-US" sz="4600" spc="89" dirty="0" err="1">
                <a:latin typeface="Arimo"/>
              </a:rPr>
              <a:t>otros</a:t>
            </a:r>
            <a:r>
              <a:rPr lang="en-US" sz="4600" spc="89" dirty="0">
                <a:latin typeface="Arimo"/>
              </a:rPr>
              <a:t> sus </a:t>
            </a:r>
            <a:r>
              <a:rPr lang="en-US" sz="4600" spc="89" dirty="0" err="1">
                <a:latin typeface="Arimo"/>
              </a:rPr>
              <a:t>faltas</a:t>
            </a:r>
            <a:r>
              <a:rPr lang="en-US" sz="4600" spc="89" dirty="0">
                <a:latin typeface="Arimo"/>
              </a:rPr>
              <a:t> y </a:t>
            </a:r>
            <a:r>
              <a:rPr lang="en-US" sz="4600" spc="89" dirty="0" err="1">
                <a:latin typeface="Arimo"/>
              </a:rPr>
              <a:t>orar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unos</a:t>
            </a:r>
            <a:r>
              <a:rPr lang="en-US" sz="4600" spc="89" dirty="0">
                <a:latin typeface="Arimo"/>
              </a:rPr>
              <a:t> por </a:t>
            </a:r>
            <a:r>
              <a:rPr lang="en-US" sz="4600" spc="89" dirty="0" err="1">
                <a:latin typeface="Arimo"/>
              </a:rPr>
              <a:t>otros</a:t>
            </a:r>
            <a:r>
              <a:rPr lang="en-US" sz="4600" spc="89" dirty="0">
                <a:latin typeface="Arimo"/>
              </a:rPr>
              <a:t> para que </a:t>
            </a:r>
            <a:r>
              <a:rPr lang="en-US" sz="4600" spc="89" dirty="0" err="1">
                <a:latin typeface="Arimo"/>
              </a:rPr>
              <a:t>sean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sanados</a:t>
            </a:r>
            <a:r>
              <a:rPr lang="en-US" sz="4600" spc="89" dirty="0">
                <a:latin typeface="Arimo"/>
              </a:rPr>
              <a:t>".</a:t>
            </a:r>
          </a:p>
          <a:p>
            <a:pPr marL="690881" lvl="1" indent="-345440">
              <a:buFont typeface="Arial"/>
              <a:buChar char="•"/>
            </a:pPr>
            <a:endParaRPr lang="en-US" sz="4600" spc="89" dirty="0">
              <a:latin typeface="Arimo"/>
            </a:endParaRPr>
          </a:p>
          <a:p>
            <a:pPr marL="690880" lvl="1" indent="-345440" algn="l">
              <a:buFont typeface="Arial"/>
              <a:buChar char="•"/>
            </a:pPr>
            <a:r>
              <a:rPr lang="en-US" sz="4600" spc="89" dirty="0" err="1">
                <a:latin typeface="Arimo"/>
              </a:rPr>
              <a:t>Reunión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semanal</a:t>
            </a:r>
            <a:r>
              <a:rPr lang="en-US" sz="4600" spc="89" dirty="0">
                <a:latin typeface="Arimo"/>
              </a:rPr>
              <a:t> con </a:t>
            </a:r>
            <a:r>
              <a:rPr lang="en-US" sz="4600" spc="89" dirty="0" err="1">
                <a:latin typeface="Arimo"/>
              </a:rPr>
              <a:t>intercambio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honesto</a:t>
            </a:r>
            <a:r>
              <a:rPr lang="en-US" sz="4600" spc="89" dirty="0">
                <a:latin typeface="Arimo"/>
              </a:rPr>
              <a:t> y </a:t>
            </a:r>
            <a:r>
              <a:rPr lang="en-US" sz="4600" spc="89" dirty="0" err="1">
                <a:latin typeface="Arimo"/>
              </a:rPr>
              <a:t>apoyo</a:t>
            </a:r>
            <a:r>
              <a:rPr lang="en-US" sz="4600" spc="89" dirty="0">
                <a:latin typeface="Arimo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1166" y="1153835"/>
            <a:ext cx="1427069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spc="92" dirty="0">
                <a:latin typeface="League Spartan"/>
              </a:rPr>
              <a:t>MENTOREANDO EN LA TRADICIÓN WESLEYANA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5D883F6-7E1B-604D-9452-5FA9FF07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559" y="-720409"/>
            <a:ext cx="2985441" cy="29854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641" y="225255"/>
            <a:ext cx="17882719" cy="9791537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5" name="TextBox 5"/>
          <p:cNvSpPr txBox="1"/>
          <p:nvPr/>
        </p:nvSpPr>
        <p:spPr>
          <a:xfrm>
            <a:off x="996753" y="3255922"/>
            <a:ext cx="16294493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600" spc="89" dirty="0">
                <a:latin typeface="Arimo"/>
              </a:rPr>
              <a:t>Cuatro </a:t>
            </a:r>
            <a:r>
              <a:rPr lang="en-US" sz="4600" spc="89" dirty="0" err="1">
                <a:latin typeface="Arimo"/>
              </a:rPr>
              <a:t>preguntas</a:t>
            </a:r>
            <a:r>
              <a:rPr lang="en-US" sz="4600" spc="89" dirty="0">
                <a:latin typeface="Arimo"/>
              </a:rPr>
              <a:t>:</a:t>
            </a:r>
          </a:p>
          <a:p>
            <a:endParaRPr lang="en-US" sz="4600" spc="89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600" spc="89" dirty="0">
                <a:latin typeface="Arimo"/>
              </a:rPr>
              <a:t>¿</a:t>
            </a:r>
            <a:r>
              <a:rPr lang="en-US" sz="4600" spc="89" dirty="0" err="1">
                <a:latin typeface="Arimo"/>
              </a:rPr>
              <a:t>Qué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pecados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conocidos</a:t>
            </a:r>
            <a:r>
              <a:rPr lang="en-US" sz="4600" spc="89" dirty="0">
                <a:latin typeface="Arimo"/>
              </a:rPr>
              <a:t> ha </a:t>
            </a:r>
            <a:r>
              <a:rPr lang="en-US" sz="4600" spc="89" dirty="0" err="1">
                <a:latin typeface="Arimo"/>
              </a:rPr>
              <a:t>cometido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desde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nuestro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último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encuentro</a:t>
            </a:r>
            <a:r>
              <a:rPr lang="en-US" sz="4600" spc="89" dirty="0">
                <a:latin typeface="Arimo"/>
              </a:rPr>
              <a:t>?</a:t>
            </a:r>
          </a:p>
          <a:p>
            <a:pPr marL="690881" lvl="1" indent="-345440">
              <a:buFont typeface="Arial"/>
              <a:buChar char="•"/>
            </a:pPr>
            <a:r>
              <a:rPr lang="en-US" sz="4600" spc="89" dirty="0">
                <a:latin typeface="Arimo"/>
              </a:rPr>
              <a:t>¿Con </a:t>
            </a:r>
            <a:r>
              <a:rPr lang="en-US" sz="4600" spc="89" dirty="0" err="1">
                <a:latin typeface="Arimo"/>
              </a:rPr>
              <a:t>qué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tentaciones</a:t>
            </a:r>
            <a:r>
              <a:rPr lang="en-US" sz="4600" spc="89" dirty="0">
                <a:latin typeface="Arimo"/>
              </a:rPr>
              <a:t> se ha </a:t>
            </a:r>
            <a:r>
              <a:rPr lang="en-US" sz="4600" spc="89" dirty="0" err="1">
                <a:latin typeface="Arimo"/>
              </a:rPr>
              <a:t>enfrentado</a:t>
            </a:r>
            <a:r>
              <a:rPr lang="en-US" sz="4600" spc="89" dirty="0">
                <a:latin typeface="Arimo"/>
              </a:rPr>
              <a:t>?</a:t>
            </a:r>
          </a:p>
          <a:p>
            <a:pPr marL="690881" lvl="1" indent="-345440">
              <a:buFont typeface="Arial"/>
              <a:buChar char="•"/>
            </a:pPr>
            <a:r>
              <a:rPr lang="en-US" sz="4600" spc="89" dirty="0">
                <a:latin typeface="Arimo"/>
              </a:rPr>
              <a:t>¿</a:t>
            </a:r>
            <a:r>
              <a:rPr lang="en-US" sz="4600" spc="89" dirty="0" err="1">
                <a:latin typeface="Arimo"/>
              </a:rPr>
              <a:t>Cómo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fue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liberado</a:t>
            </a:r>
            <a:r>
              <a:rPr lang="en-US" sz="4600" spc="89" dirty="0">
                <a:latin typeface="Arimo"/>
              </a:rPr>
              <a:t>?</a:t>
            </a:r>
          </a:p>
          <a:p>
            <a:pPr marL="690880" lvl="1" indent="-345440" algn="l">
              <a:buFont typeface="Arial"/>
              <a:buChar char="•"/>
            </a:pPr>
            <a:r>
              <a:rPr lang="en-US" sz="4600" spc="89" dirty="0">
                <a:latin typeface="Arimo"/>
              </a:rPr>
              <a:t>¿</a:t>
            </a:r>
            <a:r>
              <a:rPr lang="en-US" sz="4600" spc="89" dirty="0" err="1">
                <a:latin typeface="Arimo"/>
              </a:rPr>
              <a:t>Qué</a:t>
            </a:r>
            <a:r>
              <a:rPr lang="en-US" sz="4600" spc="89" dirty="0">
                <a:latin typeface="Arimo"/>
              </a:rPr>
              <a:t> ha </a:t>
            </a:r>
            <a:r>
              <a:rPr lang="en-US" sz="4600" spc="89" dirty="0" err="1">
                <a:latin typeface="Arimo"/>
              </a:rPr>
              <a:t>pensado</a:t>
            </a:r>
            <a:r>
              <a:rPr lang="en-US" sz="4600" spc="89" dirty="0">
                <a:latin typeface="Arimo"/>
              </a:rPr>
              <a:t>, </a:t>
            </a:r>
            <a:r>
              <a:rPr lang="en-US" sz="4600" spc="89" dirty="0" err="1">
                <a:latin typeface="Arimo"/>
              </a:rPr>
              <a:t>dicho</a:t>
            </a:r>
            <a:r>
              <a:rPr lang="en-US" sz="4600" spc="89" dirty="0">
                <a:latin typeface="Arimo"/>
              </a:rPr>
              <a:t> o </a:t>
            </a:r>
            <a:r>
              <a:rPr lang="en-US" sz="4600" spc="89" dirty="0" err="1">
                <a:latin typeface="Arimo"/>
              </a:rPr>
              <a:t>hecho</a:t>
            </a:r>
            <a:r>
              <a:rPr lang="en-US" sz="4600" spc="89" dirty="0">
                <a:latin typeface="Arimo"/>
              </a:rPr>
              <a:t> de lo que </a:t>
            </a:r>
            <a:r>
              <a:rPr lang="en-US" sz="4600" spc="89" dirty="0" err="1">
                <a:latin typeface="Arimo"/>
              </a:rPr>
              <a:t>duda</a:t>
            </a:r>
            <a:r>
              <a:rPr lang="en-US" sz="4600" spc="89" dirty="0">
                <a:latin typeface="Arimo"/>
              </a:rPr>
              <a:t> que sea </a:t>
            </a:r>
            <a:r>
              <a:rPr lang="en-US" sz="4600" spc="89" dirty="0" err="1">
                <a:latin typeface="Arimo"/>
              </a:rPr>
              <a:t>pecado</a:t>
            </a:r>
            <a:r>
              <a:rPr lang="en-US" sz="4600" spc="89" dirty="0">
                <a:latin typeface="Arimo"/>
              </a:rPr>
              <a:t> o no?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2547" y="1187747"/>
            <a:ext cx="1427069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spc="92" dirty="0">
                <a:latin typeface="League Spartan"/>
              </a:rPr>
              <a:t>MENTOREANDO EN LA TRADICIÓN WESLEYANA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ACE68E8-D8E1-994C-AB5F-2CBC1E31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559" y="-720409"/>
            <a:ext cx="2985441" cy="29854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57200" y="4278004"/>
            <a:ext cx="16254678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Alguna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vez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ha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estado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una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relación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la que se le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hicieron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preguntas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734059" lvl="1" indent="-367030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Funcionaría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concepto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las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Reglas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la Banda de Wesley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su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local? ¿Por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 ¿Por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no?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0877" y="2379566"/>
            <a:ext cx="15416279" cy="59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DISCUSIÓN EN GRUPOS PEQUEÑOSPREGUNTAS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EE88DE9-C839-F34B-9548-D42F2B44B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236" y="2540165"/>
            <a:ext cx="18614473" cy="8059150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2147632" y="2222306"/>
            <a:ext cx="597618" cy="59761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40314" y="2222306"/>
            <a:ext cx="597618" cy="597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732996" y="2222306"/>
            <a:ext cx="597618" cy="5976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025678" y="2222306"/>
            <a:ext cx="597618" cy="5976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318360" y="2222306"/>
            <a:ext cx="597618" cy="59761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59525" y="558946"/>
            <a:ext cx="15784431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 spc="67" dirty="0">
                <a:solidFill>
                  <a:schemeClr val="bg1"/>
                </a:solidFill>
                <a:latin typeface="League Spartan"/>
              </a:rPr>
              <a:t>LIDERAZGO DE SERVICIO Y MENTOREO DE IMPACTO – 10 CARACTERÍSTICAS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72727" y="4197816"/>
            <a:ext cx="7594738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92225" lvl="1" indent="-914400">
              <a:buFont typeface="+mj-lt"/>
              <a:buAutoNum type="arabicPeriod"/>
            </a:pPr>
            <a:r>
              <a:rPr lang="en-US" sz="4800" spc="87" dirty="0" err="1">
                <a:latin typeface="Arimo"/>
              </a:rPr>
              <a:t>Escuchar</a:t>
            </a:r>
            <a:endParaRPr lang="en-US" sz="4800" spc="87" dirty="0">
              <a:latin typeface="Arimo"/>
            </a:endParaRPr>
          </a:p>
          <a:p>
            <a:pPr marL="1292225" lvl="1" indent="-914400">
              <a:buFont typeface="+mj-lt"/>
              <a:buAutoNum type="arabicPeriod"/>
            </a:pPr>
            <a:r>
              <a:rPr lang="en-US" sz="4800" spc="87" dirty="0" err="1">
                <a:latin typeface="Arimo"/>
              </a:rPr>
              <a:t>Empatía</a:t>
            </a:r>
            <a:endParaRPr lang="en-US" sz="4800" spc="87" dirty="0">
              <a:latin typeface="Arimo"/>
            </a:endParaRPr>
          </a:p>
          <a:p>
            <a:pPr marL="1292225" lvl="1" indent="-914400">
              <a:buFont typeface="+mj-lt"/>
              <a:buAutoNum type="arabicPeriod"/>
            </a:pPr>
            <a:r>
              <a:rPr lang="en-US" sz="4800" spc="87" dirty="0" err="1">
                <a:latin typeface="Arimo"/>
              </a:rPr>
              <a:t>Sanación</a:t>
            </a:r>
            <a:endParaRPr lang="en-US" sz="4800" spc="87" dirty="0">
              <a:latin typeface="Arimo"/>
            </a:endParaRPr>
          </a:p>
          <a:p>
            <a:pPr marL="1292225" lvl="1" indent="-914400">
              <a:buFont typeface="+mj-lt"/>
              <a:buAutoNum type="arabicPeriod"/>
            </a:pPr>
            <a:r>
              <a:rPr lang="en-US" sz="4800" spc="87" dirty="0" err="1">
                <a:latin typeface="Arimo"/>
              </a:rPr>
              <a:t>Conciencia</a:t>
            </a:r>
            <a:endParaRPr lang="en-US" sz="4800" spc="87" dirty="0">
              <a:latin typeface="Arimo"/>
            </a:endParaRPr>
          </a:p>
          <a:p>
            <a:pPr marL="1292225" lvl="1" indent="-914400">
              <a:buFont typeface="+mj-lt"/>
              <a:buAutoNum type="arabicPeriod"/>
            </a:pPr>
            <a:r>
              <a:rPr lang="en-US" sz="4800" spc="87" dirty="0" err="1">
                <a:latin typeface="Arimo"/>
              </a:rPr>
              <a:t>Persuasión</a:t>
            </a:r>
            <a:endParaRPr lang="en-US" sz="4800" spc="87" dirty="0">
              <a:latin typeface="Arimo"/>
            </a:endParaRPr>
          </a:p>
          <a:p>
            <a:pPr marL="1292225" lvl="1" indent="-914400">
              <a:buFont typeface="+mj-lt"/>
              <a:buAutoNum type="arabicPeriod"/>
            </a:pPr>
            <a:r>
              <a:rPr lang="en-US" sz="4800" spc="87" dirty="0" err="1">
                <a:latin typeface="Arimo"/>
              </a:rPr>
              <a:t>Conceptualización</a:t>
            </a:r>
            <a:endParaRPr lang="en-US" sz="4800" spc="87" dirty="0">
              <a:latin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367409" y="9974551"/>
            <a:ext cx="4499521" cy="18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"/>
              </a:lnSpc>
              <a:spcBef>
                <a:spcPct val="0"/>
              </a:spcBef>
            </a:pPr>
            <a:r>
              <a:rPr lang="en-US" sz="1299" spc="32">
                <a:solidFill>
                  <a:srgbClr val="000000"/>
                </a:solidFill>
                <a:latin typeface="League Spartan"/>
              </a:rPr>
              <a:t>NORTHOUSE, LEADERSHIP THEORY AND PRACTICE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59288EF2-B272-7041-B82D-BCDF935A6B28}"/>
              </a:ext>
            </a:extLst>
          </p:cNvPr>
          <p:cNvSpPr txBox="1"/>
          <p:nvPr/>
        </p:nvSpPr>
        <p:spPr>
          <a:xfrm>
            <a:off x="10203404" y="4163727"/>
            <a:ext cx="632801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5" lvl="1"/>
            <a:r>
              <a:rPr lang="en-US" sz="4800" spc="87" dirty="0">
                <a:latin typeface="Arimo"/>
              </a:rPr>
              <a:t>7.  </a:t>
            </a:r>
            <a:r>
              <a:rPr lang="en-US" sz="4800" spc="87" dirty="0" err="1">
                <a:latin typeface="Arimo"/>
              </a:rPr>
              <a:t>Previsión</a:t>
            </a:r>
            <a:endParaRPr lang="en-US" sz="4800" spc="87" dirty="0">
              <a:latin typeface="Arimo"/>
            </a:endParaRPr>
          </a:p>
          <a:p>
            <a:pPr marL="1292225" lvl="1" indent="-914400">
              <a:buAutoNum type="arabicPeriod" startAt="8"/>
            </a:pPr>
            <a:r>
              <a:rPr lang="en-US" sz="4800" spc="87" dirty="0" err="1">
                <a:latin typeface="Arimo"/>
              </a:rPr>
              <a:t>Mayordomía</a:t>
            </a:r>
            <a:endParaRPr lang="en-US" sz="4800" spc="87" dirty="0">
              <a:latin typeface="Arimo"/>
            </a:endParaRPr>
          </a:p>
          <a:p>
            <a:pPr marL="1292225" lvl="1" indent="-914400">
              <a:buAutoNum type="arabicPeriod" startAt="8"/>
            </a:pPr>
            <a:r>
              <a:rPr lang="en-US" sz="4800" spc="87" dirty="0" err="1">
                <a:latin typeface="Arimo"/>
              </a:rPr>
              <a:t>Compromiso</a:t>
            </a:r>
            <a:r>
              <a:rPr lang="en-US" sz="4800" spc="87" dirty="0">
                <a:latin typeface="Arimo"/>
              </a:rPr>
              <a:t> con el </a:t>
            </a:r>
            <a:r>
              <a:rPr lang="en-US" sz="4800" spc="87" dirty="0" err="1">
                <a:latin typeface="Arimo"/>
              </a:rPr>
              <a:t>crecimiento</a:t>
            </a:r>
            <a:r>
              <a:rPr lang="en-US" sz="4800" spc="87" dirty="0">
                <a:latin typeface="Arimo"/>
              </a:rPr>
              <a:t> de la </a:t>
            </a:r>
            <a:r>
              <a:rPr lang="en-US" sz="4800" spc="87" dirty="0" err="1">
                <a:latin typeface="Arimo"/>
              </a:rPr>
              <a:t>gente</a:t>
            </a:r>
            <a:endParaRPr lang="en-US" sz="4800" spc="87" dirty="0">
              <a:latin typeface="Arimo"/>
            </a:endParaRPr>
          </a:p>
          <a:p>
            <a:pPr marL="1292225" lvl="1" indent="-914400">
              <a:buAutoNum type="arabicPeriod" startAt="8"/>
            </a:pPr>
            <a:r>
              <a:rPr lang="en-US" sz="4800" spc="87" dirty="0" err="1">
                <a:latin typeface="Arimo"/>
              </a:rPr>
              <a:t>Construyendo</a:t>
            </a:r>
            <a:r>
              <a:rPr lang="en-US" sz="4800" spc="87" dirty="0">
                <a:latin typeface="Arimo"/>
              </a:rPr>
              <a:t>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C1BEA7C-5D02-1A4F-A8EC-C3FA013E5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790" y="-966285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236" y="2417861"/>
            <a:ext cx="18614473" cy="8181454"/>
          </a:xfrm>
          <a:prstGeom prst="rect">
            <a:avLst/>
          </a:prstGeom>
          <a:solidFill>
            <a:srgbClr val="1C2529"/>
          </a:solidFill>
        </p:spPr>
      </p:sp>
      <p:grpSp>
        <p:nvGrpSpPr>
          <p:cNvPr id="3" name="Group 3"/>
          <p:cNvGrpSpPr/>
          <p:nvPr/>
        </p:nvGrpSpPr>
        <p:grpSpPr>
          <a:xfrm>
            <a:off x="431082" y="2139950"/>
            <a:ext cx="597618" cy="59761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05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450395" y="2139950"/>
            <a:ext cx="597618" cy="597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05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08549" y="2139950"/>
            <a:ext cx="597618" cy="5976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05A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307234" y="1037789"/>
            <a:ext cx="1185065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6000" spc="99" dirty="0">
                <a:latin typeface="League Spartan"/>
              </a:rPr>
              <a:t>UN MENTOR INFLUYENTE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8199" y="3329875"/>
            <a:ext cx="746759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Compartir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información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Hacer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las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preguntas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correctas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Modelar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comportamiento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deseado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Construir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relaciones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clave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2253482" y="10049267"/>
            <a:ext cx="6046550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999" spc="49" dirty="0">
                <a:solidFill>
                  <a:srgbClr val="FFFFFF"/>
                </a:solidFill>
                <a:latin typeface="League Spartan"/>
              </a:rPr>
              <a:t>BOWLING - GRACE-FULL LEADERSHIP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FE39230E-CAA0-C848-AD73-42F27AEFD63A}"/>
              </a:ext>
            </a:extLst>
          </p:cNvPr>
          <p:cNvSpPr txBox="1"/>
          <p:nvPr/>
        </p:nvSpPr>
        <p:spPr>
          <a:xfrm>
            <a:off x="9877817" y="3463871"/>
            <a:ext cx="746759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Establecer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la agenda</a:t>
            </a: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Proyectar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una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visión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convincente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Limitar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las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opciones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 algn="l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Proporcionar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retroalimentación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236" y="2095500"/>
            <a:ext cx="18614473" cy="8503815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2133600" y="1724686"/>
            <a:ext cx="597618" cy="59761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26282" y="1724686"/>
            <a:ext cx="597618" cy="597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718964" y="1724686"/>
            <a:ext cx="597618" cy="5976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011646" y="1724686"/>
            <a:ext cx="597618" cy="5976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304328" y="1724686"/>
            <a:ext cx="597618" cy="59761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103243" y="816101"/>
            <a:ext cx="14833812" cy="607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800" spc="99" dirty="0">
                <a:solidFill>
                  <a:schemeClr val="bg1"/>
                </a:solidFill>
                <a:latin typeface="League Spartan"/>
              </a:rPr>
              <a:t>EL MÍTICO VIAJE DE UN SUPERHÉROE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100" y="2965529"/>
            <a:ext cx="166878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400" spc="79" dirty="0">
                <a:latin typeface="Arimo"/>
              </a:rPr>
              <a:t>Vida </a:t>
            </a:r>
            <a:r>
              <a:rPr lang="en-US" sz="4400" spc="79" dirty="0" err="1">
                <a:latin typeface="Arimo"/>
              </a:rPr>
              <a:t>ordinaria</a:t>
            </a:r>
            <a:endParaRPr lang="en-US" sz="4400" spc="79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spc="79" dirty="0" err="1">
                <a:latin typeface="Arimo"/>
              </a:rPr>
              <a:t>Llamado</a:t>
            </a:r>
            <a:r>
              <a:rPr lang="en-US" sz="4400" spc="79" dirty="0">
                <a:latin typeface="Arimo"/>
              </a:rPr>
              <a:t> a la </a:t>
            </a:r>
            <a:r>
              <a:rPr lang="en-US" sz="4400" spc="79" dirty="0" err="1">
                <a:latin typeface="Arimo"/>
              </a:rPr>
              <a:t>acción</a:t>
            </a:r>
            <a:endParaRPr lang="en-US" sz="4400" spc="79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spc="79" dirty="0" err="1">
                <a:latin typeface="Arimo"/>
              </a:rPr>
              <a:t>Fracaso</a:t>
            </a:r>
            <a:endParaRPr lang="en-US" sz="4400" spc="79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spc="79" dirty="0" err="1">
                <a:latin typeface="Arimo"/>
              </a:rPr>
              <a:t>Apariencia</a:t>
            </a:r>
            <a:r>
              <a:rPr lang="en-US" sz="4400" spc="79" dirty="0">
                <a:latin typeface="Arimo"/>
              </a:rPr>
              <a:t> de mentor</a:t>
            </a:r>
          </a:p>
          <a:p>
            <a:pPr marL="690881" lvl="1" indent="-345440">
              <a:buFont typeface="Arial"/>
              <a:buChar char="•"/>
            </a:pPr>
            <a:r>
              <a:rPr lang="en-US" sz="4400" spc="79" dirty="0" err="1">
                <a:latin typeface="Arimo"/>
              </a:rPr>
              <a:t>Pruebas</a:t>
            </a:r>
            <a:endParaRPr lang="en-US" sz="4400" spc="79" dirty="0">
              <a:latin typeface="Arimo"/>
            </a:endParaRPr>
          </a:p>
          <a:p>
            <a:pPr marL="690880" lvl="1" indent="-345440">
              <a:buFont typeface="Arial"/>
              <a:buChar char="•"/>
            </a:pPr>
            <a:r>
              <a:rPr lang="en-US" sz="4400" spc="79" dirty="0" err="1">
                <a:latin typeface="Arimo"/>
              </a:rPr>
              <a:t>Madurez</a:t>
            </a:r>
            <a:endParaRPr lang="en-US" sz="4400" spc="79" dirty="0">
              <a:latin typeface="Arimo"/>
            </a:endParaRPr>
          </a:p>
          <a:p>
            <a:endParaRPr lang="en-US" sz="4400" spc="14" dirty="0">
              <a:latin typeface="Arimo"/>
            </a:endParaRPr>
          </a:p>
          <a:p>
            <a:r>
              <a:rPr lang="en-US" sz="4400" spc="79" dirty="0" err="1">
                <a:latin typeface="Arimo Bold"/>
              </a:rPr>
              <a:t>Pregunta</a:t>
            </a:r>
            <a:r>
              <a:rPr lang="en-US" sz="4400" spc="79" dirty="0">
                <a:latin typeface="Arimo Bold"/>
              </a:rPr>
              <a:t>: </a:t>
            </a:r>
            <a:r>
              <a:rPr lang="en-US" sz="4400" spc="79" dirty="0">
                <a:latin typeface="Arimo"/>
              </a:rPr>
              <a:t>¿</a:t>
            </a:r>
            <a:r>
              <a:rPr lang="en-US" sz="4400" spc="79" dirty="0" err="1">
                <a:latin typeface="Arimo"/>
              </a:rPr>
              <a:t>Conoce</a:t>
            </a:r>
            <a:r>
              <a:rPr lang="en-US" sz="4400" spc="79" dirty="0">
                <a:latin typeface="Arimo"/>
              </a:rPr>
              <a:t> a </a:t>
            </a:r>
            <a:r>
              <a:rPr lang="en-US" sz="4400" spc="79" dirty="0" err="1">
                <a:latin typeface="Arimo"/>
              </a:rPr>
              <a:t>alguien</a:t>
            </a:r>
            <a:r>
              <a:rPr lang="en-US" sz="4400" spc="79" dirty="0">
                <a:latin typeface="Arimo"/>
              </a:rPr>
              <a:t> que </a:t>
            </a:r>
            <a:r>
              <a:rPr lang="en-US" sz="4400" spc="79" dirty="0" err="1">
                <a:latin typeface="Arimo"/>
              </a:rPr>
              <a:t>dejó</a:t>
            </a:r>
            <a:r>
              <a:rPr lang="en-US" sz="4400" spc="79" dirty="0">
                <a:latin typeface="Arimo"/>
              </a:rPr>
              <a:t> de </a:t>
            </a:r>
            <a:r>
              <a:rPr lang="en-US" sz="4400" spc="79" dirty="0" err="1">
                <a:latin typeface="Arimo"/>
              </a:rPr>
              <a:t>dirigir</a:t>
            </a:r>
            <a:r>
              <a:rPr lang="en-US" sz="4400" spc="79" dirty="0">
                <a:latin typeface="Arimo"/>
              </a:rPr>
              <a:t> un </a:t>
            </a:r>
            <a:r>
              <a:rPr lang="en-US" sz="4400" spc="79" dirty="0" err="1">
                <a:latin typeface="Arimo"/>
              </a:rPr>
              <a:t>ministerio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debido</a:t>
            </a:r>
            <a:r>
              <a:rPr lang="en-US" sz="4400" spc="79" dirty="0">
                <a:latin typeface="Arimo"/>
              </a:rPr>
              <a:t> a un </a:t>
            </a:r>
            <a:r>
              <a:rPr lang="en-US" sz="4400" spc="79" dirty="0" err="1">
                <a:latin typeface="Arimo"/>
              </a:rPr>
              <a:t>fracaso</a:t>
            </a:r>
            <a:r>
              <a:rPr lang="en-US" sz="4400" spc="79" dirty="0">
                <a:latin typeface="Arimo"/>
              </a:rPr>
              <a:t> que </a:t>
            </a:r>
            <a:r>
              <a:rPr lang="en-US" sz="4400" spc="79" dirty="0" err="1">
                <a:latin typeface="Arimo"/>
              </a:rPr>
              <a:t>podría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haber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sido</a:t>
            </a:r>
            <a:r>
              <a:rPr lang="en-US" sz="4400" spc="79" dirty="0">
                <a:latin typeface="Arimo"/>
              </a:rPr>
              <a:t> una </a:t>
            </a:r>
            <a:r>
              <a:rPr lang="en-US" sz="4400" spc="79" dirty="0" err="1">
                <a:latin typeface="Arimo"/>
              </a:rPr>
              <a:t>historia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diferente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si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alguien</a:t>
            </a:r>
            <a:r>
              <a:rPr lang="en-US" sz="4400" spc="79" dirty="0">
                <a:latin typeface="Arimo"/>
              </a:rPr>
              <a:t> le </a:t>
            </a:r>
            <a:r>
              <a:rPr lang="en-US" sz="4400" spc="79" dirty="0" err="1">
                <a:latin typeface="Arimo"/>
              </a:rPr>
              <a:t>hubiera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apoyado</a:t>
            </a:r>
            <a:r>
              <a:rPr lang="en-US" sz="4400" spc="79" dirty="0">
                <a:latin typeface="Arimo"/>
              </a:rPr>
              <a:t> </a:t>
            </a:r>
            <a:r>
              <a:rPr lang="en-US" sz="4400" spc="79" dirty="0" err="1">
                <a:latin typeface="Arimo"/>
              </a:rPr>
              <a:t>como</a:t>
            </a:r>
            <a:r>
              <a:rPr lang="en-US" sz="4400" spc="79" dirty="0">
                <a:latin typeface="Arimo"/>
              </a:rPr>
              <a:t> mentor?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8E289DE9-CCD4-A945-945B-0BBA45F3D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05" y="1942197"/>
            <a:ext cx="57531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02227" y="-1445167"/>
            <a:ext cx="4351447" cy="434448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0600" y="2571030"/>
            <a:ext cx="16109182" cy="75097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9" lvl="1" indent="-323850" algn="l">
              <a:buFont typeface="Arial"/>
              <a:buChar char="•"/>
            </a:pPr>
            <a:r>
              <a:rPr lang="en-US" sz="4400" spc="75" dirty="0">
                <a:solidFill>
                  <a:schemeClr val="bg1"/>
                </a:solidFill>
                <a:latin typeface="Arimo"/>
              </a:rPr>
              <a:t>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tarea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Nazareno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es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dar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conocer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todos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gracia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transformadora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Dios 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través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perdón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los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pecados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y 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limpieza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corazón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Jesucristo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. Nuestra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misión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, ante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todo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, es “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hacer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discípulos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semejantes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a Cristo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las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naciones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”,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incorporar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a los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creyentes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compañerismo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y 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membresía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, y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equipar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para el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ministerio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todos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los que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responden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con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fe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.</a:t>
            </a:r>
          </a:p>
          <a:p>
            <a:pPr marL="647699" lvl="1" indent="-323850" algn="l">
              <a:buFont typeface="Arial"/>
              <a:buChar char="•"/>
            </a:pPr>
            <a:endParaRPr lang="en-US" sz="4400" spc="75" dirty="0">
              <a:solidFill>
                <a:schemeClr val="bg1"/>
              </a:solidFill>
              <a:latin typeface="Arimo"/>
            </a:endParaRPr>
          </a:p>
          <a:p>
            <a:pPr marL="647699" lvl="1" indent="-323850">
              <a:buFont typeface="Arial"/>
              <a:buChar char="•"/>
            </a:pPr>
            <a:r>
              <a:rPr lang="en-US" sz="4400" spc="82" dirty="0">
                <a:solidFill>
                  <a:schemeClr val="bg1"/>
                </a:solidFill>
                <a:latin typeface="Arimo"/>
              </a:rPr>
              <a:t>El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objetivo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principal de la “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comunidad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fe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” es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presentar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todos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maduros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plenamente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Cristo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el día final.</a:t>
            </a:r>
          </a:p>
          <a:p>
            <a:pPr marL="647699" lvl="1" indent="-323850" algn="l">
              <a:buFont typeface="Arial"/>
              <a:buChar char="•"/>
            </a:pPr>
            <a:endParaRPr lang="en-US" sz="4800" spc="75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6400" y="727075"/>
            <a:ext cx="13385655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PREÁMBULO DEL MANUAL PARA EL GOBIERNO DE LA IGLESIA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9EDC9F-C30F-5F49-8CE8-16D2FAD05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796" y="-754801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141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3" name="TextBox 3"/>
          <p:cNvSpPr txBox="1"/>
          <p:nvPr/>
        </p:nvSpPr>
        <p:spPr>
          <a:xfrm>
            <a:off x="1181100" y="658407"/>
            <a:ext cx="15925800" cy="57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LECCIONES DE LOS GANSOS VOLADORES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1734" y="9163618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42439" y="9056357"/>
            <a:ext cx="792662" cy="7926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75870" y="1841419"/>
            <a:ext cx="15925800" cy="7083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¿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Cómo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los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gansos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trabajan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juntos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volando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formación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“V”?</a:t>
            </a:r>
          </a:p>
          <a:p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Crea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impulse para las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aves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que lo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siguen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Se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mantiene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la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formación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Rota del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frente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hacia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atrás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cuando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se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cansa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Grazna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para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animar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a los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líderes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Reconocen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y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permanecen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con los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gansos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enfermos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y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heridos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algn="l">
              <a:lnSpc>
                <a:spcPts val="3410"/>
              </a:lnSpc>
              <a:spcBef>
                <a:spcPct val="0"/>
              </a:spcBef>
            </a:pPr>
            <a:endParaRPr lang="en-US" sz="3099" spc="77" dirty="0">
              <a:solidFill>
                <a:srgbClr val="C4C2B8"/>
              </a:solidFill>
              <a:latin typeface="Arimo Bold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361A9451-BF8B-CF45-BD07-8E0FFC7F8563}"/>
              </a:ext>
            </a:extLst>
          </p:cNvPr>
          <p:cNvSpPr txBox="1"/>
          <p:nvPr/>
        </p:nvSpPr>
        <p:spPr>
          <a:xfrm>
            <a:off x="12581828" y="9529418"/>
            <a:ext cx="6046550" cy="28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999" spc="49" dirty="0">
                <a:solidFill>
                  <a:srgbClr val="FFFFFF"/>
                </a:solidFill>
                <a:latin typeface="League Spartan"/>
              </a:rPr>
              <a:t>Byron, The Power of Principles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6" name="TextBox 6"/>
          <p:cNvSpPr txBox="1"/>
          <p:nvPr/>
        </p:nvSpPr>
        <p:spPr>
          <a:xfrm>
            <a:off x="5029265" y="887565"/>
            <a:ext cx="8165669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2" dirty="0">
                <a:latin typeface="League Spartan"/>
              </a:rPr>
              <a:t>TAREA INDIVIDUAL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6800" y="2145602"/>
            <a:ext cx="16154400" cy="7083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77" dirty="0" err="1">
                <a:latin typeface="Arimo Bold"/>
              </a:rPr>
              <a:t>Escriba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en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su</a:t>
            </a:r>
            <a:r>
              <a:rPr lang="en-US" sz="4800" spc="77" dirty="0">
                <a:latin typeface="Arimo Bold"/>
              </a:rPr>
              <a:t> manual del </a:t>
            </a:r>
            <a:r>
              <a:rPr lang="en-US" sz="4800" spc="77" dirty="0" err="1">
                <a:latin typeface="Arimo Bold"/>
              </a:rPr>
              <a:t>participante</a:t>
            </a:r>
            <a:r>
              <a:rPr lang="en-US" sz="4800" spc="77" dirty="0">
                <a:latin typeface="Arimo Bold"/>
              </a:rPr>
              <a:t> sus </a:t>
            </a:r>
            <a:r>
              <a:rPr lang="en-US" sz="4800" spc="77" dirty="0" err="1">
                <a:latin typeface="Arimo Bold"/>
              </a:rPr>
              <a:t>pensamientos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acerca</a:t>
            </a:r>
            <a:r>
              <a:rPr lang="en-US" sz="4800" spc="77" dirty="0">
                <a:latin typeface="Arimo Bold"/>
              </a:rPr>
              <a:t> de lo </a:t>
            </a:r>
            <a:r>
              <a:rPr lang="en-US" sz="4800" spc="77" dirty="0" err="1">
                <a:latin typeface="Arimo Bold"/>
              </a:rPr>
              <a:t>siguiente</a:t>
            </a:r>
            <a:r>
              <a:rPr lang="en-US" sz="4800" spc="77" dirty="0">
                <a:latin typeface="Arimo Bold"/>
              </a:rPr>
              <a:t>:</a:t>
            </a:r>
          </a:p>
          <a:p>
            <a:endParaRPr lang="en-US" sz="4800" spc="77" dirty="0"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latin typeface="Arimo"/>
              </a:rPr>
              <a:t>¿</a:t>
            </a:r>
            <a:r>
              <a:rPr lang="en-US" sz="4800" spc="77" dirty="0" err="1">
                <a:latin typeface="Arimo"/>
              </a:rPr>
              <a:t>Qué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necesita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hacer</a:t>
            </a:r>
            <a:r>
              <a:rPr lang="en-US" sz="4800" spc="77" dirty="0">
                <a:latin typeface="Arimo"/>
              </a:rPr>
              <a:t> para </a:t>
            </a:r>
            <a:r>
              <a:rPr lang="en-US" sz="4800" spc="77" dirty="0" err="1">
                <a:latin typeface="Arimo"/>
              </a:rPr>
              <a:t>fortalecer</a:t>
            </a:r>
            <a:r>
              <a:rPr lang="en-US" sz="4800" spc="77" dirty="0">
                <a:latin typeface="Arimo"/>
              </a:rPr>
              <a:t> la forma </a:t>
            </a:r>
            <a:r>
              <a:rPr lang="en-US" sz="4800" spc="77" dirty="0" err="1">
                <a:latin typeface="Arimo"/>
              </a:rPr>
              <a:t>en</a:t>
            </a:r>
            <a:r>
              <a:rPr lang="en-US" sz="4800" spc="77" dirty="0">
                <a:latin typeface="Arimo"/>
              </a:rPr>
              <a:t> que </a:t>
            </a:r>
            <a:r>
              <a:rPr lang="en-US" sz="4800" spc="77" dirty="0" err="1">
                <a:latin typeface="Arimo"/>
              </a:rPr>
              <a:t>está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siendo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mentoreado</a:t>
            </a:r>
            <a:r>
              <a:rPr lang="en-US" sz="4800" spc="77" dirty="0">
                <a:latin typeface="Arimo"/>
              </a:rPr>
              <a:t>?</a:t>
            </a: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latin typeface="Arimo"/>
              </a:rPr>
              <a:t>¿</a:t>
            </a:r>
            <a:r>
              <a:rPr lang="en-US" sz="4800" spc="77" dirty="0" err="1">
                <a:latin typeface="Arimo"/>
              </a:rPr>
              <a:t>Qué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necesita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hacer</a:t>
            </a:r>
            <a:r>
              <a:rPr lang="en-US" sz="4800" spc="77" dirty="0">
                <a:latin typeface="Arimo"/>
              </a:rPr>
              <a:t> para </a:t>
            </a:r>
            <a:r>
              <a:rPr lang="en-US" sz="4800" spc="77" dirty="0" err="1">
                <a:latin typeface="Arimo"/>
              </a:rPr>
              <a:t>fortalecer</a:t>
            </a:r>
            <a:r>
              <a:rPr lang="en-US" sz="4800" spc="77" dirty="0">
                <a:latin typeface="Arimo"/>
              </a:rPr>
              <a:t> la forma </a:t>
            </a:r>
            <a:r>
              <a:rPr lang="en-US" sz="4800" spc="77" dirty="0" err="1">
                <a:latin typeface="Arimo"/>
              </a:rPr>
              <a:t>en</a:t>
            </a:r>
            <a:r>
              <a:rPr lang="en-US" sz="4800" spc="77" dirty="0">
                <a:latin typeface="Arimo"/>
              </a:rPr>
              <a:t> que </a:t>
            </a:r>
            <a:r>
              <a:rPr lang="en-US" sz="4800" spc="77" dirty="0" err="1">
                <a:latin typeface="Arimo"/>
              </a:rPr>
              <a:t>está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mentoreando</a:t>
            </a:r>
            <a:r>
              <a:rPr lang="en-US" sz="4800" spc="77" dirty="0">
                <a:latin typeface="Arimo"/>
              </a:rPr>
              <a:t> a </a:t>
            </a:r>
            <a:r>
              <a:rPr lang="en-US" sz="4800" spc="77" dirty="0" err="1">
                <a:latin typeface="Arimo"/>
              </a:rPr>
              <a:t>otros</a:t>
            </a:r>
            <a:r>
              <a:rPr lang="en-US" sz="4800" spc="77" dirty="0">
                <a:latin typeface="Arimo"/>
              </a:rPr>
              <a:t>?</a:t>
            </a: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latin typeface="Arimo"/>
              </a:rPr>
              <a:t>¿</a:t>
            </a:r>
            <a:r>
              <a:rPr lang="en-US" sz="4800" spc="77" dirty="0" err="1">
                <a:latin typeface="Arimo"/>
              </a:rPr>
              <a:t>Cuál</a:t>
            </a:r>
            <a:r>
              <a:rPr lang="en-US" sz="4800" spc="77" dirty="0">
                <a:latin typeface="Arimo"/>
              </a:rPr>
              <a:t> es la </a:t>
            </a:r>
            <a:r>
              <a:rPr lang="en-US" sz="4800" spc="77" dirty="0" err="1">
                <a:latin typeface="Arimo"/>
              </a:rPr>
              <a:t>conversación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más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importante</a:t>
            </a:r>
            <a:r>
              <a:rPr lang="en-US" sz="4800" spc="77" dirty="0">
                <a:latin typeface="Arimo"/>
              </a:rPr>
              <a:t> que </a:t>
            </a:r>
            <a:r>
              <a:rPr lang="en-US" sz="4800" spc="77" dirty="0" err="1">
                <a:latin typeface="Arimo"/>
              </a:rPr>
              <a:t>necesita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tener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en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este</a:t>
            </a:r>
            <a:r>
              <a:rPr lang="en-US" sz="4800" spc="77" dirty="0">
                <a:latin typeface="Arimo"/>
              </a:rPr>
              <a:t> </a:t>
            </a:r>
            <a:r>
              <a:rPr lang="en-US" sz="4800" spc="77" dirty="0" err="1">
                <a:latin typeface="Arimo"/>
              </a:rPr>
              <a:t>momento</a:t>
            </a:r>
            <a:r>
              <a:rPr lang="en-US" sz="4800" spc="77" dirty="0">
                <a:latin typeface="Arimo"/>
              </a:rPr>
              <a:t>?</a:t>
            </a:r>
          </a:p>
          <a:p>
            <a:pPr algn="l">
              <a:lnSpc>
                <a:spcPts val="3410"/>
              </a:lnSpc>
              <a:spcBef>
                <a:spcPct val="0"/>
              </a:spcBef>
            </a:pPr>
            <a:endParaRPr lang="en-US" sz="3100" spc="77" dirty="0">
              <a:solidFill>
                <a:srgbClr val="737373"/>
              </a:solidFill>
              <a:latin typeface="Arimo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F22BD4C-2A47-7548-90C3-314BD8C16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748" y="-1017026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7109" y="502032"/>
            <a:ext cx="17700891" cy="9198722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3" name="TextBox 3"/>
          <p:cNvSpPr txBox="1"/>
          <p:nvPr/>
        </p:nvSpPr>
        <p:spPr>
          <a:xfrm>
            <a:off x="1068140" y="3162400"/>
            <a:ext cx="1615172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350" spc="118" dirty="0">
                <a:latin typeface="League Spartan"/>
              </a:rPr>
              <a:t>“PUEDES CONTAR LA CANTIDAD DE </a:t>
            </a:r>
            <a:r>
              <a:rPr lang="en-US" sz="6350" u="sng" spc="118" dirty="0">
                <a:latin typeface="League Spartan"/>
              </a:rPr>
              <a:t>SEMILLAS</a:t>
            </a:r>
            <a:r>
              <a:rPr lang="en-US" sz="6350" spc="118" dirty="0">
                <a:latin typeface="League Spartan"/>
              </a:rPr>
              <a:t> EN UNA </a:t>
            </a:r>
            <a:r>
              <a:rPr lang="en-US" sz="6350" u="sng" spc="118" dirty="0">
                <a:latin typeface="League Spartan"/>
              </a:rPr>
              <a:t>MANZANA</a:t>
            </a:r>
            <a:r>
              <a:rPr lang="en-US" sz="6350" spc="118" dirty="0">
                <a:latin typeface="League Spartan"/>
              </a:rPr>
              <a:t>, PERO ES IMPOSIBLE CONTAR LA CANTIDAD DE </a:t>
            </a:r>
            <a:r>
              <a:rPr lang="en-US" sz="6350" u="sng" spc="118" dirty="0">
                <a:latin typeface="League Spartan"/>
              </a:rPr>
              <a:t>MANZANAS</a:t>
            </a:r>
            <a:r>
              <a:rPr lang="en-US" sz="6350" spc="118" dirty="0">
                <a:latin typeface="League Spartan"/>
              </a:rPr>
              <a:t> EN UNA </a:t>
            </a:r>
            <a:r>
              <a:rPr lang="en-US" sz="6350" u="sng" spc="118" dirty="0">
                <a:latin typeface="League Spartan"/>
              </a:rPr>
              <a:t>SEMILLA</a:t>
            </a:r>
            <a:r>
              <a:rPr lang="en-US" sz="6350" spc="118" dirty="0">
                <a:latin typeface="League Spartan"/>
              </a:rPr>
              <a:t>.”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7EAD56-BC67-534C-927E-D6DD310A2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12" y="7014317"/>
            <a:ext cx="4032684" cy="40326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685800" y="3472781"/>
            <a:ext cx="16580361" cy="437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Bowling, John. (2011). Grace-full leadership. Kansas City, MO: Beacon Hill Press.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Byron, W. (2006). The power of principles. Danvers, MA: Orbis Books.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 err="1">
                <a:solidFill>
                  <a:srgbClr val="FFFFFF"/>
                </a:solidFill>
                <a:latin typeface="Arimo"/>
              </a:rPr>
              <a:t>DePree</a:t>
            </a:r>
            <a:r>
              <a:rPr lang="en-US" sz="3900" spc="97" dirty="0">
                <a:solidFill>
                  <a:srgbClr val="FFFFFF"/>
                </a:solidFill>
                <a:latin typeface="Arimo"/>
              </a:rPr>
              <a:t>, M. (1989). Leadership is an art. New York, NY: Doubleday.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George, B. (2007). True north. San Francisco, CA: Jossey-Bass.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Northouse, P. (2013). Leadership theory and practice. (6th ed.) Los Angeles, California: Sage Publications.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64550"/>
            <a:ext cx="11850652" cy="73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6600" spc="99" dirty="0">
                <a:solidFill>
                  <a:srgbClr val="FFFCA1"/>
                </a:solidFill>
                <a:latin typeface="League Spartan"/>
              </a:rPr>
              <a:t>FUENTES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41584" y="8647201"/>
            <a:ext cx="2568067" cy="1277552"/>
            <a:chOff x="0" y="0"/>
            <a:chExt cx="3424089" cy="170340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499"/>
              <a:ext cx="1632060" cy="12424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20686" y="0"/>
              <a:ext cx="1703403" cy="1703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47356" y="514180"/>
            <a:ext cx="19582712" cy="9258640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3" name="TextBox 3"/>
          <p:cNvSpPr txBox="1"/>
          <p:nvPr/>
        </p:nvSpPr>
        <p:spPr>
          <a:xfrm>
            <a:off x="1071494" y="2781300"/>
            <a:ext cx="16151720" cy="51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6600" spc="212" dirty="0">
                <a:solidFill>
                  <a:srgbClr val="FFFCA1"/>
                </a:solidFill>
                <a:latin typeface="League Spartan"/>
              </a:rPr>
              <a:t>¡GRACIAS! </a:t>
            </a:r>
          </a:p>
          <a:p>
            <a:pPr algn="ctr"/>
            <a:r>
              <a:rPr lang="en-US" sz="16600" spc="212" dirty="0">
                <a:solidFill>
                  <a:srgbClr val="FFFCA1"/>
                </a:solidFill>
                <a:latin typeface="League Spartan"/>
              </a:rPr>
              <a:t>ORACIÓN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279008" y="507187"/>
            <a:ext cx="2587921" cy="1287429"/>
            <a:chOff x="0" y="0"/>
            <a:chExt cx="3450561" cy="171657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2281"/>
              <a:ext cx="1644677" cy="12520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3989" y="0"/>
              <a:ext cx="1716572" cy="1716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02227" y="-1445167"/>
            <a:ext cx="4351447" cy="434448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94948" y="3467100"/>
            <a:ext cx="15347268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9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 Bold"/>
              </a:rPr>
              <a:t>Propósito</a:t>
            </a:r>
            <a:r>
              <a:rPr lang="en-US" sz="4800" spc="82" dirty="0">
                <a:solidFill>
                  <a:schemeClr val="bg1"/>
                </a:solidFill>
                <a:latin typeface="Arimo Bold"/>
              </a:rPr>
              <a:t>: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Aprender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sobre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deseo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 Dios de que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vivamos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como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testimonios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vivos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 la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obra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transformadora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Jesucristo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y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adoptemos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prácticas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para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mentorear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otros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ese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viaje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.</a:t>
            </a:r>
          </a:p>
          <a:p>
            <a:pPr marL="712469" lvl="1" indent="-356235">
              <a:buFont typeface="Arial"/>
              <a:buChar char="•"/>
            </a:pP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69" lvl="1" indent="-356235" algn="l">
              <a:spcBef>
                <a:spcPct val="0"/>
              </a:spcBef>
              <a:buFont typeface="Arial"/>
              <a:buChar char="•"/>
            </a:pPr>
            <a:r>
              <a:rPr lang="en-US" sz="4800" spc="82" dirty="0">
                <a:solidFill>
                  <a:schemeClr val="bg1"/>
                </a:solidFill>
                <a:latin typeface="Arimo"/>
              </a:rPr>
              <a:t>¿Por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es fundamental para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nuestras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creencias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Wesleyanas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/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Arminianas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00200" y="2400300"/>
            <a:ext cx="936693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RESUMEN DE LA CLASE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5219901" y="77510"/>
            <a:ext cx="2831071" cy="1408390"/>
            <a:chOff x="0" y="0"/>
            <a:chExt cx="2549376" cy="12682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71616"/>
              <a:ext cx="1215136" cy="92502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81122" y="0"/>
              <a:ext cx="1268254" cy="1268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641" y="225255"/>
            <a:ext cx="17882719" cy="9791537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5" name="TextBox 5"/>
          <p:cNvSpPr txBox="1"/>
          <p:nvPr/>
        </p:nvSpPr>
        <p:spPr>
          <a:xfrm>
            <a:off x="792215" y="2389119"/>
            <a:ext cx="1670357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1" lvl="1" indent="-323850">
              <a:buFont typeface="Arial"/>
              <a:buChar char="•"/>
            </a:pPr>
            <a:r>
              <a:rPr lang="en-US" sz="4800" spc="74" dirty="0">
                <a:latin typeface="Arimo"/>
              </a:rPr>
              <a:t>El Manual de la </a:t>
            </a:r>
            <a:r>
              <a:rPr lang="en-US" sz="4800" spc="74" dirty="0" err="1">
                <a:latin typeface="Arimo"/>
              </a:rPr>
              <a:t>Iglesia</a:t>
            </a:r>
            <a:r>
              <a:rPr lang="en-US" sz="4800" spc="74" dirty="0">
                <a:latin typeface="Arimo"/>
              </a:rPr>
              <a:t> del </a:t>
            </a:r>
            <a:r>
              <a:rPr lang="en-US" sz="4800" spc="74" dirty="0" err="1">
                <a:latin typeface="Arimo"/>
              </a:rPr>
              <a:t>Nazareno</a:t>
            </a:r>
            <a:r>
              <a:rPr lang="en-US" sz="4800" spc="74" dirty="0">
                <a:latin typeface="Arimo"/>
              </a:rPr>
              <a:t> 28.2,</a:t>
            </a:r>
            <a:r>
              <a:rPr lang="en-US" sz="4800" spc="74" dirty="0">
                <a:latin typeface="Arimo Bold"/>
              </a:rPr>
              <a:t> “</a:t>
            </a:r>
            <a:r>
              <a:rPr lang="en-US" sz="4800" spc="74" dirty="0" err="1">
                <a:latin typeface="Arimo Bold"/>
              </a:rPr>
              <a:t>Reconocemos</a:t>
            </a:r>
            <a:r>
              <a:rPr lang="en-US" sz="4800" spc="74" dirty="0">
                <a:latin typeface="Arimo Bold"/>
              </a:rPr>
              <a:t>, </a:t>
            </a:r>
            <a:r>
              <a:rPr lang="en-US" sz="4800" spc="74" dirty="0" err="1">
                <a:latin typeface="Arimo Bold"/>
              </a:rPr>
              <a:t>además</a:t>
            </a:r>
            <a:r>
              <a:rPr lang="en-US" sz="4800" spc="74" dirty="0">
                <a:latin typeface="Arimo Bold"/>
              </a:rPr>
              <a:t>, que </a:t>
            </a:r>
            <a:r>
              <a:rPr lang="en-US" sz="4800" spc="74" dirty="0" err="1">
                <a:latin typeface="Arimo Bold"/>
              </a:rPr>
              <a:t>tiene</a:t>
            </a:r>
            <a:r>
              <a:rPr lang="en-US" sz="4800" spc="74" dirty="0">
                <a:latin typeface="Arimo Bold"/>
              </a:rPr>
              <a:t> </a:t>
            </a:r>
            <a:r>
              <a:rPr lang="en-US" sz="4800" spc="74" dirty="0" err="1">
                <a:latin typeface="Arimo Bold"/>
              </a:rPr>
              <a:t>validez</a:t>
            </a:r>
            <a:r>
              <a:rPr lang="en-US" sz="4800" spc="74" dirty="0">
                <a:latin typeface="Arimo Bold"/>
              </a:rPr>
              <a:t> el </a:t>
            </a:r>
            <a:r>
              <a:rPr lang="en-US" sz="4800" spc="74" dirty="0" err="1">
                <a:latin typeface="Arimo Bold"/>
              </a:rPr>
              <a:t>concepto</a:t>
            </a:r>
            <a:r>
              <a:rPr lang="en-US" sz="4800" spc="74" dirty="0">
                <a:latin typeface="Arimo Bold"/>
              </a:rPr>
              <a:t> de la </a:t>
            </a:r>
            <a:r>
              <a:rPr lang="en-US" sz="4800" spc="74" dirty="0" err="1">
                <a:latin typeface="Arimo Bold"/>
              </a:rPr>
              <a:t>conciencia</a:t>
            </a:r>
            <a:r>
              <a:rPr lang="en-US" sz="4800" spc="74" dirty="0">
                <a:latin typeface="Arimo Bold"/>
              </a:rPr>
              <a:t> </a:t>
            </a:r>
            <a:r>
              <a:rPr lang="en-US" sz="4800" spc="74" dirty="0" err="1">
                <a:latin typeface="Arimo Bold"/>
              </a:rPr>
              <a:t>cristiana</a:t>
            </a:r>
            <a:r>
              <a:rPr lang="en-US" sz="4800" spc="74" dirty="0">
                <a:latin typeface="Arimo Bold"/>
              </a:rPr>
              <a:t> </a:t>
            </a:r>
            <a:r>
              <a:rPr lang="en-US" sz="4800" spc="74" dirty="0" err="1">
                <a:latin typeface="Arimo Bold"/>
              </a:rPr>
              <a:t>colectiva</a:t>
            </a:r>
            <a:r>
              <a:rPr lang="en-US" sz="4800" spc="74" dirty="0">
                <a:latin typeface="Arimo Bold"/>
              </a:rPr>
              <a:t>, </a:t>
            </a:r>
            <a:r>
              <a:rPr lang="en-US" sz="4800" spc="74" dirty="0" err="1">
                <a:latin typeface="Arimo Bold"/>
              </a:rPr>
              <a:t>iluminada</a:t>
            </a:r>
            <a:r>
              <a:rPr lang="en-US" sz="4800" spc="74" dirty="0">
                <a:latin typeface="Arimo Bold"/>
              </a:rPr>
              <a:t> y </a:t>
            </a:r>
            <a:r>
              <a:rPr lang="en-US" sz="4800" spc="74" dirty="0" err="1">
                <a:latin typeface="Arimo Bold"/>
              </a:rPr>
              <a:t>dirigida</a:t>
            </a:r>
            <a:r>
              <a:rPr lang="en-US" sz="4800" spc="74" dirty="0">
                <a:latin typeface="Arimo Bold"/>
              </a:rPr>
              <a:t> por el </a:t>
            </a:r>
            <a:r>
              <a:rPr lang="en-US" sz="4800" spc="74" dirty="0" err="1">
                <a:latin typeface="Arimo Bold"/>
              </a:rPr>
              <a:t>Espíritu</a:t>
            </a:r>
            <a:r>
              <a:rPr lang="en-US" sz="4800" spc="74" dirty="0">
                <a:latin typeface="Arimo Bold"/>
              </a:rPr>
              <a:t> Santo.”</a:t>
            </a:r>
          </a:p>
          <a:p>
            <a:pPr marL="647701" lvl="1" indent="-323850">
              <a:buFont typeface="Arial"/>
              <a:buChar char="•"/>
            </a:pPr>
            <a:endParaRPr lang="en-US" sz="4800" spc="74" dirty="0">
              <a:latin typeface="Arimo Bold"/>
            </a:endParaRPr>
          </a:p>
          <a:p>
            <a:pPr marL="647701" lvl="1" indent="-323850">
              <a:buFont typeface="Arial"/>
              <a:buChar char="•"/>
            </a:pPr>
            <a:r>
              <a:rPr lang="en-US" sz="4800" spc="74" dirty="0" err="1">
                <a:latin typeface="Arimo"/>
              </a:rPr>
              <a:t>Creencias</a:t>
            </a:r>
            <a:r>
              <a:rPr lang="en-US" sz="4800" spc="74" dirty="0">
                <a:latin typeface="Arimo"/>
              </a:rPr>
              <a:t>, ideas y </a:t>
            </a:r>
            <a:r>
              <a:rPr lang="en-US" sz="4800" spc="74" dirty="0" err="1">
                <a:latin typeface="Arimo"/>
              </a:rPr>
              <a:t>actitudes</a:t>
            </a:r>
            <a:r>
              <a:rPr lang="en-US" sz="4800" spc="74" dirty="0">
                <a:latin typeface="Arimo"/>
              </a:rPr>
              <a:t> </a:t>
            </a:r>
            <a:r>
              <a:rPr lang="en-US" sz="4800" spc="74" dirty="0" err="1">
                <a:latin typeface="Arimo"/>
              </a:rPr>
              <a:t>morales</a:t>
            </a:r>
            <a:r>
              <a:rPr lang="en-US" sz="4800" spc="74" dirty="0">
                <a:latin typeface="Arimo"/>
              </a:rPr>
              <a:t> </a:t>
            </a:r>
            <a:r>
              <a:rPr lang="en-US" sz="4800" spc="74" dirty="0" err="1">
                <a:latin typeface="Arimo"/>
              </a:rPr>
              <a:t>compartidas</a:t>
            </a:r>
            <a:r>
              <a:rPr lang="en-US" sz="4800" spc="74" dirty="0">
                <a:latin typeface="Arimo"/>
              </a:rPr>
              <a:t> que se </a:t>
            </a:r>
            <a:r>
              <a:rPr lang="en-US" sz="4800" spc="74" dirty="0" err="1">
                <a:latin typeface="Arimo"/>
              </a:rPr>
              <a:t>convierten</a:t>
            </a:r>
            <a:r>
              <a:rPr lang="en-US" sz="4800" spc="74" dirty="0">
                <a:latin typeface="Arimo"/>
              </a:rPr>
              <a:t> </a:t>
            </a:r>
            <a:r>
              <a:rPr lang="en-US" sz="4800" spc="74" dirty="0" err="1">
                <a:latin typeface="Arimo"/>
              </a:rPr>
              <a:t>en</a:t>
            </a:r>
            <a:r>
              <a:rPr lang="en-US" sz="4800" spc="74" dirty="0">
                <a:latin typeface="Arimo"/>
              </a:rPr>
              <a:t> una </a:t>
            </a:r>
            <a:r>
              <a:rPr lang="en-US" sz="4800" spc="74" dirty="0" err="1">
                <a:latin typeface="Arimo"/>
              </a:rPr>
              <a:t>fuerza</a:t>
            </a:r>
            <a:r>
              <a:rPr lang="en-US" sz="4800" spc="74" dirty="0">
                <a:latin typeface="Arimo"/>
              </a:rPr>
              <a:t> </a:t>
            </a:r>
            <a:r>
              <a:rPr lang="en-US" sz="4800" spc="74" dirty="0" err="1">
                <a:latin typeface="Arimo"/>
              </a:rPr>
              <a:t>unificadora</a:t>
            </a:r>
            <a:r>
              <a:rPr lang="en-US" sz="4800" spc="74" dirty="0">
                <a:latin typeface="Arimo"/>
              </a:rPr>
              <a:t>.</a:t>
            </a:r>
          </a:p>
          <a:p>
            <a:pPr marL="647701" lvl="1" indent="-323850">
              <a:buFont typeface="Arial"/>
              <a:buChar char="•"/>
            </a:pPr>
            <a:endParaRPr lang="en-US" sz="4800" spc="74" dirty="0">
              <a:latin typeface="Arimo"/>
            </a:endParaRPr>
          </a:p>
          <a:p>
            <a:pPr marL="647700" lvl="1" indent="-323850" algn="l">
              <a:spcBef>
                <a:spcPct val="0"/>
              </a:spcBef>
              <a:buFont typeface="Arial"/>
              <a:buChar char="•"/>
            </a:pPr>
            <a:r>
              <a:rPr lang="en-US" sz="4800" spc="74" dirty="0">
                <a:latin typeface="Arimo"/>
              </a:rPr>
              <a:t>¡</a:t>
            </a:r>
            <a:r>
              <a:rPr lang="en-US" sz="4800" spc="74" dirty="0" err="1">
                <a:latin typeface="Arimo"/>
              </a:rPr>
              <a:t>Juntos</a:t>
            </a:r>
            <a:r>
              <a:rPr lang="en-US" sz="4800" spc="74" dirty="0">
                <a:latin typeface="Arimo"/>
              </a:rPr>
              <a:t> </a:t>
            </a:r>
            <a:r>
              <a:rPr lang="en-US" sz="4800" spc="74" dirty="0" err="1">
                <a:latin typeface="Arimo"/>
              </a:rPr>
              <a:t>somos</a:t>
            </a:r>
            <a:r>
              <a:rPr lang="en-US" sz="4800" spc="74" dirty="0">
                <a:latin typeface="Arimo"/>
              </a:rPr>
              <a:t> </a:t>
            </a:r>
            <a:r>
              <a:rPr lang="en-US" sz="4800" spc="74" dirty="0" err="1">
                <a:latin typeface="Arimo"/>
              </a:rPr>
              <a:t>mejores</a:t>
            </a:r>
            <a:r>
              <a:rPr lang="en-US" sz="4800" spc="74" dirty="0">
                <a:latin typeface="Arimo"/>
              </a:rPr>
              <a:t>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08652" y="1127143"/>
            <a:ext cx="1427069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spc="74" dirty="0">
                <a:latin typeface="League Spartan"/>
              </a:rPr>
              <a:t>LA CONCIENCIA CRISTIANA COLECTIVA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4052866-92E6-F440-B11F-B5ECCDA07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073" y="5622734"/>
            <a:ext cx="5578223" cy="557822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5451099-1D3A-8348-84DE-4A42ADD51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559" y="-720409"/>
            <a:ext cx="2985441" cy="29854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40416"/>
            <a:ext cx="17412040" cy="10375398"/>
          </a:xfrm>
          <a:prstGeom prst="rect">
            <a:avLst/>
          </a:prstGeom>
          <a:solidFill>
            <a:srgbClr val="1C2529"/>
          </a:solidFill>
        </p:spPr>
        <p:txBody>
          <a:bodyPr/>
          <a:lstStyle/>
          <a:p>
            <a:endParaRPr lang="es-GT" dirty="0"/>
          </a:p>
        </p:txBody>
      </p:sp>
      <p:sp>
        <p:nvSpPr>
          <p:cNvPr id="3" name="TextBox 3"/>
          <p:cNvSpPr txBox="1"/>
          <p:nvPr/>
        </p:nvSpPr>
        <p:spPr>
          <a:xfrm>
            <a:off x="6769531" y="1181100"/>
            <a:ext cx="4748938" cy="62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EJERCICIO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3500" y="2247900"/>
            <a:ext cx="156210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Cómo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ha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impactado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conciencia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cristiana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colectiva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sus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creencias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, ideas y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actitudes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morales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?</a:t>
            </a:r>
          </a:p>
          <a:p>
            <a:endParaRPr lang="en-US" sz="4400" b="1" spc="77" dirty="0">
              <a:solidFill>
                <a:schemeClr val="bg1"/>
              </a:solidFill>
              <a:latin typeface="Arimo"/>
            </a:endParaRPr>
          </a:p>
          <a:p>
            <a:pPr algn="ctr"/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La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Iglesia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del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Nazareno</a:t>
            </a:r>
            <a:endParaRPr lang="en-US" sz="4400" b="1" spc="77" dirty="0">
              <a:solidFill>
                <a:schemeClr val="bg1"/>
              </a:solidFill>
              <a:latin typeface="Arimo"/>
            </a:endParaRPr>
          </a:p>
          <a:p>
            <a:pPr algn="ctr"/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777241" lvl="1" indent="-388621">
              <a:buFont typeface="Arial"/>
              <a:buChar char="•"/>
            </a:pPr>
            <a:r>
              <a:rPr lang="en-US" sz="4400" spc="77" dirty="0">
                <a:solidFill>
                  <a:schemeClr val="bg1"/>
                </a:solidFill>
                <a:latin typeface="Arimo"/>
              </a:rPr>
              <a:t>2.6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millones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miembros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31,000 Iglesias locales</a:t>
            </a:r>
          </a:p>
          <a:p>
            <a:pPr marL="777241" lvl="1" indent="-388621" algn="l">
              <a:spcBef>
                <a:spcPct val="0"/>
              </a:spcBef>
              <a:buFont typeface="Arial"/>
              <a:buChar char="•"/>
            </a:pPr>
            <a:r>
              <a:rPr lang="en-US" sz="4400" spc="77" dirty="0">
                <a:solidFill>
                  <a:schemeClr val="bg1"/>
                </a:solidFill>
                <a:latin typeface="Arimo"/>
              </a:rPr>
              <a:t>1,500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delegados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representando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164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áreas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nivel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mundial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Asamblea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General</a:t>
            </a:r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DD0687DA-6BD9-554A-A7F0-56664AD68778}"/>
              </a:ext>
            </a:extLst>
          </p:cNvPr>
          <p:cNvGrpSpPr/>
          <p:nvPr/>
        </p:nvGrpSpPr>
        <p:grpSpPr>
          <a:xfrm>
            <a:off x="8077200" y="8406063"/>
            <a:ext cx="2872338" cy="1428919"/>
            <a:chOff x="0" y="0"/>
            <a:chExt cx="2549376" cy="1268254"/>
          </a:xfrm>
        </p:grpSpPr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06E6D64C-A8DB-6C48-B786-878E79EE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71616"/>
              <a:ext cx="1215136" cy="925022"/>
            </a:xfrm>
            <a:prstGeom prst="rect">
              <a:avLst/>
            </a:prstGeom>
          </p:spPr>
        </p:pic>
        <p:pic>
          <p:nvPicPr>
            <p:cNvPr id="16" name="Picture 12">
              <a:extLst>
                <a:ext uri="{FF2B5EF4-FFF2-40B4-BE49-F238E27FC236}">
                  <a16:creationId xmlns:a16="http://schemas.microsoft.com/office/drawing/2014/main" id="{EAD6B2CE-CE68-EA48-BB06-1EFD1489C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81122" y="0"/>
              <a:ext cx="1268254" cy="1268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3" name="TextBox 3"/>
          <p:cNvSpPr txBox="1"/>
          <p:nvPr/>
        </p:nvSpPr>
        <p:spPr>
          <a:xfrm>
            <a:off x="1485623" y="456027"/>
            <a:ext cx="1531619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99" dirty="0">
                <a:solidFill>
                  <a:srgbClr val="FFFCA1"/>
                </a:solidFill>
                <a:latin typeface="League Spartan"/>
              </a:rPr>
              <a:t>EL PACTO DE CONDUCTA CRISTIANA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5622" y="1638300"/>
            <a:ext cx="15316199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1450" lvl="1" indent="-335725">
              <a:buFont typeface="Arial"/>
              <a:buChar char="•"/>
            </a:pPr>
            <a:r>
              <a:rPr lang="en-US" sz="4400" spc="77" dirty="0">
                <a:solidFill>
                  <a:srgbClr val="C4C2B8"/>
                </a:solidFill>
                <a:latin typeface="Arimo"/>
              </a:rPr>
              <a:t>El Manual de la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Iglesia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del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Nazareno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y la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formación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doctrinal</a:t>
            </a:r>
          </a:p>
          <a:p>
            <a:endParaRPr lang="en-US" sz="4400" spc="77" dirty="0">
              <a:solidFill>
                <a:srgbClr val="C4C2B8"/>
              </a:solidFill>
              <a:latin typeface="Arimo"/>
            </a:endParaRPr>
          </a:p>
          <a:p>
            <a:pPr marL="671450" lvl="1" indent="-335725">
              <a:buFont typeface="Arial"/>
              <a:buChar char="•"/>
            </a:pPr>
            <a:r>
              <a:rPr lang="en-US" sz="4400" spc="77" dirty="0">
                <a:solidFill>
                  <a:srgbClr val="C4C2B8"/>
                </a:solidFill>
                <a:latin typeface="Arimo"/>
              </a:rPr>
              <a:t>Nuestra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formación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doctrinal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tiene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sus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raíces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la Trinidad para ser una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unidad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de amor entre el Padre, el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Hijo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y el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Espíritu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Santo.</a:t>
            </a:r>
          </a:p>
          <a:p>
            <a:endParaRPr lang="en-US" sz="4400" spc="77" dirty="0">
              <a:solidFill>
                <a:srgbClr val="C4C2B8"/>
              </a:solidFill>
              <a:latin typeface="Arimo"/>
            </a:endParaRPr>
          </a:p>
          <a:p>
            <a:pPr marL="671450" lvl="1" indent="-335725">
              <a:buFont typeface="Arial"/>
              <a:buChar char="•"/>
            </a:pPr>
            <a:r>
              <a:rPr lang="en-US" sz="4400" spc="77" dirty="0" err="1">
                <a:solidFill>
                  <a:srgbClr val="C4C2B8"/>
                </a:solidFill>
                <a:latin typeface="Arimo Bold"/>
              </a:rPr>
              <a:t>Ejercicio</a:t>
            </a:r>
            <a:r>
              <a:rPr lang="en-US" sz="4400" spc="77" dirty="0">
                <a:solidFill>
                  <a:srgbClr val="C4C2B8"/>
                </a:solidFill>
                <a:latin typeface="Arimo Bold"/>
              </a:rPr>
              <a:t> de </a:t>
            </a:r>
            <a:r>
              <a:rPr lang="en-US" sz="4400" spc="77" dirty="0" err="1">
                <a:solidFill>
                  <a:srgbClr val="C4C2B8"/>
                </a:solidFill>
                <a:latin typeface="Arimo Bold"/>
              </a:rPr>
              <a:t>Clase</a:t>
            </a:r>
            <a:r>
              <a:rPr lang="en-US" sz="4400" spc="77" dirty="0">
                <a:solidFill>
                  <a:srgbClr val="C4C2B8"/>
                </a:solidFill>
                <a:latin typeface="Arimo Bold"/>
              </a:rPr>
              <a:t>: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Lea el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texto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y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subraye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las palabras o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frases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que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identifican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la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importancia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 del </a:t>
            </a: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mentoreo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.</a:t>
            </a:r>
          </a:p>
          <a:p>
            <a:endParaRPr lang="en-US" sz="4400" spc="77" dirty="0">
              <a:solidFill>
                <a:srgbClr val="C4C2B8"/>
              </a:solidFill>
              <a:latin typeface="Arimo"/>
            </a:endParaRPr>
          </a:p>
          <a:p>
            <a:pPr marL="671449" lvl="1" indent="-335724" algn="l">
              <a:spcBef>
                <a:spcPct val="0"/>
              </a:spcBef>
              <a:buFont typeface="Arial"/>
              <a:buChar char="•"/>
            </a:pPr>
            <a:r>
              <a:rPr lang="en-US" sz="4400" spc="77" dirty="0" err="1">
                <a:solidFill>
                  <a:srgbClr val="C4C2B8"/>
                </a:solidFill>
                <a:latin typeface="Arimo"/>
              </a:rPr>
              <a:t>Ejemplo</a:t>
            </a:r>
            <a:r>
              <a:rPr lang="en-US" sz="4400" spc="77" dirty="0">
                <a:solidFill>
                  <a:srgbClr val="C4C2B8"/>
                </a:solidFill>
                <a:latin typeface="Arimo"/>
              </a:rPr>
              <a:t>: </a:t>
            </a:r>
            <a:r>
              <a:rPr lang="en-US" sz="4400" u="sng" spc="77" dirty="0">
                <a:solidFill>
                  <a:srgbClr val="C4C2B8"/>
                </a:solidFill>
                <a:latin typeface="Arimo"/>
              </a:rPr>
              <a:t>"</a:t>
            </a:r>
            <a:r>
              <a:rPr lang="en-US" sz="4400" u="sng" spc="77" dirty="0" err="1">
                <a:solidFill>
                  <a:srgbClr val="C4C2B8"/>
                </a:solidFill>
                <a:latin typeface="Arimo"/>
              </a:rPr>
              <a:t>anhelo</a:t>
            </a:r>
            <a:r>
              <a:rPr lang="en-US" sz="4400" u="sng" spc="77" dirty="0">
                <a:solidFill>
                  <a:srgbClr val="C4C2B8"/>
                </a:solidFill>
                <a:latin typeface="Arimo"/>
              </a:rPr>
              <a:t> de </a:t>
            </a:r>
            <a:r>
              <a:rPr lang="en-US" sz="4400" u="sng" spc="77" dirty="0" err="1">
                <a:solidFill>
                  <a:srgbClr val="C4C2B8"/>
                </a:solidFill>
                <a:latin typeface="Arimo"/>
              </a:rPr>
              <a:t>conexión</a:t>
            </a:r>
            <a:r>
              <a:rPr lang="en-US" sz="4400" u="sng" spc="77" dirty="0">
                <a:solidFill>
                  <a:srgbClr val="C4C2B8"/>
                </a:solidFill>
                <a:latin typeface="Arimo"/>
              </a:rPr>
              <a:t> con los </a:t>
            </a:r>
            <a:r>
              <a:rPr lang="en-US" sz="4400" u="sng" spc="77" dirty="0" err="1">
                <a:solidFill>
                  <a:srgbClr val="C4C2B8"/>
                </a:solidFill>
                <a:latin typeface="Arimo"/>
              </a:rPr>
              <a:t>demás</a:t>
            </a:r>
            <a:r>
              <a:rPr lang="en-US" sz="4400" u="sng" spc="77" dirty="0">
                <a:solidFill>
                  <a:srgbClr val="C4C2B8"/>
                </a:solidFill>
                <a:latin typeface="Arimo"/>
              </a:rPr>
              <a:t>"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B1AC810-40CE-164A-9892-CB4585BD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72998" y="-1700286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472987" y="2957663"/>
            <a:ext cx="17269355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nos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enseña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sobre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diseño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Dios para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734059" lvl="1" indent="-367030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me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enseña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acerca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cómo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debería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impactarme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personalmente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734059" lvl="1" indent="-367030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¿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me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enseña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esto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acerca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cómo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mentoreo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debería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impactar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el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cuerpo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Cristo?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8776" y="1476255"/>
            <a:ext cx="1549522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DISCUSIÓN EN GRUPOS PEQUEÑOS PREGUNTAS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92EEB00-B64A-BE4F-8BE4-058F47BAA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7276743"/>
            <a:ext cx="361950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2057400" y="1471243"/>
            <a:ext cx="1402080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6000" spc="82" dirty="0">
                <a:latin typeface="League Spartan"/>
              </a:rPr>
              <a:t>COMPARTA LOS RESULTADOS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2500" y="2891728"/>
            <a:ext cx="1623060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1" lvl="1" indent="-388620">
              <a:buFont typeface="Arial"/>
              <a:buChar char="•"/>
            </a:pPr>
            <a:r>
              <a:rPr lang="en-US" sz="4800" spc="90" dirty="0" err="1">
                <a:latin typeface="Arimo"/>
              </a:rPr>
              <a:t>Anhelo</a:t>
            </a:r>
            <a:r>
              <a:rPr lang="en-US" sz="4800" spc="90" dirty="0">
                <a:latin typeface="Arimo"/>
              </a:rPr>
              <a:t> de </a:t>
            </a:r>
            <a:r>
              <a:rPr lang="en-US" sz="4800" spc="90" dirty="0" err="1">
                <a:latin typeface="Arimo"/>
              </a:rPr>
              <a:t>conexión</a:t>
            </a:r>
            <a:r>
              <a:rPr lang="en-US" sz="4800" spc="90" dirty="0">
                <a:latin typeface="Arimo"/>
              </a:rPr>
              <a:t> con los </a:t>
            </a:r>
            <a:r>
              <a:rPr lang="en-US" sz="4800" spc="90" dirty="0" err="1">
                <a:latin typeface="Arimo"/>
              </a:rPr>
              <a:t>demás</a:t>
            </a:r>
            <a:endParaRPr lang="en-US" sz="4800" spc="90" dirty="0">
              <a:latin typeface="Arimo"/>
            </a:endParaRPr>
          </a:p>
          <a:p>
            <a:endParaRPr lang="en-US" sz="4800" spc="90" dirty="0">
              <a:latin typeface="Arimo"/>
            </a:endParaRPr>
          </a:p>
          <a:p>
            <a:pPr marL="777241" lvl="1" indent="-388620">
              <a:buFont typeface="Arial"/>
              <a:buChar char="•"/>
            </a:pPr>
            <a:r>
              <a:rPr lang="en-US" sz="4800" spc="90" dirty="0" err="1">
                <a:latin typeface="Arimo"/>
              </a:rPr>
              <a:t>Vivir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en</a:t>
            </a:r>
            <a:r>
              <a:rPr lang="en-US" sz="4800" spc="90" dirty="0">
                <a:latin typeface="Arimo"/>
              </a:rPr>
              <a:t> una </a:t>
            </a:r>
            <a:r>
              <a:rPr lang="en-US" sz="4800" spc="90" dirty="0" err="1">
                <a:latin typeface="Arimo"/>
              </a:rPr>
              <a:t>relación</a:t>
            </a:r>
            <a:r>
              <a:rPr lang="en-US" sz="4800" spc="90" dirty="0">
                <a:latin typeface="Arimo"/>
              </a:rPr>
              <a:t> de </a:t>
            </a:r>
            <a:r>
              <a:rPr lang="en-US" sz="4800" spc="90" dirty="0" err="1">
                <a:latin typeface="Arimo"/>
              </a:rPr>
              <a:t>pacto</a:t>
            </a:r>
            <a:r>
              <a:rPr lang="en-US" sz="4800" spc="90" dirty="0">
                <a:latin typeface="Arimo"/>
              </a:rPr>
              <a:t> con Dios, la </a:t>
            </a:r>
            <a:r>
              <a:rPr lang="en-US" sz="4800" spc="90" dirty="0" err="1">
                <a:latin typeface="Arimo"/>
              </a:rPr>
              <a:t>creación</a:t>
            </a:r>
            <a:r>
              <a:rPr lang="en-US" sz="4800" spc="90" dirty="0">
                <a:latin typeface="Arimo"/>
              </a:rPr>
              <a:t>, y </a:t>
            </a:r>
            <a:r>
              <a:rPr lang="en-US" sz="4800" spc="90" dirty="0" err="1">
                <a:latin typeface="Arimo"/>
              </a:rPr>
              <a:t>amar</a:t>
            </a:r>
            <a:r>
              <a:rPr lang="en-US" sz="4800" spc="90" dirty="0">
                <a:latin typeface="Arimo"/>
              </a:rPr>
              <a:t> al </a:t>
            </a:r>
            <a:r>
              <a:rPr lang="en-US" sz="4800" spc="90" dirty="0" err="1">
                <a:latin typeface="Arimo"/>
              </a:rPr>
              <a:t>prójimo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como</a:t>
            </a:r>
            <a:r>
              <a:rPr lang="en-US" sz="4800" spc="90" dirty="0">
                <a:latin typeface="Arimo"/>
              </a:rPr>
              <a:t> a uno </a:t>
            </a:r>
            <a:r>
              <a:rPr lang="en-US" sz="4800" spc="90" dirty="0" err="1">
                <a:latin typeface="Arimo"/>
              </a:rPr>
              <a:t>mismo</a:t>
            </a:r>
            <a:r>
              <a:rPr lang="en-US" sz="4800" spc="90" dirty="0">
                <a:latin typeface="Arimo"/>
              </a:rPr>
              <a:t>.</a:t>
            </a:r>
          </a:p>
          <a:p>
            <a:endParaRPr lang="en-US" sz="4800" spc="90" dirty="0">
              <a:latin typeface="Arimo"/>
            </a:endParaRPr>
          </a:p>
          <a:p>
            <a:pPr marL="777240" lvl="1" indent="-388620" algn="l">
              <a:spcBef>
                <a:spcPct val="0"/>
              </a:spcBef>
              <a:buFont typeface="Arial"/>
              <a:buChar char="•"/>
            </a:pPr>
            <a:r>
              <a:rPr lang="en-US" sz="4800" spc="90" dirty="0" err="1">
                <a:latin typeface="Arimo"/>
              </a:rPr>
              <a:t>Reflejamos</a:t>
            </a:r>
            <a:r>
              <a:rPr lang="en-US" sz="4800" spc="90" dirty="0">
                <a:latin typeface="Arimo"/>
              </a:rPr>
              <a:t> la imagen de Dios </a:t>
            </a:r>
            <a:r>
              <a:rPr lang="en-US" sz="4800" spc="90" dirty="0" err="1">
                <a:latin typeface="Arimo"/>
              </a:rPr>
              <a:t>en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nuestra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capacidad</a:t>
            </a:r>
            <a:r>
              <a:rPr lang="en-US" sz="4800" spc="90" dirty="0">
                <a:latin typeface="Arimo"/>
              </a:rPr>
              <a:t> de </a:t>
            </a:r>
            <a:r>
              <a:rPr lang="en-US" sz="4800" spc="90" dirty="0" err="1">
                <a:latin typeface="Arimo"/>
              </a:rPr>
              <a:t>relacionarnos</a:t>
            </a:r>
            <a:r>
              <a:rPr lang="en-US" sz="4800" spc="90" dirty="0">
                <a:latin typeface="Arimo"/>
              </a:rPr>
              <a:t> y </a:t>
            </a:r>
            <a:r>
              <a:rPr lang="en-US" sz="4800" spc="90" dirty="0" err="1">
                <a:latin typeface="Arimo"/>
              </a:rPr>
              <a:t>nuestro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deseo</a:t>
            </a:r>
            <a:r>
              <a:rPr lang="en-US" sz="4800" spc="90" dirty="0">
                <a:latin typeface="Arimo"/>
              </a:rPr>
              <a:t> de </a:t>
            </a:r>
            <a:r>
              <a:rPr lang="en-US" sz="4800" spc="90" dirty="0" err="1">
                <a:latin typeface="Arimo"/>
              </a:rPr>
              <a:t>hacerlo</a:t>
            </a:r>
            <a:endParaRPr lang="en-US" sz="4800" spc="90" dirty="0">
              <a:latin typeface="Arimo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AA078F1-D297-F74D-8364-CB66CAC6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79" y="7968661"/>
            <a:ext cx="2985441" cy="2985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1538</Words>
  <Application>Microsoft Macintosh PowerPoint</Application>
  <PresentationFormat>Personalizado</PresentationFormat>
  <Paragraphs>217</Paragraphs>
  <Slides>31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Arimo Bold</vt:lpstr>
      <vt:lpstr>Calibri</vt:lpstr>
      <vt:lpstr>League Spartan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presentacion Mi</dc:title>
  <cp:lastModifiedBy>Evangelismo Mesoamérica Iglesia del Nazareno</cp:lastModifiedBy>
  <cp:revision>31</cp:revision>
  <dcterms:created xsi:type="dcterms:W3CDTF">2006-08-16T00:00:00Z</dcterms:created>
  <dcterms:modified xsi:type="dcterms:W3CDTF">2021-06-14T22:23:40Z</dcterms:modified>
  <dc:identifier>DAEgDmzaepA</dc:identifier>
</cp:coreProperties>
</file>