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39"/>
  </p:notesMasterIdLst>
  <p:handoutMasterIdLst>
    <p:handoutMasterId r:id="rId40"/>
  </p:handoutMasterIdLst>
  <p:sldIdLst>
    <p:sldId id="371" r:id="rId2"/>
    <p:sldId id="470" r:id="rId3"/>
    <p:sldId id="300" r:id="rId4"/>
    <p:sldId id="476" r:id="rId5"/>
    <p:sldId id="482" r:id="rId6"/>
    <p:sldId id="444" r:id="rId7"/>
    <p:sldId id="412" r:id="rId8"/>
    <p:sldId id="447" r:id="rId9"/>
    <p:sldId id="410" r:id="rId10"/>
    <p:sldId id="448" r:id="rId11"/>
    <p:sldId id="475" r:id="rId12"/>
    <p:sldId id="411" r:id="rId13"/>
    <p:sldId id="449" r:id="rId14"/>
    <p:sldId id="461" r:id="rId15"/>
    <p:sldId id="413" r:id="rId16"/>
    <p:sldId id="451" r:id="rId17"/>
    <p:sldId id="477" r:id="rId18"/>
    <p:sldId id="464" r:id="rId19"/>
    <p:sldId id="483" r:id="rId20"/>
    <p:sldId id="484" r:id="rId21"/>
    <p:sldId id="485" r:id="rId22"/>
    <p:sldId id="480" r:id="rId23"/>
    <p:sldId id="415" r:id="rId24"/>
    <p:sldId id="384" r:id="rId25"/>
    <p:sldId id="416" r:id="rId26"/>
    <p:sldId id="385" r:id="rId27"/>
    <p:sldId id="417" r:id="rId28"/>
    <p:sldId id="457" r:id="rId29"/>
    <p:sldId id="458" r:id="rId30"/>
    <p:sldId id="360" r:id="rId31"/>
    <p:sldId id="471" r:id="rId32"/>
    <p:sldId id="472" r:id="rId33"/>
    <p:sldId id="473" r:id="rId34"/>
    <p:sldId id="474" r:id="rId35"/>
    <p:sldId id="452" r:id="rId36"/>
    <p:sldId id="468" r:id="rId37"/>
    <p:sldId id="460" r:id="rId3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A48"/>
    <a:srgbClr val="FF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66" autoAdjust="0"/>
    <p:restoredTop sz="87850" autoAdjust="0"/>
  </p:normalViewPr>
  <p:slideViewPr>
    <p:cSldViewPr>
      <p:cViewPr varScale="1">
        <p:scale>
          <a:sx n="62" d="100"/>
          <a:sy n="62" d="100"/>
        </p:scale>
        <p:origin x="108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7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83F909-9406-0E45-A777-7E9F0B0A28CD}" type="datetimeFigureOut">
              <a:rPr lang="en-US" smtClean="0"/>
              <a:t>10/8/18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57EFE-0A21-5749-8DCF-033DB6ED2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35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fld id="{012DFC2C-065D-4846-94A5-776D323D7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5512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2DFC2C-065D-4846-94A5-776D323D7D9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583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8825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912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665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6566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8172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0442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906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42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GT" sz="1200" b="1" dirty="0">
                <a:solidFill>
                  <a:srgbClr val="FFFF00"/>
                </a:solidFill>
                <a:effectLst/>
              </a:rPr>
              <a:t>SDMI </a:t>
            </a:r>
            <a:r>
              <a:rPr lang="es-GT" sz="1200" dirty="0">
                <a:solidFill>
                  <a:srgbClr val="FFFF00"/>
                </a:solidFill>
                <a:effectLst/>
              </a:rPr>
              <a:t>has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Ministeries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for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Discipleship</a:t>
            </a:r>
            <a:r>
              <a:rPr lang="es-GT" sz="1200" dirty="0">
                <a:solidFill>
                  <a:srgbClr val="FFFF00"/>
                </a:solidFill>
                <a:effectLst/>
              </a:rPr>
              <a:t> of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Children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82F46F-3999-492D-8462-9B5172364642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1651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GT" sz="1200" b="1" dirty="0">
                <a:solidFill>
                  <a:srgbClr val="FFFF00"/>
                </a:solidFill>
                <a:effectLst/>
              </a:rPr>
              <a:t>SDMI </a:t>
            </a:r>
            <a:r>
              <a:rPr lang="es-GT" sz="1200" dirty="0">
                <a:solidFill>
                  <a:srgbClr val="FFFF00"/>
                </a:solidFill>
                <a:effectLst/>
              </a:rPr>
              <a:t>has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Ministeries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for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Discipleship</a:t>
            </a:r>
            <a:r>
              <a:rPr lang="es-GT" sz="1200" dirty="0">
                <a:solidFill>
                  <a:srgbClr val="FFFF00"/>
                </a:solidFill>
                <a:effectLst/>
              </a:rPr>
              <a:t> of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Children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82F46F-3999-492D-8462-9B5172364642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452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439D11-07A4-4315-98ED-52616E37DC9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362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82F46F-3999-492D-8462-9B5172364642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8771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GT" sz="1200" b="1" dirty="0">
                <a:solidFill>
                  <a:srgbClr val="FFFF00"/>
                </a:solidFill>
                <a:effectLst/>
              </a:rPr>
              <a:t>SDMI </a:t>
            </a:r>
            <a:r>
              <a:rPr lang="es-GT" sz="1200" dirty="0">
                <a:solidFill>
                  <a:srgbClr val="FFFF00"/>
                </a:solidFill>
                <a:effectLst/>
              </a:rPr>
              <a:t>has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Ministeries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for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Discipleship</a:t>
            </a:r>
            <a:r>
              <a:rPr lang="es-GT" sz="1200" dirty="0">
                <a:solidFill>
                  <a:srgbClr val="FFFF00"/>
                </a:solidFill>
                <a:effectLst/>
              </a:rPr>
              <a:t> of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Children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82F46F-3999-492D-8462-9B5172364642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644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GT" sz="1200" b="1" dirty="0">
                <a:solidFill>
                  <a:srgbClr val="FFFF00"/>
                </a:solidFill>
                <a:effectLst/>
              </a:rPr>
              <a:t>SDMI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helps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with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Ministeries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for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Discipleship</a:t>
            </a:r>
            <a:r>
              <a:rPr lang="es-GT" sz="1200" dirty="0">
                <a:solidFill>
                  <a:srgbClr val="FFFF00"/>
                </a:solidFill>
                <a:effectLst/>
              </a:rPr>
              <a:t> of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Youth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82F46F-3999-492D-8462-9B5172364642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731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6175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5331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3845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2079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6356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6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066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36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767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59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314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4995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164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ítulo y diagrama u organi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500" y="685800"/>
            <a:ext cx="8001000" cy="914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571500" y="1981200"/>
            <a:ext cx="8001000" cy="3810000"/>
          </a:xfrm>
        </p:spPr>
        <p:txBody>
          <a:bodyPr/>
          <a:lstStyle/>
          <a:p>
            <a:pPr lvl="0"/>
            <a:endParaRPr lang="es-ES" noProof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48128-662C-4E72-BAF3-B4A8F402FF7A}" type="slidenum">
              <a:rPr lang="en-US" altLang="ja-JP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76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F06E-43D5-FC46-BAD6-54D123E21AA9}" type="datetimeFigureOut">
              <a:rPr lang="en-US" smtClean="0"/>
              <a:pPr/>
              <a:t>10/8/18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F57-1A1E-2E45-B51F-98335EBFDB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microsoft.com/office/2007/relationships/hdphoto" Target="../media/hdphoto3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16.png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jpeg"/><Relationship Id="rId15" Type="http://schemas.openxmlformats.org/officeDocument/2006/relationships/image" Target="../media/image33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1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29.jpeg"/><Relationship Id="rId3" Type="http://schemas.openxmlformats.org/officeDocument/2006/relationships/image" Target="../media/image27.jpeg"/><Relationship Id="rId7" Type="http://schemas.openxmlformats.org/officeDocument/2006/relationships/image" Target="../media/image25.png"/><Relationship Id="rId12" Type="http://schemas.openxmlformats.org/officeDocument/2006/relationships/image" Target="../media/image5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54.jpeg"/><Relationship Id="rId5" Type="http://schemas.openxmlformats.org/officeDocument/2006/relationships/image" Target="../media/image26.jpeg"/><Relationship Id="rId10" Type="http://schemas.openxmlformats.org/officeDocument/2006/relationships/image" Target="../media/image53.jpeg"/><Relationship Id="rId4" Type="http://schemas.openxmlformats.org/officeDocument/2006/relationships/image" Target="../media/image50.jpeg"/><Relationship Id="rId9" Type="http://schemas.openxmlformats.org/officeDocument/2006/relationships/image" Target="../media/image52.jpeg"/><Relationship Id="rId1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7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46.jpeg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10" Type="http://schemas.openxmlformats.org/officeDocument/2006/relationships/image" Target="../media/image68.jpeg"/><Relationship Id="rId4" Type="http://schemas.openxmlformats.org/officeDocument/2006/relationships/image" Target="../media/image63.jpeg"/><Relationship Id="rId9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062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6896"/>
            <a:ext cx="9144000" cy="6691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spcAft>
                <a:spcPts val="700"/>
              </a:spcAft>
            </a:pPr>
            <a:r>
              <a:rPr lang="es-GT" sz="2400" b="1" dirty="0"/>
              <a:t>2. </a:t>
            </a:r>
            <a:r>
              <a:rPr lang="es-ES" sz="2400" dirty="0"/>
              <a:t>Desarrollar intencionalmente relaciones con los pueblos no alcanzados de manera que se conviertan en discípulos semejantes a Cristo, haciendo discípulos semejantes a Cristo.</a:t>
            </a:r>
            <a:endParaRPr lang="en-US" sz="2400" dirty="0"/>
          </a:p>
          <a:p>
            <a:pPr>
              <a:spcAft>
                <a:spcPts val="600"/>
              </a:spcAft>
            </a:pPr>
            <a:r>
              <a:rPr lang="es-ES" sz="3000" b="1" dirty="0"/>
              <a:t>Estrategias</a:t>
            </a:r>
            <a:endParaRPr lang="en-US" sz="30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400" dirty="0"/>
              <a:t>Diagnosticar las necesidades prioritarias de la comunidad, incluyendo las misiones urbanas, para atenderlas a través de los ministerios.</a:t>
            </a:r>
            <a:endParaRPr lang="en-US" sz="34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400" dirty="0"/>
              <a:t>Establecer relaciones interpersonales con los no alcanzados en la comunidad con énfasis en los jóvenes y niños, proveyendo oportunidades de compañerismo, aceptación y crecimiento integral.</a:t>
            </a:r>
            <a:endParaRPr lang="en-US" sz="3400" dirty="0"/>
          </a:p>
        </p:txBody>
      </p:sp>
    </p:spTree>
    <p:extLst>
      <p:ext uri="{BB962C8B-B14F-4D97-AF65-F5344CB8AC3E}">
        <p14:creationId xmlns:p14="http://schemas.microsoft.com/office/powerpoint/2010/main" val="164310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6896"/>
            <a:ext cx="9144000" cy="4829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spcAft>
                <a:spcPts val="700"/>
              </a:spcAft>
            </a:pPr>
            <a:r>
              <a:rPr lang="es-GT" sz="2400" b="1" dirty="0"/>
              <a:t>2. </a:t>
            </a:r>
            <a:r>
              <a:rPr lang="es-ES" sz="2400" dirty="0"/>
              <a:t>Desarrollar intencionalmente relaciones con los pueblos no alcanzados de manera que se conviertan en discípulos semejantes a Cristo, haciendo discípulos semejantes a Cristo.</a:t>
            </a:r>
            <a:endParaRPr lang="en-US" sz="2400" dirty="0"/>
          </a:p>
          <a:p>
            <a:pPr>
              <a:spcAft>
                <a:spcPts val="600"/>
              </a:spcAft>
            </a:pPr>
            <a:r>
              <a:rPr lang="es-ES" sz="3000" b="1" dirty="0"/>
              <a:t>Estrategias</a:t>
            </a:r>
            <a:endParaRPr lang="en-US" sz="3000" dirty="0"/>
          </a:p>
          <a:p>
            <a:pPr marL="457200" lvl="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3600" dirty="0"/>
              <a:t>Planificar para el evangelismo intencional y diversificado y plantación de iglesias contextualizadas.</a:t>
            </a:r>
            <a:endParaRPr lang="en-US" sz="3600" dirty="0"/>
          </a:p>
          <a:p>
            <a:pPr marL="457200" lvl="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3600" dirty="0"/>
              <a:t>Capacitación de líderes y concentración de recursos hacia la Misión.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0078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4624"/>
            <a:ext cx="9144000" cy="4272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s-GT" b="1" dirty="0"/>
              <a:t>El propósito del MIEDD tiene cuatro fases:</a:t>
            </a:r>
          </a:p>
          <a:p>
            <a:pPr marL="457200" lvl="0" indent="-457200"/>
            <a:r>
              <a:rPr lang="es-GT" b="1" dirty="0"/>
              <a:t>3. </a:t>
            </a:r>
            <a:r>
              <a:rPr lang="es-ES" b="1" dirty="0"/>
              <a:t>Enseñar la Palabra de Dios a los niños, jóvenes y adultos para que sean salvos, santificados por completo y estén madurando en su experiencia cristiana, resultando en una vida de compasión, evangelismo, educación cristiana y haciendo discípulos.</a:t>
            </a:r>
            <a:endParaRPr lang="en-US" b="1" dirty="0"/>
          </a:p>
          <a:p>
            <a:pPr>
              <a:spcAft>
                <a:spcPts val="700"/>
              </a:spcAft>
            </a:pPr>
            <a:endParaRPr lang="es-ES" b="1" dirty="0"/>
          </a:p>
          <a:p>
            <a:endParaRPr lang="es-E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048" y="3824836"/>
            <a:ext cx="3753872" cy="2745131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63426" y="3789040"/>
            <a:ext cx="3801062" cy="2843459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00472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4624"/>
            <a:ext cx="9144000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0" indent="-365760">
              <a:spcAft>
                <a:spcPts val="1200"/>
              </a:spcAft>
            </a:pPr>
            <a:r>
              <a:rPr lang="es-GT" sz="2400" b="1" dirty="0"/>
              <a:t>3. </a:t>
            </a:r>
            <a:r>
              <a:rPr lang="es-ES" sz="2400" b="1" dirty="0"/>
              <a:t>Enseñar la Palabra de Dios a los niños, jóvenes y adultos para que sean salvos, santificados por completo y estén madurando en su experiencia cristiana, resultando en una vida de compasión, evangelismo, educación cristiana y haciendo discípulos.</a:t>
            </a:r>
          </a:p>
          <a:p>
            <a:pPr>
              <a:spcAft>
                <a:spcPts val="1200"/>
              </a:spcAft>
            </a:pPr>
            <a:r>
              <a:rPr lang="es-ES" sz="3000" b="1" dirty="0"/>
              <a:t>Estrategias</a:t>
            </a:r>
            <a:endParaRPr lang="en-US" sz="30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Organizar la enseñanza del tiempo de Escuela Bíblica o en grupos pequeños en los hogares durante la semana.</a:t>
            </a:r>
            <a:endParaRPr lang="en-US" sz="32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Hacer énfasis en el entrenamiento de líderes, maestros y pastores.</a:t>
            </a:r>
            <a:endParaRPr lang="en-US" sz="32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Ayudar al cristiano a Ser como Cristo a través del ejemplo </a:t>
            </a:r>
            <a:r>
              <a:rPr lang="es-ES" dirty="0"/>
              <a:t>de la vida santa del líder, en forma integral.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68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4624"/>
            <a:ext cx="9144000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0" indent="-365760">
              <a:spcAft>
                <a:spcPts val="1200"/>
              </a:spcAft>
            </a:pPr>
            <a:r>
              <a:rPr lang="es-GT" sz="2400" b="1" dirty="0"/>
              <a:t>3. </a:t>
            </a:r>
            <a:r>
              <a:rPr lang="es-ES" sz="2400" b="1" dirty="0"/>
              <a:t>Enseñar la Palabra de Dios a los niños, jóvenes y adultos para que sean salvos, santificados por completo y estén madurando en su experiencia cristiana, resultando en una vida de compasión, evangelismo, educación cristiana y haciendo discípulos.</a:t>
            </a:r>
          </a:p>
          <a:p>
            <a:pPr marL="365760" lvl="0" indent="-365760">
              <a:spcAft>
                <a:spcPts val="1200"/>
              </a:spcAft>
            </a:pPr>
            <a:endParaRPr lang="es-ES" sz="2400" b="1" dirty="0"/>
          </a:p>
          <a:p>
            <a:pPr>
              <a:spcAft>
                <a:spcPts val="1200"/>
              </a:spcAft>
            </a:pPr>
            <a:r>
              <a:rPr lang="es-ES" sz="3000" b="1" dirty="0"/>
              <a:t>Estrategias</a:t>
            </a:r>
            <a:endParaRPr lang="en-US" sz="30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600" dirty="0"/>
              <a:t>Proveer discipulado a los líderes y mentores.</a:t>
            </a:r>
            <a:endParaRPr lang="en-US" sz="36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600" dirty="0"/>
              <a:t>Seleccionar el material editado por la iglesia del Nazareno para logar el conocimiento de la doctrina, vida devocional y servicio.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2457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600" b="1" dirty="0"/>
              <a:t>El propósito del MIEDD tiene cuatro fases:</a:t>
            </a:r>
            <a:endParaRPr lang="es-ES" sz="3200" b="1" dirty="0"/>
          </a:p>
          <a:p>
            <a:pPr marL="457200" lvl="0" indent="-457200"/>
            <a:r>
              <a:rPr lang="en-US" sz="3200" b="1" dirty="0"/>
              <a:t>4. </a:t>
            </a:r>
            <a:r>
              <a:rPr lang="es-ES" sz="3200" b="1" dirty="0"/>
              <a:t>Animar a todos a participar fielmente en un ministerio de discipulado, tales como escuela dominical/estudios bíblicos, grupos pequeños y otros ministerios de hacer discípulos.</a:t>
            </a:r>
            <a:endParaRPr lang="en-US" sz="3200" b="1" dirty="0"/>
          </a:p>
          <a:p>
            <a:endParaRPr lang="es-ES" sz="3200" b="1" dirty="0"/>
          </a:p>
          <a:p>
            <a:endParaRPr lang="es-E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4856016"/>
            <a:ext cx="2808312" cy="1870335"/>
          </a:xfrm>
          <a:prstGeom prst="rect">
            <a:avLst/>
          </a:prstGeom>
        </p:spPr>
      </p:pic>
      <p:pic>
        <p:nvPicPr>
          <p:cNvPr id="11270" name="Picture 6" descr="http://mitla.valera1909.com/gallery/images/clase-parvulos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3220619"/>
            <a:ext cx="2908568" cy="179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i.ytimg.com/vi/0vXV3K04GFM/maxresdefault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00192" y="2852937"/>
            <a:ext cx="2736304" cy="354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41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0" indent="-457200">
              <a:spcAft>
                <a:spcPts val="1200"/>
              </a:spcAft>
            </a:pPr>
            <a:r>
              <a:rPr lang="en-US" sz="2400" b="1" dirty="0"/>
              <a:t>4. </a:t>
            </a:r>
            <a:r>
              <a:rPr lang="es-ES" sz="2400" b="1" dirty="0"/>
              <a:t>Animar a todos a participar fielmente en un ministerio de discipulado, tales como escuela dominical/estudios bíblicos, grupos pequeños y otros ministerios de hacer discípulos.</a:t>
            </a:r>
            <a:endParaRPr lang="en-US" sz="2400" b="1" dirty="0"/>
          </a:p>
          <a:p>
            <a:pPr>
              <a:spcAft>
                <a:spcPts val="2400"/>
              </a:spcAft>
            </a:pPr>
            <a:r>
              <a:rPr lang="es-ES" b="1" dirty="0"/>
              <a:t>Estrategias</a:t>
            </a:r>
            <a:endParaRPr lang="en-US" dirty="0"/>
          </a:p>
          <a:p>
            <a:pPr marL="457200" lvl="0" indent="-4572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s-ES" sz="4000" dirty="0"/>
              <a:t>Incluir a niños y jóvenes en el discipulado, abriendo oportunidades y diversificando ministerios.</a:t>
            </a:r>
            <a:endParaRPr lang="en-US" sz="40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4000" dirty="0"/>
              <a:t>Establecer un ambiente de confianza donde sean ministrados integralmente.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5689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0" indent="-457200">
              <a:spcAft>
                <a:spcPts val="1200"/>
              </a:spcAft>
            </a:pPr>
            <a:r>
              <a:rPr lang="en-US" sz="2400" b="1" dirty="0"/>
              <a:t>4. </a:t>
            </a:r>
            <a:r>
              <a:rPr lang="es-ES" sz="2400" b="1" dirty="0"/>
              <a:t>Animar a todos a participar fielmente en un ministerio de discipulado, tales como escuela dominical/estudios bíblicos, grupos pequeños y otros ministerios de hacer discípulos.</a:t>
            </a:r>
            <a:endParaRPr lang="en-US" sz="2400" b="1" dirty="0"/>
          </a:p>
          <a:p>
            <a:pPr>
              <a:spcAft>
                <a:spcPts val="2400"/>
              </a:spcAft>
            </a:pPr>
            <a:r>
              <a:rPr lang="es-ES" b="1" dirty="0"/>
              <a:t>Estrategias</a:t>
            </a:r>
            <a:endParaRPr lang="en-US" dirty="0"/>
          </a:p>
          <a:p>
            <a:pPr marL="457200" lvl="0" indent="-4572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s-ES" sz="4000" dirty="0"/>
              <a:t>Redefinir las estrategias del discipulado para que éste sea relevante para todas las personas.</a:t>
            </a:r>
            <a:endParaRPr lang="en-US" sz="40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4000" dirty="0"/>
              <a:t>Actualizar los ministerios mediante el liderazgo y la preparación pastoral.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01565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2017-2021 </a:t>
            </a:r>
            <a:r>
              <a:rPr lang="en-US" sz="3200" b="1" dirty="0" err="1"/>
              <a:t>Tema</a:t>
            </a:r>
            <a:r>
              <a:rPr lang="en-US" sz="3200" b="1" dirty="0"/>
              <a:t> </a:t>
            </a:r>
            <a:r>
              <a:rPr lang="en-US" sz="3200" b="1" dirty="0" err="1"/>
              <a:t>Cuatrienal</a:t>
            </a:r>
            <a:r>
              <a:rPr lang="en-US" sz="3200" b="1" dirty="0"/>
              <a:t> </a:t>
            </a:r>
          </a:p>
          <a:p>
            <a:pPr algn="ctr"/>
            <a:r>
              <a:rPr lang="en-US" sz="3200" b="1" dirty="0" err="1"/>
              <a:t>Invirtiendo</a:t>
            </a:r>
            <a:r>
              <a:rPr lang="en-US" sz="3200" b="1" dirty="0"/>
              <a:t> </a:t>
            </a:r>
            <a:r>
              <a:rPr lang="en-US" sz="3200" b="1" dirty="0" err="1"/>
              <a:t>nuestra</a:t>
            </a:r>
            <a:r>
              <a:rPr lang="en-US" sz="3200" b="1" dirty="0"/>
              <a:t> </a:t>
            </a:r>
            <a:r>
              <a:rPr lang="en-US" sz="3200" b="1" dirty="0" err="1"/>
              <a:t>vida</a:t>
            </a:r>
            <a:r>
              <a:rPr lang="en-US" sz="3200" b="1" dirty="0"/>
              <a:t> </a:t>
            </a:r>
            <a:r>
              <a:rPr lang="en-US" sz="3200" b="1" dirty="0" err="1"/>
              <a:t>en</a:t>
            </a:r>
            <a:r>
              <a:rPr lang="en-US" sz="3200" b="1" dirty="0"/>
              <a:t> </a:t>
            </a:r>
            <a:r>
              <a:rPr lang="en-US" sz="3200" b="1" dirty="0" err="1"/>
              <a:t>otros</a:t>
            </a:r>
            <a:r>
              <a:rPr lang="en-US" sz="3200" b="1" dirty="0"/>
              <a:t> - </a:t>
            </a:r>
            <a:r>
              <a:rPr lang="en-US" sz="3200" dirty="0"/>
              <a:t>2 Tim. 2:2)  </a:t>
            </a:r>
          </a:p>
          <a:p>
            <a:pPr algn="ctr"/>
            <a:endParaRPr lang="en-US" sz="3200" dirty="0"/>
          </a:p>
          <a:p>
            <a:pPr algn="ctr"/>
            <a:r>
              <a:rPr lang="en-US" sz="3200" b="1" dirty="0"/>
              <a:t>“Lo que has </a:t>
            </a:r>
            <a:r>
              <a:rPr lang="en-US" sz="3200" b="1" dirty="0" err="1"/>
              <a:t>oído</a:t>
            </a:r>
            <a:r>
              <a:rPr lang="en-US" sz="3200" b="1" dirty="0"/>
              <a:t> de </a:t>
            </a:r>
            <a:r>
              <a:rPr lang="en-US" sz="3200" b="1" dirty="0" err="1"/>
              <a:t>mí</a:t>
            </a:r>
            <a:r>
              <a:rPr lang="en-US" sz="3200" b="1" dirty="0"/>
              <a:t> ante </a:t>
            </a:r>
            <a:r>
              <a:rPr lang="en-US" sz="3200" b="1" dirty="0" err="1"/>
              <a:t>muchos</a:t>
            </a:r>
            <a:r>
              <a:rPr lang="en-US" sz="3200" b="1" dirty="0"/>
              <a:t> </a:t>
            </a:r>
            <a:r>
              <a:rPr lang="en-US" sz="3200" b="1" dirty="0" err="1"/>
              <a:t>testigos</a:t>
            </a:r>
            <a:r>
              <a:rPr lang="en-US" sz="3200" b="1" dirty="0"/>
              <a:t>, </a:t>
            </a:r>
            <a:r>
              <a:rPr lang="en-US" sz="3200" b="1" dirty="0" err="1"/>
              <a:t>esto</a:t>
            </a:r>
            <a:r>
              <a:rPr lang="en-US" sz="3200" b="1" dirty="0"/>
              <a:t> </a:t>
            </a:r>
            <a:r>
              <a:rPr lang="en-US" sz="3200" b="1" dirty="0" err="1"/>
              <a:t>encarga</a:t>
            </a:r>
            <a:r>
              <a:rPr lang="en-US" sz="3200" b="1" dirty="0"/>
              <a:t> a hombres </a:t>
            </a:r>
            <a:r>
              <a:rPr lang="en-US" sz="3200" b="1" dirty="0" err="1"/>
              <a:t>fieles</a:t>
            </a:r>
            <a:r>
              <a:rPr lang="en-US" sz="3200" b="1" dirty="0"/>
              <a:t> que </a:t>
            </a:r>
            <a:r>
              <a:rPr lang="en-US" sz="3200" b="1" dirty="0" err="1"/>
              <a:t>sean</a:t>
            </a:r>
            <a:r>
              <a:rPr lang="en-US" sz="3200" b="1" dirty="0"/>
              <a:t> </a:t>
            </a:r>
            <a:r>
              <a:rPr lang="en-US" sz="3200" b="1" dirty="0" err="1"/>
              <a:t>idóneos</a:t>
            </a:r>
            <a:r>
              <a:rPr lang="en-US" sz="3200" b="1" dirty="0"/>
              <a:t> para </a:t>
            </a:r>
            <a:r>
              <a:rPr lang="en-US" sz="3200" b="1" dirty="0" err="1"/>
              <a:t>enseñar</a:t>
            </a:r>
            <a:r>
              <a:rPr lang="en-US" sz="3200" b="1" dirty="0"/>
              <a:t> </a:t>
            </a:r>
            <a:r>
              <a:rPr lang="en-US" sz="3200" b="1" dirty="0" err="1"/>
              <a:t>también</a:t>
            </a:r>
            <a:r>
              <a:rPr lang="en-US" sz="3200" b="1" dirty="0"/>
              <a:t> a </a:t>
            </a:r>
            <a:r>
              <a:rPr lang="en-US" sz="3200" b="1" dirty="0" err="1"/>
              <a:t>otros</a:t>
            </a:r>
            <a:r>
              <a:rPr lang="en-US" sz="3200" b="1" dirty="0"/>
              <a:t>.”</a:t>
            </a:r>
          </a:p>
          <a:p>
            <a:pPr>
              <a:spcAft>
                <a:spcPts val="1200"/>
              </a:spcAft>
            </a:pPr>
            <a:endParaRPr lang="es-ES" b="1" dirty="0"/>
          </a:p>
          <a:p>
            <a:r>
              <a:rPr lang="en-US" sz="3600" dirty="0" err="1"/>
              <a:t>Discipulado</a:t>
            </a:r>
            <a:r>
              <a:rPr lang="en-US" sz="3600" dirty="0"/>
              <a:t> </a:t>
            </a:r>
            <a:r>
              <a:rPr lang="en-US" sz="3600" dirty="0" err="1"/>
              <a:t>Intencional</a:t>
            </a:r>
            <a:r>
              <a:rPr lang="en-US" sz="3600" dirty="0"/>
              <a:t> a </a:t>
            </a:r>
            <a:r>
              <a:rPr lang="en-US" sz="3600" dirty="0" err="1"/>
              <a:t>través</a:t>
            </a:r>
            <a:r>
              <a:rPr lang="en-US" sz="3600" dirty="0"/>
              <a:t> de …</a:t>
            </a:r>
          </a:p>
          <a:p>
            <a:r>
              <a:rPr lang="en-US" sz="3600" dirty="0"/>
              <a:t>1.    La </a:t>
            </a:r>
            <a:r>
              <a:rPr lang="en-US" sz="3600" dirty="0" err="1"/>
              <a:t>Oración</a:t>
            </a:r>
            <a:r>
              <a:rPr lang="en-US" sz="3600" dirty="0"/>
              <a:t> y la Palabra</a:t>
            </a:r>
          </a:p>
          <a:p>
            <a:r>
              <a:rPr lang="en-US" sz="3600" dirty="0"/>
              <a:t>2.    La </a:t>
            </a:r>
            <a:r>
              <a:rPr lang="en-US" sz="3600" dirty="0" err="1"/>
              <a:t>Relación</a:t>
            </a:r>
            <a:r>
              <a:rPr lang="en-US" sz="3600" dirty="0"/>
              <a:t> </a:t>
            </a:r>
            <a:r>
              <a:rPr lang="en-US" sz="3600" dirty="0" err="1"/>
              <a:t>Intencional</a:t>
            </a:r>
            <a:endParaRPr lang="en-US" sz="3600" dirty="0"/>
          </a:p>
          <a:p>
            <a:r>
              <a:rPr lang="en-US" sz="3600" dirty="0"/>
              <a:t>3.    La </a:t>
            </a:r>
            <a:r>
              <a:rPr lang="en-US" sz="3600" dirty="0" err="1"/>
              <a:t>Enseñanza</a:t>
            </a:r>
            <a:endParaRPr lang="en-US" sz="3600" dirty="0"/>
          </a:p>
          <a:p>
            <a:r>
              <a:rPr lang="en-US" sz="3600" dirty="0"/>
              <a:t>4.    El </a:t>
            </a:r>
            <a:r>
              <a:rPr lang="en-US" sz="3600" dirty="0" err="1"/>
              <a:t>Servicio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9444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9DF0BCF-5099-B643-BDDE-30D6399C6CF9}"/>
              </a:ext>
            </a:extLst>
          </p:cNvPr>
          <p:cNvGrpSpPr/>
          <p:nvPr/>
        </p:nvGrpSpPr>
        <p:grpSpPr>
          <a:xfrm>
            <a:off x="2267744" y="1628801"/>
            <a:ext cx="4248472" cy="3672408"/>
            <a:chOff x="3123657" y="2420888"/>
            <a:chExt cx="2880320" cy="253671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03848" y="2420888"/>
              <a:ext cx="2736304" cy="253671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123657" y="2928508"/>
              <a:ext cx="288032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 err="1"/>
                <a:t>Discípulo</a:t>
              </a:r>
              <a:endParaRPr lang="en-US" sz="4000" dirty="0"/>
            </a:p>
            <a:p>
              <a:pPr algn="ctr"/>
              <a:r>
                <a:rPr lang="en-US" sz="4000" dirty="0" err="1"/>
                <a:t>Semejante</a:t>
              </a:r>
              <a:r>
                <a:rPr lang="en-US" sz="4000" dirty="0"/>
                <a:t> a Christo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5B91A48-E6FE-BF44-9D83-CC7383893CBD}"/>
              </a:ext>
            </a:extLst>
          </p:cNvPr>
          <p:cNvGrpSpPr/>
          <p:nvPr/>
        </p:nvGrpSpPr>
        <p:grpSpPr>
          <a:xfrm>
            <a:off x="3491880" y="44624"/>
            <a:ext cx="1800200" cy="1800200"/>
            <a:chOff x="3491880" y="44624"/>
            <a:chExt cx="1800200" cy="1800200"/>
          </a:xfrm>
        </p:grpSpPr>
        <p:sp>
          <p:nvSpPr>
            <p:cNvPr id="4" name="Up Arrow 3"/>
            <p:cNvSpPr/>
            <p:nvPr/>
          </p:nvSpPr>
          <p:spPr>
            <a:xfrm>
              <a:off x="3995936" y="733613"/>
              <a:ext cx="792088" cy="1111211"/>
            </a:xfrm>
            <a:prstGeom prst="upArrow">
              <a:avLst/>
            </a:prstGeom>
            <a:gradFill>
              <a:gsLst>
                <a:gs pos="0">
                  <a:schemeClr val="bg1">
                    <a:lumMod val="95000"/>
                    <a:lumOff val="5000"/>
                  </a:schemeClr>
                </a:gs>
                <a:gs pos="10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491880" y="44624"/>
              <a:ext cx="1800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u="sng" dirty="0"/>
                <a:t>DIOS</a:t>
              </a:r>
              <a:endParaRPr lang="en-US" sz="4000" b="1" u="sng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F7C5F8E-4000-724E-8403-A081DB6E2095}"/>
              </a:ext>
            </a:extLst>
          </p:cNvPr>
          <p:cNvGrpSpPr/>
          <p:nvPr/>
        </p:nvGrpSpPr>
        <p:grpSpPr>
          <a:xfrm>
            <a:off x="3419872" y="5445224"/>
            <a:ext cx="1980220" cy="1419255"/>
            <a:chOff x="3419872" y="5445224"/>
            <a:chExt cx="1980220" cy="1419255"/>
          </a:xfrm>
        </p:grpSpPr>
        <p:sp>
          <p:nvSpPr>
            <p:cNvPr id="19" name="Up Arrow 18"/>
            <p:cNvSpPr/>
            <p:nvPr/>
          </p:nvSpPr>
          <p:spPr>
            <a:xfrm rot="10800000">
              <a:off x="4139952" y="5445224"/>
              <a:ext cx="576064" cy="772924"/>
            </a:xfrm>
            <a:prstGeom prst="upArrow">
              <a:avLst/>
            </a:prstGeom>
            <a:gradFill>
              <a:gsLst>
                <a:gs pos="0">
                  <a:schemeClr val="bg1">
                    <a:lumMod val="95000"/>
                    <a:lumOff val="5000"/>
                  </a:schemeClr>
                </a:gs>
                <a:gs pos="10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419872" y="6218148"/>
              <a:ext cx="19802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u="sng" dirty="0"/>
                <a:t>OTROS</a:t>
              </a:r>
              <a:endParaRPr lang="en-US" sz="3600" b="1" u="sng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599" y="29542"/>
            <a:ext cx="8686801" cy="685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29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32A55D-112E-CC47-A416-2EC94E82DD76}"/>
              </a:ext>
            </a:extLst>
          </p:cNvPr>
          <p:cNvSpPr txBox="1"/>
          <p:nvPr/>
        </p:nvSpPr>
        <p:spPr>
          <a:xfrm>
            <a:off x="2961747" y="2110624"/>
            <a:ext cx="19442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/>
              <a:t>=</a:t>
            </a:r>
            <a:endParaRPr lang="en-US" sz="18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915F44-0C47-4449-9827-4E92CD566C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1946220"/>
            <a:ext cx="2880320" cy="29229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2B41E7-09A0-974C-B3D7-FB60F995B6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41" y="1990585"/>
            <a:ext cx="2878575" cy="28785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1CE14F-598C-1E42-AC1C-AD907BA9DEB1}"/>
              </a:ext>
            </a:extLst>
          </p:cNvPr>
          <p:cNvSpPr txBox="1"/>
          <p:nvPr/>
        </p:nvSpPr>
        <p:spPr>
          <a:xfrm>
            <a:off x="7164288" y="1052736"/>
            <a:ext cx="2096616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700" dirty="0"/>
              <a:t>?</a:t>
            </a:r>
            <a:r>
              <a:rPr lang="en-US" sz="16600" dirty="0"/>
              <a:t> </a:t>
            </a:r>
            <a:endParaRPr lang="en-US" sz="18000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108F829-4513-0842-8124-25B6A992B72C}"/>
              </a:ext>
            </a:extLst>
          </p:cNvPr>
          <p:cNvCxnSpPr/>
          <p:nvPr/>
        </p:nvCxnSpPr>
        <p:spPr>
          <a:xfrm>
            <a:off x="0" y="0"/>
            <a:ext cx="9144000" cy="6858000"/>
          </a:xfrm>
          <a:prstGeom prst="line">
            <a:avLst/>
          </a:prstGeom>
          <a:ln w="3810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50B6796-2F8C-C145-8BAC-8746A9687206}"/>
              </a:ext>
            </a:extLst>
          </p:cNvPr>
          <p:cNvCxnSpPr>
            <a:cxnSpLocks/>
          </p:cNvCxnSpPr>
          <p:nvPr/>
        </p:nvCxnSpPr>
        <p:spPr>
          <a:xfrm flipH="1">
            <a:off x="-79663" y="0"/>
            <a:ext cx="9044151" cy="6858000"/>
          </a:xfrm>
          <a:prstGeom prst="line">
            <a:avLst/>
          </a:prstGeom>
          <a:ln w="3810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75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umbrella">
            <a:extLst>
              <a:ext uri="{FF2B5EF4-FFF2-40B4-BE49-F238E27FC236}">
                <a16:creationId xmlns:a16="http://schemas.microsoft.com/office/drawing/2014/main" id="{2C0C3C49-2904-5B43-A0D8-E1B77B9DB2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660092">
            <a:off x="1613829" y="-786045"/>
            <a:ext cx="5906754" cy="632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0FB8124-A2D8-8447-8509-C2A5A2B54B0A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06173" y="2344785"/>
            <a:ext cx="1887527" cy="1163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Monte Cyr\Documents\Discipleship\Logos\Ministry Logos\SDMI Logos\Children's Ministries\Children's Church.jpg">
            <a:extLst>
              <a:ext uri="{FF2B5EF4-FFF2-40B4-BE49-F238E27FC236}">
                <a16:creationId xmlns:a16="http://schemas.microsoft.com/office/drawing/2014/main" id="{3F8EBD2A-D2BE-E049-ACA8-A7326D31B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7610" y="5373216"/>
            <a:ext cx="1746478" cy="124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8" descr="F:\Diferentes BackUps\RAMON SIERRA-2\My Documents, Ramón 2\Mayito\NIÑOS PRIMERO.jpg">
            <a:extLst>
              <a:ext uri="{FF2B5EF4-FFF2-40B4-BE49-F238E27FC236}">
                <a16:creationId xmlns:a16="http://schemas.microsoft.com/office/drawing/2014/main" id="{A034D59F-D57B-BC4B-AB2B-38E7D44AF7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216" y="2352200"/>
            <a:ext cx="1872208" cy="1382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2">
            <a:extLst>
              <a:ext uri="{FF2B5EF4-FFF2-40B4-BE49-F238E27FC236}">
                <a16:creationId xmlns:a16="http://schemas.microsoft.com/office/drawing/2014/main" id="{D5969E4F-AD53-A146-B03D-FC8BA8303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69901" y="2429825"/>
            <a:ext cx="1433010" cy="179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C:\Documents and Settings\Blanca\My Documents\EXTERNAL MEDD-PATRICIA\TRASHES\ARCHIVOS DE MED\LOGOS\logos\color\LOGO EBV\EBV.jpg">
            <a:extLst>
              <a:ext uri="{FF2B5EF4-FFF2-40B4-BE49-F238E27FC236}">
                <a16:creationId xmlns:a16="http://schemas.microsoft.com/office/drawing/2014/main" id="{8760BC17-1136-A249-AA02-71719379A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4657" y="4187366"/>
            <a:ext cx="1235075" cy="138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C:\Documents and Settings\Blanca\My Documents\EXTERNAL MEDD-PATRICIA\TRASHES\ARCHIVOS DE MED\LOGOS\logos\color\LOGO MEBI\MEBI.jpg">
            <a:extLst>
              <a:ext uri="{FF2B5EF4-FFF2-40B4-BE49-F238E27FC236}">
                <a16:creationId xmlns:a16="http://schemas.microsoft.com/office/drawing/2014/main" id="{72AE6FDB-DE9A-2440-8CF7-8030BA8A3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1028" y="5373216"/>
            <a:ext cx="1214438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Documents and Settings\Blanca\My Documents\CUMBRE EN GUATEMALA-veriicar con\LOGOS MEDD\DonDamor2.jpg">
            <a:extLst>
              <a:ext uri="{FF2B5EF4-FFF2-40B4-BE49-F238E27FC236}">
                <a16:creationId xmlns:a16="http://schemas.microsoft.com/office/drawing/2014/main" id="{70E8CEB3-E677-624E-AD7F-B967F90EF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4747" y="5419801"/>
            <a:ext cx="2241482" cy="133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BCF559-C5CB-004A-BAC2-0512D16FEA9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2034" y="2299909"/>
            <a:ext cx="1743099" cy="1688032"/>
          </a:xfrm>
          <a:prstGeom prst="rect">
            <a:avLst/>
          </a:prstGeom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825A127F-56F6-E04D-A93E-3FF70DC00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026220" y="3899680"/>
            <a:ext cx="2067489" cy="1295747"/>
          </a:xfrm>
          <a:prstGeom prst="cloudCallout">
            <a:avLst>
              <a:gd name="adj1" fmla="val -2125"/>
              <a:gd name="adj2" fmla="val 38620"/>
            </a:avLst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5" name="Picture 5" descr="C:\Documents and Settings\Blanca\My Documents\EXTERNAL MEDD-PATRICIA\TRASHES\ARCHIVOS DE MED\LOGOS\logos\color\LOGO MUJER\logo Mujer.jpg">
            <a:extLst>
              <a:ext uri="{FF2B5EF4-FFF2-40B4-BE49-F238E27FC236}">
                <a16:creationId xmlns:a16="http://schemas.microsoft.com/office/drawing/2014/main" id="{62BC0A51-6C93-DE41-A423-3F2841B8A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8345" y="4972129"/>
            <a:ext cx="1153603" cy="1689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Documents and Settings\Blanca\My Documents\EXTERNAL MEDD-PATRICIA\TRASHES\ARCHIVOS DE MED\LOGOS\logos\color\LOGO PLENITUD DE VIDA\PLENITUD DE VIDA.jpg">
            <a:extLst>
              <a:ext uri="{FF2B5EF4-FFF2-40B4-BE49-F238E27FC236}">
                <a16:creationId xmlns:a16="http://schemas.microsoft.com/office/drawing/2014/main" id="{8B373B82-AEEA-2443-961D-92D09DCAD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7127" y="4365753"/>
            <a:ext cx="1480483" cy="737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C:\Users\monte\Desktop\Dropbox\Carpeta 2015 Español\ORGANIZACIÓN DE MIEDD\Logos\Ministerios para Adultos Solteros logo (2).jpg">
            <a:extLst>
              <a:ext uri="{FF2B5EF4-FFF2-40B4-BE49-F238E27FC236}">
                <a16:creationId xmlns:a16="http://schemas.microsoft.com/office/drawing/2014/main" id="{5F647BE8-4904-4344-9BC6-25A7A4DB1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866" y="3581239"/>
            <a:ext cx="1719288" cy="171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03A0AAB7-4F49-E843-8484-C366DE1525C2}"/>
              </a:ext>
            </a:extLst>
          </p:cNvPr>
          <p:cNvSpPr/>
          <p:nvPr/>
        </p:nvSpPr>
        <p:spPr>
          <a:xfrm rot="20451949">
            <a:off x="4960614" y="4982594"/>
            <a:ext cx="674511" cy="2880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" descr="C:\Users\monte\Documents\Discipleship\Logos\Ministry Logos\SDMI Logos\Spanish\logo dejando huellas.jpg">
            <a:extLst>
              <a:ext uri="{FF2B5EF4-FFF2-40B4-BE49-F238E27FC236}">
                <a16:creationId xmlns:a16="http://schemas.microsoft.com/office/drawing/2014/main" id="{5DDCD600-2276-7840-A52E-2BB379D1FA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9920" y="5300527"/>
            <a:ext cx="1466771" cy="142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C896A01-D488-744E-A987-ECE63D5D8D54}"/>
              </a:ext>
            </a:extLst>
          </p:cNvPr>
          <p:cNvSpPr/>
          <p:nvPr/>
        </p:nvSpPr>
        <p:spPr>
          <a:xfrm>
            <a:off x="2289720" y="193864"/>
            <a:ext cx="444252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MINISTERIOS INTERNATIONALES DE ESCUELA DOMINICAL Y DISCIPULADO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A828C8-D2FB-4343-AFA4-B29A1443A5C9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8442" y="3700274"/>
            <a:ext cx="1560105" cy="104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20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9A4F81-0D99-1142-81F6-8134B4DAA9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800" y="25400"/>
            <a:ext cx="6756400" cy="6807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0FB8124-A2D8-8447-8509-C2A5A2B54B0A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076960" y="2204865"/>
            <a:ext cx="1887527" cy="1163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Monte Cyr\Documents\Discipleship\Logos\Ministry Logos\SDMI Logos\Children's Ministries\Children's Church.jpg">
            <a:extLst>
              <a:ext uri="{FF2B5EF4-FFF2-40B4-BE49-F238E27FC236}">
                <a16:creationId xmlns:a16="http://schemas.microsoft.com/office/drawing/2014/main" id="{3F8EBD2A-D2BE-E049-ACA8-A7326D31B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645" y="5270622"/>
            <a:ext cx="1746478" cy="124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8" descr="F:\Diferentes BackUps\RAMON SIERRA-2\My Documents, Ramón 2\Mayito\NIÑOS PRIMERO.jpg">
            <a:extLst>
              <a:ext uri="{FF2B5EF4-FFF2-40B4-BE49-F238E27FC236}">
                <a16:creationId xmlns:a16="http://schemas.microsoft.com/office/drawing/2014/main" id="{A034D59F-D57B-BC4B-AB2B-38E7D44AF7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686362"/>
            <a:ext cx="1872208" cy="1382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2">
            <a:extLst>
              <a:ext uri="{FF2B5EF4-FFF2-40B4-BE49-F238E27FC236}">
                <a16:creationId xmlns:a16="http://schemas.microsoft.com/office/drawing/2014/main" id="{D5969E4F-AD53-A146-B03D-FC8BA8303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35696" y="269585"/>
            <a:ext cx="1433010" cy="179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C:\Documents and Settings\Blanca\My Documents\EXTERNAL MEDD-PATRICIA\TRASHES\ARCHIVOS DE MED\LOGOS\logos\color\LOGO EBV\EBV.jpg">
            <a:extLst>
              <a:ext uri="{FF2B5EF4-FFF2-40B4-BE49-F238E27FC236}">
                <a16:creationId xmlns:a16="http://schemas.microsoft.com/office/drawing/2014/main" id="{8760BC17-1136-A249-AA02-71719379A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498363"/>
            <a:ext cx="1235075" cy="138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C:\Documents and Settings\Blanca\My Documents\EXTERNAL MEDD-PATRICIA\TRASHES\ARCHIVOS DE MED\LOGOS\logos\color\LOGO MEBI\MEBI.jpg">
            <a:extLst>
              <a:ext uri="{FF2B5EF4-FFF2-40B4-BE49-F238E27FC236}">
                <a16:creationId xmlns:a16="http://schemas.microsoft.com/office/drawing/2014/main" id="{72AE6FDB-DE9A-2440-8CF7-8030BA8A3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6217" y="5270622"/>
            <a:ext cx="1214438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Documents and Settings\Blanca\My Documents\CUMBRE EN GUATEMALA-veriicar con\LOGOS MEDD\DonDamor2.jpg">
            <a:extLst>
              <a:ext uri="{FF2B5EF4-FFF2-40B4-BE49-F238E27FC236}">
                <a16:creationId xmlns:a16="http://schemas.microsoft.com/office/drawing/2014/main" id="{70E8CEB3-E677-624E-AD7F-B967F90EF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9663" y="4902228"/>
            <a:ext cx="2241482" cy="133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BCF559-C5CB-004A-BAC2-0512D16FEA9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2757" y="649280"/>
            <a:ext cx="1743099" cy="1688032"/>
          </a:xfrm>
          <a:prstGeom prst="rect">
            <a:avLst/>
          </a:prstGeom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825A127F-56F6-E04D-A93E-3FF70DC00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076960" y="3368705"/>
            <a:ext cx="2067489" cy="1295747"/>
          </a:xfrm>
          <a:prstGeom prst="cloudCallout">
            <a:avLst>
              <a:gd name="adj1" fmla="val -2125"/>
              <a:gd name="adj2" fmla="val 38620"/>
            </a:avLst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5" name="Picture 5" descr="C:\Documents and Settings\Blanca\My Documents\EXTERNAL MEDD-PATRICIA\TRASHES\ARCHIVOS DE MED\LOGOS\logos\color\LOGO MUJER\logo Mujer.jpg">
            <a:extLst>
              <a:ext uri="{FF2B5EF4-FFF2-40B4-BE49-F238E27FC236}">
                <a16:creationId xmlns:a16="http://schemas.microsoft.com/office/drawing/2014/main" id="{62BC0A51-6C93-DE41-A423-3F2841B8A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0043" y="215377"/>
            <a:ext cx="1153603" cy="1689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Documents and Settings\Blanca\My Documents\EXTERNAL MEDD-PATRICIA\TRASHES\ARCHIVOS DE MED\LOGOS\logos\color\LOGO PLENITUD DE VIDA\PLENITUD DE VIDA.jpg">
            <a:extLst>
              <a:ext uri="{FF2B5EF4-FFF2-40B4-BE49-F238E27FC236}">
                <a16:creationId xmlns:a16="http://schemas.microsoft.com/office/drawing/2014/main" id="{8B373B82-AEEA-2443-961D-92D09DCAD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757" y="3123719"/>
            <a:ext cx="1770955" cy="737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73B5B0F-9E20-6744-8985-103994353BFE}"/>
              </a:ext>
            </a:extLst>
          </p:cNvPr>
          <p:cNvGrpSpPr/>
          <p:nvPr/>
        </p:nvGrpSpPr>
        <p:grpSpPr>
          <a:xfrm>
            <a:off x="3872755" y="2780928"/>
            <a:ext cx="1512168" cy="1219860"/>
            <a:chOff x="3203848" y="2420888"/>
            <a:chExt cx="2736304" cy="253671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C0D1EEA-552E-EF42-979A-01C33D667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03848" y="2420888"/>
              <a:ext cx="2736304" cy="253671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9555C4E-A65B-7845-A497-2988342A74E9}"/>
                </a:ext>
              </a:extLst>
            </p:cNvPr>
            <p:cNvSpPr txBox="1"/>
            <p:nvPr/>
          </p:nvSpPr>
          <p:spPr>
            <a:xfrm>
              <a:off x="3426747" y="3019854"/>
              <a:ext cx="2376265" cy="640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/>
                <a:t>Discípulo</a:t>
              </a:r>
              <a:endParaRPr lang="en-US" sz="1400" b="1" dirty="0"/>
            </a:p>
          </p:txBody>
        </p:sp>
      </p:grpSp>
      <p:pic>
        <p:nvPicPr>
          <p:cNvPr id="20" name="Picture 2" descr="C:\Users\monte\Desktop\Dropbox\Carpeta 2015 Español\ORGANIZACIÓN DE MIEDD\Logos\Ministerios para Adultos Solteros logo (2).jpg">
            <a:extLst>
              <a:ext uri="{FF2B5EF4-FFF2-40B4-BE49-F238E27FC236}">
                <a16:creationId xmlns:a16="http://schemas.microsoft.com/office/drawing/2014/main" id="{5F647BE8-4904-4344-9BC6-25A7A4DB1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077707"/>
            <a:ext cx="1871573" cy="1871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03A0AAB7-4F49-E843-8484-C366DE1525C2}"/>
              </a:ext>
            </a:extLst>
          </p:cNvPr>
          <p:cNvSpPr/>
          <p:nvPr/>
        </p:nvSpPr>
        <p:spPr>
          <a:xfrm rot="20451949">
            <a:off x="4960614" y="4982594"/>
            <a:ext cx="674511" cy="2880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55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-1" y="188640"/>
            <a:ext cx="6732027" cy="1143000"/>
          </a:xfrm>
        </p:spPr>
        <p:txBody>
          <a:bodyPr>
            <a:noAutofit/>
          </a:bodyPr>
          <a:lstStyle/>
          <a:p>
            <a:r>
              <a:rPr lang="es-ES" sz="3200" dirty="0">
                <a:solidFill>
                  <a:schemeClr val="tx1"/>
                </a:solidFill>
                <a:effectLst/>
              </a:rPr>
              <a:t>MIEDD tiene Ministerios de Discipulado para Niños</a:t>
            </a:r>
            <a:endParaRPr lang="es-GT" sz="32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9218" name="Picture 2" descr="C:\Users\Monte Cyr\Documents\Discipleship\Logos\Ministry Logos\SDMI Logos\Children's Ministries\Campamento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9132" y="1425635"/>
            <a:ext cx="1703338" cy="171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Documents and Settings\Blanca\My Documents\CUMBRE EN GUATEMALA-veriicar con\LOGOS MEDD\DonDamor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2550" y="2091593"/>
            <a:ext cx="2732769" cy="1625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C:\Documents and Settings\Blanca\My Documents\EXTERNAL MEDD-PATRICIA\TRASHES\ARCHIVOS DE MED\LOGOS\logos\color\LOGO MEBI\MEB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4466" y="3280463"/>
            <a:ext cx="1411470" cy="14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Documents and Settings\Blanca\My Documents\EXTERNAL MEDD-PATRICIA\TRASHES\ARCHIVOS DE MED\LOGOS\logos\color\LOGO EBV\EB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352825"/>
            <a:ext cx="1600426" cy="138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Escanear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1985" y="1700808"/>
            <a:ext cx="1560487" cy="2213156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0892" y="1487373"/>
            <a:ext cx="1501456" cy="1941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0" descr="C:\Users\Monte Cyr\Documents\Discipleship\Conversion Folder - jpg\2010 Palabras de Vida ALUMNO ANO 3 (portadas)001.jp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02771" y="3976775"/>
            <a:ext cx="1989709" cy="264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51" name="Picture 35" descr="C:\Users\Monte Cyr\Documents\Discipleship\Logos\Ministry Logos\SDMI Logos\Children's Ministries\Children's Church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5301478"/>
            <a:ext cx="2335336" cy="136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9693" y="3641728"/>
            <a:ext cx="2292067" cy="1443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2" descr="C:\Users\monte\Documents\Discipleship\Logos\Ministry Logos\SDMI Logos\Children's Ministries\caravans - Spanish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2918" y="4780207"/>
            <a:ext cx="1839108" cy="122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8" descr="F:\Diferentes BackUps\RAMON SIERRA-2\My Documents, Ramón 2\Mayito\NIÑOS PRIMERO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116632"/>
            <a:ext cx="2070140" cy="1528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89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0" y="125760"/>
            <a:ext cx="9144000" cy="1143000"/>
          </a:xfrm>
        </p:spPr>
        <p:txBody>
          <a:bodyPr>
            <a:noAutofit/>
          </a:bodyPr>
          <a:lstStyle/>
          <a:p>
            <a:r>
              <a:rPr lang="es-ES" sz="3200" dirty="0">
                <a:solidFill>
                  <a:schemeClr val="tx1"/>
                </a:solidFill>
                <a:effectLst/>
              </a:rPr>
              <a:t>Manuales para Ministerios de Discipulado</a:t>
            </a:r>
            <a:br>
              <a:rPr lang="es-ES" sz="3200" dirty="0">
                <a:solidFill>
                  <a:schemeClr val="tx1"/>
                </a:solidFill>
                <a:effectLst/>
              </a:rPr>
            </a:br>
            <a:r>
              <a:rPr lang="es-ES" sz="3200" dirty="0">
                <a:solidFill>
                  <a:schemeClr val="tx1"/>
                </a:solidFill>
                <a:effectLst/>
              </a:rPr>
              <a:t> para Niños</a:t>
            </a:r>
            <a:endParaRPr lang="es-GT" sz="32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6146" name="Picture 2" descr="C:\Users\monte\Documents\Discipleship\Manuals\Children's Church\Spanish\Iglesia Infantil - Manual (2012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626" y="1484784"/>
            <a:ext cx="1944215" cy="251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monte\Documents\Discipleship\Manuals\Children's Evangelism\Spanish\Evangelismo para Niños - Manual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412776"/>
            <a:ext cx="2003037" cy="259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monte\Documents\Discipleship\Manuals\Don de Amor\Spanish\Don de Amor Manual 1 - generalidades Medicas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4955" y="1412776"/>
            <a:ext cx="2035477" cy="263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monte\Documents\Discipleship\Manuals\MEBI\Spanish\MEBI ACTUALIZADO (2012) - Manual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8214" y="4224305"/>
            <a:ext cx="2003037" cy="251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monte\Documents\Discipleship\Articles, Publications\Escuela Biblica Vacacional Manual\Escuela Biblica Vacacional Manual Cover (2005)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06348" y="4224305"/>
            <a:ext cx="1929748" cy="251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monte\Documents\Discipleship\Manuals\Children's Camp Manual\Spanish\Campamento de Ninos - Manual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4955" y="4221088"/>
            <a:ext cx="2035477" cy="251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8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0" y="-27384"/>
            <a:ext cx="7524328" cy="1143000"/>
          </a:xfrm>
        </p:spPr>
        <p:txBody>
          <a:bodyPr>
            <a:noAutofit/>
          </a:bodyPr>
          <a:lstStyle/>
          <a:p>
            <a:r>
              <a:rPr lang="es-ES" sz="2800" dirty="0">
                <a:solidFill>
                  <a:schemeClr val="tx1"/>
                </a:solidFill>
              </a:rPr>
              <a:t>MIEDD tiene Ministerios de Discipulado</a:t>
            </a:r>
            <a:br>
              <a:rPr lang="es-ES" sz="2800" dirty="0">
                <a:solidFill>
                  <a:schemeClr val="tx1"/>
                </a:solidFill>
              </a:rPr>
            </a:br>
            <a:r>
              <a:rPr lang="es-ES" sz="2800" dirty="0">
                <a:solidFill>
                  <a:schemeClr val="tx1"/>
                </a:solidFill>
              </a:rPr>
              <a:t>de los Adultos</a:t>
            </a:r>
            <a:endParaRPr lang="es-GT" sz="2800" b="1" dirty="0">
              <a:solidFill>
                <a:schemeClr val="tx1"/>
              </a:solidFill>
            </a:endParaRPr>
          </a:p>
        </p:txBody>
      </p:sp>
      <p:pic>
        <p:nvPicPr>
          <p:cNvPr id="21" name="Picture 3" descr="C:\Documents and Settings\Blanca\My Documents\EXTERNAL MEDD-PATRICIA\TRASHES\ARCHIVOS DE MED\LOGOS\logos\color\LOGO PLENITUD DE VIDA\PLENITUD DE VID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7824" y="1124744"/>
            <a:ext cx="2759794" cy="1149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C:\Documents and Settings\Blanca\My Documents\EXTERNAL MEDD-PATRICIA\TRASHES\ARCHIVOS DE MED\LOGOS\logos\color\LOGO CASADOS FELICES\casados felic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156" y="3484109"/>
            <a:ext cx="2253628" cy="1197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 descr="C:\Documents and Settings\Blanca\My Documents\EXTERNAL MEDD-PATRICIA\TRASHES\ARCHIVOS DE MED\LOGOS\logos\color\LOGO MUJER\logo Muj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244" y="1139577"/>
            <a:ext cx="1268412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C:\Documents and Settings\Blanca\My Documents\CUMBRE EN GUATEMALA-veriicar con\LOGOS MEDD\DonDamor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164" y="5012300"/>
            <a:ext cx="2732769" cy="1625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20233" y="2509829"/>
            <a:ext cx="2156000" cy="1351219"/>
          </a:xfrm>
          <a:prstGeom prst="cloudCallout">
            <a:avLst>
              <a:gd name="adj1" fmla="val -2125"/>
              <a:gd name="adj2" fmla="val 38620"/>
            </a:avLst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4" name="Picture 59" descr="C:\Users\Monte Cyr\Documents\Discipleship\Conversion Folder - jpg\SENDERO MAESTRO PORTADA sin marcas001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09834" y="2001243"/>
            <a:ext cx="1354654" cy="193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3848" y="6290156"/>
            <a:ext cx="5292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www.thediscipleshipplace.org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4681541"/>
            <a:ext cx="1377960" cy="1607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Monte Cyr\Documents\Leadership\MLM\Cover Generic Spanish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4293096"/>
            <a:ext cx="1462986" cy="202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onte\Documents\Discipleship\Logos\Ministry Logos\SDMI Logos\Children's Ministries\Spanish Single Adult Ministries Logo 2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726007"/>
            <a:ext cx="1495081" cy="149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/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18242" y="1052736"/>
            <a:ext cx="1927612" cy="121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2" descr="C:\Users\monte\Documents\Discipleship\Logos\Ministry Logos\SDMI Logos\Spanish\logo dejando huellas.jpg"/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97717" y="135163"/>
            <a:ext cx="1466771" cy="142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2558" y="4211541"/>
            <a:ext cx="1661690" cy="207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8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0" y="125760"/>
            <a:ext cx="9144000" cy="1143000"/>
          </a:xfrm>
        </p:spPr>
        <p:txBody>
          <a:bodyPr>
            <a:noAutofit/>
          </a:bodyPr>
          <a:lstStyle/>
          <a:p>
            <a:r>
              <a:rPr lang="es-ES" sz="3200" dirty="0">
                <a:solidFill>
                  <a:schemeClr val="tx1"/>
                </a:solidFill>
                <a:effectLst/>
              </a:rPr>
              <a:t>Manuales para Ministerios de Discipulado</a:t>
            </a:r>
            <a:br>
              <a:rPr lang="es-ES" sz="3200" dirty="0">
                <a:solidFill>
                  <a:schemeClr val="tx1"/>
                </a:solidFill>
                <a:effectLst/>
              </a:rPr>
            </a:br>
            <a:r>
              <a:rPr lang="es-ES" sz="3200" dirty="0">
                <a:solidFill>
                  <a:schemeClr val="tx1"/>
                </a:solidFill>
                <a:effectLst/>
              </a:rPr>
              <a:t> para Adultos</a:t>
            </a:r>
            <a:endParaRPr lang="es-GT" sz="32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07626" y="1484784"/>
            <a:ext cx="1944215" cy="251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491880" y="1413126"/>
            <a:ext cx="2003037" cy="259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monte\Documents\Discipleship\Manuals\Don de Amor\Spanish\Don de Amor Manual 1 - generalidades Medicas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4955" y="1412776"/>
            <a:ext cx="2035477" cy="263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07231" y="4224305"/>
            <a:ext cx="1945003" cy="251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06348" y="4234176"/>
            <a:ext cx="1929748" cy="249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69813" y="4221088"/>
            <a:ext cx="1945760" cy="251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303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0" y="44624"/>
            <a:ext cx="6596994" cy="1143000"/>
          </a:xfrm>
        </p:spPr>
        <p:txBody>
          <a:bodyPr>
            <a:noAutofit/>
          </a:bodyPr>
          <a:lstStyle/>
          <a:p>
            <a:r>
              <a:rPr lang="es-GT" sz="3200" dirty="0">
                <a:solidFill>
                  <a:schemeClr val="tx1"/>
                </a:solidFill>
                <a:effectLst/>
              </a:rPr>
              <a:t>MIEDD ayuda </a:t>
            </a:r>
            <a:r>
              <a:rPr lang="es-ES" sz="3200" dirty="0">
                <a:solidFill>
                  <a:schemeClr val="tx1"/>
                </a:solidFill>
                <a:effectLst/>
              </a:rPr>
              <a:t>con ministerios de Discipulado de los </a:t>
            </a:r>
            <a:r>
              <a:rPr lang="es-ES" sz="3200" dirty="0" err="1">
                <a:solidFill>
                  <a:schemeClr val="tx1"/>
                </a:solidFill>
                <a:effectLst/>
              </a:rPr>
              <a:t>Jovenes</a:t>
            </a:r>
            <a:endParaRPr lang="es-GT" sz="32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6" name="Picture 5" descr="C:\Users\Monte Cyr\Documents\Discipleship\Articles, Publications\Alto Voltaje Basic Bible Study - Spanish from MAC\High Voltage Spanish\ALTO VOLTAJE front cover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451882"/>
            <a:ext cx="1664954" cy="233715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Monte Cyr\Documents\Discipleship\Articles, Publications\Revista Jovenes\Revista Jovenes - 1 (small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227720"/>
            <a:ext cx="1872208" cy="24416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3380" y="5229200"/>
            <a:ext cx="3486812" cy="8378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Monte Cyr\Documents\Discipleship\Articles, Publications\Basic Discipleship Manual (Ramon's) - Englsh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27784" y="1628800"/>
            <a:ext cx="1918294" cy="266429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1" name="Picture 31" descr="C:\Users\Monte Cyr\Documents\Discipleship\Articles, Publications\Sunday School Lessons\Youth\Clic\CLIC - 2011 - BOOK 2 - PDF\CLIC 2 Cover front (Spanish)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275549"/>
            <a:ext cx="1958682" cy="265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3" name="Picture 43" descr="C:\Users\Monte Cyr\Documents\Discipleship\Conversion Folder - jpg\Total cover (Spanish)001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76256" y="4140920"/>
            <a:ext cx="1800200" cy="23672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Monte Cyr\Documents\Leadership\MLM\Cover Generic Spanish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1628800"/>
            <a:ext cx="1512168" cy="209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249" y="122732"/>
            <a:ext cx="1873200" cy="104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52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7700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2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7700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90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/>
          </p:nvPr>
        </p:nvSpPr>
        <p:spPr>
          <a:xfrm>
            <a:off x="571500" y="260648"/>
            <a:ext cx="8001000" cy="914400"/>
          </a:xfrm>
        </p:spPr>
        <p:txBody>
          <a:bodyPr>
            <a:normAutofit fontScale="90000"/>
          </a:bodyPr>
          <a:lstStyle/>
          <a:p>
            <a:r>
              <a:rPr lang="es-ES" dirty="0">
                <a:solidFill>
                  <a:schemeClr val="tx1"/>
                </a:solidFill>
              </a:rPr>
              <a:t>Ministerios Internacionales de Escuela Dominical y Discipulado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24733" y="1726188"/>
            <a:ext cx="4523531" cy="478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/>
          </p:nvPr>
        </p:nvSpPr>
        <p:spPr>
          <a:xfrm>
            <a:off x="571500" y="404664"/>
            <a:ext cx="8001000" cy="914400"/>
          </a:xfrm>
        </p:spPr>
        <p:txBody>
          <a:bodyPr/>
          <a:lstStyle/>
          <a:p>
            <a:r>
              <a:rPr lang="es-ES" b="1">
                <a:solidFill>
                  <a:schemeClr val="bg1"/>
                </a:solidFill>
              </a:rPr>
              <a:t>Facebook</a:t>
            </a:r>
            <a:endParaRPr lang="es-ES" b="1" dirty="0">
              <a:solidFill>
                <a:schemeClr val="bg1"/>
              </a:solidFill>
            </a:endParaRPr>
          </a:p>
        </p:txBody>
      </p:sp>
      <p:pic>
        <p:nvPicPr>
          <p:cNvPr id="22533" name="Picture 5" descr="C:\Users\Monte Cyr\Documents\Discipleship\Logos\Facebook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21012" y="44624"/>
            <a:ext cx="3479180" cy="103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008" y="6228601"/>
            <a:ext cx="9036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www.facebook.com/MesoamericaDiscipulado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7328A8-C288-FB44-8BB9-E967226D33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55870"/>
            <a:ext cx="9144000" cy="508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13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39849E3-BE76-8546-870C-C8BFFDE3A7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88" y="33518"/>
            <a:ext cx="9144000" cy="530474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594928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/>
              <a:t>www.discipulado.mesoamericaregion.org</a:t>
            </a:r>
            <a:endParaRPr lang="en-US" sz="3200" b="1" dirty="0"/>
          </a:p>
        </p:txBody>
      </p:sp>
      <p:sp>
        <p:nvSpPr>
          <p:cNvPr id="4" name="Oval 3"/>
          <p:cNvSpPr/>
          <p:nvPr/>
        </p:nvSpPr>
        <p:spPr>
          <a:xfrm>
            <a:off x="5292080" y="1519064"/>
            <a:ext cx="2590800" cy="685800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12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305545"/>
            <a:ext cx="9144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 err="1">
                <a:solidFill>
                  <a:srgbClr val="00B0F0"/>
                </a:solidFill>
              </a:rPr>
              <a:t>www.MieddRecursos.mesoamericaregion.org</a:t>
            </a:r>
            <a:endParaRPr lang="en-US" sz="2700" b="1" dirty="0">
              <a:solidFill>
                <a:srgbClr val="00B0F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4F30CE-F73C-BF4D-9C10-B7D43F4CC4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8973" y="0"/>
            <a:ext cx="3355195" cy="624242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72D9126-934E-AE4A-A651-4B69A626343F}"/>
              </a:ext>
            </a:extLst>
          </p:cNvPr>
          <p:cNvSpPr/>
          <p:nvPr/>
        </p:nvSpPr>
        <p:spPr>
          <a:xfrm>
            <a:off x="1547664" y="1484784"/>
            <a:ext cx="5256584" cy="4968552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6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305545"/>
            <a:ext cx="9144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 err="1">
                <a:solidFill>
                  <a:srgbClr val="00B0F0"/>
                </a:solidFill>
              </a:rPr>
              <a:t>www.MieddRecursos.mesoamericaregion.org</a:t>
            </a:r>
            <a:endParaRPr lang="en-US" sz="2700" b="1" dirty="0">
              <a:solidFill>
                <a:srgbClr val="00B0F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354574-D5BC-4E4C-8195-DCD3BEC8B3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19307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20D4447B-7A48-8F46-83F3-1167E4702B7C}"/>
              </a:ext>
            </a:extLst>
          </p:cNvPr>
          <p:cNvSpPr/>
          <p:nvPr/>
        </p:nvSpPr>
        <p:spPr>
          <a:xfrm>
            <a:off x="-180528" y="0"/>
            <a:ext cx="4896544" cy="1556792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FD9F94F-F29B-7449-BC41-4B6DB397B521}"/>
              </a:ext>
            </a:extLst>
          </p:cNvPr>
          <p:cNvSpPr/>
          <p:nvPr/>
        </p:nvSpPr>
        <p:spPr>
          <a:xfrm>
            <a:off x="1476400" y="1525779"/>
            <a:ext cx="1727448" cy="535069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87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518160-8D37-F946-8527-9F9C3E053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025" y="0"/>
            <a:ext cx="7369950" cy="68580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38C7D81A-85D8-F147-A7D9-078BD8DE6FB2}"/>
              </a:ext>
            </a:extLst>
          </p:cNvPr>
          <p:cNvSpPr/>
          <p:nvPr/>
        </p:nvSpPr>
        <p:spPr>
          <a:xfrm>
            <a:off x="6804248" y="5877272"/>
            <a:ext cx="1727448" cy="980728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86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8776683-1654-7A44-9B1A-6C1856010162}"/>
              </a:ext>
            </a:extLst>
          </p:cNvPr>
          <p:cNvSpPr txBox="1"/>
          <p:nvPr/>
        </p:nvSpPr>
        <p:spPr>
          <a:xfrm>
            <a:off x="0" y="6093296"/>
            <a:ext cx="9144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 err="1">
                <a:solidFill>
                  <a:srgbClr val="00B0F0"/>
                </a:solidFill>
              </a:rPr>
              <a:t>www.MieddRecursos.mesoamericaregion.org</a:t>
            </a:r>
            <a:endParaRPr lang="en-US" sz="2700" b="1" dirty="0">
              <a:solidFill>
                <a:srgbClr val="00B0F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075316" y="2420888"/>
            <a:ext cx="2993368" cy="936104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845EC8-C658-7B42-A82E-78A06CD5B9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57" y="-27384"/>
            <a:ext cx="8975262" cy="5904656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CFC05B3A-8B85-F445-8B53-045C59705F2E}"/>
              </a:ext>
            </a:extLst>
          </p:cNvPr>
          <p:cNvSpPr/>
          <p:nvPr/>
        </p:nvSpPr>
        <p:spPr>
          <a:xfrm>
            <a:off x="3500248" y="3404488"/>
            <a:ext cx="2572484" cy="576064"/>
          </a:xfrm>
          <a:prstGeom prst="ellipse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VISIÓN 20/20">
            <a:extLst>
              <a:ext uri="{FF2B5EF4-FFF2-40B4-BE49-F238E27FC236}">
                <a16:creationId xmlns:a16="http://schemas.microsoft.com/office/drawing/2014/main" id="{644CA53A-9A85-3D40-9D60-EFB5A0AEA0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1685"/>
          <a:stretch/>
        </p:blipFill>
        <p:spPr bwMode="auto">
          <a:xfrm>
            <a:off x="288032" y="332656"/>
            <a:ext cx="8676456" cy="127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494A97-A658-5042-9C7C-A0D868226E5D}"/>
              </a:ext>
            </a:extLst>
          </p:cNvPr>
          <p:cNvSpPr txBox="1"/>
          <p:nvPr/>
        </p:nvSpPr>
        <p:spPr>
          <a:xfrm>
            <a:off x="314672" y="1700808"/>
            <a:ext cx="8424936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5400" dirty="0"/>
              <a:t>REGIÓN MESOAMÉRICA </a:t>
            </a:r>
          </a:p>
          <a:p>
            <a:pPr algn="ctr">
              <a:spcAft>
                <a:spcPts val="3000"/>
              </a:spcAft>
            </a:pPr>
            <a:endParaRPr lang="en-US" sz="1400" dirty="0"/>
          </a:p>
          <a:p>
            <a:pPr algn="ctr">
              <a:spcAft>
                <a:spcPts val="3000"/>
              </a:spcAft>
            </a:pPr>
            <a:r>
              <a:rPr lang="en-US" sz="4800" dirty="0" err="1"/>
              <a:t>Asistencia</a:t>
            </a:r>
            <a:r>
              <a:rPr lang="en-US" sz="4800" dirty="0"/>
              <a:t> Actual – 245,084   </a:t>
            </a:r>
          </a:p>
          <a:p>
            <a:pPr algn="ctr">
              <a:spcAft>
                <a:spcPts val="3000"/>
              </a:spcAft>
            </a:pPr>
            <a:endParaRPr lang="en-US" sz="300" dirty="0"/>
          </a:p>
          <a:p>
            <a:pPr algn="ctr">
              <a:spcAft>
                <a:spcPts val="3000"/>
              </a:spcAft>
            </a:pPr>
            <a:r>
              <a:rPr lang="en-US" sz="4800" dirty="0"/>
              <a:t>Meta: 476,000</a:t>
            </a:r>
          </a:p>
        </p:txBody>
      </p:sp>
    </p:spTree>
    <p:extLst>
      <p:ext uri="{BB962C8B-B14F-4D97-AF65-F5344CB8AC3E}">
        <p14:creationId xmlns:p14="http://schemas.microsoft.com/office/powerpoint/2010/main" val="76613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8772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Monte Cyr – mcyr@mesoamericaregion.org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09CC9E5-E3EB-AB4C-8A3D-5B2F68E721A6}"/>
              </a:ext>
            </a:extLst>
          </p:cNvPr>
          <p:cNvGrpSpPr/>
          <p:nvPr/>
        </p:nvGrpSpPr>
        <p:grpSpPr>
          <a:xfrm>
            <a:off x="2411761" y="203326"/>
            <a:ext cx="4608511" cy="5241898"/>
            <a:chOff x="2627784" y="203326"/>
            <a:chExt cx="3672407" cy="4302168"/>
          </a:xfrm>
        </p:grpSpPr>
        <p:pic>
          <p:nvPicPr>
            <p:cNvPr id="6" name="Picture 5" descr="C:\Users\Monte Cyr\Documents\Discipleship\Logos\Ministry Logos\SDMI Logos\sdmi logo spanish color001.jpg">
              <a:extLst>
                <a:ext uri="{FF2B5EF4-FFF2-40B4-BE49-F238E27FC236}">
                  <a16:creationId xmlns:a16="http://schemas.microsoft.com/office/drawing/2014/main" id="{4A23D24E-605C-3D48-8ED6-E6B550C9ED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03326"/>
              <a:ext cx="3672407" cy="3672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>
              <a:extLst>
                <a:ext uri="{FF2B5EF4-FFF2-40B4-BE49-F238E27FC236}">
                  <a16:creationId xmlns:a16="http://schemas.microsoft.com/office/drawing/2014/main" id="{5869316F-4D09-B045-8838-D373C3DC398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627784" y="3875733"/>
              <a:ext cx="3672407" cy="629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5199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/>
          </p:nvPr>
        </p:nvSpPr>
        <p:spPr>
          <a:xfrm>
            <a:off x="571500" y="-99392"/>
            <a:ext cx="8001000" cy="914400"/>
          </a:xfrm>
        </p:spPr>
        <p:txBody>
          <a:bodyPr>
            <a:normAutofit/>
          </a:bodyPr>
          <a:lstStyle/>
          <a:p>
            <a:r>
              <a:rPr lang="es-ES" sz="4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MISI</a:t>
            </a:r>
            <a:r>
              <a:rPr lang="en-US" sz="44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Ó</a:t>
            </a:r>
            <a:r>
              <a:rPr lang="es-ES" sz="4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N de MIEDD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620688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/>
              <a:t>La misión de los </a:t>
            </a:r>
            <a:r>
              <a:rPr lang="es-ES" sz="4400" b="1" dirty="0">
                <a:solidFill>
                  <a:srgbClr val="00B0F0"/>
                </a:solidFill>
              </a:rPr>
              <a:t>Ministerios Internacionales de Escuela Dominical y Discipulado </a:t>
            </a:r>
            <a:r>
              <a:rPr lang="es-ES" sz="4400" dirty="0"/>
              <a:t>(MIEDD) consiste en cumplir la Gran Comisión entre los niños, jóvenes y adultos a fin de prepararlos para una vida hacer discípulos semejantes a Cristo en las naciones.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91128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9DF0BCF-5099-B643-BDDE-30D6399C6CF9}"/>
              </a:ext>
            </a:extLst>
          </p:cNvPr>
          <p:cNvGrpSpPr/>
          <p:nvPr/>
        </p:nvGrpSpPr>
        <p:grpSpPr>
          <a:xfrm>
            <a:off x="2267744" y="1628801"/>
            <a:ext cx="4248472" cy="3672408"/>
            <a:chOff x="3123657" y="2420888"/>
            <a:chExt cx="2880320" cy="253671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03848" y="2420888"/>
              <a:ext cx="2736304" cy="253671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123657" y="2928508"/>
              <a:ext cx="288032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 err="1"/>
                <a:t>Discípulo</a:t>
              </a:r>
              <a:endParaRPr lang="en-US" sz="4000" dirty="0"/>
            </a:p>
            <a:p>
              <a:pPr algn="ctr"/>
              <a:r>
                <a:rPr lang="en-US" sz="4000" dirty="0" err="1"/>
                <a:t>Semejante</a:t>
              </a:r>
              <a:r>
                <a:rPr lang="en-US" sz="4000" dirty="0"/>
                <a:t> a Christo</a:t>
              </a:r>
            </a:p>
          </p:txBody>
        </p:sp>
      </p:grpSp>
      <p:sp>
        <p:nvSpPr>
          <p:cNvPr id="4" name="Up Arrow 3"/>
          <p:cNvSpPr/>
          <p:nvPr/>
        </p:nvSpPr>
        <p:spPr>
          <a:xfrm>
            <a:off x="3995936" y="733613"/>
            <a:ext cx="792088" cy="1111211"/>
          </a:xfrm>
          <a:prstGeom prst="upArrow">
            <a:avLst/>
          </a:prstGeom>
          <a:gradFill>
            <a:gsLst>
              <a:gs pos="0">
                <a:schemeClr val="bg1">
                  <a:lumMod val="95000"/>
                  <a:lumOff val="5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491880" y="44624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u="sng" dirty="0"/>
              <a:t>DIOS</a:t>
            </a:r>
            <a:endParaRPr lang="en-US" sz="4000" b="1" u="sng" dirty="0">
              <a:solidFill>
                <a:srgbClr val="FFFF00"/>
              </a:solidFill>
            </a:endParaRPr>
          </a:p>
        </p:txBody>
      </p:sp>
      <p:sp>
        <p:nvSpPr>
          <p:cNvPr id="19" name="Up Arrow 18"/>
          <p:cNvSpPr/>
          <p:nvPr/>
        </p:nvSpPr>
        <p:spPr>
          <a:xfrm rot="10800000">
            <a:off x="4139952" y="5445224"/>
            <a:ext cx="576064" cy="772924"/>
          </a:xfrm>
          <a:prstGeom prst="upArrow">
            <a:avLst/>
          </a:prstGeom>
          <a:gradFill>
            <a:gsLst>
              <a:gs pos="0">
                <a:schemeClr val="bg1">
                  <a:lumMod val="95000"/>
                  <a:lumOff val="5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419872" y="6218148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/>
              <a:t>OTROS</a:t>
            </a:r>
            <a:endParaRPr lang="en-US" sz="36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21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/>
          </p:nvPr>
        </p:nvSpPr>
        <p:spPr>
          <a:xfrm>
            <a:off x="571500" y="138336"/>
            <a:ext cx="8001000" cy="914400"/>
          </a:xfrm>
        </p:spPr>
        <p:txBody>
          <a:bodyPr>
            <a:normAutofit/>
          </a:bodyPr>
          <a:lstStyle/>
          <a:p>
            <a:r>
              <a:rPr lang="es-ES" sz="48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VISI</a:t>
            </a:r>
            <a:r>
              <a:rPr lang="en-US" sz="48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Ó</a:t>
            </a:r>
            <a:r>
              <a:rPr lang="es-ES" sz="48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N de MIEDD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118349"/>
            <a:ext cx="9144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dirty="0"/>
              <a:t>Que en cada iglesia local estos ministerios sean un medio efectivo de discipulado más allá del domingo, que provea fundamento bíblico para la vida e santidad, y que involucre a toda la iglesia.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06606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ES" sz="3200" b="1" dirty="0"/>
              <a:t>El propósito del MIEDD tiene cuatro fases:</a:t>
            </a:r>
          </a:p>
          <a:p>
            <a:pPr marL="457200" indent="-457200"/>
            <a:r>
              <a:rPr lang="es-ES" sz="3200" b="1" dirty="0"/>
              <a:t>1. Ser un pueblo de oración, dedicado a la Palabra, haciendo discípulos semejantes a Cristo.</a:t>
            </a:r>
            <a:r>
              <a:rPr lang="en-US" sz="3200" b="1" dirty="0"/>
              <a:t> </a:t>
            </a:r>
            <a:br>
              <a:rPr lang="es-ES" sz="3200" b="1" dirty="0"/>
            </a:br>
            <a:endParaRPr lang="es-ES" sz="3200" b="1" dirty="0"/>
          </a:p>
          <a:p>
            <a:endParaRPr lang="es-ES" sz="3200" dirty="0"/>
          </a:p>
        </p:txBody>
      </p:sp>
      <p:pic>
        <p:nvPicPr>
          <p:cNvPr id="7" name="Picture 10" descr="http://prensacristiana.org/wp-content/uploads/2014/04/hacer-discipulos_t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4641190"/>
            <a:ext cx="2909845" cy="218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lated image">
            <a:extLst>
              <a:ext uri="{FF2B5EF4-FFF2-40B4-BE49-F238E27FC236}">
                <a16:creationId xmlns:a16="http://schemas.microsoft.com/office/drawing/2014/main" id="{FA282DED-280B-A74E-AD89-CB11F89201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115" y="2924944"/>
            <a:ext cx="2391229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elated image">
            <a:extLst>
              <a:ext uri="{FF2B5EF4-FFF2-40B4-BE49-F238E27FC236}">
                <a16:creationId xmlns:a16="http://schemas.microsoft.com/office/drawing/2014/main" id="{9B399D1C-15D7-FC4D-86B1-62811BA29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2165750"/>
            <a:ext cx="5688632" cy="217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56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27384"/>
            <a:ext cx="9144000" cy="663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s-ES" b="1" dirty="0"/>
              <a:t>Ser un pueblo de oración, dedicado a la Palabra, haciendo discípulos semejantes a Cristo.</a:t>
            </a:r>
            <a:r>
              <a:rPr lang="en-US" b="1" dirty="0"/>
              <a:t> </a:t>
            </a:r>
          </a:p>
          <a:p>
            <a:pPr marL="514350" indent="-514350">
              <a:buAutoNum type="arabicPeriod"/>
            </a:pPr>
            <a:endParaRPr lang="en-US" sz="1100" b="1" dirty="0"/>
          </a:p>
          <a:p>
            <a:pPr lvl="0">
              <a:spcAft>
                <a:spcPts val="1200"/>
              </a:spcAft>
            </a:pPr>
            <a:r>
              <a:rPr lang="es-ES" sz="3000" b="1" dirty="0"/>
              <a:t>Estrategias</a:t>
            </a:r>
            <a:endParaRPr lang="en-US" sz="30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Proveer formación espiritual, donde se practique la oración y la lectura de la Palabra como parte de la vida diaria.</a:t>
            </a:r>
            <a:endParaRPr lang="en-US" sz="32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Abrir la mente y sensibilizar el corazón de todos a través de ser llenos del Espíritu Santo.</a:t>
            </a:r>
            <a:endParaRPr lang="en-US" sz="32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Involucrar a toda la familia por medio de los altares familiares.</a:t>
            </a:r>
            <a:endParaRPr lang="en-US" sz="32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Propiciar espacios para la oración dentro de los ministerios.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6007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3780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s-GT" b="1" dirty="0"/>
              <a:t>El propósito del MIEDD tiene cuatro fases:</a:t>
            </a:r>
          </a:p>
          <a:p>
            <a:pPr marL="640080" lvl="0" indent="-640080">
              <a:spcAft>
                <a:spcPts val="700"/>
              </a:spcAft>
            </a:pPr>
            <a:r>
              <a:rPr lang="es-GT" sz="3300" b="1" dirty="0"/>
              <a:t>2. </a:t>
            </a:r>
            <a:r>
              <a:rPr lang="es-ES" sz="3200" dirty="0"/>
              <a:t>Desarrollar intencionalmente relaciones con los pueblos no alcanzados de manera que se conviertan en discípulos semejantes a Cristo, haciendo discípulos semejantes a Cristo.</a:t>
            </a:r>
            <a:endParaRPr lang="en-US" sz="3200" dirty="0"/>
          </a:p>
          <a:p>
            <a:pPr marL="640080" indent="-640080">
              <a:spcAft>
                <a:spcPts val="700"/>
              </a:spcAft>
            </a:pPr>
            <a:br>
              <a:rPr lang="es-GT" sz="3300" b="1" dirty="0"/>
            </a:br>
            <a:endParaRPr lang="es-GT" sz="3300" b="1" dirty="0"/>
          </a:p>
        </p:txBody>
      </p:sp>
      <p:sp>
        <p:nvSpPr>
          <p:cNvPr id="3" name="AutoShape 2" descr="Image result for friendship">
            <a:extLst>
              <a:ext uri="{FF2B5EF4-FFF2-40B4-BE49-F238E27FC236}">
                <a16:creationId xmlns:a16="http://schemas.microsoft.com/office/drawing/2014/main" id="{FC50FD40-6D7C-AD4C-874E-C52A59A7F5B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1298575"/>
            <a:ext cx="9144000" cy="426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2" name="Picture 6" descr="Related image">
            <a:extLst>
              <a:ext uri="{FF2B5EF4-FFF2-40B4-BE49-F238E27FC236}">
                <a16:creationId xmlns:a16="http://schemas.microsoft.com/office/drawing/2014/main" id="{44FF51E9-5ADF-D24A-9757-1DBBAC94D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925658"/>
            <a:ext cx="6783288" cy="393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25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TC101859861[[fn=Tradeshow]]</Template>
  <TotalTime>24991</TotalTime>
  <Words>931</Words>
  <Application>Microsoft Macintosh PowerPoint</Application>
  <PresentationFormat>On-screen Show (4:3)</PresentationFormat>
  <Paragraphs>119</Paragraphs>
  <Slides>37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Arial</vt:lpstr>
      <vt:lpstr>Book Antiqua</vt:lpstr>
      <vt:lpstr>Helvetica</vt:lpstr>
      <vt:lpstr>Lucida Sans</vt:lpstr>
      <vt:lpstr>Osaka</vt:lpstr>
      <vt:lpstr>Wingdings</vt:lpstr>
      <vt:lpstr>Wingdings 2</vt:lpstr>
      <vt:lpstr>Wingdings 3</vt:lpstr>
      <vt:lpstr>Apex</vt:lpstr>
      <vt:lpstr>PowerPoint Presentation</vt:lpstr>
      <vt:lpstr>PowerPoint Presentation</vt:lpstr>
      <vt:lpstr>Ministerios Internacionales de Escuela Dominical y Discipulado</vt:lpstr>
      <vt:lpstr>MISIÓN de MIEDD</vt:lpstr>
      <vt:lpstr>PowerPoint Presentation</vt:lpstr>
      <vt:lpstr>VISIÓN de MIEDD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MIEDD tiene Ministerios de Discipulado para Niños</vt:lpstr>
      <vt:lpstr>Manuales para Ministerios de Discipulado  para Niños</vt:lpstr>
      <vt:lpstr>MIEDD tiene Ministerios de Discipulado de los Adultos</vt:lpstr>
      <vt:lpstr>Manuales para Ministerios de Discipulado  para Adultos</vt:lpstr>
      <vt:lpstr>MIEDD ayuda con ministerios de Discipulado de los Jovenes</vt:lpstr>
      <vt:lpstr>PowerPoint Presentation</vt:lpstr>
      <vt:lpstr>PowerPoint Presentation</vt:lpstr>
      <vt:lpstr>Facebook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ELEMENTOS DE DIRECCIÓN</dc:title>
  <dc:creator>enedina castro navarro</dc:creator>
  <cp:lastModifiedBy>Monte Cyr</cp:lastModifiedBy>
  <cp:revision>402</cp:revision>
  <cp:lastPrinted>2016-09-26T17:16:29Z</cp:lastPrinted>
  <dcterms:created xsi:type="dcterms:W3CDTF">2005-02-19T19:15:34Z</dcterms:created>
  <dcterms:modified xsi:type="dcterms:W3CDTF">2018-10-08T22:54:43Z</dcterms:modified>
</cp:coreProperties>
</file>