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41"/>
  </p:notesMasterIdLst>
  <p:handoutMasterIdLst>
    <p:handoutMasterId r:id="rId42"/>
  </p:handoutMasterIdLst>
  <p:sldIdLst>
    <p:sldId id="371" r:id="rId2"/>
    <p:sldId id="300" r:id="rId3"/>
    <p:sldId id="476" r:id="rId4"/>
    <p:sldId id="482" r:id="rId5"/>
    <p:sldId id="444" r:id="rId6"/>
    <p:sldId id="412" r:id="rId7"/>
    <p:sldId id="447" r:id="rId8"/>
    <p:sldId id="410" r:id="rId9"/>
    <p:sldId id="448" r:id="rId10"/>
    <p:sldId id="475" r:id="rId11"/>
    <p:sldId id="411" r:id="rId12"/>
    <p:sldId id="449" r:id="rId13"/>
    <p:sldId id="461" r:id="rId14"/>
    <p:sldId id="413" r:id="rId15"/>
    <p:sldId id="451" r:id="rId16"/>
    <p:sldId id="477" r:id="rId17"/>
    <p:sldId id="464" r:id="rId18"/>
    <p:sldId id="483" r:id="rId19"/>
    <p:sldId id="256" r:id="rId20"/>
    <p:sldId id="615" r:id="rId21"/>
    <p:sldId id="620" r:id="rId22"/>
    <p:sldId id="633" r:id="rId23"/>
    <p:sldId id="484" r:id="rId24"/>
    <p:sldId id="485" r:id="rId25"/>
    <p:sldId id="480" r:id="rId26"/>
    <p:sldId id="415" r:id="rId27"/>
    <p:sldId id="384" r:id="rId28"/>
    <p:sldId id="416" r:id="rId29"/>
    <p:sldId id="385" r:id="rId30"/>
    <p:sldId id="417" r:id="rId31"/>
    <p:sldId id="457" r:id="rId32"/>
    <p:sldId id="458" r:id="rId33"/>
    <p:sldId id="360" r:id="rId34"/>
    <p:sldId id="471" r:id="rId35"/>
    <p:sldId id="472" r:id="rId36"/>
    <p:sldId id="486" r:id="rId37"/>
    <p:sldId id="473" r:id="rId38"/>
    <p:sldId id="474" r:id="rId39"/>
    <p:sldId id="460" r:id="rId4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Osaka" pitchFamily="48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48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65" autoAdjust="0"/>
    <p:restoredTop sz="87863" autoAdjust="0"/>
  </p:normalViewPr>
  <p:slideViewPr>
    <p:cSldViewPr>
      <p:cViewPr varScale="1">
        <p:scale>
          <a:sx n="99" d="100"/>
          <a:sy n="99" d="100"/>
        </p:scale>
        <p:origin x="108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3F909-9406-0E45-A777-7E9F0B0A28CD}" type="datetimeFigureOut">
              <a:rPr lang="en-US" smtClean="0"/>
              <a:t>9/22/21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57EFE-0A21-5749-8DCF-033DB6ED23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5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012DFC2C-065D-4846-94A5-776D323D7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5512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2DFC2C-065D-4846-94A5-776D323D7D9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583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91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665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56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172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442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06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US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endParaRPr lang="en-GT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00145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T" sz="2200" dirty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20906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T" dirty="0"/>
          </a:p>
        </p:txBody>
      </p:sp>
    </p:spTree>
    <p:extLst>
      <p:ext uri="{BB962C8B-B14F-4D97-AF65-F5344CB8AC3E}">
        <p14:creationId xmlns:p14="http://schemas.microsoft.com/office/powerpoint/2010/main" val="375342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066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T" dirty="0"/>
          </a:p>
        </p:txBody>
      </p:sp>
    </p:spTree>
    <p:extLst>
      <p:ext uri="{BB962C8B-B14F-4D97-AF65-F5344CB8AC3E}">
        <p14:creationId xmlns:p14="http://schemas.microsoft.com/office/powerpoint/2010/main" val="2467219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651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52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8771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>
                <a:solidFill>
                  <a:srgbClr val="FFFF00"/>
                </a:solidFill>
                <a:effectLst/>
              </a:rPr>
              <a:t>has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Children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644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s-GT" sz="1200" b="1" dirty="0">
                <a:solidFill>
                  <a:srgbClr val="FFFF00"/>
                </a:solidFill>
                <a:effectLst/>
              </a:rPr>
              <a:t>SDMI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helps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with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Ministeries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for</a:t>
            </a:r>
            <a:r>
              <a:rPr lang="es-GT" sz="1200" dirty="0">
                <a:solidFill>
                  <a:srgbClr val="FFFF00"/>
                </a:solidFill>
                <a:effectLst/>
              </a:rPr>
              <a:t>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Discipleship</a:t>
            </a:r>
            <a:r>
              <a:rPr lang="es-GT" sz="1200" dirty="0">
                <a:solidFill>
                  <a:srgbClr val="FFFF00"/>
                </a:solidFill>
                <a:effectLst/>
              </a:rPr>
              <a:t> of </a:t>
            </a:r>
            <a:r>
              <a:rPr lang="es-GT" sz="1200" dirty="0" err="1">
                <a:solidFill>
                  <a:srgbClr val="FFFF00"/>
                </a:solidFill>
                <a:effectLst/>
              </a:rPr>
              <a:t>Youth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82F46F-3999-492D-8462-9B5172364642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31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175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331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3845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77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369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079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7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67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59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14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99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648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0E1E4D-04B9-4903-AD48-7338DA7DB59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882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500" y="685800"/>
            <a:ext cx="8001000" cy="914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71500" y="1981200"/>
            <a:ext cx="8001000" cy="3810000"/>
          </a:xfrm>
        </p:spPr>
        <p:txBody>
          <a:bodyPr/>
          <a:lstStyle/>
          <a:p>
            <a:pPr lvl="0"/>
            <a:endParaRPr lang="es-ES" noProof="0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48128-662C-4E72-BAF3-B4A8F402FF7A}" type="slidenum">
              <a:rPr lang="en-US" altLang="ja-JP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76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700315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F06E-43D5-FC46-BAD6-54D123E21AA9}" type="datetimeFigureOut">
              <a:rPr lang="en-US" smtClean="0"/>
              <a:pPr/>
              <a:t>9/22/21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CDF57-1A1E-2E45-B51F-98335EBFDB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BF0A61E5-F68C-49CE-8006-F381E725FF34}" type="slidenum">
              <a:rPr lang="en-US" altLang="ja-JP" smtClean="0"/>
              <a:pPr>
                <a:defRPr/>
              </a:pPr>
              <a:t>‹#›</a:t>
            </a:fld>
            <a:endParaRPr lang="en-US" altLang="ja-JP">
              <a:latin typeface="Helvetica" pitchFamily="48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microsoft.com/office/2007/relationships/hdphoto" Target="../media/hdphoto3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emf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6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g"/><Relationship Id="rId1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6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g"/><Relationship Id="rId5" Type="http://schemas.openxmlformats.org/officeDocument/2006/relationships/image" Target="../media/image33.jpeg"/><Relationship Id="rId15" Type="http://schemas.openxmlformats.org/officeDocument/2006/relationships/image" Target="../media/image44.jp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g"/><Relationship Id="rId1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33.jpeg"/><Relationship Id="rId3" Type="http://schemas.openxmlformats.org/officeDocument/2006/relationships/image" Target="../media/image48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54.jpeg"/><Relationship Id="rId5" Type="http://schemas.openxmlformats.org/officeDocument/2006/relationships/image" Target="../media/image49.jpeg"/><Relationship Id="rId10" Type="http://schemas.openxmlformats.org/officeDocument/2006/relationships/image" Target="../media/image53.jpeg"/><Relationship Id="rId4" Type="http://schemas.openxmlformats.org/officeDocument/2006/relationships/image" Target="../media/image37.jpg"/><Relationship Id="rId9" Type="http://schemas.openxmlformats.org/officeDocument/2006/relationships/image" Target="../media/image52.jpeg"/><Relationship Id="rId1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56.png"/><Relationship Id="rId3" Type="http://schemas.openxmlformats.org/officeDocument/2006/relationships/image" Target="../media/image40.png"/><Relationship Id="rId7" Type="http://schemas.openxmlformats.org/officeDocument/2006/relationships/image" Target="../media/image64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11" Type="http://schemas.openxmlformats.org/officeDocument/2006/relationships/image" Target="../media/image68.jpeg"/><Relationship Id="rId5" Type="http://schemas.openxmlformats.org/officeDocument/2006/relationships/image" Target="../media/image39.jpg"/><Relationship Id="rId10" Type="http://schemas.openxmlformats.org/officeDocument/2006/relationships/image" Target="../media/image67.jpeg"/><Relationship Id="rId4" Type="http://schemas.openxmlformats.org/officeDocument/2006/relationships/image" Target="../media/image63.jpeg"/><Relationship Id="rId9" Type="http://schemas.openxmlformats.org/officeDocument/2006/relationships/image" Target="../media/image66.jpeg"/><Relationship Id="rId14" Type="http://schemas.openxmlformats.org/officeDocument/2006/relationships/image" Target="../media/image44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9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59.jpeg"/><Relationship Id="rId4" Type="http://schemas.openxmlformats.org/officeDocument/2006/relationships/image" Target="../media/image70.jpeg"/><Relationship Id="rId9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11" Type="http://schemas.openxmlformats.org/officeDocument/2006/relationships/image" Target="../media/image56.png"/><Relationship Id="rId5" Type="http://schemas.openxmlformats.org/officeDocument/2006/relationships/image" Target="../media/image77.pn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62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896"/>
            <a:ext cx="9144000" cy="4829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Aft>
                <a:spcPts val="700"/>
              </a:spcAft>
            </a:pPr>
            <a:r>
              <a:rPr lang="es-GT" sz="2400" b="1" dirty="0"/>
              <a:t>2. </a:t>
            </a:r>
            <a:r>
              <a:rPr lang="es-ES" sz="2400" dirty="0"/>
              <a:t>Desarrollar intencionalmente relaciones con los pueblos no alcanzados de manera que se conviertan en discípulos semejantes a Cristo, haciendo discípulos semejantes a Cristo.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Planificar para el evangelismo intencional y diversificado y plantación de iglesias contextualizadas.</a:t>
            </a:r>
            <a:endParaRPr lang="en-US" sz="3600" dirty="0"/>
          </a:p>
          <a:p>
            <a:pPr marL="457200" lvl="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Capacitación de líderes y concentración de recursos hacia la Misión.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0078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4272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s-GT" b="1" dirty="0"/>
              <a:t>El propósito del MIEDD tiene cuatro fases:</a:t>
            </a:r>
          </a:p>
          <a:p>
            <a:pPr marL="457200" lvl="0" indent="-457200"/>
            <a:r>
              <a:rPr lang="es-GT" b="1" dirty="0"/>
              <a:t>3. </a:t>
            </a:r>
            <a:r>
              <a:rPr lang="es-ES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  <a:endParaRPr lang="en-US" b="1" dirty="0"/>
          </a:p>
          <a:p>
            <a:pPr>
              <a:spcAft>
                <a:spcPts val="700"/>
              </a:spcAft>
            </a:pPr>
            <a:endParaRPr lang="es-ES" b="1" dirty="0"/>
          </a:p>
          <a:p>
            <a:endParaRPr lang="es-E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048" y="3824836"/>
            <a:ext cx="3753872" cy="2745131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3426" y="3789040"/>
            <a:ext cx="3801062" cy="2843459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0047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Aft>
                <a:spcPts val="1200"/>
              </a:spcAft>
            </a:pPr>
            <a:r>
              <a:rPr lang="es-GT" sz="2400" b="1" dirty="0"/>
              <a:t>3. </a:t>
            </a:r>
            <a:r>
              <a:rPr lang="es-ES" sz="2400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</a:p>
          <a:p>
            <a:pPr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Organizar la enseñanza del tiempo de Escuela Bíblica o en grupos pequeños en los hogares durante la semana.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Hacer énfasis en el entrenamiento de líderes, maestros y pastores.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Ayudar al cristiano a Ser como Cristo a través del ejemplo </a:t>
            </a:r>
            <a:r>
              <a:rPr lang="es-ES" dirty="0"/>
              <a:t>de la vida santa del líder, en forma integral.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68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624"/>
            <a:ext cx="91440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Aft>
                <a:spcPts val="1200"/>
              </a:spcAft>
            </a:pPr>
            <a:r>
              <a:rPr lang="es-GT" sz="2400" b="1" dirty="0"/>
              <a:t>3. </a:t>
            </a:r>
            <a:r>
              <a:rPr lang="es-ES" sz="2400" b="1" dirty="0"/>
              <a:t>Enseñar la Palabra de Dios a los niños, jóvenes y adultos para que sean salvos, santificados por completo y estén madurando en su experiencia cristiana, resultando en una vida de compasión, evangelismo, educación cristiana y haciendo discípulos.</a:t>
            </a:r>
          </a:p>
          <a:p>
            <a:pPr marL="365760" lvl="0" indent="-365760">
              <a:spcAft>
                <a:spcPts val="1200"/>
              </a:spcAft>
            </a:pPr>
            <a:endParaRPr lang="es-ES" sz="2400" b="1" dirty="0"/>
          </a:p>
          <a:p>
            <a:pPr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Proveer discipulado a los líderes y mentores.</a:t>
            </a:r>
            <a:endParaRPr lang="en-US" sz="36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600" dirty="0"/>
              <a:t>Seleccionar el material editado por la iglesia del Nazareno para logar el conocimiento de la doctrina, vida devocional y servicio.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2457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00" b="1" dirty="0"/>
              <a:t>El propósito del MIEDD tiene cuatro fases:</a:t>
            </a:r>
            <a:endParaRPr lang="es-ES" sz="3200" b="1" dirty="0"/>
          </a:p>
          <a:p>
            <a:pPr marL="457200" lvl="0" indent="-457200"/>
            <a:r>
              <a:rPr lang="en-US" sz="3200" b="1" dirty="0"/>
              <a:t>4. </a:t>
            </a:r>
            <a:r>
              <a:rPr lang="es-ES" sz="32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3200" b="1" dirty="0"/>
          </a:p>
          <a:p>
            <a:endParaRPr lang="es-ES" sz="3200" b="1" dirty="0"/>
          </a:p>
          <a:p>
            <a:endParaRPr lang="es-E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4856016"/>
            <a:ext cx="2808312" cy="1870335"/>
          </a:xfrm>
          <a:prstGeom prst="rect">
            <a:avLst/>
          </a:prstGeom>
        </p:spPr>
      </p:pic>
      <p:pic>
        <p:nvPicPr>
          <p:cNvPr id="11270" name="Picture 6" descr="http://mitla.valera1909.com/gallery/images/clase-parvulos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3220619"/>
            <a:ext cx="2908568" cy="179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i.ytimg.com/vi/0vXV3K04GFM/maxresdefault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0192" y="2852937"/>
            <a:ext cx="2736304" cy="35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41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457200">
              <a:spcAft>
                <a:spcPts val="1200"/>
              </a:spcAft>
            </a:pPr>
            <a:r>
              <a:rPr lang="en-US" sz="2400" b="1" dirty="0"/>
              <a:t>4. </a:t>
            </a:r>
            <a:r>
              <a:rPr lang="es-ES" sz="24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2400" b="1" dirty="0"/>
          </a:p>
          <a:p>
            <a:pPr>
              <a:spcAft>
                <a:spcPts val="2400"/>
              </a:spcAft>
            </a:pPr>
            <a:r>
              <a:rPr lang="es-ES" b="1" dirty="0"/>
              <a:t>Estrategias</a:t>
            </a:r>
            <a:endParaRPr lang="en-US" dirty="0"/>
          </a:p>
          <a:p>
            <a:pPr marL="457200" lvl="0" indent="-4572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Incluir a niños y jóvenes en el discipulado, abriendo oportunidades y diversificando ministerios.</a:t>
            </a:r>
            <a:endParaRPr lang="en-US" sz="4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Establecer un ambiente de confianza donde sean ministrados integralmente.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5689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457200">
              <a:spcAft>
                <a:spcPts val="1200"/>
              </a:spcAft>
            </a:pPr>
            <a:r>
              <a:rPr lang="en-US" sz="2400" b="1" dirty="0"/>
              <a:t>4. </a:t>
            </a:r>
            <a:r>
              <a:rPr lang="es-ES" sz="2400" b="1" dirty="0"/>
              <a:t>Animar a todos a participar fielmente en un ministerio de discipulado, tales como escuela dominical/estudios bíblicos, grupos pequeños y otros ministerios de hacer discípulos.</a:t>
            </a:r>
            <a:endParaRPr lang="en-US" sz="2400" b="1" dirty="0"/>
          </a:p>
          <a:p>
            <a:pPr>
              <a:spcAft>
                <a:spcPts val="2400"/>
              </a:spcAft>
            </a:pPr>
            <a:r>
              <a:rPr lang="es-ES" b="1" dirty="0"/>
              <a:t>Estrategias</a:t>
            </a:r>
            <a:endParaRPr lang="en-US" dirty="0"/>
          </a:p>
          <a:p>
            <a:pPr marL="457200" lvl="0" indent="-4572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Redefinir las estrategias del discipulado para que éste sea relevante para todas las personas.</a:t>
            </a:r>
            <a:endParaRPr lang="en-US" sz="4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4000" dirty="0"/>
              <a:t>Actualizar los ministerios mediante el liderazgo y la preparación pastoral.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1565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2017-2021 </a:t>
            </a:r>
            <a:r>
              <a:rPr lang="en-US" sz="3200" b="1" dirty="0" err="1"/>
              <a:t>Tema</a:t>
            </a:r>
            <a:r>
              <a:rPr lang="en-US" sz="3200" b="1" dirty="0"/>
              <a:t> </a:t>
            </a:r>
            <a:r>
              <a:rPr lang="en-US" sz="3200" b="1" dirty="0" err="1"/>
              <a:t>Cuatrienal</a:t>
            </a:r>
            <a:r>
              <a:rPr lang="en-US" sz="3200" b="1" dirty="0"/>
              <a:t> </a:t>
            </a:r>
          </a:p>
          <a:p>
            <a:pPr algn="ctr"/>
            <a:r>
              <a:rPr lang="en-US" sz="3200" b="1" dirty="0" err="1"/>
              <a:t>Invirtiendo</a:t>
            </a:r>
            <a:r>
              <a:rPr lang="en-US" sz="3200" b="1" dirty="0"/>
              <a:t> </a:t>
            </a:r>
            <a:r>
              <a:rPr lang="en-US" sz="3200" b="1" dirty="0" err="1"/>
              <a:t>nuestra</a:t>
            </a:r>
            <a:r>
              <a:rPr lang="en-US" sz="3200" b="1" dirty="0"/>
              <a:t> </a:t>
            </a:r>
            <a:r>
              <a:rPr lang="en-US" sz="3200" b="1" dirty="0" err="1"/>
              <a:t>vida</a:t>
            </a:r>
            <a:r>
              <a:rPr lang="en-US" sz="3200" b="1" dirty="0"/>
              <a:t> </a:t>
            </a:r>
            <a:r>
              <a:rPr lang="en-US" sz="3200" b="1" dirty="0" err="1"/>
              <a:t>en</a:t>
            </a:r>
            <a:r>
              <a:rPr lang="en-US" sz="3200" b="1" dirty="0"/>
              <a:t> </a:t>
            </a:r>
            <a:r>
              <a:rPr lang="en-US" sz="3200" b="1" dirty="0" err="1"/>
              <a:t>otros</a:t>
            </a:r>
            <a:r>
              <a:rPr lang="en-US" sz="3200" b="1" dirty="0"/>
              <a:t> - </a:t>
            </a:r>
            <a:r>
              <a:rPr lang="en-US" sz="3200" dirty="0"/>
              <a:t>2 Tim. 2:2)  </a:t>
            </a:r>
          </a:p>
          <a:p>
            <a:pPr algn="ctr"/>
            <a:endParaRPr lang="en-US" sz="3200" dirty="0"/>
          </a:p>
          <a:p>
            <a:pPr algn="ctr"/>
            <a:r>
              <a:rPr lang="en-US" sz="3200" b="1" dirty="0"/>
              <a:t>“Lo que has </a:t>
            </a:r>
            <a:r>
              <a:rPr lang="en-US" sz="3200" b="1" dirty="0" err="1"/>
              <a:t>oído</a:t>
            </a:r>
            <a:r>
              <a:rPr lang="en-US" sz="3200" b="1" dirty="0"/>
              <a:t> de </a:t>
            </a:r>
            <a:r>
              <a:rPr lang="en-US" sz="3200" b="1" dirty="0" err="1"/>
              <a:t>mí</a:t>
            </a:r>
            <a:r>
              <a:rPr lang="en-US" sz="3200" b="1" dirty="0"/>
              <a:t> ante </a:t>
            </a:r>
            <a:r>
              <a:rPr lang="en-US" sz="3200" b="1" dirty="0" err="1"/>
              <a:t>muchos</a:t>
            </a:r>
            <a:r>
              <a:rPr lang="en-US" sz="3200" b="1" dirty="0"/>
              <a:t> </a:t>
            </a:r>
            <a:r>
              <a:rPr lang="en-US" sz="3200" b="1" dirty="0" err="1"/>
              <a:t>testigos</a:t>
            </a:r>
            <a:r>
              <a:rPr lang="en-US" sz="3200" b="1" dirty="0"/>
              <a:t>, </a:t>
            </a:r>
            <a:r>
              <a:rPr lang="en-US" sz="3200" b="1" dirty="0" err="1"/>
              <a:t>esto</a:t>
            </a:r>
            <a:r>
              <a:rPr lang="en-US" sz="3200" b="1" dirty="0"/>
              <a:t> </a:t>
            </a:r>
            <a:r>
              <a:rPr lang="en-US" sz="3200" b="1" dirty="0" err="1"/>
              <a:t>encarga</a:t>
            </a:r>
            <a:r>
              <a:rPr lang="en-US" sz="3200" b="1" dirty="0"/>
              <a:t> a hombres </a:t>
            </a:r>
            <a:r>
              <a:rPr lang="en-US" sz="3200" b="1" dirty="0" err="1"/>
              <a:t>fieles</a:t>
            </a:r>
            <a:r>
              <a:rPr lang="en-US" sz="3200" b="1" dirty="0"/>
              <a:t> que </a:t>
            </a:r>
            <a:r>
              <a:rPr lang="en-US" sz="3200" b="1" dirty="0" err="1"/>
              <a:t>sean</a:t>
            </a:r>
            <a:r>
              <a:rPr lang="en-US" sz="3200" b="1" dirty="0"/>
              <a:t> </a:t>
            </a:r>
            <a:r>
              <a:rPr lang="en-US" sz="3200" b="1" dirty="0" err="1"/>
              <a:t>idóneos</a:t>
            </a:r>
            <a:r>
              <a:rPr lang="en-US" sz="3200" b="1" dirty="0"/>
              <a:t> para </a:t>
            </a:r>
            <a:r>
              <a:rPr lang="en-US" sz="3200" b="1" dirty="0" err="1"/>
              <a:t>enseñar</a:t>
            </a:r>
            <a:r>
              <a:rPr lang="en-US" sz="3200" b="1" dirty="0"/>
              <a:t> </a:t>
            </a:r>
            <a:r>
              <a:rPr lang="en-US" sz="3200" b="1" dirty="0" err="1"/>
              <a:t>también</a:t>
            </a:r>
            <a:r>
              <a:rPr lang="en-US" sz="3200" b="1" dirty="0"/>
              <a:t> a </a:t>
            </a:r>
            <a:r>
              <a:rPr lang="en-US" sz="3200" b="1" dirty="0" err="1"/>
              <a:t>otros</a:t>
            </a:r>
            <a:r>
              <a:rPr lang="en-US" sz="3200" b="1" dirty="0"/>
              <a:t>.”</a:t>
            </a:r>
          </a:p>
          <a:p>
            <a:pPr>
              <a:spcAft>
                <a:spcPts val="1200"/>
              </a:spcAft>
            </a:pPr>
            <a:endParaRPr lang="es-ES" b="1" dirty="0"/>
          </a:p>
          <a:p>
            <a:r>
              <a:rPr lang="en-US" sz="3600" dirty="0" err="1"/>
              <a:t>Discipulado</a:t>
            </a:r>
            <a:r>
              <a:rPr lang="en-US" sz="3600" dirty="0"/>
              <a:t> </a:t>
            </a:r>
            <a:r>
              <a:rPr lang="en-US" sz="3600" dirty="0" err="1"/>
              <a:t>Intencional</a:t>
            </a:r>
            <a:r>
              <a:rPr lang="en-US" sz="3600" dirty="0"/>
              <a:t> a </a:t>
            </a:r>
            <a:r>
              <a:rPr lang="en-US" sz="3600" dirty="0" err="1"/>
              <a:t>través</a:t>
            </a:r>
            <a:r>
              <a:rPr lang="en-US" sz="3600" dirty="0"/>
              <a:t> de …</a:t>
            </a:r>
          </a:p>
          <a:p>
            <a:r>
              <a:rPr lang="en-US" sz="3600" dirty="0"/>
              <a:t>1.    La </a:t>
            </a:r>
            <a:r>
              <a:rPr lang="en-US" sz="3600" dirty="0" err="1"/>
              <a:t>Oración</a:t>
            </a:r>
            <a:r>
              <a:rPr lang="en-US" sz="3600" dirty="0"/>
              <a:t> y la Palabra</a:t>
            </a:r>
          </a:p>
          <a:p>
            <a:r>
              <a:rPr lang="en-US" sz="3600" dirty="0"/>
              <a:t>2.    La </a:t>
            </a:r>
            <a:r>
              <a:rPr lang="en-US" sz="3600" dirty="0" err="1"/>
              <a:t>Relación</a:t>
            </a:r>
            <a:r>
              <a:rPr lang="en-US" sz="3600" dirty="0"/>
              <a:t> </a:t>
            </a:r>
            <a:r>
              <a:rPr lang="en-US" sz="3600" dirty="0" err="1"/>
              <a:t>Intencional</a:t>
            </a:r>
            <a:endParaRPr lang="en-US" sz="3600" dirty="0"/>
          </a:p>
          <a:p>
            <a:r>
              <a:rPr lang="en-US" sz="3600" dirty="0"/>
              <a:t>3.    La </a:t>
            </a:r>
            <a:r>
              <a:rPr lang="en-US" sz="3600" dirty="0" err="1"/>
              <a:t>Enseñanza</a:t>
            </a:r>
            <a:endParaRPr lang="en-US" sz="3600" dirty="0"/>
          </a:p>
          <a:p>
            <a:r>
              <a:rPr lang="en-US" sz="3600" dirty="0"/>
              <a:t>4.    El </a:t>
            </a:r>
            <a:r>
              <a:rPr lang="en-US" sz="3600" dirty="0" err="1"/>
              <a:t>Servicio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9444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DF0BCF-5099-B643-BDDE-30D6399C6CF9}"/>
              </a:ext>
            </a:extLst>
          </p:cNvPr>
          <p:cNvGrpSpPr/>
          <p:nvPr/>
        </p:nvGrpSpPr>
        <p:grpSpPr>
          <a:xfrm>
            <a:off x="2267744" y="1628801"/>
            <a:ext cx="4248472" cy="3672408"/>
            <a:chOff x="3123657" y="2420888"/>
            <a:chExt cx="2880320" cy="25367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123657" y="2928508"/>
              <a:ext cx="28803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err="1"/>
                <a:t>Discípulo</a:t>
              </a:r>
              <a:endParaRPr lang="en-US" sz="4000" dirty="0"/>
            </a:p>
            <a:p>
              <a:pPr algn="ctr"/>
              <a:r>
                <a:rPr lang="en-US" sz="4000" dirty="0" err="1"/>
                <a:t>Semejante</a:t>
              </a:r>
              <a:r>
                <a:rPr lang="en-US" sz="4000" dirty="0"/>
                <a:t> a Christo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5B91A48-E6FE-BF44-9D83-CC7383893CBD}"/>
              </a:ext>
            </a:extLst>
          </p:cNvPr>
          <p:cNvGrpSpPr/>
          <p:nvPr/>
        </p:nvGrpSpPr>
        <p:grpSpPr>
          <a:xfrm>
            <a:off x="3491880" y="44624"/>
            <a:ext cx="1800200" cy="1800200"/>
            <a:chOff x="3491880" y="44624"/>
            <a:chExt cx="1800200" cy="1800200"/>
          </a:xfrm>
        </p:grpSpPr>
        <p:sp>
          <p:nvSpPr>
            <p:cNvPr id="4" name="Up Arrow 3"/>
            <p:cNvSpPr/>
            <p:nvPr/>
          </p:nvSpPr>
          <p:spPr>
            <a:xfrm>
              <a:off x="3995936" y="733613"/>
              <a:ext cx="792088" cy="1111211"/>
            </a:xfrm>
            <a:prstGeom prst="upArrow">
              <a:avLst/>
            </a:prstGeom>
            <a:gradFill>
              <a:gsLst>
                <a:gs pos="0">
                  <a:schemeClr val="bg1">
                    <a:lumMod val="95000"/>
                    <a:lumOff val="5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491880" y="44624"/>
              <a:ext cx="1800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u="sng" dirty="0"/>
                <a:t>DIOS</a:t>
              </a:r>
              <a:endParaRPr lang="en-US" sz="4000" b="1" u="sng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F7C5F8E-4000-724E-8403-A081DB6E2095}"/>
              </a:ext>
            </a:extLst>
          </p:cNvPr>
          <p:cNvGrpSpPr/>
          <p:nvPr/>
        </p:nvGrpSpPr>
        <p:grpSpPr>
          <a:xfrm>
            <a:off x="3419872" y="5445224"/>
            <a:ext cx="1980220" cy="1419255"/>
            <a:chOff x="3419872" y="5445224"/>
            <a:chExt cx="1980220" cy="1419255"/>
          </a:xfrm>
        </p:grpSpPr>
        <p:sp>
          <p:nvSpPr>
            <p:cNvPr id="19" name="Up Arrow 18"/>
            <p:cNvSpPr/>
            <p:nvPr/>
          </p:nvSpPr>
          <p:spPr>
            <a:xfrm rot="10800000">
              <a:off x="4139952" y="5445224"/>
              <a:ext cx="576064" cy="772924"/>
            </a:xfrm>
            <a:prstGeom prst="upArrow">
              <a:avLst/>
            </a:prstGeom>
            <a:gradFill>
              <a:gsLst>
                <a:gs pos="0">
                  <a:schemeClr val="bg1">
                    <a:lumMod val="95000"/>
                    <a:lumOff val="5000"/>
                  </a:schemeClr>
                </a:gs>
                <a:gs pos="10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19872" y="6218148"/>
              <a:ext cx="19802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u="sng" dirty="0"/>
                <a:t>OTROS</a:t>
              </a:r>
              <a:endParaRPr lang="en-US" sz="3600" b="1" u="sng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JOG_BG.jpg" descr="JOG_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Image" descr="Image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955" y="614138"/>
            <a:ext cx="1752473" cy="53866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" descr="Image"/>
          <p:cNvPicPr>
            <a:picLocks noChangeAspect="1"/>
          </p:cNvPicPr>
          <p:nvPr/>
        </p:nvPicPr>
        <p:blipFill>
          <a:blip r:embed="rId5" cstate="screen">
            <a:alphaModFix amt="5710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955" y="836543"/>
            <a:ext cx="1584766" cy="18096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A…">
            <a:extLst>
              <a:ext uri="{FF2B5EF4-FFF2-40B4-BE49-F238E27FC236}">
                <a16:creationId xmlns:a16="http://schemas.microsoft.com/office/drawing/2014/main" id="{BC6B703C-0923-754D-89A1-C1D88C2CEA14}"/>
              </a:ext>
            </a:extLst>
          </p:cNvPr>
          <p:cNvSpPr txBox="1"/>
          <p:nvPr/>
        </p:nvSpPr>
        <p:spPr>
          <a:xfrm>
            <a:off x="2628259" y="1305691"/>
            <a:ext cx="3892091" cy="1544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/>
          <a:p>
            <a:pPr algn="ctr">
              <a:lnSpc>
                <a:spcPct val="70000"/>
              </a:lnSpc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4500" dirty="0">
                <a:solidFill>
                  <a:schemeClr val="bg1"/>
                </a:solidFill>
              </a:rPr>
              <a:t>EL </a:t>
            </a:r>
          </a:p>
          <a:p>
            <a:pPr algn="ctr">
              <a:lnSpc>
                <a:spcPct val="70000"/>
              </a:lnSpc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4500" dirty="0">
                <a:solidFill>
                  <a:schemeClr val="bg1"/>
                </a:solidFill>
              </a:rPr>
              <a:t>SENDERO</a:t>
            </a:r>
            <a:endParaRPr sz="4500" dirty="0">
              <a:solidFill>
                <a:schemeClr val="bg1"/>
              </a:solidFill>
            </a:endParaRPr>
          </a:p>
          <a:p>
            <a:pPr algn="ctr">
              <a:lnSpc>
                <a:spcPct val="70000"/>
              </a:lnSpc>
              <a:defRPr sz="12000" b="0"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pPr>
            <a:r>
              <a:rPr lang="en-US" sz="4500" dirty="0">
                <a:solidFill>
                  <a:schemeClr val="bg1"/>
                </a:solidFill>
              </a:rPr>
              <a:t>EN LA GRACIA</a:t>
            </a:r>
            <a:endParaRPr sz="4500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6EC622B-9457-FB48-94A6-449D9E4F3E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8852" y="4749650"/>
            <a:ext cx="1956626" cy="4310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260648"/>
            <a:ext cx="8001000" cy="914400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tx1"/>
                </a:solidFill>
              </a:rPr>
              <a:t>Ministerios Internacionales de Escuela Dominical y Discipulado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24733" y="1726188"/>
            <a:ext cx="4523531" cy="478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cristian-palmer-1432812-unsplash.psd" descr="cristian-palmer-1432812-unsplash.psd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984731" y="-1154713"/>
            <a:ext cx="5143500" cy="9138634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Line"/>
          <p:cNvSpPr/>
          <p:nvPr/>
        </p:nvSpPr>
        <p:spPr>
          <a:xfrm rot="120000">
            <a:off x="-544770" y="1435821"/>
            <a:ext cx="8907727" cy="4651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2" extrusionOk="0">
                <a:moveTo>
                  <a:pt x="0" y="656"/>
                </a:moveTo>
                <a:cubicBezTo>
                  <a:pt x="1261" y="-192"/>
                  <a:pt x="2635" y="-218"/>
                  <a:pt x="3905" y="581"/>
                </a:cubicBezTo>
                <a:cubicBezTo>
                  <a:pt x="4909" y="1213"/>
                  <a:pt x="5828" y="2384"/>
                  <a:pt x="6252" y="4213"/>
                </a:cubicBezTo>
                <a:cubicBezTo>
                  <a:pt x="6726" y="6254"/>
                  <a:pt x="6458" y="8750"/>
                  <a:pt x="7142" y="10594"/>
                </a:cubicBezTo>
                <a:cubicBezTo>
                  <a:pt x="7852" y="12508"/>
                  <a:pt x="9199" y="12798"/>
                  <a:pt x="10309" y="13760"/>
                </a:cubicBezTo>
                <a:cubicBezTo>
                  <a:pt x="11281" y="14603"/>
                  <a:pt x="12166" y="16046"/>
                  <a:pt x="13241" y="15900"/>
                </a:cubicBezTo>
                <a:cubicBezTo>
                  <a:pt x="14327" y="15754"/>
                  <a:pt x="15243" y="13932"/>
                  <a:pt x="16335" y="14324"/>
                </a:cubicBezTo>
                <a:cubicBezTo>
                  <a:pt x="17328" y="14680"/>
                  <a:pt x="17848" y="16674"/>
                  <a:pt x="18742" y="17495"/>
                </a:cubicBezTo>
                <a:cubicBezTo>
                  <a:pt x="19349" y="18053"/>
                  <a:pt x="20070" y="18007"/>
                  <a:pt x="20659" y="18634"/>
                </a:cubicBezTo>
                <a:cubicBezTo>
                  <a:pt x="21192" y="19200"/>
                  <a:pt x="21544" y="20228"/>
                  <a:pt x="21600" y="21382"/>
                </a:cubicBezTo>
              </a:path>
            </a:pathLst>
          </a:custGeom>
          <a:ln w="12700">
            <a:solidFill>
              <a:srgbClr val="FFFFFF"/>
            </a:solidFill>
            <a:custDash>
              <a:ds d="600000" sp="6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/>
          </a:p>
        </p:txBody>
      </p:sp>
      <p:pic>
        <p:nvPicPr>
          <p:cNvPr id="158" name="Image" descr="Image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943" y="4152788"/>
            <a:ext cx="516948" cy="8833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" name="Group">
            <a:extLst>
              <a:ext uri="{FF2B5EF4-FFF2-40B4-BE49-F238E27FC236}">
                <a16:creationId xmlns:a16="http://schemas.microsoft.com/office/drawing/2014/main" id="{E3096B67-1287-AB49-A897-D3BC42176CB8}"/>
              </a:ext>
            </a:extLst>
          </p:cNvPr>
          <p:cNvGrpSpPr/>
          <p:nvPr/>
        </p:nvGrpSpPr>
        <p:grpSpPr>
          <a:xfrm>
            <a:off x="4689924" y="1186169"/>
            <a:ext cx="3962087" cy="2442779"/>
            <a:chOff x="0" y="0"/>
            <a:chExt cx="10565565" cy="6514077"/>
          </a:xfrm>
        </p:grpSpPr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A22585A-BE3C-784E-958B-E15CC826EC0D}"/>
                </a:ext>
              </a:extLst>
            </p:cNvPr>
            <p:cNvSpPr/>
            <p:nvPr/>
          </p:nvSpPr>
          <p:spPr>
            <a:xfrm>
              <a:off x="1866" y="0"/>
              <a:ext cx="10549729" cy="6514078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hueOff val="260011"/>
                    <a:satOff val="17755"/>
                    <a:lumOff val="-25437"/>
                    <a:alpha val="65282"/>
                  </a:schemeClr>
                </a:gs>
                <a:gs pos="100000">
                  <a:srgbClr val="002F4E">
                    <a:alpha val="65282"/>
                  </a:srgbClr>
                </a:gs>
              </a:gsLst>
              <a:lin ang="17233858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200"/>
            </a:p>
          </p:txBody>
        </p:sp>
        <p:pic>
          <p:nvPicPr>
            <p:cNvPr id="12" name="Image" descr="Image">
              <a:extLst>
                <a:ext uri="{FF2B5EF4-FFF2-40B4-BE49-F238E27FC236}">
                  <a16:creationId xmlns:a16="http://schemas.microsoft.com/office/drawing/2014/main" id="{28885F44-49EF-8846-9F32-B30E71A9D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alphaModFix amt="5265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2045890" y="-2022272"/>
              <a:ext cx="6473785" cy="105655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" name="I am the way…">
            <a:extLst>
              <a:ext uri="{FF2B5EF4-FFF2-40B4-BE49-F238E27FC236}">
                <a16:creationId xmlns:a16="http://schemas.microsoft.com/office/drawing/2014/main" id="{00520757-10AF-6C4F-93BF-68AB367C6CE6}"/>
              </a:ext>
            </a:extLst>
          </p:cNvPr>
          <p:cNvSpPr txBox="1"/>
          <p:nvPr/>
        </p:nvSpPr>
        <p:spPr>
          <a:xfrm>
            <a:off x="5232233" y="1294995"/>
            <a:ext cx="2671011" cy="2129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9050" tIns="19050" rIns="19050" bIns="19050" anchor="ctr">
            <a:spAutoFit/>
          </a:bodyPr>
          <a:lstStyle/>
          <a:p>
            <a:pPr>
              <a:lnSpc>
                <a:spcPct val="150000"/>
              </a:lnSpc>
              <a:defRPr sz="4000" b="0">
                <a:solidFill>
                  <a:srgbClr val="FFFFFF"/>
                </a:solidFill>
                <a:latin typeface="Gotham Light"/>
                <a:ea typeface="Gotham Light"/>
                <a:cs typeface="Gotham Light"/>
                <a:sym typeface="Gotham Light"/>
              </a:defRPr>
            </a:pPr>
            <a:r>
              <a:rPr lang="en-US" sz="1800" dirty="0" err="1">
                <a:sym typeface="Gotham Light"/>
              </a:rPr>
              <a:t>Yo</a:t>
            </a:r>
            <a:r>
              <a:rPr lang="en-US" sz="1800" dirty="0">
                <a:sym typeface="Gotham Light"/>
              </a:rPr>
              <a:t> soy el </a:t>
            </a:r>
            <a:r>
              <a:rPr lang="en-US" sz="1800" dirty="0" err="1">
                <a:sym typeface="Gotham Light"/>
              </a:rPr>
              <a:t>camino</a:t>
            </a:r>
            <a:r>
              <a:rPr lang="en-US" sz="1800" dirty="0">
                <a:sym typeface="Gotham Light"/>
              </a:rPr>
              <a:t>, </a:t>
            </a:r>
          </a:p>
          <a:p>
            <a:pPr>
              <a:lnSpc>
                <a:spcPct val="150000"/>
              </a:lnSpc>
              <a:defRPr sz="4000" b="0">
                <a:solidFill>
                  <a:srgbClr val="FFFFFF"/>
                </a:solidFill>
                <a:latin typeface="Gotham Light"/>
                <a:ea typeface="Gotham Light"/>
                <a:cs typeface="Gotham Light"/>
                <a:sym typeface="Gotham Light"/>
              </a:defRPr>
            </a:pPr>
            <a:r>
              <a:rPr lang="en-US" sz="1800" dirty="0">
                <a:sym typeface="Gotham Light"/>
              </a:rPr>
              <a:t>y la </a:t>
            </a:r>
            <a:r>
              <a:rPr lang="en-US" sz="1800" dirty="0" err="1">
                <a:sym typeface="Gotham Light"/>
              </a:rPr>
              <a:t>verdad</a:t>
            </a:r>
            <a:r>
              <a:rPr lang="en-US" sz="1800" dirty="0">
                <a:sym typeface="Gotham Light"/>
              </a:rPr>
              <a:t>, y la </a:t>
            </a:r>
            <a:r>
              <a:rPr lang="en-US" sz="1800" dirty="0" err="1">
                <a:sym typeface="Gotham Light"/>
              </a:rPr>
              <a:t>vida</a:t>
            </a:r>
            <a:r>
              <a:rPr lang="en-US" sz="1800" dirty="0">
                <a:sym typeface="Gotham Light"/>
              </a:rPr>
              <a:t>; </a:t>
            </a:r>
          </a:p>
          <a:p>
            <a:pPr>
              <a:lnSpc>
                <a:spcPct val="150000"/>
              </a:lnSpc>
              <a:defRPr sz="4000" b="0">
                <a:solidFill>
                  <a:srgbClr val="FFFFFF"/>
                </a:solidFill>
                <a:latin typeface="Gotham Light"/>
                <a:ea typeface="Gotham Light"/>
                <a:cs typeface="Gotham Light"/>
                <a:sym typeface="Gotham Light"/>
              </a:defRPr>
            </a:pPr>
            <a:r>
              <a:rPr lang="en-US" sz="1800" dirty="0" err="1">
                <a:sym typeface="Gotham Light"/>
              </a:rPr>
              <a:t>nadie</a:t>
            </a:r>
            <a:r>
              <a:rPr lang="en-US" sz="1800" dirty="0">
                <a:sym typeface="Gotham Light"/>
              </a:rPr>
              <a:t> </a:t>
            </a:r>
            <a:r>
              <a:rPr lang="en-US" sz="1800" dirty="0" err="1">
                <a:sym typeface="Gotham Light"/>
              </a:rPr>
              <a:t>viene</a:t>
            </a:r>
            <a:r>
              <a:rPr lang="en-US" sz="1800" dirty="0">
                <a:sym typeface="Gotham Light"/>
              </a:rPr>
              <a:t> al Padre, </a:t>
            </a:r>
          </a:p>
          <a:p>
            <a:pPr>
              <a:lnSpc>
                <a:spcPct val="150000"/>
              </a:lnSpc>
              <a:defRPr sz="4000" b="0">
                <a:solidFill>
                  <a:srgbClr val="FFFFFF"/>
                </a:solidFill>
                <a:latin typeface="Gotham Light"/>
                <a:ea typeface="Gotham Light"/>
                <a:cs typeface="Gotham Light"/>
                <a:sym typeface="Gotham Light"/>
              </a:defRPr>
            </a:pPr>
            <a:r>
              <a:rPr lang="en-US" sz="1800" dirty="0" err="1">
                <a:sym typeface="Gotham Light"/>
              </a:rPr>
              <a:t>sino</a:t>
            </a:r>
            <a:r>
              <a:rPr lang="en-US" sz="1800" dirty="0">
                <a:sym typeface="Gotham Light"/>
              </a:rPr>
              <a:t> por </a:t>
            </a:r>
            <a:r>
              <a:rPr lang="en-US" sz="1800" dirty="0" err="1">
                <a:sym typeface="Gotham Light"/>
              </a:rPr>
              <a:t>mí</a:t>
            </a:r>
            <a:r>
              <a:rPr lang="en-US" sz="1800" dirty="0">
                <a:sym typeface="Gotham Light"/>
              </a:rPr>
              <a:t>.</a:t>
            </a:r>
            <a:endParaRPr sz="1800" dirty="0"/>
          </a:p>
          <a:p>
            <a:pPr>
              <a:lnSpc>
                <a:spcPct val="180000"/>
              </a:lnSpc>
              <a:defRPr sz="4000" cap="all">
                <a:solidFill>
                  <a:srgbClr val="FFC768"/>
                </a:solidFill>
                <a:latin typeface="Gotham Book"/>
                <a:ea typeface="Gotham Book"/>
                <a:cs typeface="Gotham Book"/>
                <a:sym typeface="Gotham Book"/>
              </a:defRPr>
            </a:pPr>
            <a:r>
              <a:rPr sz="1800" dirty="0"/>
              <a:t>J</a:t>
            </a:r>
            <a:r>
              <a:rPr lang="en-US" sz="1800" dirty="0"/>
              <a:t>UAN</a:t>
            </a:r>
            <a:r>
              <a:rPr sz="1800" dirty="0"/>
              <a:t> 14:6</a:t>
            </a: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BD874CC4-1027-B24E-AD84-4E393DED919D}"/>
              </a:ext>
            </a:extLst>
          </p:cNvPr>
          <p:cNvSpPr/>
          <p:nvPr/>
        </p:nvSpPr>
        <p:spPr>
          <a:xfrm>
            <a:off x="4819994" y="1316914"/>
            <a:ext cx="3697448" cy="21812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65" y="21600"/>
                </a:moveTo>
                <a:cubicBezTo>
                  <a:pt x="15644" y="21600"/>
                  <a:pt x="13222" y="21600"/>
                  <a:pt x="10800" y="21600"/>
                </a:cubicBezTo>
                <a:cubicBezTo>
                  <a:pt x="7200" y="21600"/>
                  <a:pt x="3600" y="21600"/>
                  <a:pt x="0" y="21600"/>
                </a:cubicBezTo>
                <a:lnTo>
                  <a:pt x="0" y="0"/>
                </a:lnTo>
                <a:lnTo>
                  <a:pt x="21600" y="0"/>
                </a:lnTo>
                <a:lnTo>
                  <a:pt x="21600" y="10800"/>
                </a:lnTo>
                <a:moveTo>
                  <a:pt x="18163" y="21600"/>
                </a:moveTo>
                <a:lnTo>
                  <a:pt x="18065" y="21600"/>
                </a:lnTo>
                <a:moveTo>
                  <a:pt x="21600" y="10800"/>
                </a:moveTo>
                <a:cubicBezTo>
                  <a:pt x="21600" y="12600"/>
                  <a:pt x="21600" y="14400"/>
                  <a:pt x="21600" y="16200"/>
                </a:cubicBezTo>
                <a:cubicBezTo>
                  <a:pt x="21600" y="17572"/>
                  <a:pt x="21600" y="18943"/>
                  <a:pt x="21600" y="20315"/>
                </a:cubicBezTo>
                <a:moveTo>
                  <a:pt x="17983" y="21600"/>
                </a:moveTo>
                <a:lnTo>
                  <a:pt x="18163" y="21600"/>
                </a:lnTo>
              </a:path>
            </a:pathLst>
          </a:custGeom>
          <a:ln>
            <a:solidFill>
              <a:srgbClr val="FFFFFF">
                <a:alpha val="3573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  <p:bldP spid="13" grpId="0" animBg="1" advAuto="0"/>
      <p:bldP spid="14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annie-spratt-746987-unsplash.jpg" descr="annie-spratt-746987-unsplash.jpg"/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55340"/>
            <a:ext cx="9144000" cy="520886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5D371C0-9FB7-914E-B62D-7467B6B510D3}"/>
              </a:ext>
            </a:extLst>
          </p:cNvPr>
          <p:cNvGrpSpPr/>
          <p:nvPr/>
        </p:nvGrpSpPr>
        <p:grpSpPr>
          <a:xfrm>
            <a:off x="53692" y="2012518"/>
            <a:ext cx="3279472" cy="4021033"/>
            <a:chOff x="4705019" y="1390410"/>
            <a:chExt cx="4965532" cy="6524865"/>
          </a:xfrm>
        </p:grpSpPr>
        <p:pic>
          <p:nvPicPr>
            <p:cNvPr id="237" name="Image" descr="Image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05019" y="1390410"/>
              <a:ext cx="4965532" cy="6524865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3" name="PREVENIENT…"/>
            <p:cNvSpPr txBox="1"/>
            <p:nvPr/>
          </p:nvSpPr>
          <p:spPr>
            <a:xfrm>
              <a:off x="5396605" y="5872477"/>
              <a:ext cx="3240242" cy="108219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19050" tIns="19050" rIns="19050" bIns="19050" anchor="ctr">
              <a:spAutoFit/>
            </a:bodyPr>
            <a:lstStyle/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/>
                <a:t>GRACIA</a:t>
              </a:r>
              <a:endParaRPr sz="2475" dirty="0"/>
            </a:p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>
                  <a:latin typeface="Brandon Grotesque Bold"/>
                  <a:ea typeface="Brandon Grotesque Bold"/>
                  <a:cs typeface="Brandon Grotesque Bold"/>
                  <a:sym typeface="Brandon Grotesque Bold"/>
                </a:rPr>
                <a:t>PREVENIENTE</a:t>
              </a:r>
              <a:endParaRPr sz="2475" dirty="0">
                <a:latin typeface="Brandon Grotesque Bold"/>
                <a:ea typeface="Brandon Grotesque Bold"/>
                <a:cs typeface="Brandon Grotesque Bold"/>
                <a:sym typeface="Brandon Grotesque Bold"/>
              </a:endParaRPr>
            </a:p>
          </p:txBody>
        </p:sp>
        <p:pic>
          <p:nvPicPr>
            <p:cNvPr id="249" name="Image" descr="Imag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9269" y="1725649"/>
              <a:ext cx="1197457" cy="1053369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552D01C-12AB-4949-BAF2-177CCE06F015}"/>
              </a:ext>
            </a:extLst>
          </p:cNvPr>
          <p:cNvGrpSpPr/>
          <p:nvPr/>
        </p:nvGrpSpPr>
        <p:grpSpPr>
          <a:xfrm>
            <a:off x="3104727" y="1311378"/>
            <a:ext cx="3350718" cy="4029455"/>
            <a:chOff x="9412112" y="2948368"/>
            <a:chExt cx="5073407" cy="6538532"/>
          </a:xfrm>
        </p:grpSpPr>
        <p:pic>
          <p:nvPicPr>
            <p:cNvPr id="238" name="Image" descr="Image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12112" y="2948368"/>
              <a:ext cx="5073407" cy="6538532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4" name="SAVING…"/>
            <p:cNvSpPr txBox="1"/>
            <p:nvPr/>
          </p:nvSpPr>
          <p:spPr>
            <a:xfrm>
              <a:off x="10071261" y="7489821"/>
              <a:ext cx="2890733" cy="108219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19050" tIns="19050" rIns="19050" bIns="19050" anchor="ctr">
              <a:spAutoFit/>
            </a:bodyPr>
            <a:lstStyle/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/>
                <a:t>GRACIA</a:t>
              </a:r>
              <a:endParaRPr sz="2475" dirty="0"/>
            </a:p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>
                  <a:latin typeface="Brandon Grotesque Bold"/>
                  <a:ea typeface="Brandon Grotesque Bold"/>
                  <a:cs typeface="Brandon Grotesque Bold"/>
                  <a:sym typeface="Brandon Grotesque Bold"/>
                </a:rPr>
                <a:t>SALVADORA</a:t>
              </a:r>
              <a:endParaRPr sz="2475" dirty="0">
                <a:latin typeface="Brandon Grotesque Bold"/>
                <a:ea typeface="Brandon Grotesque Bold"/>
                <a:cs typeface="Brandon Grotesque Bold"/>
                <a:sym typeface="Brandon Grotesque Bold"/>
              </a:endParaRPr>
            </a:p>
          </p:txBody>
        </p:sp>
        <p:pic>
          <p:nvPicPr>
            <p:cNvPr id="250" name="Image" descr="Image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102367" y="3250843"/>
              <a:ext cx="1036266" cy="1036263"/>
            </a:xfrm>
            <a:prstGeom prst="rect">
              <a:avLst/>
            </a:prstGeom>
            <a:ln w="12700">
              <a:miter lim="400000"/>
            </a:ln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8795C34-EEEC-D54E-B99E-5FF7C6924EE9}"/>
              </a:ext>
            </a:extLst>
          </p:cNvPr>
          <p:cNvGrpSpPr/>
          <p:nvPr/>
        </p:nvGrpSpPr>
        <p:grpSpPr>
          <a:xfrm>
            <a:off x="6145172" y="945379"/>
            <a:ext cx="2676113" cy="4052554"/>
            <a:chOff x="17598220" y="1232628"/>
            <a:chExt cx="4051970" cy="6511197"/>
          </a:xfrm>
        </p:grpSpPr>
        <p:pic>
          <p:nvPicPr>
            <p:cNvPr id="239" name="Image" descr="Image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598220" y="1232628"/>
              <a:ext cx="4051970" cy="6511197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5" name="SANCTIFYING…"/>
            <p:cNvSpPr txBox="1"/>
            <p:nvPr/>
          </p:nvSpPr>
          <p:spPr>
            <a:xfrm>
              <a:off x="17710729" y="5752081"/>
              <a:ext cx="3842174" cy="107152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19050" tIns="19050" rIns="19050" bIns="19050" anchor="ctr">
              <a:spAutoFit/>
            </a:bodyPr>
            <a:lstStyle/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/>
                <a:t>GRACIA</a:t>
              </a:r>
              <a:endParaRPr sz="2475" dirty="0"/>
            </a:p>
            <a:p>
              <a:pPr>
                <a:lnSpc>
                  <a:spcPct val="80000"/>
                </a:lnSpc>
                <a:defRPr sz="2800" b="0">
                  <a:solidFill>
                    <a:srgbClr val="FFFFFF"/>
                  </a:solidFill>
                  <a:latin typeface="Brandon Grotesque Light"/>
                  <a:ea typeface="Brandon Grotesque Light"/>
                  <a:cs typeface="Brandon Grotesque Light"/>
                  <a:sym typeface="Brandon Grotesque Light"/>
                </a:defRPr>
              </a:pPr>
              <a:r>
                <a:rPr lang="en-US" sz="2475" dirty="0">
                  <a:latin typeface="Brandon Grotesque Bold"/>
                  <a:ea typeface="Brandon Grotesque Bold"/>
                  <a:cs typeface="Brandon Grotesque Bold"/>
                  <a:sym typeface="Brandon Grotesque Bold"/>
                </a:rPr>
                <a:t>SANTIFICADORA</a:t>
              </a:r>
              <a:endParaRPr sz="2475" dirty="0">
                <a:latin typeface="Brandon Grotesque Bold"/>
                <a:ea typeface="Brandon Grotesque Bold"/>
                <a:cs typeface="Brandon Grotesque Bold"/>
                <a:sym typeface="Brandon Grotesque Bold"/>
              </a:endParaRPr>
            </a:p>
          </p:txBody>
        </p:sp>
        <p:pic>
          <p:nvPicPr>
            <p:cNvPr id="251" name="Image" descr="Image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063986" y="1536343"/>
              <a:ext cx="1034689" cy="1034685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24" name="THE WAY">
            <a:extLst>
              <a:ext uri="{FF2B5EF4-FFF2-40B4-BE49-F238E27FC236}">
                <a16:creationId xmlns:a16="http://schemas.microsoft.com/office/drawing/2014/main" id="{759F57B8-C72F-D449-A3EA-68019664AE44}"/>
              </a:ext>
            </a:extLst>
          </p:cNvPr>
          <p:cNvSpPr txBox="1"/>
          <p:nvPr/>
        </p:nvSpPr>
        <p:spPr>
          <a:xfrm>
            <a:off x="513236" y="3455639"/>
            <a:ext cx="2114361" cy="36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9050" tIns="19050" rIns="19050" bIns="19050" anchor="ctr">
            <a:spAutoFit/>
          </a:bodyPr>
          <a:lstStyle/>
          <a:p>
            <a:pPr>
              <a:lnSpc>
                <a:spcPct val="60000"/>
              </a:lnSpc>
              <a:defRPr sz="3600" b="0">
                <a:solidFill>
                  <a:srgbClr val="FFFFFF"/>
                </a:solidFill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3000" dirty="0"/>
              <a:t>EL</a:t>
            </a:r>
            <a:r>
              <a:rPr lang="en-GT" sz="3000" dirty="0"/>
              <a:t> CAMINO</a:t>
            </a:r>
            <a:endParaRPr sz="3000" dirty="0">
              <a:latin typeface="Brandon Grotesque Bold"/>
              <a:ea typeface="Brandon Grotesque Bold"/>
              <a:cs typeface="Brandon Grotesque Bold"/>
              <a:sym typeface="Brandon Grotesque Bold"/>
            </a:endParaRPr>
          </a:p>
        </p:txBody>
      </p:sp>
      <p:sp>
        <p:nvSpPr>
          <p:cNvPr id="28" name="THE TRUTH">
            <a:extLst>
              <a:ext uri="{FF2B5EF4-FFF2-40B4-BE49-F238E27FC236}">
                <a16:creationId xmlns:a16="http://schemas.microsoft.com/office/drawing/2014/main" id="{48500152-BB71-424A-BE20-BE579D54D400}"/>
              </a:ext>
            </a:extLst>
          </p:cNvPr>
          <p:cNvSpPr txBox="1"/>
          <p:nvPr/>
        </p:nvSpPr>
        <p:spPr>
          <a:xfrm>
            <a:off x="3488737" y="2644234"/>
            <a:ext cx="2111155" cy="36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/>
          <a:p>
            <a:pPr>
              <a:lnSpc>
                <a:spcPct val="60000"/>
              </a:lnSpc>
              <a:defRPr sz="3600" b="0">
                <a:solidFill>
                  <a:srgbClr val="FFFFFF"/>
                </a:solidFill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3000" dirty="0"/>
              <a:t>LA VERDAD</a:t>
            </a:r>
            <a:endParaRPr sz="3000" dirty="0">
              <a:latin typeface="Brandon Grotesque Bold"/>
              <a:ea typeface="Brandon Grotesque Bold"/>
              <a:cs typeface="Brandon Grotesque Bold"/>
              <a:sym typeface="Brandon Grotesque Bold"/>
            </a:endParaRPr>
          </a:p>
        </p:txBody>
      </p:sp>
      <p:sp>
        <p:nvSpPr>
          <p:cNvPr id="31" name="THE LIFE">
            <a:extLst>
              <a:ext uri="{FF2B5EF4-FFF2-40B4-BE49-F238E27FC236}">
                <a16:creationId xmlns:a16="http://schemas.microsoft.com/office/drawing/2014/main" id="{5B756823-0ADA-814A-89EB-4EE757A338E4}"/>
              </a:ext>
            </a:extLst>
          </p:cNvPr>
          <p:cNvSpPr txBox="1"/>
          <p:nvPr/>
        </p:nvSpPr>
        <p:spPr>
          <a:xfrm>
            <a:off x="6797963" y="2280028"/>
            <a:ext cx="1445909" cy="36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/>
          <a:p>
            <a:pPr>
              <a:lnSpc>
                <a:spcPct val="60000"/>
              </a:lnSpc>
              <a:defRPr sz="3600" b="0">
                <a:solidFill>
                  <a:srgbClr val="FFFFFF"/>
                </a:solidFill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3000" dirty="0"/>
              <a:t>LA VIDA</a:t>
            </a:r>
            <a:endParaRPr sz="3000" dirty="0">
              <a:latin typeface="Brandon Grotesque Bold"/>
              <a:ea typeface="Brandon Grotesque Bold"/>
              <a:cs typeface="Brandon Grotesque Bold"/>
              <a:sym typeface="Brandon Grotesque Bold"/>
            </a:endParaRPr>
          </a:p>
        </p:txBody>
      </p:sp>
    </p:spTree>
    <p:extLst>
      <p:ext uri="{BB962C8B-B14F-4D97-AF65-F5344CB8AC3E}">
        <p14:creationId xmlns:p14="http://schemas.microsoft.com/office/powerpoint/2010/main" val="132533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newspaper, screenshot, receipt&#10;&#10;Description automatically generated">
            <a:extLst>
              <a:ext uri="{FF2B5EF4-FFF2-40B4-BE49-F238E27FC236}">
                <a16:creationId xmlns:a16="http://schemas.microsoft.com/office/drawing/2014/main" id="{9E66E93E-C5A9-6843-B989-414F19757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6785" y="1165860"/>
            <a:ext cx="9288344" cy="424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563788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32A55D-112E-CC47-A416-2EC94E82DD76}"/>
              </a:ext>
            </a:extLst>
          </p:cNvPr>
          <p:cNvSpPr txBox="1"/>
          <p:nvPr/>
        </p:nvSpPr>
        <p:spPr>
          <a:xfrm>
            <a:off x="2961747" y="2110624"/>
            <a:ext cx="19442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=</a:t>
            </a:r>
            <a:endParaRPr lang="en-US" sz="18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915F44-0C47-4449-9827-4E92CD566C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946220"/>
            <a:ext cx="2880320" cy="29229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2B41E7-09A0-974C-B3D7-FB60F995B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41" y="1990585"/>
            <a:ext cx="2878575" cy="287857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81CE14F-598C-1E42-AC1C-AD907BA9DEB1}"/>
              </a:ext>
            </a:extLst>
          </p:cNvPr>
          <p:cNvSpPr txBox="1"/>
          <p:nvPr/>
        </p:nvSpPr>
        <p:spPr>
          <a:xfrm>
            <a:off x="7164288" y="1052736"/>
            <a:ext cx="209661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/>
              <a:t>?</a:t>
            </a:r>
            <a:r>
              <a:rPr lang="en-US" sz="16600" dirty="0"/>
              <a:t> </a:t>
            </a:r>
            <a:endParaRPr lang="en-US" sz="180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108F829-4513-0842-8124-25B6A992B72C}"/>
              </a:ext>
            </a:extLst>
          </p:cNvPr>
          <p:cNvCxnSpPr/>
          <p:nvPr/>
        </p:nvCxnSpPr>
        <p:spPr>
          <a:xfrm>
            <a:off x="0" y="0"/>
            <a:ext cx="9144000" cy="6858000"/>
          </a:xfrm>
          <a:prstGeom prst="line">
            <a:avLst/>
          </a:prstGeom>
          <a:ln w="3810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50B6796-2F8C-C145-8BAC-8746A9687206}"/>
              </a:ext>
            </a:extLst>
          </p:cNvPr>
          <p:cNvCxnSpPr>
            <a:cxnSpLocks/>
          </p:cNvCxnSpPr>
          <p:nvPr/>
        </p:nvCxnSpPr>
        <p:spPr>
          <a:xfrm flipH="1">
            <a:off x="-79663" y="0"/>
            <a:ext cx="9044151" cy="6858000"/>
          </a:xfrm>
          <a:prstGeom prst="line">
            <a:avLst/>
          </a:prstGeom>
          <a:ln w="3810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97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umbrella">
            <a:extLst>
              <a:ext uri="{FF2B5EF4-FFF2-40B4-BE49-F238E27FC236}">
                <a16:creationId xmlns:a16="http://schemas.microsoft.com/office/drawing/2014/main" id="{2C0C3C49-2904-5B43-A0D8-E1B77B9DB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660092">
            <a:off x="1613829" y="-786045"/>
            <a:ext cx="5906754" cy="63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FB8124-A2D8-8447-8509-C2A5A2B54B0A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06173" y="2344785"/>
            <a:ext cx="1887527" cy="1163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Monte Cyr\Documents\Discipleship\Logos\Ministry Logos\SDMI Logos\Children's Ministries\Children's Church.jpg">
            <a:extLst>
              <a:ext uri="{FF2B5EF4-FFF2-40B4-BE49-F238E27FC236}">
                <a16:creationId xmlns:a16="http://schemas.microsoft.com/office/drawing/2014/main" id="{3F8EBD2A-D2BE-E049-ACA8-A7326D31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610" y="5373216"/>
            <a:ext cx="1746478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8" descr="F:\Diferentes BackUps\RAMON SIERRA-2\My Documents, Ramón 2\Mayito\NIÑOS PRIMERO.jpg">
            <a:extLst>
              <a:ext uri="{FF2B5EF4-FFF2-40B4-BE49-F238E27FC236}">
                <a16:creationId xmlns:a16="http://schemas.microsoft.com/office/drawing/2014/main" id="{A034D59F-D57B-BC4B-AB2B-38E7D44AF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216" y="2352200"/>
            <a:ext cx="1872208" cy="1382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">
            <a:extLst>
              <a:ext uri="{FF2B5EF4-FFF2-40B4-BE49-F238E27FC236}">
                <a16:creationId xmlns:a16="http://schemas.microsoft.com/office/drawing/2014/main" id="{D5969E4F-AD53-A146-B03D-FC8BA8303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9901" y="2429825"/>
            <a:ext cx="1433010" cy="17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8760BC17-1136-A249-AA02-71719379A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34657" y="4407587"/>
            <a:ext cx="1235075" cy="94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>
            <a:extLst>
              <a:ext uri="{FF2B5EF4-FFF2-40B4-BE49-F238E27FC236}">
                <a16:creationId xmlns:a16="http://schemas.microsoft.com/office/drawing/2014/main" id="{72AE6FDB-DE9A-2440-8CF7-8030BA8A3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1028" y="5373216"/>
            <a:ext cx="1214438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70E8CEB3-E677-624E-AD7F-B967F90E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4747" y="5502067"/>
            <a:ext cx="2241482" cy="117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BCF559-C5CB-004A-BAC2-0512D16FEA9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2034" y="2299909"/>
            <a:ext cx="1743099" cy="1688032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62BC0A51-6C93-DE41-A423-3F2841B8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88345" y="5234806"/>
            <a:ext cx="1153603" cy="116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8B373B82-AEEA-2443-961D-92D09DCAD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2353" y="4365753"/>
            <a:ext cx="925517" cy="934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monte\Desktop\Dropbox\Carpeta 2015 Español\ORGANIZACIÓN DE MIEDD\Logos\Ministerios para Adultos Solteros logo (2).jpg">
            <a:extLst>
              <a:ext uri="{FF2B5EF4-FFF2-40B4-BE49-F238E27FC236}">
                <a16:creationId xmlns:a16="http://schemas.microsoft.com/office/drawing/2014/main" id="{5F647BE8-4904-4344-9BC6-25A7A4DB1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866" y="3581239"/>
            <a:ext cx="1719288" cy="171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3A0AAB7-4F49-E843-8484-C366DE1525C2}"/>
              </a:ext>
            </a:extLst>
          </p:cNvPr>
          <p:cNvSpPr/>
          <p:nvPr/>
        </p:nvSpPr>
        <p:spPr>
          <a:xfrm rot="20451949">
            <a:off x="4960614" y="4982594"/>
            <a:ext cx="674511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C:\Users\monte\Documents\Discipleship\Logos\Ministry Logos\SDMI Logos\Spanish\logo dejando huellas.jpg">
            <a:extLst>
              <a:ext uri="{FF2B5EF4-FFF2-40B4-BE49-F238E27FC236}">
                <a16:creationId xmlns:a16="http://schemas.microsoft.com/office/drawing/2014/main" id="{5DDCD600-2276-7840-A52E-2BB379D1FA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9920" y="5300527"/>
            <a:ext cx="1466771" cy="142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896A01-D488-744E-A987-ECE63D5D8D54}"/>
              </a:ext>
            </a:extLst>
          </p:cNvPr>
          <p:cNvSpPr/>
          <p:nvPr/>
        </p:nvSpPr>
        <p:spPr>
          <a:xfrm>
            <a:off x="2289720" y="193864"/>
            <a:ext cx="44425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MINISTERIOS INTERNATIONALES DE ESCUELA DOMINICAL Y DISCIPULADO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A828C8-D2FB-4343-AFA4-B29A1443A5C9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8442" y="3700274"/>
            <a:ext cx="1560105" cy="10416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3561602-B496-4F4F-A774-25F05234919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0" b="21858"/>
          <a:stretch/>
        </p:blipFill>
        <p:spPr>
          <a:xfrm>
            <a:off x="5205173" y="4039224"/>
            <a:ext cx="1817471" cy="104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20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9A4F81-0D99-1142-81F6-8134B4DAA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3800" y="25400"/>
            <a:ext cx="6756400" cy="680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FB8124-A2D8-8447-8509-C2A5A2B54B0A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76960" y="2204865"/>
            <a:ext cx="1887527" cy="1163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Monte Cyr\Documents\Discipleship\Logos\Ministry Logos\SDMI Logos\Children's Ministries\Children's Church.jpg">
            <a:extLst>
              <a:ext uri="{FF2B5EF4-FFF2-40B4-BE49-F238E27FC236}">
                <a16:creationId xmlns:a16="http://schemas.microsoft.com/office/drawing/2014/main" id="{3F8EBD2A-D2BE-E049-ACA8-A7326D31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645" y="5270622"/>
            <a:ext cx="1746478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8" descr="F:\Diferentes BackUps\RAMON SIERRA-2\My Documents, Ramón 2\Mayito\NIÑOS PRIMERO.jpg">
            <a:extLst>
              <a:ext uri="{FF2B5EF4-FFF2-40B4-BE49-F238E27FC236}">
                <a16:creationId xmlns:a16="http://schemas.microsoft.com/office/drawing/2014/main" id="{A034D59F-D57B-BC4B-AB2B-38E7D44AF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686362"/>
            <a:ext cx="1872208" cy="1382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">
            <a:extLst>
              <a:ext uri="{FF2B5EF4-FFF2-40B4-BE49-F238E27FC236}">
                <a16:creationId xmlns:a16="http://schemas.microsoft.com/office/drawing/2014/main" id="{D5969E4F-AD53-A146-B03D-FC8BA8303C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5696" y="269585"/>
            <a:ext cx="1433010" cy="17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8760BC17-1136-A249-AA02-71719379A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5856" y="718584"/>
            <a:ext cx="1235075" cy="94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>
            <a:extLst>
              <a:ext uri="{FF2B5EF4-FFF2-40B4-BE49-F238E27FC236}">
                <a16:creationId xmlns:a16="http://schemas.microsoft.com/office/drawing/2014/main" id="{72AE6FDB-DE9A-2440-8CF7-8030BA8A3C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6217" y="5270622"/>
            <a:ext cx="1214438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70E8CEB3-E677-624E-AD7F-B967F90E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99663" y="4984494"/>
            <a:ext cx="2241482" cy="117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BCF559-C5CB-004A-BAC2-0512D16FEA9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2757" y="649280"/>
            <a:ext cx="1743099" cy="1688032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62BC0A51-6C93-DE41-A423-3F2841B8A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30043" y="478054"/>
            <a:ext cx="1153603" cy="1163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8B373B82-AEEA-2443-961D-92D09DCAD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9220" y="3051076"/>
            <a:ext cx="944542" cy="9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73B5B0F-9E20-6744-8985-103994353BFE}"/>
              </a:ext>
            </a:extLst>
          </p:cNvPr>
          <p:cNvGrpSpPr/>
          <p:nvPr/>
        </p:nvGrpSpPr>
        <p:grpSpPr>
          <a:xfrm>
            <a:off x="3872755" y="2780928"/>
            <a:ext cx="1512168" cy="1219860"/>
            <a:chOff x="3203848" y="2420888"/>
            <a:chExt cx="2736304" cy="253671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C0D1EEA-552E-EF42-979A-01C33D667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9555C4E-A65B-7845-A497-2988342A74E9}"/>
                </a:ext>
              </a:extLst>
            </p:cNvPr>
            <p:cNvSpPr txBox="1"/>
            <p:nvPr/>
          </p:nvSpPr>
          <p:spPr>
            <a:xfrm>
              <a:off x="3426747" y="3019854"/>
              <a:ext cx="2376265" cy="640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err="1"/>
                <a:t>Discípulo</a:t>
              </a:r>
              <a:endParaRPr lang="en-US" sz="1400" b="1" dirty="0"/>
            </a:p>
          </p:txBody>
        </p:sp>
      </p:grpSp>
      <p:pic>
        <p:nvPicPr>
          <p:cNvPr id="20" name="Picture 2" descr="C:\Users\monte\Desktop\Dropbox\Carpeta 2015 Español\ORGANIZACIÓN DE MIEDD\Logos\Ministerios para Adultos Solteros logo (2).jpg">
            <a:extLst>
              <a:ext uri="{FF2B5EF4-FFF2-40B4-BE49-F238E27FC236}">
                <a16:creationId xmlns:a16="http://schemas.microsoft.com/office/drawing/2014/main" id="{5F647BE8-4904-4344-9BC6-25A7A4DB1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77707"/>
            <a:ext cx="1871573" cy="187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3A0AAB7-4F49-E843-8484-C366DE1525C2}"/>
              </a:ext>
            </a:extLst>
          </p:cNvPr>
          <p:cNvSpPr/>
          <p:nvPr/>
        </p:nvSpPr>
        <p:spPr>
          <a:xfrm rot="20451949">
            <a:off x="4960614" y="4982594"/>
            <a:ext cx="674511" cy="2880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D7C3F1E-5159-994C-8431-6B0FB57E0B7B}"/>
              </a:ext>
            </a:extLst>
          </p:cNvPr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1774" y="3395759"/>
            <a:ext cx="1504207" cy="13715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5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-1" y="188640"/>
            <a:ext cx="6732027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MIEDD tiene Ministerios de Discipulado para Niños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9218" name="Picture 2" descr="C:\Users\Monte Cyr\Documents\Discipleship\Logos\Ministry Logos\SDMI Logos\Children's Ministries\Campamento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9132" y="1425635"/>
            <a:ext cx="1703338" cy="171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22550" y="2190756"/>
            <a:ext cx="2732769" cy="14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Documents and Settings\Blanca\My Documents\EXTERNAL MEDD-PATRICIA\TRASHES\ARCHIVOS DE MED\LOGOS\logos\color\LOGO MEBI\MEB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4466" y="3280463"/>
            <a:ext cx="1411470" cy="14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5434934"/>
            <a:ext cx="1600426" cy="122432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19" name="Picture 2" descr="Escanear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1985" y="1700808"/>
            <a:ext cx="1560487" cy="221315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0892" y="1487373"/>
            <a:ext cx="1501456" cy="194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0" descr="C:\Users\Monte Cyr\Documents\Discipleship\Conversion Folder - jpg\2010 Palabras de Vida ALUMNO ANO 3 (portadas)001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70211" y="5320293"/>
            <a:ext cx="1008112" cy="1338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1" name="Picture 35" descr="C:\Users\Monte Cyr\Documents\Discipleship\Logos\Ministry Logos\SDMI Logos\Children's Ministries\Children's Church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301478"/>
            <a:ext cx="2335336" cy="136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9693" y="3641728"/>
            <a:ext cx="2292067" cy="1443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 descr="C:\Users\monte\Documents\Discipleship\Logos\Ministry Logos\SDMI Logos\Children's Ministries\caravans - Spanish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1705" y="5372996"/>
            <a:ext cx="1839108" cy="122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8" descr="F:\Diferentes BackUps\RAMON SIERRA-2\My Documents, Ramón 2\Mayito\NIÑOS PRIMERO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070140" cy="152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E8C958F-C285-0E41-94EE-6318094255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00471" y="4052896"/>
            <a:ext cx="3061875" cy="90409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0989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Manuales para Ministerios de Discipulado</a:t>
            </a:r>
            <a:br>
              <a:rPr lang="es-ES" sz="3200" dirty="0">
                <a:solidFill>
                  <a:schemeClr val="tx1"/>
                </a:solidFill>
                <a:effectLst/>
              </a:rPr>
            </a:br>
            <a:r>
              <a:rPr lang="es-ES" sz="3200" dirty="0">
                <a:solidFill>
                  <a:schemeClr val="tx1"/>
                </a:solidFill>
                <a:effectLst/>
              </a:rPr>
              <a:t> para Niños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 descr="C:\Users\monte\Documents\Discipleship\Manuals\Children's Church\Spanish\Iglesia Infantil - Manual (2012)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626" y="1484784"/>
            <a:ext cx="1944215" cy="251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monte\Documents\Discipleship\Manuals\Children's Evangelism\Spanish\Evangelismo para Niños - Manual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412776"/>
            <a:ext cx="2003037" cy="259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monte\Documents\Discipleship\Manuals\Don de Amor\Spanish\Don de Amor Manual 1 - generalidades Medica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1412776"/>
            <a:ext cx="2035477" cy="26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monte\Documents\Discipleship\Manuals\MEBI\Spanish\MEBI ACTUALIZADO (2012) - Manual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8214" y="4224305"/>
            <a:ext cx="2003037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monte\Documents\Discipleship\Articles, Publications\Escuela Biblica Vacacional Manual\Escuela Biblica Vacacional Manual Cover (2005)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6348" y="4224305"/>
            <a:ext cx="1929748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monte\Documents\Discipleship\Manuals\Children's Camp Manual\Spanish\Campamento de Ninos - Manual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4221088"/>
            <a:ext cx="2035477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5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-27384"/>
            <a:ext cx="7524328" cy="1143000"/>
          </a:xfrm>
        </p:spPr>
        <p:txBody>
          <a:bodyPr>
            <a:noAutofit/>
          </a:bodyPr>
          <a:lstStyle/>
          <a:p>
            <a:r>
              <a:rPr lang="es-ES" sz="2800" dirty="0">
                <a:solidFill>
                  <a:schemeClr val="tx1"/>
                </a:solidFill>
              </a:rPr>
              <a:t>MIEDD tiene Ministerios de Discipulado</a:t>
            </a:r>
            <a:br>
              <a:rPr lang="es-ES" sz="2800" dirty="0">
                <a:solidFill>
                  <a:schemeClr val="tx1"/>
                </a:solidFill>
              </a:rPr>
            </a:br>
            <a:r>
              <a:rPr lang="es-ES" sz="2800" dirty="0">
                <a:solidFill>
                  <a:schemeClr val="tx1"/>
                </a:solidFill>
              </a:rPr>
              <a:t>de los Adultos</a:t>
            </a:r>
            <a:endParaRPr lang="es-GT" sz="2800" b="1" dirty="0">
              <a:solidFill>
                <a:schemeClr val="tx1"/>
              </a:solidFill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93328" y="4583447"/>
            <a:ext cx="1664464" cy="1681109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22" name="Picture 2" descr="C:\Documents and Settings\Blanca\My Documents\EXTERNAL MEDD-PATRICIA\TRASHES\ARCHIVOS DE MED\LOGOS\logos\color\LOGO CASADOS FELICES\casados felic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156" y="3484109"/>
            <a:ext cx="2253628" cy="1197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4244" y="1124744"/>
            <a:ext cx="1763902" cy="2083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5164" y="5111463"/>
            <a:ext cx="2732769" cy="14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9" descr="C:\Users\Monte Cyr\Documents\Discipleship\Conversion Folder - jpg\SENDERO MAESTRO PORTADA sin marcas001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09834" y="2001243"/>
            <a:ext cx="1354654" cy="19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6290156"/>
            <a:ext cx="5292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www.thediscipleshipplace.org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681541"/>
            <a:ext cx="1377960" cy="160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6296" y="4350370"/>
            <a:ext cx="1462986" cy="191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monte\Documents\Discipleship\Logos\Ministry Logos\SDMI Logos\Children's Ministries\Spanish Single Adult Ministries Logo 2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726007"/>
            <a:ext cx="1495081" cy="149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04092" y="1034407"/>
            <a:ext cx="1927612" cy="121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C:\Users\monte\Documents\Discipleship\Logos\Ministry Logos\SDMI Logos\Spanish\logo dejando huellas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97717" y="135163"/>
            <a:ext cx="1466771" cy="142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1226" y="1322251"/>
            <a:ext cx="3061875" cy="904096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96981C-7EB7-8645-BD74-03B18019F3D1}"/>
              </a:ext>
            </a:extLst>
          </p:cNvPr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8" b="20344"/>
          <a:stretch/>
        </p:blipFill>
        <p:spPr bwMode="auto">
          <a:xfrm>
            <a:off x="5118243" y="2646459"/>
            <a:ext cx="1834458" cy="12865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78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effectLst/>
              </a:rPr>
              <a:t>Manuales para Ministerios de Discipulado</a:t>
            </a:r>
            <a:br>
              <a:rPr lang="es-ES" sz="3200" dirty="0">
                <a:solidFill>
                  <a:schemeClr val="tx1"/>
                </a:solidFill>
                <a:effectLst/>
              </a:rPr>
            </a:br>
            <a:r>
              <a:rPr lang="es-ES" sz="3200" dirty="0">
                <a:solidFill>
                  <a:schemeClr val="tx1"/>
                </a:solidFill>
                <a:effectLst/>
              </a:rPr>
              <a:t> para Adultos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58036" y="4239680"/>
            <a:ext cx="1944215" cy="251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86879" y="1433497"/>
            <a:ext cx="2003037" cy="259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monte\Documents\Discipleship\Manuals\Don de Amor\Spanish\Don de Amor Manual 1 - generalidades Medica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955" y="1412776"/>
            <a:ext cx="2035477" cy="26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1038" y="4234176"/>
            <a:ext cx="1945003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35760" y="4224304"/>
            <a:ext cx="1929748" cy="249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92280" y="4214433"/>
            <a:ext cx="1945760" cy="251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72AC5D3-5BBE-964E-B629-C470944C8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4047" y="1418419"/>
            <a:ext cx="1631927" cy="251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03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-99392"/>
            <a:ext cx="8001000" cy="914400"/>
          </a:xfrm>
        </p:spPr>
        <p:txBody>
          <a:bodyPr>
            <a:normAutofit/>
          </a:bodyPr>
          <a:lstStyle/>
          <a:p>
            <a:r>
              <a:rPr lang="es-ES" sz="4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MISI</a:t>
            </a:r>
            <a:r>
              <a:rPr lang="en-US" sz="44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Ó</a:t>
            </a:r>
            <a:r>
              <a:rPr lang="es-ES" sz="44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 de MIEDD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20688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/>
              <a:t>La misión de los </a:t>
            </a:r>
            <a:r>
              <a:rPr lang="es-ES" sz="4400" b="1" dirty="0">
                <a:solidFill>
                  <a:srgbClr val="00B0F0"/>
                </a:solidFill>
              </a:rPr>
              <a:t>Ministerios Internacionales de Escuela Dominical y Discipulado </a:t>
            </a:r>
            <a:r>
              <a:rPr lang="es-ES" sz="4400" dirty="0"/>
              <a:t>(MIEDD) consiste en cumplir la Gran Comisión entre los niños, jóvenes y adultos a fin de prepararlos para una vida hacer discípulos semejantes a Cristo en las naciones.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91128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0" y="44624"/>
            <a:ext cx="6596994" cy="1143000"/>
          </a:xfrm>
        </p:spPr>
        <p:txBody>
          <a:bodyPr>
            <a:noAutofit/>
          </a:bodyPr>
          <a:lstStyle/>
          <a:p>
            <a:r>
              <a:rPr lang="es-GT" sz="3200" dirty="0">
                <a:solidFill>
                  <a:schemeClr val="tx1"/>
                </a:solidFill>
                <a:effectLst/>
              </a:rPr>
              <a:t>MIEDD ayuda </a:t>
            </a:r>
            <a:r>
              <a:rPr lang="es-ES" sz="3200" dirty="0">
                <a:solidFill>
                  <a:schemeClr val="tx1"/>
                </a:solidFill>
                <a:effectLst/>
              </a:rPr>
              <a:t>con ministerios de Discipulado de los </a:t>
            </a:r>
            <a:r>
              <a:rPr lang="es-ES" sz="3200" dirty="0" err="1">
                <a:solidFill>
                  <a:schemeClr val="tx1"/>
                </a:solidFill>
                <a:effectLst/>
              </a:rPr>
              <a:t>Jovenes</a:t>
            </a:r>
            <a:endParaRPr lang="es-GT" sz="32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" name="Picture 5" descr="C:\Users\Monte Cyr\Documents\Discipleship\Articles, Publications\Alto Voltaje Basic Bible Study - Spanish from MAC\High Voltage Spanish\ALTO VOLTAJE front cover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51882"/>
            <a:ext cx="1664954" cy="23371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Monte Cyr\Documents\Discipleship\Articles, Publications\Revista Jovenes\Revista Jovenes - 1 (small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227720"/>
            <a:ext cx="1872208" cy="24416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1719" y="4465973"/>
            <a:ext cx="3486812" cy="837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Monte Cyr\Documents\Discipleship\Articles, Publications\Basic Discipleship Manual (Ramon's) - Englsh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7784" y="1628800"/>
            <a:ext cx="1918294" cy="266429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1" name="Picture 31" descr="C:\Users\Monte Cyr\Documents\Discipleship\Articles, Publications\Sunday School Lessons\Youth\Clic\CLIC - 2011 - BOOK 2 - PDF\CLIC 2 Cover front (Spanish)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75549"/>
            <a:ext cx="1958682" cy="26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3" name="Picture 43" descr="C:\Users\Monte Cyr\Documents\Discipleship\Conversion Folder - jpg\Total cover (Spanish)001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6256" y="4140920"/>
            <a:ext cx="1800200" cy="23672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92280" y="1688000"/>
            <a:ext cx="1512168" cy="197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249" y="122732"/>
            <a:ext cx="1873200" cy="10448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BA3867-3D5E-D943-9FD0-A69B87E2611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960" y="5604067"/>
            <a:ext cx="3061875" cy="90409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28252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4" t="15214" r="29531" b="8693"/>
          <a:stretch/>
        </p:blipFill>
        <p:spPr>
          <a:xfrm>
            <a:off x="1677338" y="1"/>
            <a:ext cx="5702974" cy="688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5" t="23911" r="37684" b="17388"/>
          <a:stretch/>
        </p:blipFill>
        <p:spPr>
          <a:xfrm>
            <a:off x="1315640" y="116633"/>
            <a:ext cx="5992664" cy="674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0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C:\Users\Monte Cyr\Documents\Discipleship\Logos\Facebook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2218377"/>
            <a:ext cx="3479180" cy="103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008" y="6228601"/>
            <a:ext cx="9036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www.facebook.com/MesoamericaDiscipulado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7328A8-C288-FB44-8BB9-E967226D33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3" t="17809" r="36715" b="2834"/>
          <a:stretch/>
        </p:blipFill>
        <p:spPr>
          <a:xfrm>
            <a:off x="5004048" y="44624"/>
            <a:ext cx="3888433" cy="608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13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9849E3-BE76-8546-870C-C8BFFDE3A7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9" t="17856" r="7642"/>
          <a:stretch/>
        </p:blipFill>
        <p:spPr>
          <a:xfrm>
            <a:off x="-1" y="0"/>
            <a:ext cx="9144001" cy="59492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94928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/>
              <a:t>www.discipulado.mesoamericaregion.org</a:t>
            </a:r>
            <a:endParaRPr lang="en-US" sz="3200" b="1" dirty="0"/>
          </a:p>
        </p:txBody>
      </p:sp>
      <p:sp>
        <p:nvSpPr>
          <p:cNvPr id="4" name="Oval 3"/>
          <p:cNvSpPr/>
          <p:nvPr/>
        </p:nvSpPr>
        <p:spPr>
          <a:xfrm>
            <a:off x="5257801" y="2288197"/>
            <a:ext cx="2590800" cy="685800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05545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4F30CE-F73C-BF4D-9C10-B7D43F4CC4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3" t="17073" r="16266"/>
          <a:stretch/>
        </p:blipFill>
        <p:spPr>
          <a:xfrm>
            <a:off x="14317" y="-229546"/>
            <a:ext cx="9129683" cy="646685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2D9126-934E-AE4A-A651-4B69A626343F}"/>
              </a:ext>
            </a:extLst>
          </p:cNvPr>
          <p:cNvSpPr/>
          <p:nvPr/>
        </p:nvSpPr>
        <p:spPr>
          <a:xfrm>
            <a:off x="467544" y="3140968"/>
            <a:ext cx="3168352" cy="2876545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6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05545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4F30CE-F73C-BF4D-9C10-B7D43F4CC4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4" t="18715" r="18056"/>
          <a:stretch/>
        </p:blipFill>
        <p:spPr>
          <a:xfrm>
            <a:off x="384685" y="-13132"/>
            <a:ext cx="8435787" cy="641471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72D9126-934E-AE4A-A651-4B69A626343F}"/>
              </a:ext>
            </a:extLst>
          </p:cNvPr>
          <p:cNvSpPr/>
          <p:nvPr/>
        </p:nvSpPr>
        <p:spPr>
          <a:xfrm>
            <a:off x="467544" y="1916832"/>
            <a:ext cx="3168352" cy="4484748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05545"/>
            <a:ext cx="9144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 err="1">
                <a:solidFill>
                  <a:srgbClr val="00B0F0"/>
                </a:solidFill>
              </a:rPr>
              <a:t>www.MieddRecursos.mesoamericaregion.org</a:t>
            </a:r>
            <a:endParaRPr lang="en-US" sz="2700" b="1" dirty="0">
              <a:solidFill>
                <a:srgbClr val="00B0F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354574-D5BC-4E4C-8195-DCD3BEC8B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39035"/>
            <a:ext cx="9144000" cy="57150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0D4447B-7A48-8F46-83F3-1167E4702B7C}"/>
              </a:ext>
            </a:extLst>
          </p:cNvPr>
          <p:cNvSpPr/>
          <p:nvPr/>
        </p:nvSpPr>
        <p:spPr>
          <a:xfrm>
            <a:off x="3059832" y="1412776"/>
            <a:ext cx="4896544" cy="4752528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FD9F94F-F29B-7449-BC41-4B6DB397B521}"/>
              </a:ext>
            </a:extLst>
          </p:cNvPr>
          <p:cNvSpPr/>
          <p:nvPr/>
        </p:nvSpPr>
        <p:spPr>
          <a:xfrm>
            <a:off x="3563888" y="3442107"/>
            <a:ext cx="1727448" cy="535069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87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518160-8D37-F946-8527-9F9C3E0532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6" t="18735" r="36321"/>
          <a:stretch/>
        </p:blipFill>
        <p:spPr>
          <a:xfrm>
            <a:off x="1547664" y="0"/>
            <a:ext cx="6521443" cy="678022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8C7D81A-85D8-F147-A7D9-078BD8DE6FB2}"/>
              </a:ext>
            </a:extLst>
          </p:cNvPr>
          <p:cNvSpPr/>
          <p:nvPr/>
        </p:nvSpPr>
        <p:spPr>
          <a:xfrm>
            <a:off x="6444208" y="4725144"/>
            <a:ext cx="1727448" cy="980728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6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8772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Monte Cyr – mcyr@mesoamericaregion.org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09CC9E5-E3EB-AB4C-8A3D-5B2F68E721A6}"/>
              </a:ext>
            </a:extLst>
          </p:cNvPr>
          <p:cNvGrpSpPr/>
          <p:nvPr/>
        </p:nvGrpSpPr>
        <p:grpSpPr>
          <a:xfrm>
            <a:off x="2411761" y="203326"/>
            <a:ext cx="4608511" cy="5241898"/>
            <a:chOff x="2627784" y="203326"/>
            <a:chExt cx="3672407" cy="4302168"/>
          </a:xfrm>
        </p:grpSpPr>
        <p:pic>
          <p:nvPicPr>
            <p:cNvPr id="6" name="Picture 5" descr="C:\Users\Monte Cyr\Documents\Discipleship\Logos\Ministry Logos\SDMI Logos\sdmi logo spanish color001.jpg">
              <a:extLst>
                <a:ext uri="{FF2B5EF4-FFF2-40B4-BE49-F238E27FC236}">
                  <a16:creationId xmlns:a16="http://schemas.microsoft.com/office/drawing/2014/main" id="{4A23D24E-605C-3D48-8ED6-E6B550C9ED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03326"/>
              <a:ext cx="3672407" cy="3672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5869316F-4D09-B045-8838-D373C3DC398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627784" y="3875733"/>
              <a:ext cx="3672407" cy="6297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5199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9DF0BCF-5099-B643-BDDE-30D6399C6CF9}"/>
              </a:ext>
            </a:extLst>
          </p:cNvPr>
          <p:cNvGrpSpPr/>
          <p:nvPr/>
        </p:nvGrpSpPr>
        <p:grpSpPr>
          <a:xfrm>
            <a:off x="2267744" y="1628801"/>
            <a:ext cx="4248472" cy="3672408"/>
            <a:chOff x="3123657" y="2420888"/>
            <a:chExt cx="2880320" cy="253671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03848" y="2420888"/>
              <a:ext cx="2736304" cy="2536715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123657" y="2928508"/>
              <a:ext cx="28803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 err="1"/>
                <a:t>Discípulo</a:t>
              </a:r>
              <a:endParaRPr lang="en-US" sz="4000" dirty="0"/>
            </a:p>
            <a:p>
              <a:pPr algn="ctr"/>
              <a:r>
                <a:rPr lang="en-US" sz="4000" dirty="0" err="1"/>
                <a:t>Semejante</a:t>
              </a:r>
              <a:r>
                <a:rPr lang="en-US" sz="4000" dirty="0"/>
                <a:t> a Christo</a:t>
              </a:r>
            </a:p>
          </p:txBody>
        </p:sp>
      </p:grpSp>
      <p:sp>
        <p:nvSpPr>
          <p:cNvPr id="4" name="Up Arrow 3"/>
          <p:cNvSpPr/>
          <p:nvPr/>
        </p:nvSpPr>
        <p:spPr>
          <a:xfrm>
            <a:off x="3995936" y="733613"/>
            <a:ext cx="792088" cy="1111211"/>
          </a:xfrm>
          <a:prstGeom prst="upArrow">
            <a:avLst/>
          </a:prstGeom>
          <a:gradFill>
            <a:gsLst>
              <a:gs pos="0">
                <a:schemeClr val="bg1">
                  <a:lumMod val="95000"/>
                  <a:lumOff val="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91880" y="4462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u="sng" dirty="0"/>
              <a:t>DIOS</a:t>
            </a:r>
            <a:endParaRPr lang="en-US" sz="4000" b="1" u="sng" dirty="0">
              <a:solidFill>
                <a:srgbClr val="FFFF00"/>
              </a:solidFill>
            </a:endParaRPr>
          </a:p>
        </p:txBody>
      </p:sp>
      <p:sp>
        <p:nvSpPr>
          <p:cNvPr id="19" name="Up Arrow 18"/>
          <p:cNvSpPr/>
          <p:nvPr/>
        </p:nvSpPr>
        <p:spPr>
          <a:xfrm rot="10800000">
            <a:off x="4139952" y="5445224"/>
            <a:ext cx="576064" cy="772924"/>
          </a:xfrm>
          <a:prstGeom prst="upArrow">
            <a:avLst/>
          </a:prstGeom>
          <a:gradFill>
            <a:gsLst>
              <a:gs pos="0">
                <a:schemeClr val="bg1">
                  <a:lumMod val="95000"/>
                  <a:lumOff val="5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419872" y="6218148"/>
            <a:ext cx="19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/>
              <a:t>OTROS</a:t>
            </a:r>
            <a:endParaRPr lang="en-US" sz="36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1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571500" y="138336"/>
            <a:ext cx="8001000" cy="914400"/>
          </a:xfrm>
        </p:spPr>
        <p:txBody>
          <a:bodyPr>
            <a:normAutofit/>
          </a:bodyPr>
          <a:lstStyle/>
          <a:p>
            <a:r>
              <a:rPr lang="es-ES" sz="4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VISI</a:t>
            </a:r>
            <a:r>
              <a:rPr lang="en-US" sz="4800" dirty="0" err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Ó</a:t>
            </a:r>
            <a:r>
              <a:rPr lang="es-ES" sz="4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N de MIEDD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118349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 b="1" dirty="0"/>
              <a:t>Que en cada iglesia local estos ministerios sean un medio efectivo de discipulado más allá del domingo, que provea fundamento bíblico para la vida e santidad, y que involucre a toda la iglesia.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06606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s-ES" sz="3200" b="1" dirty="0"/>
              <a:t>El propósito del MIEDD tiene cuatro fases:</a:t>
            </a:r>
          </a:p>
          <a:p>
            <a:pPr marL="457200" indent="-457200"/>
            <a:r>
              <a:rPr lang="es-ES" sz="3200" b="1" dirty="0"/>
              <a:t>1. Ser un pueblo de oración, dedicado a la Palabra, haciendo discípulos semejantes a Cristo.</a:t>
            </a:r>
            <a:r>
              <a:rPr lang="en-US" sz="3200" b="1" dirty="0"/>
              <a:t> </a:t>
            </a:r>
            <a:br>
              <a:rPr lang="es-ES" sz="3200" b="1" dirty="0"/>
            </a:br>
            <a:endParaRPr lang="es-ES" sz="3200" b="1" dirty="0"/>
          </a:p>
          <a:p>
            <a:endParaRPr lang="es-ES" sz="3200" dirty="0"/>
          </a:p>
        </p:txBody>
      </p:sp>
      <p:pic>
        <p:nvPicPr>
          <p:cNvPr id="7" name="Picture 10" descr="http://prensacristiana.org/wp-content/uploads/2014/04/hacer-discipulos_t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641190"/>
            <a:ext cx="2909845" cy="21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FA282DED-280B-A74E-AD89-CB11F8920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115" y="2924944"/>
            <a:ext cx="2391229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lated image">
            <a:extLst>
              <a:ext uri="{FF2B5EF4-FFF2-40B4-BE49-F238E27FC236}">
                <a16:creationId xmlns:a16="http://schemas.microsoft.com/office/drawing/2014/main" id="{9B399D1C-15D7-FC4D-86B1-62811BA29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165750"/>
            <a:ext cx="5688632" cy="217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56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7384"/>
            <a:ext cx="9144000" cy="663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s-ES" b="1" dirty="0"/>
              <a:t>Ser un pueblo de oración, dedicado a la Palabra, haciendo discípulos semejantes a Cristo.</a:t>
            </a:r>
            <a:r>
              <a:rPr lang="en-US" b="1" dirty="0"/>
              <a:t> </a:t>
            </a:r>
          </a:p>
          <a:p>
            <a:pPr marL="514350" indent="-514350">
              <a:buAutoNum type="arabicPeriod"/>
            </a:pPr>
            <a:endParaRPr lang="en-US" sz="1100" b="1" dirty="0"/>
          </a:p>
          <a:p>
            <a:pPr lvl="0">
              <a:spcAft>
                <a:spcPts val="12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Proveer formación espiritual, donde se practique la oración y la lectura de la Palabra como parte de la vida diaria.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Abrir la mente y sensibilizar el corazón de todos a través de ser llenos del Espíritu Santo.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Involucrar a toda la familia por medio de los altares familiares.</a:t>
            </a:r>
            <a:endParaRPr lang="en-US" sz="32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/>
              <a:t>Propiciar espacios para la oración dentro de los ministerios.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6007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6632"/>
            <a:ext cx="9144000" cy="3780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00"/>
              </a:spcAft>
            </a:pPr>
            <a:r>
              <a:rPr lang="es-GT" b="1" dirty="0"/>
              <a:t>El propósito del MIEDD tiene cuatro fases:</a:t>
            </a:r>
          </a:p>
          <a:p>
            <a:pPr marL="640080" lvl="0" indent="-640080">
              <a:spcAft>
                <a:spcPts val="700"/>
              </a:spcAft>
            </a:pPr>
            <a:r>
              <a:rPr lang="es-GT" sz="3300" b="1" dirty="0"/>
              <a:t>2. </a:t>
            </a:r>
            <a:r>
              <a:rPr lang="es-ES" sz="3200" dirty="0"/>
              <a:t>Desarrollar intencionalmente relaciones con los pueblos no alcanzados de manera que se conviertan en discípulos semejantes a Cristo, haciendo discípulos semejantes a Cristo.</a:t>
            </a:r>
            <a:endParaRPr lang="en-US" sz="3200" dirty="0"/>
          </a:p>
          <a:p>
            <a:pPr marL="640080" indent="-640080">
              <a:spcAft>
                <a:spcPts val="700"/>
              </a:spcAft>
            </a:pPr>
            <a:br>
              <a:rPr lang="es-GT" sz="3300" b="1" dirty="0"/>
            </a:br>
            <a:endParaRPr lang="es-GT" sz="3300" b="1" dirty="0"/>
          </a:p>
        </p:txBody>
      </p:sp>
      <p:sp>
        <p:nvSpPr>
          <p:cNvPr id="3" name="AutoShape 2" descr="Image result for friendship">
            <a:extLst>
              <a:ext uri="{FF2B5EF4-FFF2-40B4-BE49-F238E27FC236}">
                <a16:creationId xmlns:a16="http://schemas.microsoft.com/office/drawing/2014/main" id="{FC50FD40-6D7C-AD4C-874E-C52A59A7F5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1298575"/>
            <a:ext cx="9144000" cy="426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Related image">
            <a:extLst>
              <a:ext uri="{FF2B5EF4-FFF2-40B4-BE49-F238E27FC236}">
                <a16:creationId xmlns:a16="http://schemas.microsoft.com/office/drawing/2014/main" id="{44FF51E9-5ADF-D24A-9757-1DBBAC94D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925658"/>
            <a:ext cx="6783288" cy="393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25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46896"/>
            <a:ext cx="9144000" cy="6691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spcAft>
                <a:spcPts val="700"/>
              </a:spcAft>
            </a:pPr>
            <a:r>
              <a:rPr lang="es-GT" sz="2400" b="1" dirty="0"/>
              <a:t>2. </a:t>
            </a:r>
            <a:r>
              <a:rPr lang="es-ES" sz="2400" dirty="0"/>
              <a:t>Desarrollar intencionalmente relaciones con los pueblos no alcanzados de manera que se conviertan en discípulos semejantes a Cristo, haciendo discípulos semejantes a Cristo.</a:t>
            </a:r>
            <a:endParaRPr lang="en-US" sz="2400" dirty="0"/>
          </a:p>
          <a:p>
            <a:pPr>
              <a:spcAft>
                <a:spcPts val="600"/>
              </a:spcAft>
            </a:pPr>
            <a:r>
              <a:rPr lang="es-ES" sz="3000" b="1" dirty="0"/>
              <a:t>Estrategias</a:t>
            </a:r>
            <a:endParaRPr lang="en-US" sz="30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400" dirty="0"/>
              <a:t>Diagnosticar las necesidades prioritarias de la comunidad, incluyendo las misiones urbanas, para atenderlas a través de los ministerios.</a:t>
            </a:r>
            <a:endParaRPr lang="en-US" sz="3400" dirty="0"/>
          </a:p>
          <a:p>
            <a:pPr marL="457200" lvl="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400" dirty="0"/>
              <a:t>Establecer relaciones interpersonales con los no alcanzados en la comunidad con énfasis en los jóvenes y niños, proveyendo oportunidades de compañerismo, aceptación y crecimiento integral.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16431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TC101859861[[fn=Tradeshow]]</Template>
  <TotalTime>25028</TotalTime>
  <Words>1027</Words>
  <Application>Microsoft Macintosh PowerPoint</Application>
  <PresentationFormat>On-screen Show (4:3)</PresentationFormat>
  <Paragraphs>137</Paragraphs>
  <Slides>39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2" baseType="lpstr">
      <vt:lpstr>Arial</vt:lpstr>
      <vt:lpstr>Book Antiqua</vt:lpstr>
      <vt:lpstr>Brandon Grotesque Bold</vt:lpstr>
      <vt:lpstr>Brandon Grotesque Light</vt:lpstr>
      <vt:lpstr>Gotham Book</vt:lpstr>
      <vt:lpstr>Gotham Light</vt:lpstr>
      <vt:lpstr>Helvetica</vt:lpstr>
      <vt:lpstr>Helvetica Neue</vt:lpstr>
      <vt:lpstr>Lucida Sans</vt:lpstr>
      <vt:lpstr>Wingdings</vt:lpstr>
      <vt:lpstr>Wingdings 2</vt:lpstr>
      <vt:lpstr>Wingdings 3</vt:lpstr>
      <vt:lpstr>Apex</vt:lpstr>
      <vt:lpstr>PowerPoint Presentation</vt:lpstr>
      <vt:lpstr>Ministerios Internacionales de Escuela Dominical y Discipulado</vt:lpstr>
      <vt:lpstr>MISIÓN de MIEDD</vt:lpstr>
      <vt:lpstr>PowerPoint Presentation</vt:lpstr>
      <vt:lpstr>VISIÓN de MIEDD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MIEDD tiene Ministerios de Discipulado para Niños</vt:lpstr>
      <vt:lpstr>Manuales para Ministerios de Discipulado  para Niños</vt:lpstr>
      <vt:lpstr>MIEDD tiene Ministerios de Discipulado de los Adultos</vt:lpstr>
      <vt:lpstr>Manuales para Ministerios de Discipulado  para Adultos</vt:lpstr>
      <vt:lpstr>MIEDD ayuda con ministerios de Discipulado de los Jovenes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ELEMENTOS DE DIRECCIÓN</dc:title>
  <dc:creator>enedina castro navarro</dc:creator>
  <cp:lastModifiedBy>Monte Cyr</cp:lastModifiedBy>
  <cp:revision>404</cp:revision>
  <cp:lastPrinted>2016-09-26T17:16:29Z</cp:lastPrinted>
  <dcterms:created xsi:type="dcterms:W3CDTF">2005-02-19T19:15:34Z</dcterms:created>
  <dcterms:modified xsi:type="dcterms:W3CDTF">2021-09-22T23:44:41Z</dcterms:modified>
</cp:coreProperties>
</file>