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66" r:id="rId6"/>
    <p:sldId id="263" r:id="rId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300"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1/31/2017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1/31/2017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1/31/2017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1/31/2017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257800" y="1680686"/>
            <a:ext cx="3505200" cy="738664"/>
          </a:xfrm>
          <a:prstGeom prst="rect">
            <a:avLst/>
          </a:prstGeom>
          <a:noFill/>
          <a:ln w="12700">
            <a:solidFill>
              <a:schemeClr val="bg1"/>
            </a:solidFill>
          </a:ln>
        </p:spPr>
        <p:txBody>
          <a:bodyPr wrap="square" rtlCol="0">
            <a:spAutoFit/>
          </a:bodyPr>
          <a:lstStyle/>
          <a:p>
            <a:pPr algn="ctr"/>
            <a:r>
              <a:rPr lang="en-US" cap="all" dirty="0">
                <a:solidFill>
                  <a:schemeClr val="bg1"/>
                </a:solidFill>
                <a:latin typeface="Arial" panose="020B0604020202020204" pitchFamily="34" charset="0"/>
                <a:cs typeface="Arial" panose="020B0604020202020204" pitchFamily="34" charset="0"/>
              </a:rPr>
              <a:t>FECHA DE </a:t>
            </a:r>
            <a:r>
              <a:rPr lang="en-US" cap="all" dirty="0" smtClean="0">
                <a:solidFill>
                  <a:schemeClr val="bg1"/>
                </a:solidFill>
                <a:latin typeface="Arial" panose="020B0604020202020204" pitchFamily="34" charset="0"/>
                <a:cs typeface="Arial" panose="020B0604020202020204" pitchFamily="34" charset="0"/>
              </a:rPr>
              <a:t>LA OFRENDA:</a:t>
            </a:r>
          </a:p>
          <a:p>
            <a:pPr algn="ctr"/>
            <a:r>
              <a:rPr lang="es-ES" sz="2400" b="1" cap="all" dirty="0" smtClean="0">
                <a:solidFill>
                  <a:schemeClr val="bg1"/>
                </a:solidFill>
                <a:latin typeface="Arial" panose="020B0604020202020204" pitchFamily="34" charset="0"/>
                <a:cs typeface="Arial" panose="020B0604020202020204" pitchFamily="34" charset="0"/>
              </a:rPr>
              <a:t>16 </a:t>
            </a:r>
            <a:r>
              <a:rPr lang="es-ES" sz="2400" b="1" cap="all" dirty="0">
                <a:solidFill>
                  <a:schemeClr val="bg1"/>
                </a:solidFill>
                <a:latin typeface="Arial" panose="020B0604020202020204" pitchFamily="34" charset="0"/>
                <a:cs typeface="Arial" panose="020B0604020202020204" pitchFamily="34" charset="0"/>
              </a:rPr>
              <a:t>de abril del 2017</a:t>
            </a:r>
            <a:endParaRPr lang="en-US" sz="2400" b="1" cap="all"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6324600" y="4552950"/>
            <a:ext cx="2819400" cy="395814"/>
          </a:xfrm>
          <a:prstGeom prst="rect">
            <a:avLst/>
          </a:prstGeom>
          <a:noFill/>
        </p:spPr>
        <p:txBody>
          <a:bodyPr wrap="square" rtlCol="0">
            <a:spAutoFit/>
          </a:bodyPr>
          <a:lstStyle/>
          <a:p>
            <a:pPr algn="ctr">
              <a:lnSpc>
                <a:spcPct val="150000"/>
              </a:lnSpc>
            </a:pPr>
            <a:r>
              <a:rPr lang="en-US" sz="1500" dirty="0" smtClean="0">
                <a:solidFill>
                  <a:schemeClr val="bg1"/>
                </a:solidFill>
                <a:latin typeface="Arial" panose="020B0604020202020204" pitchFamily="34" charset="0"/>
                <a:cs typeface="Arial" panose="020B0604020202020204" pitchFamily="34" charset="0"/>
              </a:rPr>
              <a:t>nazarene.org/</a:t>
            </a:r>
            <a:r>
              <a:rPr lang="en-US" sz="1500" dirty="0" err="1" smtClean="0">
                <a:solidFill>
                  <a:schemeClr val="bg1"/>
                </a:solidFill>
                <a:latin typeface="Arial" panose="020B0604020202020204" pitchFamily="34" charset="0"/>
                <a:cs typeface="Arial" panose="020B0604020202020204" pitchFamily="34" charset="0"/>
              </a:rPr>
              <a:t>generosidad</a:t>
            </a:r>
            <a:endParaRPr lang="en-US" sz="15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5257800" y="2742277"/>
            <a:ext cx="3505200" cy="1154162"/>
          </a:xfrm>
          <a:prstGeom prst="rect">
            <a:avLst/>
          </a:prstGeom>
          <a:noFill/>
          <a:ln w="12700">
            <a:noFill/>
          </a:ln>
        </p:spPr>
        <p:txBody>
          <a:bodyPr wrap="square" rtlCol="0">
            <a:spAutoFit/>
          </a:bodyPr>
          <a:lstStyle/>
          <a:p>
            <a:pPr algn="ctr"/>
            <a:r>
              <a:rPr lang="es-ES" sz="1600" dirty="0">
                <a:solidFill>
                  <a:schemeClr val="bg1"/>
                </a:solidFill>
                <a:latin typeface="Arial" panose="020B0604020202020204" pitchFamily="34" charset="0"/>
                <a:cs typeface="Arial" panose="020B0604020202020204" pitchFamily="34" charset="0"/>
              </a:rPr>
              <a:t>“Pues el mismo Señor es Señor de todos </a:t>
            </a:r>
            <a:r>
              <a:rPr lang="es-ES" sz="1600" dirty="0" smtClean="0">
                <a:solidFill>
                  <a:schemeClr val="bg1"/>
                </a:solidFill>
                <a:latin typeface="Arial" panose="020B0604020202020204" pitchFamily="34" charset="0"/>
                <a:cs typeface="Arial" panose="020B0604020202020204" pitchFamily="34" charset="0"/>
              </a:rPr>
              <a:t>y bendice </a:t>
            </a:r>
            <a:r>
              <a:rPr lang="es-ES" sz="1600" dirty="0">
                <a:solidFill>
                  <a:schemeClr val="bg1"/>
                </a:solidFill>
                <a:latin typeface="Arial" panose="020B0604020202020204" pitchFamily="34" charset="0"/>
                <a:cs typeface="Arial" panose="020B0604020202020204" pitchFamily="34" charset="0"/>
              </a:rPr>
              <a:t>abundantemente a cuantos lo invocan.” </a:t>
            </a:r>
          </a:p>
          <a:p>
            <a:pPr algn="ctr">
              <a:spcBef>
                <a:spcPts val="600"/>
              </a:spcBef>
            </a:pPr>
            <a:r>
              <a:rPr lang="es-ES" sz="1600" dirty="0">
                <a:solidFill>
                  <a:schemeClr val="bg1"/>
                </a:solidFill>
                <a:latin typeface="Arial" panose="020B0604020202020204" pitchFamily="34" charset="0"/>
                <a:cs typeface="Arial" panose="020B0604020202020204" pitchFamily="34" charset="0"/>
              </a:rPr>
              <a:t>Romanos 10:12b</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1905000" y="285750"/>
            <a:ext cx="7010400" cy="1092607"/>
          </a:xfrm>
          <a:prstGeom prst="rect">
            <a:avLst/>
          </a:prstGeom>
          <a:noFill/>
          <a:ln w="12700">
            <a:noFill/>
          </a:ln>
        </p:spPr>
        <p:txBody>
          <a:bodyPr wrap="square" rtlCol="0">
            <a:spAutoFit/>
          </a:bodyPr>
          <a:lstStyle/>
          <a:p>
            <a:pPr algn="r"/>
            <a:r>
              <a:rPr lang="en-US" sz="247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247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247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247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7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a:t>
            </a:r>
          </a:p>
          <a:p>
            <a:pPr algn="r"/>
            <a:r>
              <a:rPr lang="en-US" sz="4000" b="1"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40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Pascua</a:t>
            </a:r>
            <a:endParaRPr lang="en-US" sz="48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528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391400" y="2266950"/>
            <a:ext cx="1752600" cy="784830"/>
          </a:xfrm>
          <a:prstGeom prst="rect">
            <a:avLst/>
          </a:prstGeom>
          <a:noFill/>
        </p:spPr>
        <p:txBody>
          <a:bodyPr wrap="square" rtlCol="0">
            <a:spAutoFit/>
          </a:bodyPr>
          <a:lstStyle/>
          <a:p>
            <a:pPr algn="r"/>
            <a:r>
              <a:rPr lang="es-ES" sz="900" dirty="0">
                <a:solidFill>
                  <a:schemeClr val="bg1"/>
                </a:solidFill>
                <a:latin typeface="Arial Narrow" panose="020B0606020202030204" pitchFamily="34" charset="0"/>
                <a:cs typeface="Arial" panose="020B0604020202020204" pitchFamily="34" charset="0"/>
              </a:rPr>
              <a:t>“Pues el </a:t>
            </a:r>
            <a:r>
              <a:rPr lang="es-ES" sz="900" dirty="0" smtClean="0">
                <a:solidFill>
                  <a:schemeClr val="bg1"/>
                </a:solidFill>
                <a:latin typeface="Arial Narrow" panose="020B0606020202030204" pitchFamily="34" charset="0"/>
                <a:cs typeface="Arial" panose="020B0604020202020204" pitchFamily="34" charset="0"/>
              </a:rPr>
              <a:t>mismo</a:t>
            </a:r>
          </a:p>
          <a:p>
            <a:pPr algn="r"/>
            <a:r>
              <a:rPr lang="es-ES" sz="900" dirty="0" smtClean="0">
                <a:solidFill>
                  <a:schemeClr val="bg1"/>
                </a:solidFill>
                <a:latin typeface="Arial Narrow" panose="020B0606020202030204" pitchFamily="34" charset="0"/>
                <a:cs typeface="Arial" panose="020B0604020202020204" pitchFamily="34" charset="0"/>
              </a:rPr>
              <a:t>Señor </a:t>
            </a:r>
            <a:r>
              <a:rPr lang="es-ES" sz="900" dirty="0">
                <a:solidFill>
                  <a:schemeClr val="bg1"/>
                </a:solidFill>
                <a:latin typeface="Arial Narrow" panose="020B0606020202030204" pitchFamily="34" charset="0"/>
                <a:cs typeface="Arial" panose="020B0604020202020204" pitchFamily="34" charset="0"/>
              </a:rPr>
              <a:t>es Señor de </a:t>
            </a:r>
            <a:r>
              <a:rPr lang="es-ES" sz="900" dirty="0" smtClean="0">
                <a:solidFill>
                  <a:schemeClr val="bg1"/>
                </a:solidFill>
                <a:latin typeface="Arial Narrow" panose="020B0606020202030204" pitchFamily="34" charset="0"/>
                <a:cs typeface="Arial" panose="020B0604020202020204" pitchFamily="34" charset="0"/>
              </a:rPr>
              <a:t>todos</a:t>
            </a:r>
          </a:p>
          <a:p>
            <a:pPr algn="r"/>
            <a:r>
              <a:rPr lang="es-ES" sz="900" dirty="0">
                <a:solidFill>
                  <a:schemeClr val="bg1"/>
                </a:solidFill>
                <a:latin typeface="Arial Narrow" panose="020B0606020202030204" pitchFamily="34" charset="0"/>
                <a:cs typeface="Arial" panose="020B0604020202020204" pitchFamily="34" charset="0"/>
              </a:rPr>
              <a:t>y</a:t>
            </a:r>
            <a:r>
              <a:rPr lang="es-ES" sz="900" dirty="0" smtClean="0">
                <a:solidFill>
                  <a:schemeClr val="bg1"/>
                </a:solidFill>
                <a:latin typeface="Arial Narrow" panose="020B0606020202030204" pitchFamily="34" charset="0"/>
                <a:cs typeface="Arial" panose="020B0604020202020204" pitchFamily="34" charset="0"/>
              </a:rPr>
              <a:t> bendice </a:t>
            </a:r>
            <a:r>
              <a:rPr lang="es-ES" sz="900" dirty="0">
                <a:solidFill>
                  <a:schemeClr val="bg1"/>
                </a:solidFill>
                <a:latin typeface="Arial Narrow" panose="020B0606020202030204" pitchFamily="34" charset="0"/>
                <a:cs typeface="Arial" panose="020B0604020202020204" pitchFamily="34" charset="0"/>
              </a:rPr>
              <a:t>abundantemente </a:t>
            </a:r>
            <a:r>
              <a:rPr lang="es-ES" sz="900" dirty="0" smtClean="0">
                <a:solidFill>
                  <a:schemeClr val="bg1"/>
                </a:solidFill>
                <a:latin typeface="Arial Narrow" panose="020B0606020202030204" pitchFamily="34" charset="0"/>
                <a:cs typeface="Arial" panose="020B0604020202020204" pitchFamily="34" charset="0"/>
              </a:rPr>
              <a:t>a</a:t>
            </a:r>
          </a:p>
          <a:p>
            <a:pPr algn="r"/>
            <a:r>
              <a:rPr lang="es-ES" sz="900" dirty="0" smtClean="0">
                <a:solidFill>
                  <a:schemeClr val="bg1"/>
                </a:solidFill>
                <a:latin typeface="Arial Narrow" panose="020B0606020202030204" pitchFamily="34" charset="0"/>
                <a:cs typeface="Arial" panose="020B0604020202020204" pitchFamily="34" charset="0"/>
              </a:rPr>
              <a:t>cuantos </a:t>
            </a:r>
            <a:r>
              <a:rPr lang="es-ES" sz="900" dirty="0">
                <a:solidFill>
                  <a:schemeClr val="bg1"/>
                </a:solidFill>
                <a:latin typeface="Arial Narrow" panose="020B0606020202030204" pitchFamily="34" charset="0"/>
                <a:cs typeface="Arial" panose="020B0604020202020204" pitchFamily="34" charset="0"/>
              </a:rPr>
              <a:t>lo invocan.” </a:t>
            </a:r>
          </a:p>
          <a:p>
            <a:pPr algn="r"/>
            <a:r>
              <a:rPr lang="es-ES" sz="900" dirty="0">
                <a:solidFill>
                  <a:schemeClr val="bg1"/>
                </a:solidFill>
                <a:latin typeface="Arial Narrow" panose="020B0606020202030204" pitchFamily="34" charset="0"/>
                <a:cs typeface="Arial" panose="020B0604020202020204" pitchFamily="34" charset="0"/>
              </a:rPr>
              <a:t>Romanos 10:12b</a:t>
            </a:r>
            <a:endParaRPr lang="en-US" sz="800" dirty="0">
              <a:solidFill>
                <a:schemeClr val="bg1"/>
              </a:solidFill>
              <a:latin typeface="Arial Narrow" panose="020B0606020202030204" pitchFamily="34" charset="0"/>
              <a:cs typeface="Arial" panose="020B0604020202020204" pitchFamily="34" charset="0"/>
            </a:endParaRPr>
          </a:p>
        </p:txBody>
      </p:sp>
      <p:sp>
        <p:nvSpPr>
          <p:cNvPr id="3" name="TextBox 2"/>
          <p:cNvSpPr txBox="1"/>
          <p:nvPr/>
        </p:nvSpPr>
        <p:spPr>
          <a:xfrm>
            <a:off x="318569" y="285750"/>
            <a:ext cx="6615631" cy="4154984"/>
          </a:xfrm>
          <a:prstGeom prst="rect">
            <a:avLst/>
          </a:prstGeom>
          <a:noFill/>
        </p:spPr>
        <p:txBody>
          <a:bodyPr wrap="square" rtlCol="0">
            <a:spAutoFit/>
          </a:bodyPr>
          <a:lstStyle/>
          <a:p>
            <a:r>
              <a:rPr lang="es-ES_tradnl" sz="2200" dirty="0"/>
              <a:t>Motivada por la pasión de un pastor y la voz de Dios, la Iglesia Tres de Majo del Nazareno en Tegucigalpa, Honduras, convirtió las aulas en un campo de fútbol cubierto. Sólo tres años después de iniciar este ministerio, el Evangelio se ha presentado a más de 160 jóvenes que estaban fuera del alcance de la iglesia, ya que ponen sus zapatos cada semana y juegan al fútbol donde antes habían paredes. Ahora, los líderes de la iglesia en Honduras planean replicar el ministerio revolucionario del Pastor Christian Juárez en un esfuerzo concertado para llegar a la juventud de su país para el Señor.</a:t>
            </a:r>
            <a:endParaRPr lang="en-US" sz="2200" dirty="0"/>
          </a:p>
        </p:txBody>
      </p:sp>
      <p:sp>
        <p:nvSpPr>
          <p:cNvPr id="5" name="TextBox 4"/>
          <p:cNvSpPr txBox="1"/>
          <p:nvPr/>
        </p:nvSpPr>
        <p:spPr>
          <a:xfrm>
            <a:off x="7239000" y="474010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685800" y="4732407"/>
            <a:ext cx="6477000" cy="353943"/>
          </a:xfrm>
          <a:prstGeom prst="rect">
            <a:avLst/>
          </a:prstGeom>
          <a:noFill/>
        </p:spPr>
        <p:txBody>
          <a:bodyPr wrap="square" rtlCol="0">
            <a:spAutoFit/>
          </a:bodyPr>
          <a:lstStyle/>
          <a:p>
            <a:pPr algn="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 </a:t>
            </a:r>
            <a:r>
              <a:rPr lang="en-US" sz="1700" b="1" cap="all"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700" b="1"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Pascua</a:t>
            </a:r>
          </a:p>
        </p:txBody>
      </p:sp>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223569" y="285750"/>
            <a:ext cx="6615631" cy="4154984"/>
          </a:xfrm>
          <a:prstGeom prst="rect">
            <a:avLst/>
          </a:prstGeom>
          <a:noFill/>
        </p:spPr>
        <p:txBody>
          <a:bodyPr wrap="square" rtlCol="0">
            <a:spAutoFit/>
          </a:bodyPr>
          <a:lstStyle/>
          <a:p>
            <a:r>
              <a:rPr lang="es-ES_tradnl" sz="2400" dirty="0"/>
              <a:t>En medio del conflicto y de la recíproca sospecha entre los niños romaníes y sus vecinos búlgaros, un maestro local propuso una solución única para </a:t>
            </a:r>
            <a:r>
              <a:rPr lang="es-ES_tradnl" sz="2400" dirty="0" err="1"/>
              <a:t>Zhana</a:t>
            </a:r>
            <a:r>
              <a:rPr lang="es-ES_tradnl" sz="2400" dirty="0"/>
              <a:t>, el trabajador del Ministerio Nazareno de Compasión, iniciar un club de teatro local. Aunque las primeras reuniones fueron contenciosas, las dos generaciones iniciaron un proceso de cura que llevó al apoyo mutuo y al amor extendiéndose hacia el pueblo entero. Hay unidad y cura cuando la gente se reúne como un solo cuerpo bajo el Señor de todos.</a:t>
            </a:r>
            <a:endParaRPr lang="en-US" sz="2400" dirty="0"/>
          </a:p>
        </p:txBody>
      </p:sp>
      <p:sp>
        <p:nvSpPr>
          <p:cNvPr id="5" name="TextBox 4"/>
          <p:cNvSpPr txBox="1"/>
          <p:nvPr/>
        </p:nvSpPr>
        <p:spPr>
          <a:xfrm>
            <a:off x="7239000" y="474010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2057400" y="4781550"/>
            <a:ext cx="5105400" cy="292388"/>
          </a:xfrm>
          <a:prstGeom prst="rect">
            <a:avLst/>
          </a:prstGeom>
          <a:noFill/>
        </p:spPr>
        <p:txBody>
          <a:bodyPr wrap="square" rtlCol="0">
            <a:spAutoFit/>
          </a:bodyPr>
          <a:lstStyle/>
          <a:p>
            <a:pPr algn="r"/>
            <a:r>
              <a:rPr lang="en-US" sz="13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3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3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3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Mundial </a:t>
            </a:r>
            <a:r>
              <a:rPr lang="en-US" sz="1300" b="1"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3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Pascua</a:t>
            </a:r>
          </a:p>
        </p:txBody>
      </p:sp>
      <p:sp>
        <p:nvSpPr>
          <p:cNvPr id="7" name="TextBox 6"/>
          <p:cNvSpPr txBox="1"/>
          <p:nvPr/>
        </p:nvSpPr>
        <p:spPr>
          <a:xfrm>
            <a:off x="0" y="2266950"/>
            <a:ext cx="1752600" cy="784830"/>
          </a:xfrm>
          <a:prstGeom prst="rect">
            <a:avLst/>
          </a:prstGeom>
          <a:noFill/>
        </p:spPr>
        <p:txBody>
          <a:bodyPr wrap="square" rtlCol="0">
            <a:spAutoFit/>
          </a:bodyPr>
          <a:lstStyle/>
          <a:p>
            <a:r>
              <a:rPr lang="es-ES" sz="900" dirty="0">
                <a:solidFill>
                  <a:schemeClr val="bg1"/>
                </a:solidFill>
                <a:latin typeface="Arial Narrow" panose="020B0606020202030204" pitchFamily="34" charset="0"/>
                <a:cs typeface="Arial" panose="020B0604020202020204" pitchFamily="34" charset="0"/>
              </a:rPr>
              <a:t>“Pues el </a:t>
            </a:r>
            <a:r>
              <a:rPr lang="es-ES" sz="900" dirty="0" smtClean="0">
                <a:solidFill>
                  <a:schemeClr val="bg1"/>
                </a:solidFill>
                <a:latin typeface="Arial Narrow" panose="020B0606020202030204" pitchFamily="34" charset="0"/>
                <a:cs typeface="Arial" panose="020B0604020202020204" pitchFamily="34" charset="0"/>
              </a:rPr>
              <a:t>mismo</a:t>
            </a:r>
          </a:p>
          <a:p>
            <a:r>
              <a:rPr lang="es-ES" sz="900" dirty="0" smtClean="0">
                <a:solidFill>
                  <a:schemeClr val="bg1"/>
                </a:solidFill>
                <a:latin typeface="Arial Narrow" panose="020B0606020202030204" pitchFamily="34" charset="0"/>
                <a:cs typeface="Arial" panose="020B0604020202020204" pitchFamily="34" charset="0"/>
              </a:rPr>
              <a:t>Señor </a:t>
            </a:r>
            <a:r>
              <a:rPr lang="es-ES" sz="900" dirty="0">
                <a:solidFill>
                  <a:schemeClr val="bg1"/>
                </a:solidFill>
                <a:latin typeface="Arial Narrow" panose="020B0606020202030204" pitchFamily="34" charset="0"/>
                <a:cs typeface="Arial" panose="020B0604020202020204" pitchFamily="34" charset="0"/>
              </a:rPr>
              <a:t>es Señor de </a:t>
            </a:r>
            <a:r>
              <a:rPr lang="es-ES" sz="900" dirty="0" smtClean="0">
                <a:solidFill>
                  <a:schemeClr val="bg1"/>
                </a:solidFill>
                <a:latin typeface="Arial Narrow" panose="020B0606020202030204" pitchFamily="34" charset="0"/>
                <a:cs typeface="Arial" panose="020B0604020202020204" pitchFamily="34" charset="0"/>
              </a:rPr>
              <a:t>todos</a:t>
            </a:r>
          </a:p>
          <a:p>
            <a:r>
              <a:rPr lang="es-ES" sz="900" dirty="0">
                <a:solidFill>
                  <a:schemeClr val="bg1"/>
                </a:solidFill>
                <a:latin typeface="Arial Narrow" panose="020B0606020202030204" pitchFamily="34" charset="0"/>
                <a:cs typeface="Arial" panose="020B0604020202020204" pitchFamily="34" charset="0"/>
              </a:rPr>
              <a:t>y</a:t>
            </a:r>
            <a:r>
              <a:rPr lang="es-ES" sz="900" dirty="0" smtClean="0">
                <a:solidFill>
                  <a:schemeClr val="bg1"/>
                </a:solidFill>
                <a:latin typeface="Arial Narrow" panose="020B0606020202030204" pitchFamily="34" charset="0"/>
                <a:cs typeface="Arial" panose="020B0604020202020204" pitchFamily="34" charset="0"/>
              </a:rPr>
              <a:t> bendice </a:t>
            </a:r>
            <a:r>
              <a:rPr lang="es-ES" sz="900" dirty="0">
                <a:solidFill>
                  <a:schemeClr val="bg1"/>
                </a:solidFill>
                <a:latin typeface="Arial Narrow" panose="020B0606020202030204" pitchFamily="34" charset="0"/>
                <a:cs typeface="Arial" panose="020B0604020202020204" pitchFamily="34" charset="0"/>
              </a:rPr>
              <a:t>abundantemente </a:t>
            </a:r>
            <a:r>
              <a:rPr lang="es-ES" sz="900" dirty="0" smtClean="0">
                <a:solidFill>
                  <a:schemeClr val="bg1"/>
                </a:solidFill>
                <a:latin typeface="Arial Narrow" panose="020B0606020202030204" pitchFamily="34" charset="0"/>
                <a:cs typeface="Arial" panose="020B0604020202020204" pitchFamily="34" charset="0"/>
              </a:rPr>
              <a:t>a</a:t>
            </a:r>
          </a:p>
          <a:p>
            <a:r>
              <a:rPr lang="es-ES" sz="900" dirty="0" smtClean="0">
                <a:solidFill>
                  <a:schemeClr val="bg1"/>
                </a:solidFill>
                <a:latin typeface="Arial Narrow" panose="020B0606020202030204" pitchFamily="34" charset="0"/>
                <a:cs typeface="Arial" panose="020B0604020202020204" pitchFamily="34" charset="0"/>
              </a:rPr>
              <a:t>cuantos </a:t>
            </a:r>
            <a:r>
              <a:rPr lang="es-ES" sz="900" dirty="0">
                <a:solidFill>
                  <a:schemeClr val="bg1"/>
                </a:solidFill>
                <a:latin typeface="Arial Narrow" panose="020B0606020202030204" pitchFamily="34" charset="0"/>
                <a:cs typeface="Arial" panose="020B0604020202020204" pitchFamily="34" charset="0"/>
              </a:rPr>
              <a:t>lo invocan.” </a:t>
            </a:r>
          </a:p>
          <a:p>
            <a:r>
              <a:rPr lang="es-ES" sz="900" dirty="0">
                <a:solidFill>
                  <a:schemeClr val="bg1"/>
                </a:solidFill>
                <a:latin typeface="Arial Narrow" panose="020B0606020202030204" pitchFamily="34" charset="0"/>
                <a:cs typeface="Arial" panose="020B0604020202020204" pitchFamily="34" charset="0"/>
              </a:rPr>
              <a:t>Romanos 10:12b</a:t>
            </a:r>
            <a:endParaRPr lang="en-US" sz="800" dirty="0">
              <a:solidFill>
                <a:schemeClr val="bg1"/>
              </a:solidFill>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799394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318569" y="209550"/>
            <a:ext cx="6615631" cy="4154984"/>
          </a:xfrm>
          <a:prstGeom prst="rect">
            <a:avLst/>
          </a:prstGeom>
          <a:noFill/>
        </p:spPr>
        <p:txBody>
          <a:bodyPr wrap="square" rtlCol="0">
            <a:spAutoFit/>
          </a:bodyPr>
          <a:lstStyle/>
          <a:p>
            <a:r>
              <a:rPr lang="es-ES_tradnl" sz="2200" dirty="0"/>
              <a:t>Cuando no tienes nada, Dios se convierte en tu todo. El Pastor Jimmy De </a:t>
            </a:r>
            <a:r>
              <a:rPr lang="es-ES_tradnl" sz="2200" dirty="0" err="1"/>
              <a:t>Gouveia</a:t>
            </a:r>
            <a:r>
              <a:rPr lang="es-ES_tradnl" sz="2200" dirty="0"/>
              <a:t> y la Iglesia del Nazareno de San Diego (Venezuela) descubrieron que esto era cierto cuando sentían que Dios los llevaba a plantar una nueva obra en Caracas, la ciudad más grande de Venezuela. En lugar de tratar de hacer crecer una iglesia grande, </a:t>
            </a:r>
            <a:r>
              <a:rPr lang="es-ES_tradnl" sz="2200" dirty="0" err="1"/>
              <a:t>DeGouveia</a:t>
            </a:r>
            <a:r>
              <a:rPr lang="es-ES_tradnl" sz="2200" dirty="0"/>
              <a:t> cultivó una cultura de plantación de iglesias. En los últimos cuatro años, la congregación plantó cuatro misiones reuniéndose en hogares e involucrando a 400 asistentes regulares. A través de estas iglesias y otros programas, la Iglesia del Nazareno en Venezuela está impactando al pueblo de Caracas para el Señor.</a:t>
            </a:r>
            <a:endParaRPr lang="en-US" sz="2200" dirty="0"/>
          </a:p>
        </p:txBody>
      </p:sp>
      <p:sp>
        <p:nvSpPr>
          <p:cNvPr id="7" name="TextBox 6"/>
          <p:cNvSpPr txBox="1"/>
          <p:nvPr/>
        </p:nvSpPr>
        <p:spPr>
          <a:xfrm>
            <a:off x="7239000" y="474010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685800" y="4732407"/>
            <a:ext cx="6477000" cy="353943"/>
          </a:xfrm>
          <a:prstGeom prst="rect">
            <a:avLst/>
          </a:prstGeom>
          <a:noFill/>
        </p:spPr>
        <p:txBody>
          <a:bodyPr wrap="square" rtlCol="0">
            <a:spAutoFit/>
          </a:bodyPr>
          <a:lstStyle/>
          <a:p>
            <a:pPr algn="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 </a:t>
            </a:r>
            <a:r>
              <a:rPr lang="en-US" sz="1700" b="1" cap="all"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700" b="1"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Pascua</a:t>
            </a:r>
          </a:p>
        </p:txBody>
      </p:sp>
      <p:sp>
        <p:nvSpPr>
          <p:cNvPr id="9" name="TextBox 8"/>
          <p:cNvSpPr txBox="1"/>
          <p:nvPr/>
        </p:nvSpPr>
        <p:spPr>
          <a:xfrm>
            <a:off x="7391400" y="2266950"/>
            <a:ext cx="1752600" cy="784830"/>
          </a:xfrm>
          <a:prstGeom prst="rect">
            <a:avLst/>
          </a:prstGeom>
          <a:noFill/>
        </p:spPr>
        <p:txBody>
          <a:bodyPr wrap="square" rtlCol="0">
            <a:spAutoFit/>
          </a:bodyPr>
          <a:lstStyle/>
          <a:p>
            <a:pPr algn="r"/>
            <a:r>
              <a:rPr lang="es-ES" sz="900" dirty="0">
                <a:solidFill>
                  <a:schemeClr val="bg1"/>
                </a:solidFill>
                <a:latin typeface="Arial Narrow" panose="020B0606020202030204" pitchFamily="34" charset="0"/>
                <a:cs typeface="Arial" panose="020B0604020202020204" pitchFamily="34" charset="0"/>
              </a:rPr>
              <a:t>“Pues el </a:t>
            </a:r>
            <a:r>
              <a:rPr lang="es-ES" sz="900" dirty="0" smtClean="0">
                <a:solidFill>
                  <a:schemeClr val="bg1"/>
                </a:solidFill>
                <a:latin typeface="Arial Narrow" panose="020B0606020202030204" pitchFamily="34" charset="0"/>
                <a:cs typeface="Arial" panose="020B0604020202020204" pitchFamily="34" charset="0"/>
              </a:rPr>
              <a:t>mismo</a:t>
            </a:r>
          </a:p>
          <a:p>
            <a:pPr algn="r"/>
            <a:r>
              <a:rPr lang="es-ES" sz="900" dirty="0" smtClean="0">
                <a:solidFill>
                  <a:schemeClr val="bg1"/>
                </a:solidFill>
                <a:latin typeface="Arial Narrow" panose="020B0606020202030204" pitchFamily="34" charset="0"/>
                <a:cs typeface="Arial" panose="020B0604020202020204" pitchFamily="34" charset="0"/>
              </a:rPr>
              <a:t>Señor </a:t>
            </a:r>
            <a:r>
              <a:rPr lang="es-ES" sz="900" dirty="0">
                <a:solidFill>
                  <a:schemeClr val="bg1"/>
                </a:solidFill>
                <a:latin typeface="Arial Narrow" panose="020B0606020202030204" pitchFamily="34" charset="0"/>
                <a:cs typeface="Arial" panose="020B0604020202020204" pitchFamily="34" charset="0"/>
              </a:rPr>
              <a:t>es Señor de </a:t>
            </a:r>
            <a:r>
              <a:rPr lang="es-ES" sz="900" dirty="0" smtClean="0">
                <a:solidFill>
                  <a:schemeClr val="bg1"/>
                </a:solidFill>
                <a:latin typeface="Arial Narrow" panose="020B0606020202030204" pitchFamily="34" charset="0"/>
                <a:cs typeface="Arial" panose="020B0604020202020204" pitchFamily="34" charset="0"/>
              </a:rPr>
              <a:t>todos</a:t>
            </a:r>
          </a:p>
          <a:p>
            <a:pPr algn="r"/>
            <a:r>
              <a:rPr lang="es-ES" sz="900" dirty="0">
                <a:solidFill>
                  <a:schemeClr val="bg1"/>
                </a:solidFill>
                <a:latin typeface="Arial Narrow" panose="020B0606020202030204" pitchFamily="34" charset="0"/>
                <a:cs typeface="Arial" panose="020B0604020202020204" pitchFamily="34" charset="0"/>
              </a:rPr>
              <a:t>y</a:t>
            </a:r>
            <a:r>
              <a:rPr lang="es-ES" sz="900" dirty="0" smtClean="0">
                <a:solidFill>
                  <a:schemeClr val="bg1"/>
                </a:solidFill>
                <a:latin typeface="Arial Narrow" panose="020B0606020202030204" pitchFamily="34" charset="0"/>
                <a:cs typeface="Arial" panose="020B0604020202020204" pitchFamily="34" charset="0"/>
              </a:rPr>
              <a:t> bendice </a:t>
            </a:r>
            <a:r>
              <a:rPr lang="es-ES" sz="900" dirty="0">
                <a:solidFill>
                  <a:schemeClr val="bg1"/>
                </a:solidFill>
                <a:latin typeface="Arial Narrow" panose="020B0606020202030204" pitchFamily="34" charset="0"/>
                <a:cs typeface="Arial" panose="020B0604020202020204" pitchFamily="34" charset="0"/>
              </a:rPr>
              <a:t>abundantemente </a:t>
            </a:r>
            <a:r>
              <a:rPr lang="es-ES" sz="900" dirty="0" smtClean="0">
                <a:solidFill>
                  <a:schemeClr val="bg1"/>
                </a:solidFill>
                <a:latin typeface="Arial Narrow" panose="020B0606020202030204" pitchFamily="34" charset="0"/>
                <a:cs typeface="Arial" panose="020B0604020202020204" pitchFamily="34" charset="0"/>
              </a:rPr>
              <a:t>a</a:t>
            </a:r>
          </a:p>
          <a:p>
            <a:pPr algn="r"/>
            <a:r>
              <a:rPr lang="es-ES" sz="900" dirty="0" smtClean="0">
                <a:solidFill>
                  <a:schemeClr val="bg1"/>
                </a:solidFill>
                <a:latin typeface="Arial Narrow" panose="020B0606020202030204" pitchFamily="34" charset="0"/>
                <a:cs typeface="Arial" panose="020B0604020202020204" pitchFamily="34" charset="0"/>
              </a:rPr>
              <a:t>cuantos </a:t>
            </a:r>
            <a:r>
              <a:rPr lang="es-ES" sz="900" dirty="0">
                <a:solidFill>
                  <a:schemeClr val="bg1"/>
                </a:solidFill>
                <a:latin typeface="Arial Narrow" panose="020B0606020202030204" pitchFamily="34" charset="0"/>
                <a:cs typeface="Arial" panose="020B0604020202020204" pitchFamily="34" charset="0"/>
              </a:rPr>
              <a:t>lo invocan.” </a:t>
            </a:r>
          </a:p>
          <a:p>
            <a:pPr algn="r"/>
            <a:r>
              <a:rPr lang="es-ES" sz="900" dirty="0">
                <a:solidFill>
                  <a:schemeClr val="bg1"/>
                </a:solidFill>
                <a:latin typeface="Arial Narrow" panose="020B0606020202030204" pitchFamily="34" charset="0"/>
                <a:cs typeface="Arial" panose="020B0604020202020204" pitchFamily="34" charset="0"/>
              </a:rPr>
              <a:t>Romanos 10:12b</a:t>
            </a:r>
            <a:endParaRPr lang="en-US" sz="800" dirty="0">
              <a:solidFill>
                <a:schemeClr val="bg1"/>
              </a:solidFill>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799394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223569" y="209550"/>
            <a:ext cx="6615631" cy="4193456"/>
          </a:xfrm>
          <a:prstGeom prst="rect">
            <a:avLst/>
          </a:prstGeom>
          <a:noFill/>
        </p:spPr>
        <p:txBody>
          <a:bodyPr wrap="square" rtlCol="0">
            <a:spAutoFit/>
          </a:bodyPr>
          <a:lstStyle/>
          <a:p>
            <a:r>
              <a:rPr lang="es-ES_tradnl" sz="2050" dirty="0"/>
              <a:t>Mientras miles de refugiados huyen de la guerra civil en Siria, Dios está obrando entre ellos. Aunque muchos de los refugiados tienen necesidades físicas, la mayoría de ellos simplemente quieren ser tratados con amor y dignidad. Chris Lewis recordó este hecho cuando una familia de refugiados lo invitó a compartir una comida con ellos mientras esperaban el permiso para cruzar la frontera entre Croacia y Eslovenia. Muchos de los refugiados están desilusionados, huyendo de una versión militante de su religión, y están listos para el Evangelio. Otros son hermanos y hermanas cristianas que necesitan amor, oraciones y apoyo. Todos ellos son seres humanos que necesitan el consuelo de un Dios amoroso, el Señor de todos.</a:t>
            </a:r>
            <a:endParaRPr lang="en-US" sz="2050" dirty="0"/>
          </a:p>
        </p:txBody>
      </p:sp>
      <p:sp>
        <p:nvSpPr>
          <p:cNvPr id="7" name="TextBox 6"/>
          <p:cNvSpPr txBox="1"/>
          <p:nvPr/>
        </p:nvSpPr>
        <p:spPr>
          <a:xfrm>
            <a:off x="7239000" y="474010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2057400" y="4781550"/>
            <a:ext cx="5105400" cy="292388"/>
          </a:xfrm>
          <a:prstGeom prst="rect">
            <a:avLst/>
          </a:prstGeom>
          <a:noFill/>
        </p:spPr>
        <p:txBody>
          <a:bodyPr wrap="square" rtlCol="0">
            <a:spAutoFit/>
          </a:bodyPr>
          <a:lstStyle/>
          <a:p>
            <a:pPr algn="r"/>
            <a:r>
              <a:rPr lang="en-US" sz="13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3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3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3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Mundial </a:t>
            </a:r>
            <a:r>
              <a:rPr lang="en-US" sz="1300" b="1"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3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Pascua</a:t>
            </a:r>
          </a:p>
        </p:txBody>
      </p:sp>
      <p:sp>
        <p:nvSpPr>
          <p:cNvPr id="9" name="TextBox 8"/>
          <p:cNvSpPr txBox="1"/>
          <p:nvPr/>
        </p:nvSpPr>
        <p:spPr>
          <a:xfrm>
            <a:off x="0" y="2266950"/>
            <a:ext cx="1752600" cy="784830"/>
          </a:xfrm>
          <a:prstGeom prst="rect">
            <a:avLst/>
          </a:prstGeom>
          <a:noFill/>
        </p:spPr>
        <p:txBody>
          <a:bodyPr wrap="square" rtlCol="0">
            <a:spAutoFit/>
          </a:bodyPr>
          <a:lstStyle/>
          <a:p>
            <a:r>
              <a:rPr lang="es-ES" sz="900" dirty="0">
                <a:solidFill>
                  <a:schemeClr val="bg1"/>
                </a:solidFill>
                <a:latin typeface="Arial Narrow" panose="020B0606020202030204" pitchFamily="34" charset="0"/>
                <a:cs typeface="Arial" panose="020B0604020202020204" pitchFamily="34" charset="0"/>
              </a:rPr>
              <a:t>“Pues el </a:t>
            </a:r>
            <a:r>
              <a:rPr lang="es-ES" sz="900" dirty="0" smtClean="0">
                <a:solidFill>
                  <a:schemeClr val="bg1"/>
                </a:solidFill>
                <a:latin typeface="Arial Narrow" panose="020B0606020202030204" pitchFamily="34" charset="0"/>
                <a:cs typeface="Arial" panose="020B0604020202020204" pitchFamily="34" charset="0"/>
              </a:rPr>
              <a:t>mismo</a:t>
            </a:r>
          </a:p>
          <a:p>
            <a:r>
              <a:rPr lang="es-ES" sz="900" dirty="0" smtClean="0">
                <a:solidFill>
                  <a:schemeClr val="bg1"/>
                </a:solidFill>
                <a:latin typeface="Arial Narrow" panose="020B0606020202030204" pitchFamily="34" charset="0"/>
                <a:cs typeface="Arial" panose="020B0604020202020204" pitchFamily="34" charset="0"/>
              </a:rPr>
              <a:t>Señor </a:t>
            </a:r>
            <a:r>
              <a:rPr lang="es-ES" sz="900" dirty="0">
                <a:solidFill>
                  <a:schemeClr val="bg1"/>
                </a:solidFill>
                <a:latin typeface="Arial Narrow" panose="020B0606020202030204" pitchFamily="34" charset="0"/>
                <a:cs typeface="Arial" panose="020B0604020202020204" pitchFamily="34" charset="0"/>
              </a:rPr>
              <a:t>es Señor de </a:t>
            </a:r>
            <a:r>
              <a:rPr lang="es-ES" sz="900" dirty="0" smtClean="0">
                <a:solidFill>
                  <a:schemeClr val="bg1"/>
                </a:solidFill>
                <a:latin typeface="Arial Narrow" panose="020B0606020202030204" pitchFamily="34" charset="0"/>
                <a:cs typeface="Arial" panose="020B0604020202020204" pitchFamily="34" charset="0"/>
              </a:rPr>
              <a:t>todos</a:t>
            </a:r>
          </a:p>
          <a:p>
            <a:r>
              <a:rPr lang="es-ES" sz="900" dirty="0">
                <a:solidFill>
                  <a:schemeClr val="bg1"/>
                </a:solidFill>
                <a:latin typeface="Arial Narrow" panose="020B0606020202030204" pitchFamily="34" charset="0"/>
                <a:cs typeface="Arial" panose="020B0604020202020204" pitchFamily="34" charset="0"/>
              </a:rPr>
              <a:t>y</a:t>
            </a:r>
            <a:r>
              <a:rPr lang="es-ES" sz="900" dirty="0" smtClean="0">
                <a:solidFill>
                  <a:schemeClr val="bg1"/>
                </a:solidFill>
                <a:latin typeface="Arial Narrow" panose="020B0606020202030204" pitchFamily="34" charset="0"/>
                <a:cs typeface="Arial" panose="020B0604020202020204" pitchFamily="34" charset="0"/>
              </a:rPr>
              <a:t> bendice </a:t>
            </a:r>
            <a:r>
              <a:rPr lang="es-ES" sz="900" dirty="0">
                <a:solidFill>
                  <a:schemeClr val="bg1"/>
                </a:solidFill>
                <a:latin typeface="Arial Narrow" panose="020B0606020202030204" pitchFamily="34" charset="0"/>
                <a:cs typeface="Arial" panose="020B0604020202020204" pitchFamily="34" charset="0"/>
              </a:rPr>
              <a:t>abundantemente </a:t>
            </a:r>
            <a:r>
              <a:rPr lang="es-ES" sz="900" dirty="0" smtClean="0">
                <a:solidFill>
                  <a:schemeClr val="bg1"/>
                </a:solidFill>
                <a:latin typeface="Arial Narrow" panose="020B0606020202030204" pitchFamily="34" charset="0"/>
                <a:cs typeface="Arial" panose="020B0604020202020204" pitchFamily="34" charset="0"/>
              </a:rPr>
              <a:t>a</a:t>
            </a:r>
          </a:p>
          <a:p>
            <a:r>
              <a:rPr lang="es-ES" sz="900" dirty="0" smtClean="0">
                <a:solidFill>
                  <a:schemeClr val="bg1"/>
                </a:solidFill>
                <a:latin typeface="Arial Narrow" panose="020B0606020202030204" pitchFamily="34" charset="0"/>
                <a:cs typeface="Arial" panose="020B0604020202020204" pitchFamily="34" charset="0"/>
              </a:rPr>
              <a:t>cuantos </a:t>
            </a:r>
            <a:r>
              <a:rPr lang="es-ES" sz="900" dirty="0">
                <a:solidFill>
                  <a:schemeClr val="bg1"/>
                </a:solidFill>
                <a:latin typeface="Arial Narrow" panose="020B0606020202030204" pitchFamily="34" charset="0"/>
                <a:cs typeface="Arial" panose="020B0604020202020204" pitchFamily="34" charset="0"/>
              </a:rPr>
              <a:t>lo invocan.” </a:t>
            </a:r>
          </a:p>
          <a:p>
            <a:r>
              <a:rPr lang="es-ES" sz="900" dirty="0">
                <a:solidFill>
                  <a:schemeClr val="bg1"/>
                </a:solidFill>
                <a:latin typeface="Arial Narrow" panose="020B0606020202030204" pitchFamily="34" charset="0"/>
                <a:cs typeface="Arial" panose="020B0604020202020204" pitchFamily="34" charset="0"/>
              </a:rPr>
              <a:t>Romanos 10:12b</a:t>
            </a:r>
            <a:endParaRPr lang="en-US" sz="800" dirty="0">
              <a:solidFill>
                <a:schemeClr val="bg1"/>
              </a:solidFill>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2915989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33400" y="285750"/>
            <a:ext cx="8001000" cy="4154984"/>
          </a:xfrm>
          <a:prstGeom prst="rect">
            <a:avLst/>
          </a:prstGeom>
          <a:noFill/>
        </p:spPr>
        <p:txBody>
          <a:bodyPr wrap="square" rtlCol="0">
            <a:spAutoFit/>
          </a:bodyPr>
          <a:lstStyle/>
          <a:p>
            <a:pPr lvl="0" algn="ctr"/>
            <a:r>
              <a:rPr lang="es-ES_tradnl" sz="2200" b="1" i="1" dirty="0"/>
              <a:t>Le damos gracias a Dios por la manera en que ha bendecido a la Iglesia del Nazareno este año pasado. </a:t>
            </a:r>
            <a:endParaRPr lang="en-US" sz="2200" b="1" i="1" dirty="0"/>
          </a:p>
          <a:p>
            <a:pPr lvl="0" algn="ctr"/>
            <a:endParaRPr lang="en-US" sz="2200" dirty="0"/>
          </a:p>
          <a:p>
            <a:pPr algn="ctr"/>
            <a:r>
              <a:rPr lang="es-ES_tradnl" sz="2200" dirty="0"/>
              <a:t>En el 2016, la Iglesia del Nazareno llegó a tener más de 2.471.500 miembros, añadiendo a 139.560 nuevos Nazarenos. </a:t>
            </a:r>
            <a:endParaRPr lang="en-US" sz="2200" dirty="0"/>
          </a:p>
          <a:p>
            <a:pPr algn="ctr"/>
            <a:r>
              <a:rPr lang="es-ES_tradnl" sz="2200" dirty="0"/>
              <a:t> </a:t>
            </a:r>
            <a:endParaRPr lang="en-US" sz="2200" dirty="0"/>
          </a:p>
          <a:p>
            <a:pPr algn="ctr"/>
            <a:r>
              <a:rPr lang="es-ES_tradnl" sz="2200" dirty="0"/>
              <a:t>La iglesia recaudó casi $67 millones de dólares a favor del Fondo para la Evangelización Mundial y Especiales de Misiones por parte de 471 distritos alrededor del mundo.</a:t>
            </a:r>
            <a:endParaRPr lang="en-US" sz="2200" dirty="0"/>
          </a:p>
          <a:p>
            <a:pPr algn="ctr"/>
            <a:r>
              <a:rPr lang="es-ES_tradnl" sz="2200" dirty="0"/>
              <a:t> </a:t>
            </a:r>
            <a:endParaRPr lang="en-US" sz="2200" dirty="0"/>
          </a:p>
          <a:p>
            <a:pPr algn="ctr"/>
            <a:r>
              <a:rPr lang="es-ES_tradnl" sz="2200" dirty="0"/>
              <a:t>700 misioneros Nazarenos sirvieron en 159 áreas mundiales, haciendo discípulos semejantes a Cristo en las naciones</a:t>
            </a:r>
            <a:r>
              <a:rPr lang="es-ES_tradnl" sz="2200" dirty="0" smtClean="0"/>
              <a:t>.</a:t>
            </a:r>
            <a:endParaRPr lang="en-US" sz="2200" dirty="0"/>
          </a:p>
        </p:txBody>
      </p:sp>
      <p:sp>
        <p:nvSpPr>
          <p:cNvPr id="7" name="TextBox 6"/>
          <p:cNvSpPr txBox="1"/>
          <p:nvPr/>
        </p:nvSpPr>
        <p:spPr>
          <a:xfrm>
            <a:off x="7239000" y="4740101"/>
            <a:ext cx="1828800" cy="314894"/>
          </a:xfrm>
          <a:prstGeom prst="rect">
            <a:avLst/>
          </a:prstGeom>
          <a:noFill/>
        </p:spPr>
        <p:txBody>
          <a:bodyPr wrap="square" rtlCol="0">
            <a:spAutoFit/>
          </a:bodyPr>
          <a:lstStyle/>
          <a:p>
            <a:pPr algn="ctr">
              <a:lnSpc>
                <a:spcPct val="150000"/>
              </a:lnSpc>
            </a:pPr>
            <a:r>
              <a:rPr lang="en-US" sz="1100" dirty="0" smtClean="0">
                <a:solidFill>
                  <a:schemeClr val="bg1"/>
                </a:solidFill>
                <a:latin typeface="Arial" panose="020B0604020202020204" pitchFamily="34" charset="0"/>
                <a:cs typeface="Arial" panose="020B0604020202020204" pitchFamily="34" charset="0"/>
              </a:rPr>
              <a:t>nazarene.org/</a:t>
            </a:r>
            <a:r>
              <a:rPr lang="en-US" sz="1100" dirty="0" err="1" smtClean="0">
                <a:solidFill>
                  <a:schemeClr val="bg1"/>
                </a:solidFill>
                <a:latin typeface="Arial" panose="020B0604020202020204" pitchFamily="34" charset="0"/>
                <a:cs typeface="Arial" panose="020B0604020202020204" pitchFamily="34" charset="0"/>
              </a:rPr>
              <a:t>generosidad</a:t>
            </a:r>
            <a:endParaRPr lang="en-US" sz="12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685800" y="4732407"/>
            <a:ext cx="6477000" cy="353943"/>
          </a:xfrm>
          <a:prstGeom prst="rect">
            <a:avLst/>
          </a:prstGeom>
          <a:noFill/>
        </p:spPr>
        <p:txBody>
          <a:bodyPr wrap="square" rtlCol="0">
            <a:spAutoFit/>
          </a:bodyPr>
          <a:lstStyle/>
          <a:p>
            <a:pPr algn="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Fondo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lang="en-US" sz="1700" cap="all"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Evangelismo</a:t>
            </a:r>
            <a:r>
              <a:rPr lang="en-US" sz="1700"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Mundial </a:t>
            </a:r>
            <a:r>
              <a:rPr lang="en-US" sz="1700" b="1" cap="all"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Ofrenda</a:t>
            </a:r>
            <a:r>
              <a:rPr lang="en-US" sz="1700" b="1" cap="all"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700" b="1" cap="all"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Pascua</a:t>
            </a:r>
          </a:p>
        </p:txBody>
      </p:sp>
    </p:spTree>
    <p:extLst>
      <p:ext uri="{BB962C8B-B14F-4D97-AF65-F5344CB8AC3E}">
        <p14:creationId xmlns:p14="http://schemas.microsoft.com/office/powerpoint/2010/main" val="10940397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3734</TotalTime>
  <Words>647</Words>
  <Application>Microsoft Office PowerPoint</Application>
  <PresentationFormat>On-screen Show (16:9)</PresentationFormat>
  <Paragraphs>48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24</cp:revision>
  <dcterms:created xsi:type="dcterms:W3CDTF">2016-07-06T15:17:19Z</dcterms:created>
  <dcterms:modified xsi:type="dcterms:W3CDTF">2017-01-31T14:51:11Z</dcterms:modified>
</cp:coreProperties>
</file>