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5" r:id="rId4"/>
    <p:sldId id="264" r:id="rId5"/>
    <p:sldId id="266" r:id="rId6"/>
    <p:sldId id="263" r:id="rId7"/>
    <p:sldId id="268" r:id="rId8"/>
    <p:sldId id="269" r:id="rId9"/>
    <p:sldId id="270" r:id="rId10"/>
    <p:sldId id="271"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26D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2" d="100"/>
          <a:sy n="102" d="100"/>
        </p:scale>
        <p:origin x="-63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5D023D4-9401-44A9-8332-3203EE21F1D0}" type="datetimeFigureOut">
              <a:rPr lang="en-US" smtClean="0"/>
              <a:t>8/30/2017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2020037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D023D4-9401-44A9-8332-3203EE21F1D0}" type="datetimeFigureOut">
              <a:rPr lang="en-US" smtClean="0"/>
              <a:t>8/30/2017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2702706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D023D4-9401-44A9-8332-3203EE21F1D0}" type="datetimeFigureOut">
              <a:rPr lang="en-US" smtClean="0"/>
              <a:t>8/30/2017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251137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D023D4-9401-44A9-8332-3203EE21F1D0}" type="datetimeFigureOut">
              <a:rPr lang="en-US" smtClean="0"/>
              <a:t>8/30/2017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188935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D023D4-9401-44A9-8332-3203EE21F1D0}" type="datetimeFigureOut">
              <a:rPr lang="en-US" smtClean="0"/>
              <a:t>8/30/2017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17127686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5D023D4-9401-44A9-8332-3203EE21F1D0}" type="datetimeFigureOut">
              <a:rPr lang="en-US" smtClean="0"/>
              <a:t>8/30/2017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938490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5D023D4-9401-44A9-8332-3203EE21F1D0}" type="datetimeFigureOut">
              <a:rPr lang="en-US" smtClean="0"/>
              <a:t>8/30/2017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4285261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D023D4-9401-44A9-8332-3203EE21F1D0}" type="datetimeFigureOut">
              <a:rPr lang="en-US" smtClean="0"/>
              <a:t>8/30/2017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1630301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D023D4-9401-44A9-8332-3203EE21F1D0}" type="datetimeFigureOut">
              <a:rPr lang="en-US" smtClean="0"/>
              <a:t>8/30/2017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4016556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D023D4-9401-44A9-8332-3203EE21F1D0}" type="datetimeFigureOut">
              <a:rPr lang="en-US" smtClean="0"/>
              <a:t>8/30/2017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333573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D023D4-9401-44A9-8332-3203EE21F1D0}" type="datetimeFigureOut">
              <a:rPr lang="en-US" smtClean="0"/>
              <a:t>8/30/2017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902596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D023D4-9401-44A9-8332-3203EE21F1D0}" type="datetimeFigureOut">
              <a:rPr lang="en-US" smtClean="0"/>
              <a:t>8/30/2017</a:t>
            </a:fld>
            <a:endParaRPr lang="en-US"/>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FDBC5A-3070-4800-8979-FAB721753ECB}" type="slidenum">
              <a:rPr lang="en-US" smtClean="0"/>
              <a:t>‹#›</a:t>
            </a:fld>
            <a:endParaRPr lang="en-US"/>
          </a:p>
        </p:txBody>
      </p:sp>
    </p:spTree>
    <p:extLst>
      <p:ext uri="{BB962C8B-B14F-4D97-AF65-F5344CB8AC3E}">
        <p14:creationId xmlns:p14="http://schemas.microsoft.com/office/powerpoint/2010/main" val="4354839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Box 5"/>
          <p:cNvSpPr txBox="1"/>
          <p:nvPr/>
        </p:nvSpPr>
        <p:spPr>
          <a:xfrm>
            <a:off x="76200" y="5605046"/>
            <a:ext cx="8991600" cy="338554"/>
          </a:xfrm>
          <a:prstGeom prst="rect">
            <a:avLst/>
          </a:prstGeom>
          <a:noFill/>
          <a:ln w="12700">
            <a:noFill/>
          </a:ln>
        </p:spPr>
        <p:txBody>
          <a:bodyPr wrap="square" rtlCol="0">
            <a:spAutoFit/>
          </a:bodyPr>
          <a:lstStyle/>
          <a:p>
            <a:pPr algn="ctr"/>
            <a:r>
              <a:rPr lang="es-ES_tradnl" sz="1600" dirty="0">
                <a:solidFill>
                  <a:schemeClr val="bg1"/>
                </a:solidFill>
                <a:latin typeface="Arial" panose="020B0604020202020204" pitchFamily="34" charset="0"/>
                <a:cs typeface="Arial" panose="020B0604020202020204" pitchFamily="34" charset="0"/>
              </a:rPr>
              <a:t>Por tanto, vayan y hagan discípulos de todas las naciones</a:t>
            </a:r>
            <a:r>
              <a:rPr lang="es-ES_tradnl" sz="1600" dirty="0" smtClean="0">
                <a:solidFill>
                  <a:schemeClr val="bg1"/>
                </a:solidFill>
                <a:latin typeface="Arial" panose="020B0604020202020204" pitchFamily="34" charset="0"/>
                <a:cs typeface="Arial" panose="020B0604020202020204" pitchFamily="34" charset="0"/>
              </a:rPr>
              <a:t>. – Mateo 28:19a</a:t>
            </a:r>
            <a:endParaRPr lang="en-US" sz="1600" dirty="0">
              <a:solidFill>
                <a:schemeClr val="bg1"/>
              </a:solidFill>
              <a:latin typeface="Arial" panose="020B0604020202020204" pitchFamily="34" charset="0"/>
              <a:cs typeface="Arial" panose="020B0604020202020204" pitchFamily="34" charset="0"/>
            </a:endParaRPr>
          </a:p>
        </p:txBody>
      </p:sp>
      <p:sp>
        <p:nvSpPr>
          <p:cNvPr id="9" name="TextBox 8"/>
          <p:cNvSpPr txBox="1"/>
          <p:nvPr/>
        </p:nvSpPr>
        <p:spPr>
          <a:xfrm>
            <a:off x="3200400" y="6110746"/>
            <a:ext cx="2667000" cy="366254"/>
          </a:xfrm>
          <a:prstGeom prst="rect">
            <a:avLst/>
          </a:prstGeom>
          <a:noFill/>
          <a:ln w="12700">
            <a:solidFill>
              <a:schemeClr val="bg1"/>
            </a:solidFill>
          </a:ln>
        </p:spPr>
        <p:txBody>
          <a:bodyPr wrap="square" bIns="73152" rtlCol="0">
            <a:spAutoFit/>
          </a:bodyPr>
          <a:lstStyle/>
          <a:p>
            <a:pPr algn="ctr"/>
            <a:r>
              <a:rPr lang="en-US" sz="1600" dirty="0" smtClean="0">
                <a:solidFill>
                  <a:schemeClr val="bg1"/>
                </a:solidFill>
                <a:latin typeface="Arial" panose="020B0604020202020204" pitchFamily="34" charset="0"/>
                <a:cs typeface="Arial" panose="020B0604020202020204" pitchFamily="34" charset="0"/>
              </a:rPr>
              <a:t>nazarene.org/</a:t>
            </a:r>
            <a:r>
              <a:rPr lang="en-US" sz="1600" dirty="0" err="1" smtClean="0">
                <a:solidFill>
                  <a:schemeClr val="bg1"/>
                </a:solidFill>
                <a:latin typeface="Arial" panose="020B0604020202020204" pitchFamily="34" charset="0"/>
                <a:cs typeface="Arial" panose="020B0604020202020204" pitchFamily="34" charset="0"/>
              </a:rPr>
              <a:t>generosidad</a:t>
            </a:r>
            <a:endParaRPr lang="en-US" sz="2000" b="1" dirty="0">
              <a:solidFill>
                <a:schemeClr val="bg1"/>
              </a:solidFill>
              <a:latin typeface="Arial" panose="020B0604020202020204" pitchFamily="34" charset="0"/>
              <a:cs typeface="Arial" panose="020B0604020202020204" pitchFamily="34" charset="0"/>
            </a:endParaRPr>
          </a:p>
        </p:txBody>
      </p:sp>
      <p:sp>
        <p:nvSpPr>
          <p:cNvPr id="7" name="TextBox 6"/>
          <p:cNvSpPr txBox="1"/>
          <p:nvPr/>
        </p:nvSpPr>
        <p:spPr>
          <a:xfrm>
            <a:off x="76200" y="177800"/>
            <a:ext cx="8991600" cy="1077218"/>
          </a:xfrm>
          <a:prstGeom prst="rect">
            <a:avLst/>
          </a:prstGeom>
          <a:noFill/>
          <a:ln w="12700">
            <a:noFill/>
          </a:ln>
        </p:spPr>
        <p:txBody>
          <a:bodyPr wrap="square" rtlCol="0">
            <a:spAutoFit/>
          </a:bodyPr>
          <a:lstStyle/>
          <a:p>
            <a:pPr algn="ctr"/>
            <a:r>
              <a:rPr lang="es-ES_tradnl" sz="3200" cap="all" dirty="0">
                <a:solidFill>
                  <a:schemeClr val="bg1"/>
                </a:solidFill>
                <a:latin typeface="Arial" panose="020B0604020202020204" pitchFamily="34" charset="0"/>
                <a:cs typeface="Arial" panose="020B0604020202020204" pitchFamily="34" charset="0"/>
              </a:rPr>
              <a:t>Fondo Mundial de Evangelismo</a:t>
            </a:r>
            <a:endParaRPr lang="en-US" sz="3200" cap="all" dirty="0">
              <a:solidFill>
                <a:schemeClr val="bg1"/>
              </a:solidFill>
              <a:latin typeface="Arial" panose="020B0604020202020204" pitchFamily="34" charset="0"/>
              <a:cs typeface="Arial" panose="020B0604020202020204" pitchFamily="34" charset="0"/>
            </a:endParaRPr>
          </a:p>
          <a:p>
            <a:pPr algn="ctr"/>
            <a:r>
              <a:rPr lang="es-ES_tradnl" sz="3200" b="1" cap="all" dirty="0">
                <a:solidFill>
                  <a:schemeClr val="bg1"/>
                </a:solidFill>
                <a:latin typeface="Arial" panose="020B0604020202020204" pitchFamily="34" charset="0"/>
                <a:cs typeface="Arial" panose="020B0604020202020204" pitchFamily="34" charset="0"/>
              </a:rPr>
              <a:t>Acción de Gracias</a:t>
            </a:r>
            <a:endParaRPr lang="en-US" sz="3200" b="1" cap="all" dirty="0">
              <a:solidFill>
                <a:schemeClr val="bg1"/>
              </a:solidFill>
              <a:latin typeface="Arial" panose="020B0604020202020204" pitchFamily="34" charset="0"/>
              <a:cs typeface="Arial" panose="020B0604020202020204" pitchFamily="34" charset="0"/>
            </a:endParaRPr>
          </a:p>
        </p:txBody>
      </p:sp>
      <p:sp>
        <p:nvSpPr>
          <p:cNvPr id="12" name="TextBox 11"/>
          <p:cNvSpPr txBox="1"/>
          <p:nvPr/>
        </p:nvSpPr>
        <p:spPr>
          <a:xfrm>
            <a:off x="2590800" y="4876800"/>
            <a:ext cx="1066800" cy="369332"/>
          </a:xfrm>
          <a:prstGeom prst="rect">
            <a:avLst/>
          </a:prstGeom>
          <a:solidFill>
            <a:schemeClr val="bg1"/>
          </a:solidFill>
          <a:ln w="12700">
            <a:solidFill>
              <a:srgbClr val="526DB4"/>
            </a:solidFill>
          </a:ln>
        </p:spPr>
        <p:txBody>
          <a:bodyPr wrap="square" rtlCol="0">
            <a:spAutoFit/>
          </a:bodyPr>
          <a:lstStyle/>
          <a:p>
            <a:pPr algn="ctr"/>
            <a:r>
              <a:rPr lang="en-US" dirty="0" err="1" smtClean="0">
                <a:solidFill>
                  <a:srgbClr val="526DB4"/>
                </a:solidFill>
                <a:latin typeface="Arial" panose="020B0604020202020204" pitchFamily="34" charset="0"/>
                <a:cs typeface="Arial" panose="020B0604020202020204" pitchFamily="34" charset="0"/>
              </a:rPr>
              <a:t>Fecha</a:t>
            </a:r>
            <a:r>
              <a:rPr lang="en-US" dirty="0" smtClean="0">
                <a:solidFill>
                  <a:srgbClr val="526DB4"/>
                </a:solidFill>
                <a:latin typeface="Arial" panose="020B0604020202020204" pitchFamily="34" charset="0"/>
                <a:cs typeface="Arial" panose="020B0604020202020204" pitchFamily="34" charset="0"/>
              </a:rPr>
              <a:t>:</a:t>
            </a:r>
            <a:endParaRPr lang="en-US" sz="2400" b="1" dirty="0">
              <a:solidFill>
                <a:srgbClr val="526DB4"/>
              </a:solidFill>
              <a:latin typeface="Arial" panose="020B0604020202020204" pitchFamily="34" charset="0"/>
              <a:cs typeface="Arial" panose="020B0604020202020204" pitchFamily="34" charset="0"/>
            </a:endParaRPr>
          </a:p>
        </p:txBody>
      </p:sp>
      <p:sp>
        <p:nvSpPr>
          <p:cNvPr id="13" name="TextBox 12"/>
          <p:cNvSpPr txBox="1"/>
          <p:nvPr/>
        </p:nvSpPr>
        <p:spPr>
          <a:xfrm>
            <a:off x="3657600" y="4876800"/>
            <a:ext cx="2819400" cy="369332"/>
          </a:xfrm>
          <a:prstGeom prst="rect">
            <a:avLst/>
          </a:prstGeom>
          <a:solidFill>
            <a:schemeClr val="bg1"/>
          </a:solidFill>
          <a:ln w="12700">
            <a:solidFill>
              <a:srgbClr val="526DB4"/>
            </a:solidFill>
          </a:ln>
        </p:spPr>
        <p:txBody>
          <a:bodyPr wrap="square" rtlCol="0">
            <a:spAutoFit/>
          </a:bodyPr>
          <a:lstStyle/>
          <a:p>
            <a:pPr algn="ctr"/>
            <a:r>
              <a:rPr lang="en-US" dirty="0" smtClean="0">
                <a:solidFill>
                  <a:srgbClr val="526DB4"/>
                </a:solidFill>
                <a:latin typeface="Arial" panose="020B0604020202020204" pitchFamily="34" charset="0"/>
                <a:cs typeface="Arial" panose="020B0604020202020204" pitchFamily="34" charset="0"/>
              </a:rPr>
              <a:t>19 de </a:t>
            </a:r>
            <a:r>
              <a:rPr lang="en-US" dirty="0" err="1" smtClean="0">
                <a:solidFill>
                  <a:srgbClr val="526DB4"/>
                </a:solidFill>
                <a:latin typeface="Arial" panose="020B0604020202020204" pitchFamily="34" charset="0"/>
                <a:cs typeface="Arial" panose="020B0604020202020204" pitchFamily="34" charset="0"/>
              </a:rPr>
              <a:t>Noviembre</a:t>
            </a:r>
            <a:r>
              <a:rPr lang="en-US" dirty="0" smtClean="0">
                <a:solidFill>
                  <a:srgbClr val="526DB4"/>
                </a:solidFill>
                <a:latin typeface="Arial" panose="020B0604020202020204" pitchFamily="34" charset="0"/>
                <a:cs typeface="Arial" panose="020B0604020202020204" pitchFamily="34" charset="0"/>
              </a:rPr>
              <a:t> de 2017</a:t>
            </a:r>
            <a:endParaRPr lang="en-US" sz="2400" b="1" dirty="0">
              <a:solidFill>
                <a:srgbClr val="526DB4"/>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46730" y="6019800"/>
            <a:ext cx="668670" cy="495682"/>
          </a:xfrm>
          <a:prstGeom prst="rect">
            <a:avLst/>
          </a:prstGeom>
        </p:spPr>
      </p:pic>
    </p:spTree>
    <p:extLst>
      <p:ext uri="{BB962C8B-B14F-4D97-AF65-F5344CB8AC3E}">
        <p14:creationId xmlns:p14="http://schemas.microsoft.com/office/powerpoint/2010/main" val="3425281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Box 5"/>
          <p:cNvSpPr txBox="1"/>
          <p:nvPr/>
        </p:nvSpPr>
        <p:spPr>
          <a:xfrm>
            <a:off x="76200" y="5605046"/>
            <a:ext cx="8991600" cy="338554"/>
          </a:xfrm>
          <a:prstGeom prst="rect">
            <a:avLst/>
          </a:prstGeom>
          <a:noFill/>
          <a:ln w="12700">
            <a:noFill/>
          </a:ln>
        </p:spPr>
        <p:txBody>
          <a:bodyPr wrap="square" rtlCol="0">
            <a:spAutoFit/>
          </a:bodyPr>
          <a:lstStyle/>
          <a:p>
            <a:pPr algn="ctr"/>
            <a:r>
              <a:rPr lang="es-ES_tradnl" sz="1600" dirty="0">
                <a:solidFill>
                  <a:schemeClr val="bg1"/>
                </a:solidFill>
                <a:latin typeface="Arial" panose="020B0604020202020204" pitchFamily="34" charset="0"/>
                <a:cs typeface="Arial" panose="020B0604020202020204" pitchFamily="34" charset="0"/>
              </a:rPr>
              <a:t>Por tanto, vayan y hagan discípulos de todas las naciones</a:t>
            </a:r>
            <a:r>
              <a:rPr lang="es-ES_tradnl" sz="1600" dirty="0" smtClean="0">
                <a:solidFill>
                  <a:schemeClr val="bg1"/>
                </a:solidFill>
                <a:latin typeface="Arial" panose="020B0604020202020204" pitchFamily="34" charset="0"/>
                <a:cs typeface="Arial" panose="020B0604020202020204" pitchFamily="34" charset="0"/>
              </a:rPr>
              <a:t>. – Mateo 28:19a</a:t>
            </a:r>
            <a:endParaRPr lang="en-US" sz="1600" dirty="0">
              <a:solidFill>
                <a:schemeClr val="bg1"/>
              </a:solidFill>
              <a:latin typeface="Arial" panose="020B0604020202020204" pitchFamily="34" charset="0"/>
              <a:cs typeface="Arial" panose="020B0604020202020204" pitchFamily="34" charset="0"/>
            </a:endParaRPr>
          </a:p>
        </p:txBody>
      </p:sp>
      <p:sp>
        <p:nvSpPr>
          <p:cNvPr id="9" name="TextBox 8"/>
          <p:cNvSpPr txBox="1"/>
          <p:nvPr/>
        </p:nvSpPr>
        <p:spPr>
          <a:xfrm>
            <a:off x="3200400" y="6110746"/>
            <a:ext cx="2667000" cy="366254"/>
          </a:xfrm>
          <a:prstGeom prst="rect">
            <a:avLst/>
          </a:prstGeom>
          <a:noFill/>
          <a:ln w="12700">
            <a:solidFill>
              <a:schemeClr val="bg1"/>
            </a:solidFill>
          </a:ln>
        </p:spPr>
        <p:txBody>
          <a:bodyPr wrap="square" bIns="73152" rtlCol="0">
            <a:spAutoFit/>
          </a:bodyPr>
          <a:lstStyle/>
          <a:p>
            <a:pPr algn="ctr"/>
            <a:r>
              <a:rPr lang="en-US" sz="1600" dirty="0" smtClean="0">
                <a:solidFill>
                  <a:schemeClr val="bg1"/>
                </a:solidFill>
                <a:latin typeface="Arial" panose="020B0604020202020204" pitchFamily="34" charset="0"/>
                <a:cs typeface="Arial" panose="020B0604020202020204" pitchFamily="34" charset="0"/>
              </a:rPr>
              <a:t>nazarene.org/</a:t>
            </a:r>
            <a:r>
              <a:rPr lang="en-US" sz="1600" dirty="0" err="1" smtClean="0">
                <a:solidFill>
                  <a:schemeClr val="bg1"/>
                </a:solidFill>
                <a:latin typeface="Arial" panose="020B0604020202020204" pitchFamily="34" charset="0"/>
                <a:cs typeface="Arial" panose="020B0604020202020204" pitchFamily="34" charset="0"/>
              </a:rPr>
              <a:t>generosidad</a:t>
            </a:r>
            <a:endParaRPr lang="en-US" sz="2000" b="1" dirty="0">
              <a:solidFill>
                <a:schemeClr val="bg1"/>
              </a:solidFill>
              <a:latin typeface="Arial" panose="020B0604020202020204" pitchFamily="34" charset="0"/>
              <a:cs typeface="Arial" panose="020B0604020202020204" pitchFamily="34" charset="0"/>
            </a:endParaRPr>
          </a:p>
        </p:txBody>
      </p:sp>
      <p:sp>
        <p:nvSpPr>
          <p:cNvPr id="7" name="TextBox 6"/>
          <p:cNvSpPr txBox="1"/>
          <p:nvPr/>
        </p:nvSpPr>
        <p:spPr>
          <a:xfrm>
            <a:off x="76200" y="177800"/>
            <a:ext cx="8991600" cy="1077218"/>
          </a:xfrm>
          <a:prstGeom prst="rect">
            <a:avLst/>
          </a:prstGeom>
          <a:noFill/>
          <a:ln w="12700">
            <a:noFill/>
          </a:ln>
        </p:spPr>
        <p:txBody>
          <a:bodyPr wrap="square" rtlCol="0">
            <a:spAutoFit/>
          </a:bodyPr>
          <a:lstStyle/>
          <a:p>
            <a:pPr algn="ctr"/>
            <a:r>
              <a:rPr lang="es-ES_tradnl" sz="3200" cap="all" dirty="0">
                <a:solidFill>
                  <a:schemeClr val="bg1"/>
                </a:solidFill>
                <a:latin typeface="Arial" panose="020B0604020202020204" pitchFamily="34" charset="0"/>
                <a:cs typeface="Arial" panose="020B0604020202020204" pitchFamily="34" charset="0"/>
              </a:rPr>
              <a:t>Fondo Mundial de Evangelismo</a:t>
            </a:r>
            <a:endParaRPr lang="en-US" sz="3200" cap="all" dirty="0">
              <a:solidFill>
                <a:schemeClr val="bg1"/>
              </a:solidFill>
              <a:latin typeface="Arial" panose="020B0604020202020204" pitchFamily="34" charset="0"/>
              <a:cs typeface="Arial" panose="020B0604020202020204" pitchFamily="34" charset="0"/>
            </a:endParaRPr>
          </a:p>
          <a:p>
            <a:pPr algn="ctr"/>
            <a:r>
              <a:rPr lang="es-ES_tradnl" sz="3200" b="1" cap="all" dirty="0">
                <a:solidFill>
                  <a:schemeClr val="bg1"/>
                </a:solidFill>
                <a:latin typeface="Arial" panose="020B0604020202020204" pitchFamily="34" charset="0"/>
                <a:cs typeface="Arial" panose="020B0604020202020204" pitchFamily="34" charset="0"/>
              </a:rPr>
              <a:t>Acción de Gracias</a:t>
            </a:r>
            <a:endParaRPr lang="en-US" sz="3200" b="1" cap="all" dirty="0">
              <a:solidFill>
                <a:schemeClr val="bg1"/>
              </a:solidFill>
              <a:latin typeface="Arial" panose="020B0604020202020204" pitchFamily="34" charset="0"/>
              <a:cs typeface="Arial" panose="020B0604020202020204" pitchFamily="34" charset="0"/>
            </a:endParaRPr>
          </a:p>
        </p:txBody>
      </p:sp>
      <p:sp>
        <p:nvSpPr>
          <p:cNvPr id="12" name="TextBox 11"/>
          <p:cNvSpPr txBox="1"/>
          <p:nvPr/>
        </p:nvSpPr>
        <p:spPr>
          <a:xfrm>
            <a:off x="2590800" y="4876800"/>
            <a:ext cx="1066800" cy="369332"/>
          </a:xfrm>
          <a:prstGeom prst="rect">
            <a:avLst/>
          </a:prstGeom>
          <a:solidFill>
            <a:schemeClr val="bg1"/>
          </a:solidFill>
          <a:ln w="12700">
            <a:solidFill>
              <a:srgbClr val="526DB4"/>
            </a:solidFill>
          </a:ln>
        </p:spPr>
        <p:txBody>
          <a:bodyPr wrap="square" rtlCol="0">
            <a:spAutoFit/>
          </a:bodyPr>
          <a:lstStyle/>
          <a:p>
            <a:pPr algn="ctr"/>
            <a:r>
              <a:rPr lang="en-US" dirty="0" err="1" smtClean="0">
                <a:solidFill>
                  <a:srgbClr val="526DB4"/>
                </a:solidFill>
                <a:latin typeface="Arial" panose="020B0604020202020204" pitchFamily="34" charset="0"/>
                <a:cs typeface="Arial" panose="020B0604020202020204" pitchFamily="34" charset="0"/>
              </a:rPr>
              <a:t>Fecha</a:t>
            </a:r>
            <a:r>
              <a:rPr lang="en-US" dirty="0" smtClean="0">
                <a:solidFill>
                  <a:srgbClr val="526DB4"/>
                </a:solidFill>
                <a:latin typeface="Arial" panose="020B0604020202020204" pitchFamily="34" charset="0"/>
                <a:cs typeface="Arial" panose="020B0604020202020204" pitchFamily="34" charset="0"/>
              </a:rPr>
              <a:t>:</a:t>
            </a:r>
            <a:endParaRPr lang="en-US" sz="2400" b="1" dirty="0">
              <a:solidFill>
                <a:srgbClr val="526DB4"/>
              </a:solidFill>
              <a:latin typeface="Arial" panose="020B0604020202020204" pitchFamily="34" charset="0"/>
              <a:cs typeface="Arial" panose="020B0604020202020204" pitchFamily="34" charset="0"/>
            </a:endParaRPr>
          </a:p>
        </p:txBody>
      </p:sp>
      <p:sp>
        <p:nvSpPr>
          <p:cNvPr id="13" name="TextBox 12"/>
          <p:cNvSpPr txBox="1"/>
          <p:nvPr/>
        </p:nvSpPr>
        <p:spPr>
          <a:xfrm>
            <a:off x="3657600" y="4876800"/>
            <a:ext cx="2819400" cy="369332"/>
          </a:xfrm>
          <a:prstGeom prst="rect">
            <a:avLst/>
          </a:prstGeom>
          <a:solidFill>
            <a:schemeClr val="bg1"/>
          </a:solidFill>
          <a:ln w="12700">
            <a:solidFill>
              <a:srgbClr val="526DB4"/>
            </a:solidFill>
          </a:ln>
        </p:spPr>
        <p:txBody>
          <a:bodyPr wrap="square" rtlCol="0">
            <a:spAutoFit/>
          </a:bodyPr>
          <a:lstStyle/>
          <a:p>
            <a:pPr algn="ctr"/>
            <a:r>
              <a:rPr lang="en-US" dirty="0" smtClean="0">
                <a:solidFill>
                  <a:srgbClr val="526DB4"/>
                </a:solidFill>
                <a:latin typeface="Arial" panose="020B0604020202020204" pitchFamily="34" charset="0"/>
                <a:cs typeface="Arial" panose="020B0604020202020204" pitchFamily="34" charset="0"/>
              </a:rPr>
              <a:t>19 de </a:t>
            </a:r>
            <a:r>
              <a:rPr lang="en-US" dirty="0" err="1" smtClean="0">
                <a:solidFill>
                  <a:srgbClr val="526DB4"/>
                </a:solidFill>
                <a:latin typeface="Arial" panose="020B0604020202020204" pitchFamily="34" charset="0"/>
                <a:cs typeface="Arial" panose="020B0604020202020204" pitchFamily="34" charset="0"/>
              </a:rPr>
              <a:t>Noviembre</a:t>
            </a:r>
            <a:r>
              <a:rPr lang="en-US" dirty="0" smtClean="0">
                <a:solidFill>
                  <a:srgbClr val="526DB4"/>
                </a:solidFill>
                <a:latin typeface="Arial" panose="020B0604020202020204" pitchFamily="34" charset="0"/>
                <a:cs typeface="Arial" panose="020B0604020202020204" pitchFamily="34" charset="0"/>
              </a:rPr>
              <a:t> de 2017</a:t>
            </a:r>
            <a:endParaRPr lang="en-US" sz="2400" b="1" dirty="0">
              <a:solidFill>
                <a:srgbClr val="526DB4"/>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46730" y="6019800"/>
            <a:ext cx="668670" cy="495682"/>
          </a:xfrm>
          <a:prstGeom prst="rect">
            <a:avLst/>
          </a:prstGeom>
        </p:spPr>
      </p:pic>
    </p:spTree>
    <p:extLst>
      <p:ext uri="{BB962C8B-B14F-4D97-AF65-F5344CB8AC3E}">
        <p14:creationId xmlns:p14="http://schemas.microsoft.com/office/powerpoint/2010/main" val="280626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1981200" y="5231249"/>
            <a:ext cx="6248400" cy="1323439"/>
          </a:xfrm>
          <a:prstGeom prst="rect">
            <a:avLst/>
          </a:prstGeom>
          <a:noFill/>
        </p:spPr>
        <p:txBody>
          <a:bodyPr wrap="square" rtlCol="0">
            <a:spAutoFit/>
          </a:bodyPr>
          <a:lstStyle/>
          <a:p>
            <a:r>
              <a:rPr lang="es-ES_tradnl" sz="1600" dirty="0">
                <a:solidFill>
                  <a:schemeClr val="bg1"/>
                </a:solidFill>
                <a:latin typeface="Arial" panose="020B0604020202020204" pitchFamily="34" charset="0"/>
                <a:cs typeface="Arial" panose="020B0604020202020204" pitchFamily="34" charset="0"/>
              </a:rPr>
              <a:t>Sólo el seis por ciento de la población de Myanmar se identifica como cristiana. Sin embargo, gracias a ustedes, misioneros como Bill y </a:t>
            </a:r>
            <a:r>
              <a:rPr lang="es-ES_tradnl" sz="1600" dirty="0" err="1">
                <a:solidFill>
                  <a:schemeClr val="bg1"/>
                </a:solidFill>
                <a:latin typeface="Arial" panose="020B0604020202020204" pitchFamily="34" charset="0"/>
                <a:cs typeface="Arial" panose="020B0604020202020204" pitchFamily="34" charset="0"/>
              </a:rPr>
              <a:t>Mill</a:t>
            </a:r>
            <a:r>
              <a:rPr lang="es-ES_tradnl" sz="1600" dirty="0">
                <a:solidFill>
                  <a:schemeClr val="bg1"/>
                </a:solidFill>
                <a:latin typeface="Arial" panose="020B0604020202020204" pitchFamily="34" charset="0"/>
                <a:cs typeface="Arial" panose="020B0604020202020204" pitchFamily="34" charset="0"/>
              </a:rPr>
              <a:t> Kwon están iniciando iglesias en Myanmar, así como entre las poblaciones inmigrantes de Myanmar en Tailandia, Singapur, e incluso en el oeste, incluyendo a Estados Unidos.</a:t>
            </a:r>
            <a:endParaRPr lang="en-US" sz="16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218182"/>
            <a:ext cx="8991600" cy="1077218"/>
          </a:xfrm>
          <a:prstGeom prst="rect">
            <a:avLst/>
          </a:prstGeom>
          <a:noFill/>
          <a:ln w="12700">
            <a:noFill/>
          </a:ln>
        </p:spPr>
        <p:txBody>
          <a:bodyPr wrap="square" rtlCol="0">
            <a:spAutoFit/>
          </a:bodyPr>
          <a:lstStyle/>
          <a:p>
            <a:pPr algn="ctr"/>
            <a:r>
              <a:rPr lang="es-ES_tradnl" sz="3200" cap="all" dirty="0">
                <a:solidFill>
                  <a:srgbClr val="526DB4"/>
                </a:solidFill>
                <a:latin typeface="Arial" panose="020B0604020202020204" pitchFamily="34" charset="0"/>
                <a:cs typeface="Arial" panose="020B0604020202020204" pitchFamily="34" charset="0"/>
              </a:rPr>
              <a:t>Fondo Mundial de Evangelismo</a:t>
            </a:r>
            <a:endParaRPr lang="en-US" sz="3200" cap="all" dirty="0">
              <a:solidFill>
                <a:srgbClr val="526DB4"/>
              </a:solidFill>
              <a:latin typeface="Arial" panose="020B0604020202020204" pitchFamily="34" charset="0"/>
              <a:cs typeface="Arial" panose="020B0604020202020204" pitchFamily="34" charset="0"/>
            </a:endParaRPr>
          </a:p>
          <a:p>
            <a:pPr algn="ctr"/>
            <a:r>
              <a:rPr lang="es-ES_tradnl" sz="3200" b="1" cap="all" dirty="0">
                <a:solidFill>
                  <a:srgbClr val="526DB4"/>
                </a:solidFill>
                <a:latin typeface="Arial" panose="020B0604020202020204" pitchFamily="34" charset="0"/>
                <a:cs typeface="Arial" panose="020B0604020202020204" pitchFamily="34" charset="0"/>
              </a:rPr>
              <a:t>Acción de Gracias</a:t>
            </a:r>
            <a:endParaRPr lang="en-US" sz="3200" b="1" cap="all" dirty="0">
              <a:solidFill>
                <a:srgbClr val="526DB4"/>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46730" y="6019800"/>
            <a:ext cx="668670" cy="495682"/>
          </a:xfrm>
          <a:prstGeom prst="rect">
            <a:avLst/>
          </a:prstGeom>
        </p:spPr>
      </p:pic>
    </p:spTree>
    <p:extLst>
      <p:ext uri="{BB962C8B-B14F-4D97-AF65-F5344CB8AC3E}">
        <p14:creationId xmlns:p14="http://schemas.microsoft.com/office/powerpoint/2010/main" val="40826529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990600" y="5135940"/>
            <a:ext cx="6324600" cy="1569660"/>
          </a:xfrm>
          <a:prstGeom prst="rect">
            <a:avLst/>
          </a:prstGeom>
          <a:noFill/>
        </p:spPr>
        <p:txBody>
          <a:bodyPr wrap="square" rtlCol="0">
            <a:spAutoFit/>
          </a:bodyPr>
          <a:lstStyle/>
          <a:p>
            <a:r>
              <a:rPr lang="es-ES_tradnl" sz="1600" dirty="0">
                <a:solidFill>
                  <a:schemeClr val="bg1"/>
                </a:solidFill>
                <a:latin typeface="Arial" panose="020B0604020202020204" pitchFamily="34" charset="0"/>
                <a:cs typeface="Arial" panose="020B0604020202020204" pitchFamily="34" charset="0"/>
              </a:rPr>
              <a:t>Como resultado del conflicto en Siria, muchos refugiados sirios-armenios están regresando a su hogar en Armenia. </a:t>
            </a:r>
            <a:r>
              <a:rPr lang="es-ES_tradnl" sz="1600" dirty="0" err="1">
                <a:solidFill>
                  <a:schemeClr val="bg1"/>
                </a:solidFill>
                <a:latin typeface="Arial" panose="020B0604020202020204" pitchFamily="34" charset="0"/>
                <a:cs typeface="Arial" panose="020B0604020202020204" pitchFamily="34" charset="0"/>
              </a:rPr>
              <a:t>Zareh</a:t>
            </a:r>
            <a:r>
              <a:rPr lang="es-ES_tradnl" sz="1600" dirty="0">
                <a:solidFill>
                  <a:schemeClr val="bg1"/>
                </a:solidFill>
                <a:latin typeface="Arial" panose="020B0604020202020204" pitchFamily="34" charset="0"/>
                <a:cs typeface="Arial" panose="020B0604020202020204" pitchFamily="34" charset="0"/>
              </a:rPr>
              <a:t> </a:t>
            </a:r>
            <a:r>
              <a:rPr lang="es-ES_tradnl" sz="1600" dirty="0" err="1">
                <a:solidFill>
                  <a:schemeClr val="bg1"/>
                </a:solidFill>
                <a:latin typeface="Arial" panose="020B0604020202020204" pitchFamily="34" charset="0"/>
                <a:cs typeface="Arial" panose="020B0604020202020204" pitchFamily="34" charset="0"/>
              </a:rPr>
              <a:t>Mangilikian</a:t>
            </a:r>
            <a:r>
              <a:rPr lang="es-ES_tradnl" sz="1600" dirty="0">
                <a:solidFill>
                  <a:schemeClr val="bg1"/>
                </a:solidFill>
                <a:latin typeface="Arial" panose="020B0604020202020204" pitchFamily="34" charset="0"/>
                <a:cs typeface="Arial" panose="020B0604020202020204" pitchFamily="34" charset="0"/>
              </a:rPr>
              <a:t> y su familia establecen relaciones con ellos y los asisten cuando se instalan en </a:t>
            </a:r>
            <a:r>
              <a:rPr lang="es-ES_tradnl" sz="1600" dirty="0" err="1">
                <a:solidFill>
                  <a:schemeClr val="bg1"/>
                </a:solidFill>
                <a:latin typeface="Arial" panose="020B0604020202020204" pitchFamily="34" charset="0"/>
                <a:cs typeface="Arial" panose="020B0604020202020204" pitchFamily="34" charset="0"/>
              </a:rPr>
              <a:t>Yereván</a:t>
            </a:r>
            <a:r>
              <a:rPr lang="es-ES_tradnl" sz="1600" dirty="0">
                <a:solidFill>
                  <a:schemeClr val="bg1"/>
                </a:solidFill>
                <a:latin typeface="Arial" panose="020B0604020202020204" pitchFamily="34" charset="0"/>
                <a:cs typeface="Arial" panose="020B0604020202020204" pitchFamily="34" charset="0"/>
              </a:rPr>
              <a:t>, Armenia, proporcionando el apoyo necesario mediante la alimentación, el alquiler de vivienda, la ropa y capacitación.</a:t>
            </a:r>
            <a:endParaRPr lang="en-US" sz="16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218182"/>
            <a:ext cx="8991600" cy="1077218"/>
          </a:xfrm>
          <a:prstGeom prst="rect">
            <a:avLst/>
          </a:prstGeom>
          <a:noFill/>
          <a:ln w="12700">
            <a:noFill/>
          </a:ln>
        </p:spPr>
        <p:txBody>
          <a:bodyPr wrap="square" rtlCol="0">
            <a:spAutoFit/>
          </a:bodyPr>
          <a:lstStyle/>
          <a:p>
            <a:pPr algn="ctr"/>
            <a:r>
              <a:rPr lang="es-ES_tradnl" sz="3200" cap="all" dirty="0">
                <a:solidFill>
                  <a:srgbClr val="526DB4"/>
                </a:solidFill>
                <a:latin typeface="Arial" panose="020B0604020202020204" pitchFamily="34" charset="0"/>
                <a:cs typeface="Arial" panose="020B0604020202020204" pitchFamily="34" charset="0"/>
              </a:rPr>
              <a:t>Fondo Mundial de Evangelismo</a:t>
            </a:r>
            <a:endParaRPr lang="en-US" sz="3200" cap="all" dirty="0">
              <a:solidFill>
                <a:srgbClr val="526DB4"/>
              </a:solidFill>
              <a:latin typeface="Arial" panose="020B0604020202020204" pitchFamily="34" charset="0"/>
              <a:cs typeface="Arial" panose="020B0604020202020204" pitchFamily="34" charset="0"/>
            </a:endParaRPr>
          </a:p>
          <a:p>
            <a:pPr algn="ctr"/>
            <a:r>
              <a:rPr lang="es-ES_tradnl" sz="3200" b="1" cap="all" dirty="0">
                <a:solidFill>
                  <a:srgbClr val="526DB4"/>
                </a:solidFill>
                <a:latin typeface="Arial" panose="020B0604020202020204" pitchFamily="34" charset="0"/>
                <a:cs typeface="Arial" panose="020B0604020202020204" pitchFamily="34" charset="0"/>
              </a:rPr>
              <a:t>Acción de Gracias</a:t>
            </a:r>
            <a:endParaRPr lang="en-US" sz="3200" b="1" cap="all" dirty="0">
              <a:solidFill>
                <a:srgbClr val="526DB4"/>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9530" y="6019800"/>
            <a:ext cx="668670" cy="495682"/>
          </a:xfrm>
          <a:prstGeom prst="rect">
            <a:avLst/>
          </a:prstGeom>
        </p:spPr>
      </p:pic>
    </p:spTree>
    <p:extLst>
      <p:ext uri="{BB962C8B-B14F-4D97-AF65-F5344CB8AC3E}">
        <p14:creationId xmlns:p14="http://schemas.microsoft.com/office/powerpoint/2010/main" val="665736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1981200" y="5229761"/>
            <a:ext cx="6248400" cy="1323439"/>
          </a:xfrm>
          <a:prstGeom prst="rect">
            <a:avLst/>
          </a:prstGeom>
          <a:noFill/>
        </p:spPr>
        <p:txBody>
          <a:bodyPr wrap="square" rtlCol="0">
            <a:spAutoFit/>
          </a:bodyPr>
          <a:lstStyle/>
          <a:p>
            <a:r>
              <a:rPr lang="es-ES_tradnl" sz="1600" dirty="0" smtClean="0">
                <a:solidFill>
                  <a:schemeClr val="bg1"/>
                </a:solidFill>
                <a:latin typeface="Arial" panose="020B0604020202020204" pitchFamily="34" charset="0"/>
                <a:cs typeface="Arial" panose="020B0604020202020204" pitchFamily="34" charset="0"/>
              </a:rPr>
              <a:t>Con el fin de hacer discípulos semejantes a Cristo en el pueblo de Mongolia, donde solo el dos por ciento de la población es cristiana, los misioneros </a:t>
            </a:r>
            <a:r>
              <a:rPr lang="es-ES_tradnl" sz="1600" dirty="0" err="1" smtClean="0">
                <a:solidFill>
                  <a:schemeClr val="bg1"/>
                </a:solidFill>
                <a:latin typeface="Arial" panose="020B0604020202020204" pitchFamily="34" charset="0"/>
                <a:cs typeface="Arial" panose="020B0604020202020204" pitchFamily="34" charset="0"/>
              </a:rPr>
              <a:t>Sunny</a:t>
            </a:r>
            <a:r>
              <a:rPr lang="es-ES_tradnl" sz="1600" dirty="0" smtClean="0">
                <a:solidFill>
                  <a:schemeClr val="bg1"/>
                </a:solidFill>
                <a:latin typeface="Arial" panose="020B0604020202020204" pitchFamily="34" charset="0"/>
                <a:cs typeface="Arial" panose="020B0604020202020204" pitchFamily="34" charset="0"/>
              </a:rPr>
              <a:t> y Lisa </a:t>
            </a:r>
            <a:r>
              <a:rPr lang="es-ES_tradnl" sz="1600" dirty="0" err="1" smtClean="0">
                <a:solidFill>
                  <a:schemeClr val="bg1"/>
                </a:solidFill>
                <a:latin typeface="Arial" panose="020B0604020202020204" pitchFamily="34" charset="0"/>
                <a:cs typeface="Arial" panose="020B0604020202020204" pitchFamily="34" charset="0"/>
              </a:rPr>
              <a:t>Um</a:t>
            </a:r>
            <a:r>
              <a:rPr lang="es-ES_tradnl" sz="1600" dirty="0" smtClean="0">
                <a:solidFill>
                  <a:schemeClr val="bg1"/>
                </a:solidFill>
                <a:latin typeface="Arial" panose="020B0604020202020204" pitchFamily="34" charset="0"/>
                <a:cs typeface="Arial" panose="020B0604020202020204" pitchFamily="34" charset="0"/>
              </a:rPr>
              <a:t> sufrieron bajo el clima frío, aprendieron a hablar </a:t>
            </a:r>
            <a:r>
              <a:rPr lang="es-ES_tradnl" sz="1600" dirty="0" err="1" smtClean="0">
                <a:solidFill>
                  <a:schemeClr val="bg1"/>
                </a:solidFill>
                <a:latin typeface="Arial" panose="020B0604020202020204" pitchFamily="34" charset="0"/>
                <a:cs typeface="Arial" panose="020B0604020202020204" pitchFamily="34" charset="0"/>
              </a:rPr>
              <a:t>Khalkha</a:t>
            </a:r>
            <a:r>
              <a:rPr lang="es-ES_tradnl" sz="1600" dirty="0" smtClean="0">
                <a:solidFill>
                  <a:schemeClr val="bg1"/>
                </a:solidFill>
                <a:latin typeface="Arial" panose="020B0604020202020204" pitchFamily="34" charset="0"/>
                <a:cs typeface="Arial" panose="020B0604020202020204" pitchFamily="34" charset="0"/>
              </a:rPr>
              <a:t> y perforaron un pozo para proveer agua a su comunidad.</a:t>
            </a:r>
            <a:endParaRPr lang="en-US" sz="16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218182"/>
            <a:ext cx="8991600" cy="1077218"/>
          </a:xfrm>
          <a:prstGeom prst="rect">
            <a:avLst/>
          </a:prstGeom>
          <a:noFill/>
          <a:ln w="12700">
            <a:noFill/>
          </a:ln>
        </p:spPr>
        <p:txBody>
          <a:bodyPr wrap="square" rtlCol="0">
            <a:spAutoFit/>
          </a:bodyPr>
          <a:lstStyle/>
          <a:p>
            <a:pPr algn="ctr"/>
            <a:r>
              <a:rPr lang="es-ES_tradnl" sz="3200" cap="all" dirty="0">
                <a:solidFill>
                  <a:srgbClr val="526DB4"/>
                </a:solidFill>
                <a:latin typeface="Arial" panose="020B0604020202020204" pitchFamily="34" charset="0"/>
                <a:cs typeface="Arial" panose="020B0604020202020204" pitchFamily="34" charset="0"/>
              </a:rPr>
              <a:t>Fondo Mundial de Evangelismo</a:t>
            </a:r>
            <a:endParaRPr lang="en-US" sz="3200" cap="all" dirty="0">
              <a:solidFill>
                <a:srgbClr val="526DB4"/>
              </a:solidFill>
              <a:latin typeface="Arial" panose="020B0604020202020204" pitchFamily="34" charset="0"/>
              <a:cs typeface="Arial" panose="020B0604020202020204" pitchFamily="34" charset="0"/>
            </a:endParaRPr>
          </a:p>
          <a:p>
            <a:pPr algn="ctr"/>
            <a:r>
              <a:rPr lang="es-ES_tradnl" sz="3200" b="1" cap="all" dirty="0">
                <a:solidFill>
                  <a:srgbClr val="526DB4"/>
                </a:solidFill>
                <a:latin typeface="Arial" panose="020B0604020202020204" pitchFamily="34" charset="0"/>
                <a:cs typeface="Arial" panose="020B0604020202020204" pitchFamily="34" charset="0"/>
              </a:rPr>
              <a:t>Acción de Gracias</a:t>
            </a:r>
            <a:endParaRPr lang="en-US" sz="3200" b="1" cap="all" dirty="0">
              <a:solidFill>
                <a:srgbClr val="526DB4"/>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46730" y="6019800"/>
            <a:ext cx="668670" cy="495682"/>
          </a:xfrm>
          <a:prstGeom prst="rect">
            <a:avLst/>
          </a:prstGeom>
        </p:spPr>
      </p:pic>
    </p:spTree>
    <p:extLst>
      <p:ext uri="{BB962C8B-B14F-4D97-AF65-F5344CB8AC3E}">
        <p14:creationId xmlns:p14="http://schemas.microsoft.com/office/powerpoint/2010/main" val="6657362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1143000" y="5229761"/>
            <a:ext cx="6096000" cy="1323439"/>
          </a:xfrm>
          <a:prstGeom prst="rect">
            <a:avLst/>
          </a:prstGeom>
          <a:noFill/>
        </p:spPr>
        <p:txBody>
          <a:bodyPr wrap="square" rtlCol="0">
            <a:spAutoFit/>
          </a:bodyPr>
          <a:lstStyle/>
          <a:p>
            <a:r>
              <a:rPr lang="es-ES_tradnl" sz="1600" dirty="0">
                <a:solidFill>
                  <a:schemeClr val="bg1"/>
                </a:solidFill>
                <a:latin typeface="Arial" panose="020B0604020202020204" pitchFamily="34" charset="0"/>
                <a:cs typeface="Arial" panose="020B0604020202020204" pitchFamily="34" charset="0"/>
              </a:rPr>
              <a:t>Cuando los líderes de África Occidental presentaron un desafío para ministrar al pueblo de Togo, un joven pastor llamado </a:t>
            </a:r>
            <a:r>
              <a:rPr lang="es-ES_tradnl" sz="1600" dirty="0" err="1">
                <a:solidFill>
                  <a:schemeClr val="bg1"/>
                </a:solidFill>
                <a:latin typeface="Arial" panose="020B0604020202020204" pitchFamily="34" charset="0"/>
                <a:cs typeface="Arial" panose="020B0604020202020204" pitchFamily="34" charset="0"/>
              </a:rPr>
              <a:t>Apolli</a:t>
            </a:r>
            <a:r>
              <a:rPr lang="es-ES_tradnl" sz="1600" dirty="0">
                <a:solidFill>
                  <a:schemeClr val="bg1"/>
                </a:solidFill>
                <a:latin typeface="Arial" panose="020B0604020202020204" pitchFamily="34" charset="0"/>
                <a:cs typeface="Arial" panose="020B0604020202020204" pitchFamily="34" charset="0"/>
              </a:rPr>
              <a:t> se ofreció como voluntario. A los seis meses de comenzar su ministerio en Togo, </a:t>
            </a:r>
            <a:r>
              <a:rPr lang="es-ES_tradnl" sz="1600" dirty="0" err="1">
                <a:solidFill>
                  <a:schemeClr val="bg1"/>
                </a:solidFill>
                <a:latin typeface="Arial" panose="020B0604020202020204" pitchFamily="34" charset="0"/>
                <a:cs typeface="Arial" panose="020B0604020202020204" pitchFamily="34" charset="0"/>
              </a:rPr>
              <a:t>Apolli</a:t>
            </a:r>
            <a:r>
              <a:rPr lang="es-ES_tradnl" sz="1600" dirty="0">
                <a:solidFill>
                  <a:schemeClr val="bg1"/>
                </a:solidFill>
                <a:latin typeface="Arial" panose="020B0604020202020204" pitchFamily="34" charset="0"/>
                <a:cs typeface="Arial" panose="020B0604020202020204" pitchFamily="34" charset="0"/>
              </a:rPr>
              <a:t> inició 23 iglesias, encendiendo un avivamiento que continúa hoy.</a:t>
            </a:r>
            <a:endParaRPr lang="en-US" sz="16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218182"/>
            <a:ext cx="8991600" cy="1077218"/>
          </a:xfrm>
          <a:prstGeom prst="rect">
            <a:avLst/>
          </a:prstGeom>
          <a:noFill/>
          <a:ln w="12700">
            <a:noFill/>
          </a:ln>
        </p:spPr>
        <p:txBody>
          <a:bodyPr wrap="square" rtlCol="0">
            <a:spAutoFit/>
          </a:bodyPr>
          <a:lstStyle/>
          <a:p>
            <a:pPr algn="ctr"/>
            <a:r>
              <a:rPr lang="es-ES_tradnl" sz="3200" cap="all" dirty="0">
                <a:solidFill>
                  <a:srgbClr val="526DB4"/>
                </a:solidFill>
                <a:latin typeface="Arial" panose="020B0604020202020204" pitchFamily="34" charset="0"/>
                <a:cs typeface="Arial" panose="020B0604020202020204" pitchFamily="34" charset="0"/>
              </a:rPr>
              <a:t>Fondo Mundial de Evangelismo</a:t>
            </a:r>
            <a:endParaRPr lang="en-US" sz="3200" cap="all" dirty="0">
              <a:solidFill>
                <a:srgbClr val="526DB4"/>
              </a:solidFill>
              <a:latin typeface="Arial" panose="020B0604020202020204" pitchFamily="34" charset="0"/>
              <a:cs typeface="Arial" panose="020B0604020202020204" pitchFamily="34" charset="0"/>
            </a:endParaRPr>
          </a:p>
          <a:p>
            <a:pPr algn="ctr"/>
            <a:r>
              <a:rPr lang="es-ES_tradnl" sz="3200" b="1" cap="all" dirty="0">
                <a:solidFill>
                  <a:srgbClr val="526DB4"/>
                </a:solidFill>
                <a:latin typeface="Arial" panose="020B0604020202020204" pitchFamily="34" charset="0"/>
                <a:cs typeface="Arial" panose="020B0604020202020204" pitchFamily="34" charset="0"/>
              </a:rPr>
              <a:t>Acción de Gracias</a:t>
            </a:r>
            <a:endParaRPr lang="en-US" sz="3200" b="1" cap="all" dirty="0">
              <a:solidFill>
                <a:srgbClr val="526DB4"/>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9530" y="6019800"/>
            <a:ext cx="668670" cy="495682"/>
          </a:xfrm>
          <a:prstGeom prst="rect">
            <a:avLst/>
          </a:prstGeom>
        </p:spPr>
      </p:pic>
    </p:spTree>
    <p:extLst>
      <p:ext uri="{BB962C8B-B14F-4D97-AF65-F5344CB8AC3E}">
        <p14:creationId xmlns:p14="http://schemas.microsoft.com/office/powerpoint/2010/main" val="6657362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2336245"/>
            <a:ext cx="8229600" cy="3416320"/>
          </a:xfrm>
          <a:prstGeom prst="rect">
            <a:avLst/>
          </a:prstGeom>
          <a:noFill/>
        </p:spPr>
        <p:txBody>
          <a:bodyPr wrap="square" rtlCol="0">
            <a:spAutoFit/>
          </a:bodyPr>
          <a:lstStyle/>
          <a:p>
            <a:pPr algn="ctr"/>
            <a:r>
              <a:rPr lang="es-ES_tradnl" sz="2400" b="1" i="1" dirty="0">
                <a:solidFill>
                  <a:schemeClr val="bg1"/>
                </a:solidFill>
                <a:latin typeface="Arial" panose="020B0604020202020204" pitchFamily="34" charset="0"/>
                <a:cs typeface="Arial" panose="020B0604020202020204" pitchFamily="34" charset="0"/>
              </a:rPr>
              <a:t>La Iglesia del Nazareno llega </a:t>
            </a:r>
            <a:r>
              <a:rPr lang="es-ES_tradnl" sz="2400" b="1" i="1" dirty="0" smtClean="0">
                <a:solidFill>
                  <a:schemeClr val="bg1"/>
                </a:solidFill>
                <a:latin typeface="Arial" panose="020B0604020202020204" pitchFamily="34" charset="0"/>
                <a:cs typeface="Arial" panose="020B0604020202020204" pitchFamily="34" charset="0"/>
              </a:rPr>
              <a:t>donde</a:t>
            </a:r>
          </a:p>
          <a:p>
            <a:pPr algn="ctr"/>
            <a:r>
              <a:rPr lang="es-ES_tradnl" sz="2400" b="1" i="1" dirty="0" smtClean="0">
                <a:solidFill>
                  <a:schemeClr val="bg1"/>
                </a:solidFill>
                <a:latin typeface="Arial" panose="020B0604020202020204" pitchFamily="34" charset="0"/>
                <a:cs typeface="Arial" panose="020B0604020202020204" pitchFamily="34" charset="0"/>
              </a:rPr>
              <a:t>la </a:t>
            </a:r>
            <a:r>
              <a:rPr lang="es-ES_tradnl" sz="2400" b="1" i="1" dirty="0">
                <a:solidFill>
                  <a:schemeClr val="bg1"/>
                </a:solidFill>
                <a:latin typeface="Arial" panose="020B0604020202020204" pitchFamily="34" charset="0"/>
                <a:cs typeface="Arial" panose="020B0604020202020204" pitchFamily="34" charset="0"/>
              </a:rPr>
              <a:t>iglesia aún no está:</a:t>
            </a:r>
            <a:endParaRPr lang="en-US" sz="2400" b="1" i="1" dirty="0">
              <a:solidFill>
                <a:schemeClr val="bg1"/>
              </a:solidFill>
              <a:latin typeface="Arial" panose="020B0604020202020204" pitchFamily="34" charset="0"/>
              <a:cs typeface="Arial" panose="020B0604020202020204" pitchFamily="34" charset="0"/>
            </a:endParaRPr>
          </a:p>
          <a:p>
            <a:pPr lvl="0" algn="ctr"/>
            <a:endParaRPr lang="en-US" sz="2400" dirty="0" smtClean="0">
              <a:solidFill>
                <a:schemeClr val="bg1"/>
              </a:solidFill>
              <a:latin typeface="Arial" panose="020B0604020202020204" pitchFamily="34" charset="0"/>
              <a:cs typeface="Arial" panose="020B0604020202020204" pitchFamily="34" charset="0"/>
            </a:endParaRPr>
          </a:p>
          <a:p>
            <a:r>
              <a:rPr lang="es-ES_tradnl" sz="2400" dirty="0">
                <a:solidFill>
                  <a:schemeClr val="bg1"/>
                </a:solidFill>
                <a:latin typeface="Arial" panose="020B0604020202020204" pitchFamily="34" charset="0"/>
                <a:cs typeface="Arial" panose="020B0604020202020204" pitchFamily="34" charset="0"/>
              </a:rPr>
              <a:t>Hasta finales de la década de 1980, el trabajo en la India se centró en sólo unos pocos estados centrales y meridionales del país. Los Nazarenos luego se expandieron hacia territorios adicionales dentro de la India. En 2016, más de 33 mil miembros plenos fueron reportados en 875 iglesias activas en estas nuevas áreas.</a:t>
            </a:r>
            <a:endParaRPr lang="en-US" sz="24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218182"/>
            <a:ext cx="8991600" cy="1077218"/>
          </a:xfrm>
          <a:prstGeom prst="rect">
            <a:avLst/>
          </a:prstGeom>
          <a:noFill/>
          <a:ln w="12700">
            <a:noFill/>
          </a:ln>
        </p:spPr>
        <p:txBody>
          <a:bodyPr wrap="square" rtlCol="0">
            <a:spAutoFit/>
          </a:bodyPr>
          <a:lstStyle/>
          <a:p>
            <a:pPr algn="ctr"/>
            <a:r>
              <a:rPr lang="es-ES_tradnl" sz="3200" cap="all" dirty="0">
                <a:solidFill>
                  <a:srgbClr val="526DB4"/>
                </a:solidFill>
                <a:latin typeface="Arial" panose="020B0604020202020204" pitchFamily="34" charset="0"/>
                <a:cs typeface="Arial" panose="020B0604020202020204" pitchFamily="34" charset="0"/>
              </a:rPr>
              <a:t>Fondo Mundial de Evangelismo</a:t>
            </a:r>
            <a:endParaRPr lang="en-US" sz="3200" cap="all" dirty="0">
              <a:solidFill>
                <a:srgbClr val="526DB4"/>
              </a:solidFill>
              <a:latin typeface="Arial" panose="020B0604020202020204" pitchFamily="34" charset="0"/>
              <a:cs typeface="Arial" panose="020B0604020202020204" pitchFamily="34" charset="0"/>
            </a:endParaRPr>
          </a:p>
          <a:p>
            <a:pPr algn="ctr"/>
            <a:r>
              <a:rPr lang="es-ES_tradnl" sz="3200" b="1" cap="all" dirty="0">
                <a:solidFill>
                  <a:srgbClr val="526DB4"/>
                </a:solidFill>
                <a:latin typeface="Arial" panose="020B0604020202020204" pitchFamily="34" charset="0"/>
                <a:cs typeface="Arial" panose="020B0604020202020204" pitchFamily="34" charset="0"/>
              </a:rPr>
              <a:t>Acción de Gracias</a:t>
            </a:r>
            <a:endParaRPr lang="en-US" sz="3200" b="1" cap="all" dirty="0">
              <a:solidFill>
                <a:srgbClr val="526DB4"/>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46730" y="6019800"/>
            <a:ext cx="668670" cy="495682"/>
          </a:xfrm>
          <a:prstGeom prst="rect">
            <a:avLst/>
          </a:prstGeom>
        </p:spPr>
      </p:pic>
    </p:spTree>
    <p:extLst>
      <p:ext uri="{BB962C8B-B14F-4D97-AF65-F5344CB8AC3E}">
        <p14:creationId xmlns:p14="http://schemas.microsoft.com/office/powerpoint/2010/main" val="10940397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2381250"/>
            <a:ext cx="8229600" cy="3046988"/>
          </a:xfrm>
          <a:prstGeom prst="rect">
            <a:avLst/>
          </a:prstGeom>
          <a:noFill/>
        </p:spPr>
        <p:txBody>
          <a:bodyPr wrap="square" rtlCol="0">
            <a:spAutoFit/>
          </a:bodyPr>
          <a:lstStyle/>
          <a:p>
            <a:pPr algn="ctr"/>
            <a:r>
              <a:rPr lang="es-ES_tradnl" sz="2400" b="1" i="1" dirty="0">
                <a:solidFill>
                  <a:schemeClr val="bg1"/>
                </a:solidFill>
                <a:latin typeface="Arial" panose="020B0604020202020204" pitchFamily="34" charset="0"/>
                <a:cs typeface="Arial" panose="020B0604020202020204" pitchFamily="34" charset="0"/>
              </a:rPr>
              <a:t>La Iglesia del Nazareno llega donde</a:t>
            </a:r>
          </a:p>
          <a:p>
            <a:pPr algn="ctr"/>
            <a:r>
              <a:rPr lang="es-ES_tradnl" sz="2400" b="1" i="1" dirty="0">
                <a:solidFill>
                  <a:schemeClr val="bg1"/>
                </a:solidFill>
                <a:latin typeface="Arial" panose="020B0604020202020204" pitchFamily="34" charset="0"/>
                <a:cs typeface="Arial" panose="020B0604020202020204" pitchFamily="34" charset="0"/>
              </a:rPr>
              <a:t>la iglesia aún no está:</a:t>
            </a:r>
            <a:endParaRPr lang="en-US" sz="2400" b="1" i="1" dirty="0">
              <a:solidFill>
                <a:schemeClr val="bg1"/>
              </a:solidFill>
              <a:latin typeface="Arial" panose="020B0604020202020204" pitchFamily="34" charset="0"/>
              <a:cs typeface="Arial" panose="020B0604020202020204" pitchFamily="34" charset="0"/>
            </a:endParaRPr>
          </a:p>
          <a:p>
            <a:pPr lvl="0" algn="ctr"/>
            <a:endParaRPr lang="en-US" sz="2400" dirty="0" smtClean="0">
              <a:solidFill>
                <a:schemeClr val="bg1"/>
              </a:solidFill>
              <a:latin typeface="Arial" panose="020B0604020202020204" pitchFamily="34" charset="0"/>
              <a:cs typeface="Arial" panose="020B0604020202020204" pitchFamily="34" charset="0"/>
            </a:endParaRPr>
          </a:p>
          <a:p>
            <a:r>
              <a:rPr lang="es-ES_tradnl" sz="2400" dirty="0">
                <a:solidFill>
                  <a:schemeClr val="bg1"/>
                </a:solidFill>
                <a:latin typeface="Arial" panose="020B0604020202020204" pitchFamily="34" charset="0"/>
                <a:cs typeface="Arial" panose="020B0604020202020204" pitchFamily="34" charset="0"/>
              </a:rPr>
              <a:t>Durante décadas, el trabajo en Mozambique se centró en el sur y el oeste del país. En 1991, los Nazarenos comenzaron a expandirse a nuevas partes del país. En 2016, los 22 distritos en el nuevo territorio reportaron 117.000 miembros plenos en 1.343 iglesias activas.</a:t>
            </a:r>
            <a:endParaRPr lang="en-US" sz="24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218182"/>
            <a:ext cx="8991600" cy="1077218"/>
          </a:xfrm>
          <a:prstGeom prst="rect">
            <a:avLst/>
          </a:prstGeom>
          <a:noFill/>
          <a:ln w="12700">
            <a:noFill/>
          </a:ln>
        </p:spPr>
        <p:txBody>
          <a:bodyPr wrap="square" rtlCol="0">
            <a:spAutoFit/>
          </a:bodyPr>
          <a:lstStyle/>
          <a:p>
            <a:pPr algn="ctr"/>
            <a:r>
              <a:rPr lang="es-ES_tradnl" sz="3200" cap="all" dirty="0">
                <a:solidFill>
                  <a:srgbClr val="526DB4"/>
                </a:solidFill>
                <a:latin typeface="Arial" panose="020B0604020202020204" pitchFamily="34" charset="0"/>
                <a:cs typeface="Arial" panose="020B0604020202020204" pitchFamily="34" charset="0"/>
              </a:rPr>
              <a:t>Fondo Mundial de Evangelismo</a:t>
            </a:r>
            <a:endParaRPr lang="en-US" sz="3200" cap="all" dirty="0">
              <a:solidFill>
                <a:srgbClr val="526DB4"/>
              </a:solidFill>
              <a:latin typeface="Arial" panose="020B0604020202020204" pitchFamily="34" charset="0"/>
              <a:cs typeface="Arial" panose="020B0604020202020204" pitchFamily="34" charset="0"/>
            </a:endParaRPr>
          </a:p>
          <a:p>
            <a:pPr algn="ctr"/>
            <a:r>
              <a:rPr lang="es-ES_tradnl" sz="3200" b="1" cap="all" dirty="0">
                <a:solidFill>
                  <a:srgbClr val="526DB4"/>
                </a:solidFill>
                <a:latin typeface="Arial" panose="020B0604020202020204" pitchFamily="34" charset="0"/>
                <a:cs typeface="Arial" panose="020B0604020202020204" pitchFamily="34" charset="0"/>
              </a:rPr>
              <a:t>Acción de Gracias</a:t>
            </a:r>
            <a:endParaRPr lang="en-US" sz="3200" b="1" cap="all" dirty="0">
              <a:solidFill>
                <a:srgbClr val="526DB4"/>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46730" y="6019800"/>
            <a:ext cx="668670" cy="495682"/>
          </a:xfrm>
          <a:prstGeom prst="rect">
            <a:avLst/>
          </a:prstGeom>
        </p:spPr>
      </p:pic>
    </p:spTree>
    <p:extLst>
      <p:ext uri="{BB962C8B-B14F-4D97-AF65-F5344CB8AC3E}">
        <p14:creationId xmlns:p14="http://schemas.microsoft.com/office/powerpoint/2010/main" val="2786740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2234148"/>
            <a:ext cx="8229600" cy="3785652"/>
          </a:xfrm>
          <a:prstGeom prst="rect">
            <a:avLst/>
          </a:prstGeom>
          <a:noFill/>
        </p:spPr>
        <p:txBody>
          <a:bodyPr wrap="square" rtlCol="0">
            <a:spAutoFit/>
          </a:bodyPr>
          <a:lstStyle/>
          <a:p>
            <a:pPr algn="ctr"/>
            <a:r>
              <a:rPr lang="es-ES_tradnl" sz="2400" b="1" i="1" dirty="0">
                <a:solidFill>
                  <a:schemeClr val="bg1"/>
                </a:solidFill>
                <a:latin typeface="Arial" panose="020B0604020202020204" pitchFamily="34" charset="0"/>
                <a:cs typeface="Arial" panose="020B0604020202020204" pitchFamily="34" charset="0"/>
              </a:rPr>
              <a:t>La Iglesia del Nazareno llega donde</a:t>
            </a:r>
          </a:p>
          <a:p>
            <a:pPr algn="ctr"/>
            <a:r>
              <a:rPr lang="es-ES_tradnl" sz="2400" b="1" i="1" dirty="0">
                <a:solidFill>
                  <a:schemeClr val="bg1"/>
                </a:solidFill>
                <a:latin typeface="Arial" panose="020B0604020202020204" pitchFamily="34" charset="0"/>
                <a:cs typeface="Arial" panose="020B0604020202020204" pitchFamily="34" charset="0"/>
              </a:rPr>
              <a:t>la iglesia aún no está:</a:t>
            </a:r>
            <a:endParaRPr lang="en-US" sz="2400" b="1" i="1" dirty="0">
              <a:solidFill>
                <a:schemeClr val="bg1"/>
              </a:solidFill>
              <a:latin typeface="Arial" panose="020B0604020202020204" pitchFamily="34" charset="0"/>
              <a:cs typeface="Arial" panose="020B0604020202020204" pitchFamily="34" charset="0"/>
            </a:endParaRPr>
          </a:p>
          <a:p>
            <a:pPr lvl="0" algn="ctr"/>
            <a:endParaRPr lang="en-US" sz="2400" dirty="0" smtClean="0">
              <a:solidFill>
                <a:schemeClr val="bg1"/>
              </a:solidFill>
              <a:latin typeface="Arial" panose="020B0604020202020204" pitchFamily="34" charset="0"/>
              <a:cs typeface="Arial" panose="020B0604020202020204" pitchFamily="34" charset="0"/>
            </a:endParaRPr>
          </a:p>
          <a:p>
            <a:r>
              <a:rPr lang="es-ES_tradnl" sz="2400" dirty="0">
                <a:solidFill>
                  <a:schemeClr val="bg1"/>
                </a:solidFill>
                <a:latin typeface="Arial" panose="020B0604020202020204" pitchFamily="34" charset="0"/>
                <a:cs typeface="Arial" panose="020B0604020202020204" pitchFamily="34" charset="0"/>
              </a:rPr>
              <a:t>Veinticinco años atrás, la Iglesia del Nazareno no tenía ningún trabajo en lo que hoy se considera el área del sur de Asia. En 2016, tres distritos en Bangladesh reportaron 96.000 miembros activos y 3.874 iglesias activas. Tres países adicionales en esta área, de los cuales ninguno de ellos entraron hasta el siglo 21, ahora reportan tener más de 37.000 miembros activos y 1.033 iglesias </a:t>
            </a:r>
            <a:r>
              <a:rPr lang="es-ES_tradnl" sz="2400" dirty="0" smtClean="0">
                <a:solidFill>
                  <a:schemeClr val="bg1"/>
                </a:solidFill>
                <a:latin typeface="Arial" panose="020B0604020202020204" pitchFamily="34" charset="0"/>
                <a:cs typeface="Arial" panose="020B0604020202020204" pitchFamily="34" charset="0"/>
              </a:rPr>
              <a:t>activas.</a:t>
            </a:r>
            <a:endParaRPr lang="en-US" sz="24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218182"/>
            <a:ext cx="8991600" cy="1077218"/>
          </a:xfrm>
          <a:prstGeom prst="rect">
            <a:avLst/>
          </a:prstGeom>
          <a:noFill/>
          <a:ln w="12700">
            <a:noFill/>
          </a:ln>
        </p:spPr>
        <p:txBody>
          <a:bodyPr wrap="square" rtlCol="0">
            <a:spAutoFit/>
          </a:bodyPr>
          <a:lstStyle/>
          <a:p>
            <a:pPr algn="ctr"/>
            <a:r>
              <a:rPr lang="es-ES_tradnl" sz="3200" cap="all" dirty="0">
                <a:solidFill>
                  <a:srgbClr val="526DB4"/>
                </a:solidFill>
                <a:latin typeface="Arial" panose="020B0604020202020204" pitchFamily="34" charset="0"/>
                <a:cs typeface="Arial" panose="020B0604020202020204" pitchFamily="34" charset="0"/>
              </a:rPr>
              <a:t>Fondo Mundial de Evangelismo</a:t>
            </a:r>
            <a:endParaRPr lang="en-US" sz="3200" cap="all" dirty="0">
              <a:solidFill>
                <a:srgbClr val="526DB4"/>
              </a:solidFill>
              <a:latin typeface="Arial" panose="020B0604020202020204" pitchFamily="34" charset="0"/>
              <a:cs typeface="Arial" panose="020B0604020202020204" pitchFamily="34" charset="0"/>
            </a:endParaRPr>
          </a:p>
          <a:p>
            <a:pPr algn="ctr"/>
            <a:r>
              <a:rPr lang="es-ES_tradnl" sz="3200" b="1" cap="all" dirty="0">
                <a:solidFill>
                  <a:srgbClr val="526DB4"/>
                </a:solidFill>
                <a:latin typeface="Arial" panose="020B0604020202020204" pitchFamily="34" charset="0"/>
                <a:cs typeface="Arial" panose="020B0604020202020204" pitchFamily="34" charset="0"/>
              </a:rPr>
              <a:t>Acción de Gracias</a:t>
            </a:r>
            <a:endParaRPr lang="en-US" sz="3200" b="1" cap="all" dirty="0">
              <a:solidFill>
                <a:srgbClr val="526DB4"/>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46730" y="6019800"/>
            <a:ext cx="668670" cy="495682"/>
          </a:xfrm>
          <a:prstGeom prst="rect">
            <a:avLst/>
          </a:prstGeom>
        </p:spPr>
      </p:pic>
    </p:spTree>
    <p:extLst>
      <p:ext uri="{BB962C8B-B14F-4D97-AF65-F5344CB8AC3E}">
        <p14:creationId xmlns:p14="http://schemas.microsoft.com/office/powerpoint/2010/main" val="278674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2514600"/>
            <a:ext cx="8229600" cy="2677656"/>
          </a:xfrm>
          <a:prstGeom prst="rect">
            <a:avLst/>
          </a:prstGeom>
          <a:noFill/>
        </p:spPr>
        <p:txBody>
          <a:bodyPr wrap="square" rtlCol="0">
            <a:spAutoFit/>
          </a:bodyPr>
          <a:lstStyle/>
          <a:p>
            <a:pPr algn="ctr"/>
            <a:r>
              <a:rPr lang="es-ES_tradnl" sz="2400" b="1" i="1" dirty="0">
                <a:solidFill>
                  <a:schemeClr val="bg1"/>
                </a:solidFill>
                <a:latin typeface="Arial" panose="020B0604020202020204" pitchFamily="34" charset="0"/>
                <a:cs typeface="Arial" panose="020B0604020202020204" pitchFamily="34" charset="0"/>
              </a:rPr>
              <a:t>La Iglesia del Nazareno llega donde</a:t>
            </a:r>
          </a:p>
          <a:p>
            <a:pPr algn="ctr"/>
            <a:r>
              <a:rPr lang="es-ES_tradnl" sz="2400" b="1" i="1" dirty="0">
                <a:solidFill>
                  <a:schemeClr val="bg1"/>
                </a:solidFill>
                <a:latin typeface="Arial" panose="020B0604020202020204" pitchFamily="34" charset="0"/>
                <a:cs typeface="Arial" panose="020B0604020202020204" pitchFamily="34" charset="0"/>
              </a:rPr>
              <a:t>la iglesia aún no está:</a:t>
            </a:r>
            <a:endParaRPr lang="en-US" sz="2400" b="1" i="1" dirty="0">
              <a:solidFill>
                <a:schemeClr val="bg1"/>
              </a:solidFill>
              <a:latin typeface="Arial" panose="020B0604020202020204" pitchFamily="34" charset="0"/>
              <a:cs typeface="Arial" panose="020B0604020202020204" pitchFamily="34" charset="0"/>
            </a:endParaRPr>
          </a:p>
          <a:p>
            <a:pPr lvl="0" algn="ctr"/>
            <a:endParaRPr lang="en-US" sz="2400" dirty="0" smtClean="0">
              <a:solidFill>
                <a:schemeClr val="bg1"/>
              </a:solidFill>
              <a:latin typeface="Arial" panose="020B0604020202020204" pitchFamily="34" charset="0"/>
              <a:cs typeface="Arial" panose="020B0604020202020204" pitchFamily="34" charset="0"/>
            </a:endParaRPr>
          </a:p>
          <a:p>
            <a:r>
              <a:rPr lang="es-ES_tradnl" sz="2400" dirty="0">
                <a:solidFill>
                  <a:schemeClr val="bg1"/>
                </a:solidFill>
                <a:latin typeface="Arial" panose="020B0604020202020204" pitchFamily="34" charset="0"/>
                <a:cs typeface="Arial" panose="020B0604020202020204" pitchFamily="34" charset="0"/>
              </a:rPr>
              <a:t>Hace quince años, la Iglesia del Nazareno no tenía trabajo en África occidental entre Ghana y Nigeria. En 2016, los cinco distritos de Benín y Togo en esta área reportaron 62.988 miembros activos y 1.383 iglesias activas.</a:t>
            </a:r>
            <a:endParaRPr lang="en-US" sz="2400" dirty="0">
              <a:solidFill>
                <a:schemeClr val="bg1"/>
              </a:solidFill>
              <a:latin typeface="Arial" panose="020B0604020202020204" pitchFamily="34" charset="0"/>
              <a:cs typeface="Arial" panose="020B0604020202020204" pitchFamily="34" charset="0"/>
            </a:endParaRPr>
          </a:p>
        </p:txBody>
      </p:sp>
      <p:sp>
        <p:nvSpPr>
          <p:cNvPr id="4" name="TextBox 3"/>
          <p:cNvSpPr txBox="1"/>
          <p:nvPr/>
        </p:nvSpPr>
        <p:spPr>
          <a:xfrm>
            <a:off x="76200" y="218182"/>
            <a:ext cx="8991600" cy="1077218"/>
          </a:xfrm>
          <a:prstGeom prst="rect">
            <a:avLst/>
          </a:prstGeom>
          <a:noFill/>
          <a:ln w="12700">
            <a:noFill/>
          </a:ln>
        </p:spPr>
        <p:txBody>
          <a:bodyPr wrap="square" rtlCol="0">
            <a:spAutoFit/>
          </a:bodyPr>
          <a:lstStyle/>
          <a:p>
            <a:pPr algn="ctr"/>
            <a:r>
              <a:rPr lang="es-ES_tradnl" sz="3200" cap="all" dirty="0">
                <a:solidFill>
                  <a:srgbClr val="526DB4"/>
                </a:solidFill>
                <a:latin typeface="Arial" panose="020B0604020202020204" pitchFamily="34" charset="0"/>
                <a:cs typeface="Arial" panose="020B0604020202020204" pitchFamily="34" charset="0"/>
              </a:rPr>
              <a:t>Fondo Mundial de Evangelismo</a:t>
            </a:r>
            <a:endParaRPr lang="en-US" sz="3200" cap="all" dirty="0">
              <a:solidFill>
                <a:srgbClr val="526DB4"/>
              </a:solidFill>
              <a:latin typeface="Arial" panose="020B0604020202020204" pitchFamily="34" charset="0"/>
              <a:cs typeface="Arial" panose="020B0604020202020204" pitchFamily="34" charset="0"/>
            </a:endParaRPr>
          </a:p>
          <a:p>
            <a:pPr algn="ctr"/>
            <a:r>
              <a:rPr lang="es-ES_tradnl" sz="3200" b="1" cap="all" dirty="0">
                <a:solidFill>
                  <a:srgbClr val="526DB4"/>
                </a:solidFill>
                <a:latin typeface="Arial" panose="020B0604020202020204" pitchFamily="34" charset="0"/>
                <a:cs typeface="Arial" panose="020B0604020202020204" pitchFamily="34" charset="0"/>
              </a:rPr>
              <a:t>Acción de Gracias</a:t>
            </a:r>
            <a:endParaRPr lang="en-US" sz="3200" b="1" cap="all" dirty="0">
              <a:solidFill>
                <a:srgbClr val="526DB4"/>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46730" y="6019800"/>
            <a:ext cx="668670" cy="495682"/>
          </a:xfrm>
          <a:prstGeom prst="rect">
            <a:avLst/>
          </a:prstGeom>
        </p:spPr>
      </p:pic>
    </p:spTree>
    <p:extLst>
      <p:ext uri="{BB962C8B-B14F-4D97-AF65-F5344CB8AC3E}">
        <p14:creationId xmlns:p14="http://schemas.microsoft.com/office/powerpoint/2010/main" val="2786740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2666</TotalTime>
  <Words>605</Words>
  <Application>Microsoft Office PowerPoint</Application>
  <PresentationFormat>On-screen Show (4:3)</PresentationFormat>
  <Paragraphs>48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Church of the Nazarene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Jeremy Hoffpauir</dc:creator>
  <cp:lastModifiedBy>Jeremy Hoffpauir</cp:lastModifiedBy>
  <cp:revision>37</cp:revision>
  <dcterms:created xsi:type="dcterms:W3CDTF">2016-07-06T15:17:19Z</dcterms:created>
  <dcterms:modified xsi:type="dcterms:W3CDTF">2017-08-30T18:03:11Z</dcterms:modified>
</cp:coreProperties>
</file>