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58" r:id="rId3"/>
    <p:sldId id="286" r:id="rId4"/>
    <p:sldId id="289" r:id="rId5"/>
    <p:sldId id="270" r:id="rId6"/>
    <p:sldId id="273" r:id="rId7"/>
    <p:sldId id="276" r:id="rId8"/>
    <p:sldId id="266" r:id="rId9"/>
    <p:sldId id="279" r:id="rId10"/>
    <p:sldId id="282" r:id="rId11"/>
    <p:sldId id="256" r:id="rId12"/>
    <p:sldId id="261" r:id="rId13"/>
  </p:sldIdLst>
  <p:sldSz cx="18288000" cy="10287000"/>
  <p:notesSz cx="6858000" cy="9144000"/>
  <p:embeddedFontLst>
    <p:embeddedFont>
      <p:font typeface="Adirek Slab" pitchFamily="2" charset="-34"/>
      <p:regular r:id="rId14"/>
    </p:embeddedFont>
    <p:embeddedFont>
      <p:font typeface="Adirek Slab Ultra-Bold" pitchFamily="2" charset="-34"/>
      <p:regular r:id="rId15"/>
      <p:bold r:id="rId16"/>
    </p:embeddedFont>
    <p:embeddedFont>
      <p:font typeface="Arial Rounded MT Bold" panose="020F0704030504030204" pitchFamily="34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6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0" autoAdjust="0"/>
    <p:restoredTop sz="94628" autoAdjust="0"/>
  </p:normalViewPr>
  <p:slideViewPr>
    <p:cSldViewPr>
      <p:cViewPr>
        <p:scale>
          <a:sx n="49" d="100"/>
          <a:sy n="49" d="100"/>
        </p:scale>
        <p:origin x="672" y="1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>
            <a:extLst>
              <a:ext uri="{FF2B5EF4-FFF2-40B4-BE49-F238E27FC236}">
                <a16:creationId xmlns:a16="http://schemas.microsoft.com/office/drawing/2014/main" id="{09327D76-896E-052F-338C-CFCCAB59AF7C}"/>
              </a:ext>
            </a:extLst>
          </p:cNvPr>
          <p:cNvGrpSpPr/>
          <p:nvPr/>
        </p:nvGrpSpPr>
        <p:grpSpPr>
          <a:xfrm rot="1250643">
            <a:off x="15431642" y="139402"/>
            <a:ext cx="5494429" cy="11620627"/>
            <a:chOff x="401195" y="-33062"/>
            <a:chExt cx="7325905" cy="5352756"/>
          </a:xfrm>
        </p:grpSpPr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84979216-C17A-95B7-8141-5E9D7EA29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4000"/>
            </a:blip>
            <a:srcRect t="6077" r="69948" b="61015"/>
            <a:stretch/>
          </p:blipFill>
          <p:spPr>
            <a:xfrm rot="21421315">
              <a:off x="401195" y="-33062"/>
              <a:ext cx="7325905" cy="5352756"/>
            </a:xfrm>
            <a:prstGeom prst="rect">
              <a:avLst/>
            </a:prstGeom>
          </p:spPr>
        </p:pic>
      </p:grpSp>
      <p:grpSp>
        <p:nvGrpSpPr>
          <p:cNvPr id="2" name="Group 2"/>
          <p:cNvGrpSpPr/>
          <p:nvPr/>
        </p:nvGrpSpPr>
        <p:grpSpPr>
          <a:xfrm>
            <a:off x="907587" y="0"/>
            <a:ext cx="16472825" cy="10287000"/>
            <a:chOff x="0" y="0"/>
            <a:chExt cx="1016009" cy="634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6009" cy="634480"/>
            </a:xfrm>
            <a:custGeom>
              <a:avLst/>
              <a:gdLst/>
              <a:ahLst/>
              <a:cxnLst/>
              <a:rect l="l" t="t" r="r" b="b"/>
              <a:pathLst>
                <a:path w="1016009" h="634480">
                  <a:moveTo>
                    <a:pt x="203200" y="0"/>
                  </a:moveTo>
                  <a:lnTo>
                    <a:pt x="1016009" y="0"/>
                  </a:lnTo>
                  <a:lnTo>
                    <a:pt x="812809" y="634480"/>
                  </a:lnTo>
                  <a:lnTo>
                    <a:pt x="0" y="6344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19050"/>
              <a:ext cx="812809" cy="615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07586" y="3554881"/>
            <a:ext cx="16472826" cy="3863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77"/>
              </a:rPr>
              <a:t>MENTOREANDO</a:t>
            </a:r>
          </a:p>
          <a:p>
            <a:pPr algn="ctr">
              <a:lnSpc>
                <a:spcPts val="5900"/>
              </a:lnSpc>
            </a:pPr>
            <a:endParaRPr lang="en-US" sz="96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>
              <a:lnSpc>
                <a:spcPts val="5900"/>
              </a:lnSpc>
            </a:pP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77"/>
              </a:rPr>
              <a:t> NUESTRAS</a:t>
            </a:r>
          </a:p>
          <a:p>
            <a:pPr algn="ctr">
              <a:lnSpc>
                <a:spcPts val="5900"/>
              </a:lnSpc>
            </a:pPr>
            <a:endParaRPr lang="en-US" sz="96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>
              <a:lnSpc>
                <a:spcPts val="5900"/>
              </a:lnSpc>
            </a:pP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77"/>
              </a:rPr>
              <a:t> GENERACIONES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907587" y="5143500"/>
            <a:ext cx="1647268" cy="5119687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4329859">
            <a:off x="14734479" y="985838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1483779" y="11398766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4329859">
            <a:off x="-1660384" y="8588522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4031958" y="1913878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1483779" y="9998840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2" name="AutoShape 12"/>
          <p:cNvSpPr/>
          <p:nvPr/>
        </p:nvSpPr>
        <p:spPr>
          <a:xfrm rot="-4329859">
            <a:off x="1752917" y="-760137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13"/>
          <p:cNvSpPr/>
          <p:nvPr/>
        </p:nvSpPr>
        <p:spPr>
          <a:xfrm rot="-4329859">
            <a:off x="1564163" y="-1587135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4" name="Group 14"/>
          <p:cNvGrpSpPr/>
          <p:nvPr/>
        </p:nvGrpSpPr>
        <p:grpSpPr>
          <a:xfrm>
            <a:off x="345564" y="18776"/>
            <a:ext cx="2510578" cy="2510578"/>
            <a:chOff x="0" y="0"/>
            <a:chExt cx="1964143" cy="19641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397ED65-4CAF-0DC9-F067-BC944BB8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35811" r="48017" b="34891"/>
          <a:stretch/>
        </p:blipFill>
        <p:spPr>
          <a:xfrm>
            <a:off x="15433730" y="143049"/>
            <a:ext cx="1058618" cy="8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47E15EB-112C-4C23-A0BC-1D5AB46DC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/>
          <a:stretch/>
        </p:blipFill>
        <p:spPr>
          <a:xfrm>
            <a:off x="11201400" y="2905"/>
            <a:ext cx="7722557" cy="1039720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4" name="TextBox 14"/>
          <p:cNvSpPr txBox="1"/>
          <p:nvPr/>
        </p:nvSpPr>
        <p:spPr>
          <a:xfrm>
            <a:off x="6934200" y="9601137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B7E633A-4915-089F-8B74-DA8C2295A807}"/>
              </a:ext>
            </a:extLst>
          </p:cNvPr>
          <p:cNvSpPr txBox="1"/>
          <p:nvPr/>
        </p:nvSpPr>
        <p:spPr>
          <a:xfrm>
            <a:off x="-109353" y="1659150"/>
            <a:ext cx="1112053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He fallado, pero quiero iniciar un proceso de mejora</a:t>
            </a:r>
            <a:br>
              <a:rPr lang="es-MX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s-MX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¿Qué puedo hacer?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9EABAB0-D607-2A7C-ADB6-5567B4993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135468"/>
            <a:ext cx="3716657" cy="37166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4CD328-290A-4049-A66E-26807A891EBA}"/>
              </a:ext>
            </a:extLst>
          </p:cNvPr>
          <p:cNvSpPr txBox="1"/>
          <p:nvPr/>
        </p:nvSpPr>
        <p:spPr>
          <a:xfrm>
            <a:off x="399348" y="4125844"/>
            <a:ext cx="108788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Reflexione acerca de sus acciones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Comuníquese  abierta y honestamente con sus hijos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Establezca metas  claras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3E9089-9049-4A3F-B75E-390872B0B594}"/>
              </a:ext>
            </a:extLst>
          </p:cNvPr>
          <p:cNvSpPr txBox="1"/>
          <p:nvPr/>
        </p:nvSpPr>
        <p:spPr>
          <a:xfrm>
            <a:off x="399348" y="6680389"/>
            <a:ext cx="104216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Dedique tiempo de calidad con tus hijos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Busque ayuda profesional y utilice diversos recursos </a:t>
            </a:r>
          </a:p>
        </p:txBody>
      </p:sp>
    </p:spTree>
    <p:extLst>
      <p:ext uri="{BB962C8B-B14F-4D97-AF65-F5344CB8AC3E}">
        <p14:creationId xmlns:p14="http://schemas.microsoft.com/office/powerpoint/2010/main" val="7108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EA4387-626C-443E-B0F1-5F2E85B0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" y="-32958"/>
            <a:ext cx="18288000" cy="10287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4329859">
            <a:off x="15286086" y="1109302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3152945" y="10903743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4695674" y="1754201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3013656" y="10143631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4" name="Group 14"/>
          <p:cNvGrpSpPr/>
          <p:nvPr/>
        </p:nvGrpSpPr>
        <p:grpSpPr>
          <a:xfrm>
            <a:off x="16735256" y="8838922"/>
            <a:ext cx="1473107" cy="1473107"/>
            <a:chOff x="0" y="0"/>
            <a:chExt cx="1964143" cy="19641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397ED65-4CAF-0DC9-F067-BC944BB8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35811" r="48017" b="34891"/>
          <a:stretch/>
        </p:blipFill>
        <p:spPr>
          <a:xfrm>
            <a:off x="105733" y="32958"/>
            <a:ext cx="1058618" cy="82966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24636EB-88FB-470E-8E7F-A8AD81996035}"/>
              </a:ext>
            </a:extLst>
          </p:cNvPr>
          <p:cNvSpPr txBox="1"/>
          <p:nvPr/>
        </p:nvSpPr>
        <p:spPr>
          <a:xfrm>
            <a:off x="381000" y="3217716"/>
            <a:ext cx="10363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¡Que el arte de </a:t>
            </a:r>
            <a:r>
              <a:rPr lang="es-MX" sz="48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M</a:t>
            </a: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entorear nuestras generaciones sea una luz que ilumine el camino hacia un futuro de esperanza, aprendizaje y transformación continua!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0" y="4762500"/>
            <a:ext cx="9917478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0"/>
              </a:lnSpc>
            </a:pPr>
            <a:r>
              <a:rPr lang="en-US" sz="18000" dirty="0">
                <a:solidFill>
                  <a:schemeClr val="accent3">
                    <a:lumMod val="50000"/>
                  </a:schemeClr>
                </a:solidFill>
                <a:latin typeface="Adirek Slab Ultra-Bold"/>
              </a:rPr>
              <a:t>¡Gracias!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562AB70-E8E5-6D53-830A-CF0EF7D70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/>
          <a:stretch/>
        </p:blipFill>
        <p:spPr>
          <a:xfrm>
            <a:off x="10565443" y="0"/>
            <a:ext cx="7722557" cy="103972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F6EEA96-F179-C8C3-0923-16C55FB76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-1257300"/>
            <a:ext cx="3716657" cy="3716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1116794" y="0"/>
            <a:ext cx="8649323" cy="10341701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 flipV="1"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35433"/>
                  </a:moveTo>
                  <a:cubicBezTo>
                    <a:pt x="8606155" y="2286"/>
                    <a:pt x="8595487" y="0"/>
                    <a:pt x="8567674" y="0"/>
                  </a:cubicBezTo>
                  <a:cubicBezTo>
                    <a:pt x="5713094" y="635"/>
                    <a:pt x="2858643" y="635"/>
                    <a:pt x="4064" y="635"/>
                  </a:cubicBezTo>
                  <a:cubicBezTo>
                    <a:pt x="0" y="14478"/>
                    <a:pt x="6350" y="27051"/>
                    <a:pt x="9271" y="39878"/>
                  </a:cubicBezTo>
                  <a:cubicBezTo>
                    <a:pt x="134747" y="601472"/>
                    <a:pt x="260350" y="1162939"/>
                    <a:pt x="386207" y="1724407"/>
                  </a:cubicBezTo>
                  <a:cubicBezTo>
                    <a:pt x="565658" y="2524888"/>
                    <a:pt x="745490" y="3325241"/>
                    <a:pt x="924814" y="4125723"/>
                  </a:cubicBezTo>
                  <a:cubicBezTo>
                    <a:pt x="1146302" y="5114291"/>
                    <a:pt x="1367282" y="6102859"/>
                    <a:pt x="1588643" y="7091300"/>
                  </a:cubicBezTo>
                  <a:cubicBezTo>
                    <a:pt x="1813560" y="8095489"/>
                    <a:pt x="2038604" y="9099551"/>
                    <a:pt x="2264156" y="10103613"/>
                  </a:cubicBezTo>
                  <a:cubicBezTo>
                    <a:pt x="2277872" y="10164700"/>
                    <a:pt x="2286635" y="10227184"/>
                    <a:pt x="2308860" y="10286239"/>
                  </a:cubicBezTo>
                  <a:cubicBezTo>
                    <a:pt x="4395216" y="10286239"/>
                    <a:pt x="6481572" y="10286239"/>
                    <a:pt x="8567928" y="10286874"/>
                  </a:cubicBezTo>
                  <a:cubicBezTo>
                    <a:pt x="8596249" y="10286874"/>
                    <a:pt x="8605901" y="10283445"/>
                    <a:pt x="8605901" y="10251060"/>
                  </a:cubicBezTo>
                  <a:cubicBezTo>
                    <a:pt x="8605139" y="6845808"/>
                    <a:pt x="8605139" y="3440557"/>
                    <a:pt x="8606155" y="35433"/>
                  </a:cubicBezTo>
                  <a:close/>
                </a:path>
              </a:pathLst>
            </a:custGeom>
            <a:blipFill>
              <a:blip r:embed="rId2"/>
              <a:stretch>
                <a:fillRect l="-78901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5" name="AutoShape 5"/>
          <p:cNvSpPr/>
          <p:nvPr/>
        </p:nvSpPr>
        <p:spPr>
          <a:xfrm>
            <a:off x="3192126" y="7680721"/>
            <a:ext cx="5230757" cy="85725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AutoShape 6"/>
          <p:cNvSpPr/>
          <p:nvPr/>
        </p:nvSpPr>
        <p:spPr>
          <a:xfrm flipV="1">
            <a:off x="5228055" y="6678217"/>
            <a:ext cx="1106539" cy="5160166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7" name="AutoShape 7"/>
          <p:cNvSpPr/>
          <p:nvPr/>
        </p:nvSpPr>
        <p:spPr>
          <a:xfrm rot="-4673811">
            <a:off x="5061843" y="-919944"/>
            <a:ext cx="5277475" cy="0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flipV="1">
            <a:off x="7574438" y="-4140453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9" name="Group 9"/>
          <p:cNvGrpSpPr/>
          <p:nvPr/>
        </p:nvGrpSpPr>
        <p:grpSpPr>
          <a:xfrm>
            <a:off x="-2227409" y="478743"/>
            <a:ext cx="8562003" cy="9462452"/>
            <a:chOff x="0" y="0"/>
            <a:chExt cx="975960" cy="10785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5960" cy="1078599"/>
            </a:xfrm>
            <a:custGeom>
              <a:avLst/>
              <a:gdLst/>
              <a:ahLst/>
              <a:cxnLst/>
              <a:rect l="l" t="t" r="r" b="b"/>
              <a:pathLst>
                <a:path w="975960" h="1078599">
                  <a:moveTo>
                    <a:pt x="203200" y="0"/>
                  </a:moveTo>
                  <a:lnTo>
                    <a:pt x="975960" y="0"/>
                  </a:lnTo>
                  <a:lnTo>
                    <a:pt x="772760" y="1078599"/>
                  </a:lnTo>
                  <a:lnTo>
                    <a:pt x="0" y="107859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9FF00">
                <a:alpha val="37647"/>
              </a:srgbClr>
            </a:solidFill>
          </p:spPr>
          <p:txBody>
            <a:bodyPr/>
            <a:lstStyle/>
            <a:p>
              <a:endParaRPr lang="es-NI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19050"/>
              <a:ext cx="772760" cy="1059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934200" y="9601137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B7E633A-4915-089F-8B74-DA8C2295A807}"/>
              </a:ext>
            </a:extLst>
          </p:cNvPr>
          <p:cNvSpPr txBox="1"/>
          <p:nvPr/>
        </p:nvSpPr>
        <p:spPr>
          <a:xfrm>
            <a:off x="7833930" y="6652233"/>
            <a:ext cx="923729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Me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pusieron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 a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guardar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 las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viñas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; Y mi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viña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, que era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mía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, no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guardé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.</a:t>
            </a:r>
          </a:p>
          <a:p>
            <a:pPr algn="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Cantares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 1:6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9EABAB0-D607-2A7C-ADB6-5567B4993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135468"/>
            <a:ext cx="3716657" cy="3716657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89A18822-33D1-4D53-A2B3-4660C5B68F94}"/>
              </a:ext>
            </a:extLst>
          </p:cNvPr>
          <p:cNvSpPr txBox="1"/>
          <p:nvPr/>
        </p:nvSpPr>
        <p:spPr>
          <a:xfrm>
            <a:off x="7689694" y="1516650"/>
            <a:ext cx="102321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El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acto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de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mentorear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se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erige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como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un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puente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entre las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generaciones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¿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Cómo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podemos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abrazar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el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rol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de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mentores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para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orientar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,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inspirar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y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fortalecer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a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nuestras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generaciones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756563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676553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9181B0-2E74-6BBA-59B9-7354DFCDE13E}"/>
              </a:ext>
            </a:extLst>
          </p:cNvPr>
          <p:cNvSpPr txBox="1"/>
          <p:nvPr/>
        </p:nvSpPr>
        <p:spPr>
          <a:xfrm>
            <a:off x="-52386" y="2568383"/>
            <a:ext cx="51765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50% de los matrimonios de pastores terminarán en divorcio.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7DD5519-E1F1-E727-0681-5AA6D3F15A6F}"/>
              </a:ext>
            </a:extLst>
          </p:cNvPr>
          <p:cNvSpPr txBox="1"/>
          <p:nvPr/>
        </p:nvSpPr>
        <p:spPr>
          <a:xfrm>
            <a:off x="7162800" y="260515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4B577BD-D253-4397-B04F-A04D2C6FBF49}"/>
              </a:ext>
            </a:extLst>
          </p:cNvPr>
          <p:cNvSpPr txBox="1"/>
          <p:nvPr/>
        </p:nvSpPr>
        <p:spPr>
          <a:xfrm>
            <a:off x="1702288" y="701136"/>
            <a:ext cx="14883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ESTADISTICAS ACERCA DE LOS PASTORES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contexto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EUA</a:t>
            </a:r>
            <a:endParaRPr lang="es-NI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C0091B-096B-450B-A71E-0818B58D7B88}"/>
              </a:ext>
            </a:extLst>
          </p:cNvPr>
          <p:cNvSpPr txBox="1"/>
          <p:nvPr/>
        </p:nvSpPr>
        <p:spPr>
          <a:xfrm>
            <a:off x="5954160" y="1802351"/>
            <a:ext cx="47002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de los pastores y 84% de sus esposas se sienten inadecuados y desanimados en sus papeles como pastores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69D11E-BE92-486F-8597-895A8E0D5439}"/>
              </a:ext>
            </a:extLst>
          </p:cNvPr>
          <p:cNvSpPr txBox="1"/>
          <p:nvPr/>
        </p:nvSpPr>
        <p:spPr>
          <a:xfrm>
            <a:off x="12469150" y="2568383"/>
            <a:ext cx="47002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cree que el ministerio pastoral afecta negativamente a sus familias.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C7A769-2FFD-7943-FA72-235E41287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6061367"/>
            <a:ext cx="4225633" cy="42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80545" y="3958096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75545" y="3878086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9181B0-2E74-6BBA-59B9-7354DFCDE13E}"/>
              </a:ext>
            </a:extLst>
          </p:cNvPr>
          <p:cNvSpPr txBox="1"/>
          <p:nvPr/>
        </p:nvSpPr>
        <p:spPr>
          <a:xfrm>
            <a:off x="235058" y="2673674"/>
            <a:ext cx="47002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sienten que su marido está muy abrumado por su  trabajo.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7DD5519-E1F1-E727-0681-5AA6D3F15A6F}"/>
              </a:ext>
            </a:extLst>
          </p:cNvPr>
          <p:cNvSpPr txBox="1"/>
          <p:nvPr/>
        </p:nvSpPr>
        <p:spPr>
          <a:xfrm>
            <a:off x="7086600" y="175156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BB71A07-F503-4058-BB57-C2CBB8491B30}"/>
              </a:ext>
            </a:extLst>
          </p:cNvPr>
          <p:cNvSpPr txBox="1"/>
          <p:nvPr/>
        </p:nvSpPr>
        <p:spPr>
          <a:xfrm>
            <a:off x="-147499" y="624609"/>
            <a:ext cx="1831773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ACERCA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ESPOSAS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DE PASTOR  </a:t>
            </a:r>
            <a:endParaRPr lang="es-NI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72F5DCD-603D-45A3-8EA1-49FD306F389C}"/>
              </a:ext>
            </a:extLst>
          </p:cNvPr>
          <p:cNvSpPr txBox="1"/>
          <p:nvPr/>
        </p:nvSpPr>
        <p:spPr>
          <a:xfrm>
            <a:off x="6096000" y="2673674"/>
            <a:ext cx="47002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se sienten abandonadas y no apreciadas por los miembros de su iglesia.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A436290-7AE4-4F99-BEED-9691F8101905}"/>
              </a:ext>
            </a:extLst>
          </p:cNvPr>
          <p:cNvSpPr txBox="1"/>
          <p:nvPr/>
        </p:nvSpPr>
        <p:spPr>
          <a:xfrm>
            <a:off x="12610988" y="2657645"/>
            <a:ext cx="47002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anhelan que su marido escoja otra profesión.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3B09D5-9D0E-12C1-947D-FE287EA28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6061367"/>
            <a:ext cx="4225633" cy="42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750892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48297" y="6530840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95400" y="6914489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670882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262622" y="2793980"/>
            <a:ext cx="48412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han buscado consejería profesional por cuestiones de depresión.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47296B66-2021-B1A7-A891-B50F28240700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8E5750A4-7784-E4CE-663B-CE208EBF08F5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81FFF7D-E747-6984-7AD6-736BD5A460A9}"/>
              </a:ext>
            </a:extLst>
          </p:cNvPr>
          <p:cNvSpPr txBox="1"/>
          <p:nvPr/>
        </p:nvSpPr>
        <p:spPr>
          <a:xfrm>
            <a:off x="7086600" y="214223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061E70C-6B3C-4827-8E25-78DF594AEDF9}"/>
              </a:ext>
            </a:extLst>
          </p:cNvPr>
          <p:cNvSpPr txBox="1"/>
          <p:nvPr/>
        </p:nvSpPr>
        <p:spPr>
          <a:xfrm>
            <a:off x="4267200" y="520575"/>
            <a:ext cx="1750845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ACERCA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HIJOS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PASTORES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</a:t>
            </a:r>
            <a:endParaRPr lang="es-NI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34984C3-9A79-4A7E-A565-37653B523A0A}"/>
              </a:ext>
            </a:extLst>
          </p:cNvPr>
          <p:cNvSpPr txBox="1"/>
          <p:nvPr/>
        </p:nvSpPr>
        <p:spPr>
          <a:xfrm>
            <a:off x="6047721" y="2793980"/>
            <a:ext cx="48412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64% dejan la iglesia al independizarse de sus padres.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CF9962E-0E15-4B9F-B668-B4339A30CB4C}"/>
              </a:ext>
            </a:extLst>
          </p:cNvPr>
          <p:cNvSpPr txBox="1"/>
          <p:nvPr/>
        </p:nvSpPr>
        <p:spPr>
          <a:xfrm>
            <a:off x="12649200" y="2793980"/>
            <a:ext cx="51636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72% dijeron que la iglesia les quitó a sus padres y tienen rencor por eso.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B16EC9-E1E9-EDFA-0A3B-607AB06F8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6061367"/>
            <a:ext cx="4225633" cy="42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D26D434-009F-AE51-F6E0-BA02B4D83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987" y="-54015"/>
            <a:ext cx="18480053" cy="10395030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AD913589-7135-B7B7-174D-889574FD9C9F}"/>
              </a:ext>
            </a:extLst>
          </p:cNvPr>
          <p:cNvSpPr/>
          <p:nvPr/>
        </p:nvSpPr>
        <p:spPr>
          <a:xfrm flipV="1">
            <a:off x="1639911" y="7376558"/>
            <a:ext cx="1727290" cy="51583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BFE5132-E2F5-11FF-030A-11D2A01EFE20}"/>
              </a:ext>
            </a:extLst>
          </p:cNvPr>
          <p:cNvSpPr/>
          <p:nvPr/>
        </p:nvSpPr>
        <p:spPr>
          <a:xfrm flipV="1">
            <a:off x="3049051" y="-2041032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412B238F-08AC-13DE-B1F3-8F1763A731F5}"/>
              </a:ext>
            </a:extLst>
          </p:cNvPr>
          <p:cNvSpPr txBox="1"/>
          <p:nvPr/>
        </p:nvSpPr>
        <p:spPr>
          <a:xfrm>
            <a:off x="-2898232" y="661313"/>
            <a:ext cx="6779349" cy="92953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0"/>
              </a:lnSpc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5BBC90-29ED-45B3-BCDD-6C3F9ABD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0438">
            <a:off x="17830051" y="4757770"/>
            <a:ext cx="2316681" cy="53832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566A47-6EF4-49AC-8571-3018B6E7E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5661">
            <a:off x="18595004" y="4954883"/>
            <a:ext cx="1188823" cy="524301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B7E633A-4915-089F-8B74-DA8C2295A807}"/>
              </a:ext>
            </a:extLst>
          </p:cNvPr>
          <p:cNvSpPr txBox="1"/>
          <p:nvPr/>
        </p:nvSpPr>
        <p:spPr>
          <a:xfrm>
            <a:off x="5499362" y="2692136"/>
            <a:ext cx="12326563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Nos pasamos la vida dando todo por el bienestar de la iglesia, pero hemos estado perdiendo nuestra familia.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44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Los buenos padres proveen salud emocional, salud espiritual y trabajan para garantizar el bienestar de sus generaciones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9EABAB0-D607-2A7C-ADB6-5567B499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227" y="8487006"/>
            <a:ext cx="2569337" cy="2569337"/>
          </a:xfrm>
          <a:prstGeom prst="rect">
            <a:avLst/>
          </a:prstGeom>
        </p:spPr>
      </p:pic>
      <p:sp>
        <p:nvSpPr>
          <p:cNvPr id="29" name="TextBox 11">
            <a:extLst>
              <a:ext uri="{FF2B5EF4-FFF2-40B4-BE49-F238E27FC236}">
                <a16:creationId xmlns:a16="http://schemas.microsoft.com/office/drawing/2014/main" id="{DB4441C4-4A21-54CC-158D-A07ADB20C821}"/>
              </a:ext>
            </a:extLst>
          </p:cNvPr>
          <p:cNvSpPr txBox="1"/>
          <p:nvPr/>
        </p:nvSpPr>
        <p:spPr>
          <a:xfrm>
            <a:off x="-2472957" y="1337590"/>
            <a:ext cx="5515142" cy="81616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0"/>
              </a:lnSpc>
            </a:pPr>
            <a:endParaRPr/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E2FEA122-540D-DBA0-504F-516B322AC9C6}"/>
              </a:ext>
            </a:extLst>
          </p:cNvPr>
          <p:cNvSpPr txBox="1"/>
          <p:nvPr/>
        </p:nvSpPr>
        <p:spPr>
          <a:xfrm>
            <a:off x="7162800" y="252180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5139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1432456" y="766067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DCC092-70BE-4FD2-9E5A-2AEBE381EFCC}"/>
              </a:ext>
            </a:extLst>
          </p:cNvPr>
          <p:cNvSpPr txBox="1"/>
          <p:nvPr/>
        </p:nvSpPr>
        <p:spPr>
          <a:xfrm>
            <a:off x="1972394" y="3918075"/>
            <a:ext cx="143432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Guiarlos  de manera intencional en su fe.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Dt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. 6:6-9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Formarlos en principios y valores de una manera sabia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Ser ejemplo o modelo su vida en Cristo. 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089B45B0-8F35-498E-82AF-0CC110A6EAD1}"/>
              </a:ext>
            </a:extLst>
          </p:cNvPr>
          <p:cNvSpPr txBox="1"/>
          <p:nvPr/>
        </p:nvSpPr>
        <p:spPr>
          <a:xfrm>
            <a:off x="2362200" y="4045090"/>
            <a:ext cx="1964674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0"/>
              </a:lnSpc>
            </a:pPr>
            <a:endParaRPr lang="es-MX" sz="4400" dirty="0">
              <a:solidFill>
                <a:srgbClr val="F9FF00"/>
              </a:solidFill>
              <a:latin typeface="Adirek Slab"/>
            </a:endParaRPr>
          </a:p>
          <a:p>
            <a:pPr>
              <a:lnSpc>
                <a:spcPts val="8300"/>
              </a:lnSpc>
            </a:pPr>
            <a:endParaRPr lang="en-US" sz="8300" dirty="0">
              <a:solidFill>
                <a:srgbClr val="F9FF00"/>
              </a:solidFill>
              <a:latin typeface="Adirek Slab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2E9856A-83F1-756A-EA38-0F51C31221A5}"/>
              </a:ext>
            </a:extLst>
          </p:cNvPr>
          <p:cNvGrpSpPr/>
          <p:nvPr/>
        </p:nvGrpSpPr>
        <p:grpSpPr>
          <a:xfrm>
            <a:off x="0" y="6740"/>
            <a:ext cx="6749454" cy="1482024"/>
            <a:chOff x="-141453" y="1306735"/>
            <a:chExt cx="24377604" cy="5352756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986E17A-3A28-DB7F-CCFE-A31684F3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94000"/>
            </a:blip>
            <a:srcRect t="6077" b="61015"/>
            <a:stretch>
              <a:fillRect/>
            </a:stretch>
          </p:blipFill>
          <p:spPr>
            <a:xfrm>
              <a:off x="-141453" y="1306735"/>
              <a:ext cx="24377604" cy="5352756"/>
            </a:xfrm>
            <a:prstGeom prst="rect">
              <a:avLst/>
            </a:prstGeom>
          </p:spPr>
        </p:pic>
      </p:grpSp>
      <p:sp>
        <p:nvSpPr>
          <p:cNvPr id="9" name="AutoShape 4">
            <a:extLst>
              <a:ext uri="{FF2B5EF4-FFF2-40B4-BE49-F238E27FC236}">
                <a16:creationId xmlns:a16="http://schemas.microsoft.com/office/drawing/2014/main" id="{7238DE74-AE5B-C1D7-AC3C-C05F77B3A5A5}"/>
              </a:ext>
            </a:extLst>
          </p:cNvPr>
          <p:cNvSpPr/>
          <p:nvPr/>
        </p:nvSpPr>
        <p:spPr>
          <a:xfrm>
            <a:off x="0" y="85609"/>
            <a:ext cx="6749454" cy="1208815"/>
          </a:xfrm>
          <a:prstGeom prst="rect">
            <a:avLst/>
          </a:prstGeom>
          <a:solidFill>
            <a:srgbClr val="FFFF00">
              <a:alpha val="29689"/>
            </a:srgbClr>
          </a:solidFill>
        </p:spPr>
        <p:txBody>
          <a:bodyPr/>
          <a:lstStyle/>
          <a:p>
            <a:endParaRPr lang="es-GT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400FC91-78D2-46B6-9CED-DFC4488D0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007"/>
            <a:ext cx="18440400" cy="46101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4C26335-AC83-4D14-9371-4ECAD9604CDB}"/>
              </a:ext>
            </a:extLst>
          </p:cNvPr>
          <p:cNvSpPr txBox="1"/>
          <p:nvPr/>
        </p:nvSpPr>
        <p:spPr>
          <a:xfrm>
            <a:off x="2716358" y="1945712"/>
            <a:ext cx="12855284" cy="1537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3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SIETE ROLES QUE DEBEN DESEMPEÑAR LOS PADRES COMO MENTORES DE SUS HIJOS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C79994D-B5C9-4ABE-A800-5BC809424C79}"/>
              </a:ext>
            </a:extLst>
          </p:cNvPr>
          <p:cNvSpPr txBox="1"/>
          <p:nvPr/>
        </p:nvSpPr>
        <p:spPr>
          <a:xfrm>
            <a:off x="1972394" y="6071837"/>
            <a:ext cx="157060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Guiarlos y acompañarlos en las diferentes etapas de su vida.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Ayudarlos y apoyarles en sus errores y caídas.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Cuidar, amar y proteger a su madre o padre.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Siendo constructores de un legado generacional.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9C06CC6D-2737-455C-22FF-63741E8FC0DA}"/>
              </a:ext>
            </a:extLst>
          </p:cNvPr>
          <p:cNvSpPr txBox="1"/>
          <p:nvPr/>
        </p:nvSpPr>
        <p:spPr>
          <a:xfrm>
            <a:off x="7252745" y="28044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4E77C6-17EE-0392-031D-75C8292CB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388" y="-754468"/>
            <a:ext cx="2240368" cy="22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1B01F-56CE-E1FA-25B8-B0BC6F8C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8" y="8724900"/>
            <a:ext cx="18419128" cy="4560297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179885" y="8929383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grpSp>
        <p:nvGrpSpPr>
          <p:cNvPr id="12" name="Group 12"/>
          <p:cNvGrpSpPr/>
          <p:nvPr/>
        </p:nvGrpSpPr>
        <p:grpSpPr>
          <a:xfrm>
            <a:off x="171034" y="0"/>
            <a:ext cx="1473107" cy="1473107"/>
            <a:chOff x="0" y="0"/>
            <a:chExt cx="1964143" cy="1964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502828" y="2902684"/>
            <a:ext cx="180443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Proteja los límites de su tiempo de trabajo.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Esté presente al 100% cuando convive  con sus hijos en casa.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Conozca su mundo.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B143ED59-F452-A05C-68E8-E8AAC2E404FD}"/>
              </a:ext>
            </a:extLst>
          </p:cNvPr>
          <p:cNvSpPr/>
          <p:nvPr/>
        </p:nvSpPr>
        <p:spPr>
          <a:xfrm>
            <a:off x="11575616" y="464334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80B984F-54AB-4255-AC5F-C0CF84B225B2}"/>
              </a:ext>
            </a:extLst>
          </p:cNvPr>
          <p:cNvSpPr txBox="1"/>
          <p:nvPr/>
        </p:nvSpPr>
        <p:spPr>
          <a:xfrm>
            <a:off x="713224" y="861923"/>
            <a:ext cx="16566569" cy="144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s-MX" sz="43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CONSEJOS PARA  NUESTRA LABOR DE MENTOREO </a:t>
            </a:r>
          </a:p>
          <a:p>
            <a:pPr algn="ctr">
              <a:lnSpc>
                <a:spcPts val="5900"/>
              </a:lnSpc>
            </a:pPr>
            <a:r>
              <a:rPr lang="es-MX" sz="43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DE NUESTRAS GENERACIONES 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FEAF143-4CD0-4A2A-9CAA-9FEE76FB1076}"/>
              </a:ext>
            </a:extLst>
          </p:cNvPr>
          <p:cNvSpPr txBox="1"/>
          <p:nvPr/>
        </p:nvSpPr>
        <p:spPr>
          <a:xfrm>
            <a:off x="502828" y="5057776"/>
            <a:ext cx="171755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Invierta en sus dones y déjelos servir.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Demuestre la gracia de Dios.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Proteja a sus hijos cuando  hay conflictos en la iglesia.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No los exponga innecesariamente a la crítica.</a:t>
            </a:r>
          </a:p>
        </p:txBody>
      </p:sp>
    </p:spTree>
    <p:extLst>
      <p:ext uri="{BB962C8B-B14F-4D97-AF65-F5344CB8AC3E}">
        <p14:creationId xmlns:p14="http://schemas.microsoft.com/office/powerpoint/2010/main" val="16932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737489-9CA7-8C3F-F68A-D8898C61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08" y="9425075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160109" y="1055370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 dirty="0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grpSp>
        <p:nvGrpSpPr>
          <p:cNvPr id="12" name="Group 12"/>
          <p:cNvGrpSpPr/>
          <p:nvPr/>
        </p:nvGrpSpPr>
        <p:grpSpPr>
          <a:xfrm>
            <a:off x="16543239" y="591661"/>
            <a:ext cx="1473107" cy="1473107"/>
            <a:chOff x="0" y="0"/>
            <a:chExt cx="1964143" cy="1964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" name="AutoShape 5">
            <a:extLst>
              <a:ext uri="{FF2B5EF4-FFF2-40B4-BE49-F238E27FC236}">
                <a16:creationId xmlns:a16="http://schemas.microsoft.com/office/drawing/2014/main" id="{292FBCAC-C744-10A1-2B82-24009D7854CA}"/>
              </a:ext>
            </a:extLst>
          </p:cNvPr>
          <p:cNvSpPr/>
          <p:nvPr/>
        </p:nvSpPr>
        <p:spPr>
          <a:xfrm>
            <a:off x="11575616" y="464334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661EFF-FA73-432D-ACB9-370A57A93346}"/>
              </a:ext>
            </a:extLst>
          </p:cNvPr>
          <p:cNvSpPr txBox="1"/>
          <p:nvPr/>
        </p:nvSpPr>
        <p:spPr>
          <a:xfrm>
            <a:off x="1420336" y="2916892"/>
            <a:ext cx="15316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Protéjalos de expectativas injustas en la iglesia.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Motívelos a tener amistades sanas y se relacione con otros líderes.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Proteja sus días de descanso.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62BD07-D10E-432D-B909-DB8459B758EA}"/>
              </a:ext>
            </a:extLst>
          </p:cNvPr>
          <p:cNvSpPr txBox="1"/>
          <p:nvPr/>
        </p:nvSpPr>
        <p:spPr>
          <a:xfrm>
            <a:off x="1420336" y="5628025"/>
            <a:ext cx="165665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Apóyelos con amistad y comprensión.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Cree ambientes de encuentro con Dios.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Ayúdelos a afirmar su identidad como hijo de Dios e hijo  de pastor.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Este atento y disponible.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301B439-0516-4B11-9367-F7603CA648D1}"/>
              </a:ext>
            </a:extLst>
          </p:cNvPr>
          <p:cNvSpPr txBox="1"/>
          <p:nvPr/>
        </p:nvSpPr>
        <p:spPr>
          <a:xfrm>
            <a:off x="713224" y="861923"/>
            <a:ext cx="16566569" cy="144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s-MX" sz="43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CONSEJOS PARA  NUESTRA LABOR DE MENTOREO </a:t>
            </a:r>
          </a:p>
          <a:p>
            <a:pPr algn="ctr">
              <a:lnSpc>
                <a:spcPts val="5900"/>
              </a:lnSpc>
            </a:pPr>
            <a:r>
              <a:rPr lang="es-MX" sz="43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DE NUESTRAS GENERACIONES 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74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548</Words>
  <Application>Microsoft Macintosh PowerPoint</Application>
  <PresentationFormat>Personalizado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Arial Rounded MT Bold</vt:lpstr>
      <vt:lpstr>Arial</vt:lpstr>
      <vt:lpstr>Adirek Slab</vt:lpstr>
      <vt:lpstr>Adirek Slab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Mentoreo de Impacto (generaciones)</dc:title>
  <dc:creator>Fabiola Callejas</dc:creator>
  <cp:lastModifiedBy>Evangelismo Mesoamérica Iglesia del Nazareno</cp:lastModifiedBy>
  <cp:revision>54</cp:revision>
  <dcterms:created xsi:type="dcterms:W3CDTF">2006-08-16T00:00:00Z</dcterms:created>
  <dcterms:modified xsi:type="dcterms:W3CDTF">2024-03-18T04:11:51Z</dcterms:modified>
  <dc:identifier>DAF_JM65hSs</dc:identifier>
</cp:coreProperties>
</file>