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3" r:id="rId4"/>
    <p:sldId id="287" r:id="rId5"/>
    <p:sldId id="266" r:id="rId6"/>
    <p:sldId id="269" r:id="rId7"/>
    <p:sldId id="272" r:id="rId8"/>
    <p:sldId id="273" r:id="rId9"/>
    <p:sldId id="288" r:id="rId10"/>
    <p:sldId id="275" r:id="rId11"/>
    <p:sldId id="276" r:id="rId12"/>
    <p:sldId id="289" r:id="rId13"/>
    <p:sldId id="290" r:id="rId14"/>
    <p:sldId id="28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TC Avant Garde Gothic Std" panose="02000503030000020004" pitchFamily="2" charset="77"/>
      <p:regular r:id="rId20"/>
      <p:bold r:id="rId21"/>
    </p:embeddedFont>
    <p:embeddedFont>
      <p:font typeface="League Gothic" pitchFamily="2" charset="77"/>
      <p:regular r:id="rId22"/>
    </p:embeddedFont>
    <p:embeddedFont>
      <p:font typeface="Poppins" pitchFamily="2" charset="77"/>
      <p:regular r:id="rId23"/>
      <p:bold r:id="rId24"/>
      <p:italic r:id="rId25"/>
      <p:boldItalic r:id="rId26"/>
    </p:embeddedFont>
    <p:embeddedFont>
      <p:font typeface="Poppins Bold" pitchFamily="2" charset="77"/>
      <p:bold r:id="rId27"/>
      <p:italic r:id="rId28"/>
      <p:boldItalic r:id="rId29"/>
    </p:embeddedFont>
    <p:embeddedFont>
      <p:font typeface="Poppins Ultra-Bold" pitchFamily="2" charset="77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28" autoAdjust="0"/>
  </p:normalViewPr>
  <p:slideViewPr>
    <p:cSldViewPr>
      <p:cViewPr varScale="1">
        <p:scale>
          <a:sx n="79" d="100"/>
          <a:sy n="79" d="100"/>
        </p:scale>
        <p:origin x="48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20606" r="-20606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/>
          <p:nvPr/>
        </p:nvGrpSpPr>
        <p:grpSpPr>
          <a:xfrm>
            <a:off x="11966291" y="1442596"/>
            <a:ext cx="5988590" cy="598859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37144" r="-113901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95614" y="1442596"/>
            <a:ext cx="5988590" cy="59885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323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52720" y="442347"/>
            <a:ext cx="7989089" cy="798908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75523" r="-75523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326321" y="442347"/>
            <a:ext cx="7989089" cy="79890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4C2B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76787" y="-935565"/>
            <a:ext cx="1597913" cy="3111801"/>
            <a:chOff x="0" y="0"/>
            <a:chExt cx="587593" cy="11442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7593" cy="1144288"/>
            </a:xfrm>
            <a:custGeom>
              <a:avLst/>
              <a:gdLst/>
              <a:ahLst/>
              <a:cxnLst/>
              <a:rect l="l" t="t" r="r" b="b"/>
              <a:pathLst>
                <a:path w="587593" h="1144288">
                  <a:moveTo>
                    <a:pt x="0" y="0"/>
                  </a:moveTo>
                  <a:lnTo>
                    <a:pt x="587593" y="0"/>
                  </a:lnTo>
                  <a:lnTo>
                    <a:pt x="587593" y="1144288"/>
                  </a:lnTo>
                  <a:lnTo>
                    <a:pt x="0" y="1144288"/>
                  </a:lnTo>
                  <a:close/>
                </a:path>
              </a:pathLst>
            </a:custGeom>
            <a:solidFill>
              <a:srgbClr val="C4C2B8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87593" cy="1172863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32818" y="620336"/>
            <a:ext cx="1473107" cy="1473107"/>
          </a:xfrm>
          <a:custGeom>
            <a:avLst/>
            <a:gdLst/>
            <a:ahLst/>
            <a:cxnLst/>
            <a:rect l="l" t="t" r="r" b="b"/>
            <a:pathLst>
              <a:path w="1473107" h="1473107">
                <a:moveTo>
                  <a:pt x="0" y="0"/>
                </a:moveTo>
                <a:lnTo>
                  <a:pt x="1473107" y="0"/>
                </a:lnTo>
                <a:lnTo>
                  <a:pt x="1473107" y="1473107"/>
                </a:lnTo>
                <a:lnTo>
                  <a:pt x="0" y="147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5" name="TextBox 15"/>
          <p:cNvSpPr txBox="1"/>
          <p:nvPr/>
        </p:nvSpPr>
        <p:spPr>
          <a:xfrm>
            <a:off x="1011056" y="8562733"/>
            <a:ext cx="14664508" cy="108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25"/>
              </a:lnSpc>
            </a:pPr>
            <a:r>
              <a:rPr lang="en-US" sz="10000" dirty="0">
                <a:solidFill>
                  <a:srgbClr val="322C15"/>
                </a:solidFill>
                <a:latin typeface="League Gothic Bold"/>
              </a:rPr>
              <a:t>LIDERAZGO TRANSFORMACIONAL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526133" y="1123507"/>
            <a:ext cx="9088726" cy="6354959"/>
            <a:chOff x="0" y="0"/>
            <a:chExt cx="12118301" cy="8473278"/>
          </a:xfrm>
        </p:grpSpPr>
        <p:grpSp>
          <p:nvGrpSpPr>
            <p:cNvPr id="19" name="Group 19"/>
            <p:cNvGrpSpPr/>
            <p:nvPr/>
          </p:nvGrpSpPr>
          <p:grpSpPr>
            <a:xfrm>
              <a:off x="1822511" y="0"/>
              <a:ext cx="8473278" cy="847327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567" b="-12717"/>
                </a:stretch>
              </a:blipFill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7409096"/>
              <a:ext cx="12118301" cy="1064182"/>
              <a:chOff x="0" y="0"/>
              <a:chExt cx="5745682" cy="50456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745681" cy="504563"/>
              </a:xfrm>
              <a:custGeom>
                <a:avLst/>
                <a:gdLst/>
                <a:ahLst/>
                <a:cxnLst/>
                <a:rect l="l" t="t" r="r" b="b"/>
                <a:pathLst>
                  <a:path w="5745681" h="504563">
                    <a:moveTo>
                      <a:pt x="0" y="0"/>
                    </a:moveTo>
                    <a:lnTo>
                      <a:pt x="5745681" y="0"/>
                    </a:lnTo>
                    <a:lnTo>
                      <a:pt x="5745681" y="504563"/>
                    </a:lnTo>
                    <a:lnTo>
                      <a:pt x="0" y="504563"/>
                    </a:lnTo>
                    <a:close/>
                  </a:path>
                </a:pathLst>
              </a:custGeom>
              <a:solidFill>
                <a:srgbClr val="323232"/>
              </a:solidFill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5745682" cy="514089"/>
              </a:xfrm>
              <a:prstGeom prst="rect">
                <a:avLst/>
              </a:prstGeom>
            </p:spPr>
            <p:txBody>
              <a:bodyPr lIns="20849" tIns="20849" rIns="20849" bIns="20849" rtlCol="0" anchor="ctr"/>
              <a:lstStyle/>
              <a:p>
                <a:pPr algn="ctr">
                  <a:lnSpc>
                    <a:spcPts val="33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702135" y="7350192"/>
              <a:ext cx="6714032" cy="736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7"/>
                </a:lnSpc>
                <a:spcBef>
                  <a:spcPct val="0"/>
                </a:spcBef>
              </a:pPr>
              <a:r>
                <a:rPr lang="en-US" sz="3248">
                  <a:solidFill>
                    <a:srgbClr val="FFFFFF"/>
                  </a:solidFill>
                  <a:latin typeface="Poppins Ultra-Bold"/>
                </a:rPr>
                <a:t> Dr. Gustavo Crocker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80873" y="8001590"/>
              <a:ext cx="11521838" cy="434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1"/>
                </a:lnSpc>
                <a:spcBef>
                  <a:spcPct val="0"/>
                </a:spcBef>
              </a:pPr>
              <a:r>
                <a:rPr lang="en-US" sz="1908" dirty="0">
                  <a:solidFill>
                    <a:srgbClr val="FFFFFF"/>
                  </a:solidFill>
                  <a:latin typeface="Poppins"/>
                </a:rPr>
                <a:t>General Superintendent Church of the Nazarene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6580384" y="9258300"/>
            <a:ext cx="1561267" cy="893009"/>
          </a:xfrm>
          <a:custGeom>
            <a:avLst/>
            <a:gdLst/>
            <a:ahLst/>
            <a:cxnLst/>
            <a:rect l="l" t="t" r="r" b="b"/>
            <a:pathLst>
              <a:path w="1561267" h="893009">
                <a:moveTo>
                  <a:pt x="0" y="0"/>
                </a:moveTo>
                <a:lnTo>
                  <a:pt x="1561268" y="0"/>
                </a:lnTo>
                <a:lnTo>
                  <a:pt x="1561268" y="893009"/>
                </a:lnTo>
                <a:lnTo>
                  <a:pt x="0" y="8930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606" r="-20606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/>
          <p:nvPr/>
        </p:nvGrpSpPr>
        <p:grpSpPr>
          <a:xfrm>
            <a:off x="13164569" y="3568113"/>
            <a:ext cx="5988590" cy="598859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37144" r="-113901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93892" y="3568113"/>
            <a:ext cx="5988590" cy="59885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323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350997" y="2567863"/>
            <a:ext cx="7989089" cy="798908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75523" r="-75523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41108" y="242639"/>
            <a:ext cx="5314651" cy="46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3500" dirty="0">
                <a:solidFill>
                  <a:srgbClr val="C4C2B8"/>
                </a:solidFill>
                <a:latin typeface="League Gothic Bold"/>
              </a:rPr>
              <a:t>LIDERAZGO TRANSFORMACIONAL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524599" y="2567863"/>
            <a:ext cx="7989089" cy="798908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4C2B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6787" y="-935565"/>
            <a:ext cx="1597913" cy="3111801"/>
            <a:chOff x="0" y="0"/>
            <a:chExt cx="587593" cy="11442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7593" cy="1144288"/>
            </a:xfrm>
            <a:custGeom>
              <a:avLst/>
              <a:gdLst/>
              <a:ahLst/>
              <a:cxnLst/>
              <a:rect l="l" t="t" r="r" b="b"/>
              <a:pathLst>
                <a:path w="587593" h="1144288">
                  <a:moveTo>
                    <a:pt x="0" y="0"/>
                  </a:moveTo>
                  <a:lnTo>
                    <a:pt x="587593" y="0"/>
                  </a:lnTo>
                  <a:lnTo>
                    <a:pt x="587593" y="1144288"/>
                  </a:lnTo>
                  <a:lnTo>
                    <a:pt x="0" y="1144288"/>
                  </a:lnTo>
                  <a:close/>
                </a:path>
              </a:pathLst>
            </a:custGeom>
            <a:solidFill>
              <a:srgbClr val="C4C2B8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587593" cy="1172863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32818" y="620336"/>
            <a:ext cx="1473107" cy="1473107"/>
          </a:xfrm>
          <a:custGeom>
            <a:avLst/>
            <a:gdLst/>
            <a:ahLst/>
            <a:cxnLst/>
            <a:rect l="l" t="t" r="r" b="b"/>
            <a:pathLst>
              <a:path w="1473107" h="1473107">
                <a:moveTo>
                  <a:pt x="0" y="0"/>
                </a:moveTo>
                <a:lnTo>
                  <a:pt x="1473107" y="0"/>
                </a:lnTo>
                <a:lnTo>
                  <a:pt x="1473107" y="1473107"/>
                </a:lnTo>
                <a:lnTo>
                  <a:pt x="0" y="147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6" name="Freeform 16"/>
          <p:cNvSpPr/>
          <p:nvPr/>
        </p:nvSpPr>
        <p:spPr>
          <a:xfrm>
            <a:off x="6486297" y="156914"/>
            <a:ext cx="2053545" cy="526651"/>
          </a:xfrm>
          <a:custGeom>
            <a:avLst/>
            <a:gdLst/>
            <a:ahLst/>
            <a:cxnLst/>
            <a:rect l="l" t="t" r="r" b="b"/>
            <a:pathLst>
              <a:path w="2053545" h="526651">
                <a:moveTo>
                  <a:pt x="0" y="0"/>
                </a:moveTo>
                <a:lnTo>
                  <a:pt x="2053545" y="0"/>
                </a:lnTo>
                <a:lnTo>
                  <a:pt x="2053545" y="526651"/>
                </a:lnTo>
                <a:lnTo>
                  <a:pt x="0" y="526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7" name="TextBox 17"/>
          <p:cNvSpPr txBox="1"/>
          <p:nvPr/>
        </p:nvSpPr>
        <p:spPr>
          <a:xfrm>
            <a:off x="627738" y="3568113"/>
            <a:ext cx="14664508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1500" dirty="0">
                <a:solidFill>
                  <a:srgbClr val="FFFFFF"/>
                </a:solidFill>
                <a:latin typeface="League Gothic Bold"/>
              </a:rPr>
              <a:t>LAS 10 CARACTERÍSTICAS DE </a:t>
            </a:r>
          </a:p>
          <a:p>
            <a:r>
              <a:rPr lang="en-US" sz="11500" dirty="0">
                <a:solidFill>
                  <a:srgbClr val="FFFFFF"/>
                </a:solidFill>
                <a:latin typeface="League Gothic Bold"/>
              </a:rPr>
              <a:t>UN LÍDER TRANSFORMADOR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8716740"/>
            <a:ext cx="18288000" cy="2826497"/>
            <a:chOff x="0" y="0"/>
            <a:chExt cx="6724960" cy="1039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24960" cy="1039374"/>
            </a:xfrm>
            <a:custGeom>
              <a:avLst/>
              <a:gdLst/>
              <a:ahLst/>
              <a:cxnLst/>
              <a:rect l="l" t="t" r="r" b="b"/>
              <a:pathLst>
                <a:path w="6724960" h="1039374">
                  <a:moveTo>
                    <a:pt x="0" y="0"/>
                  </a:moveTo>
                  <a:lnTo>
                    <a:pt x="6724960" y="0"/>
                  </a:lnTo>
                  <a:lnTo>
                    <a:pt x="6724960" y="1039374"/>
                  </a:lnTo>
                  <a:lnTo>
                    <a:pt x="0" y="1039374"/>
                  </a:lnTo>
                  <a:close/>
                </a:path>
              </a:pathLst>
            </a:custGeom>
            <a:solidFill>
              <a:srgbClr val="C4C2B8">
                <a:alpha val="67843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724960" cy="1067949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185670" y="294132"/>
            <a:ext cx="3916660" cy="48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3500">
                <a:solidFill>
                  <a:srgbClr val="322C15">
                    <a:alpha val="49804"/>
                  </a:srgbClr>
                </a:solidFill>
                <a:latin typeface="League Gothic Bold"/>
              </a:rPr>
              <a:t>LIDERAZGO TRANSFORMACIONAL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082676"/>
            <a:ext cx="13266324" cy="100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1"/>
              </a:lnSpc>
            </a:pPr>
            <a:r>
              <a:rPr lang="en-US" sz="7399">
                <a:solidFill>
                  <a:srgbClr val="322C15"/>
                </a:solidFill>
                <a:latin typeface="League Gothic Bold"/>
              </a:rPr>
              <a:t>UN LÍDER TRANSFORMADOR ES: </a:t>
            </a:r>
            <a:r>
              <a:rPr lang="en-US" sz="7399" dirty="0" err="1">
                <a:solidFill>
                  <a:srgbClr val="322C15"/>
                </a:solidFill>
                <a:latin typeface="League Gothic Bold"/>
              </a:rPr>
              <a:t>Seguidor</a:t>
            </a:r>
            <a:endParaRPr lang="en-US" sz="7399" dirty="0">
              <a:solidFill>
                <a:srgbClr val="322C15"/>
              </a:solidFill>
              <a:latin typeface="League Gothic Bold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AEECFC5-4701-B228-23B5-B17B3A23F39F}"/>
              </a:ext>
            </a:extLst>
          </p:cNvPr>
          <p:cNvSpPr txBox="1"/>
          <p:nvPr/>
        </p:nvSpPr>
        <p:spPr>
          <a:xfrm>
            <a:off x="3155855" y="4338305"/>
            <a:ext cx="11976290" cy="100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chemeClr val="accent6">
                    <a:lumMod val="75000"/>
                  </a:schemeClr>
                </a:solidFill>
                <a:latin typeface="League Gothic Bold"/>
              </a:rPr>
              <a:t>UN LÍDER TRANSFORMADOR ES: ESTRATEGA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5CD69D5-99C2-2C0D-1C1B-4672AA100DF4}"/>
              </a:ext>
            </a:extLst>
          </p:cNvPr>
          <p:cNvSpPr txBox="1"/>
          <p:nvPr/>
        </p:nvSpPr>
        <p:spPr>
          <a:xfrm>
            <a:off x="6332030" y="6606017"/>
            <a:ext cx="11976290" cy="100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chemeClr val="accent3">
                    <a:lumMod val="75000"/>
                  </a:schemeClr>
                </a:solidFill>
                <a:latin typeface="League Gothic Bold"/>
              </a:rPr>
              <a:t>UN LÍDER TRANSFORMADOR ES: APRENDIZ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DFFAE6C1-EE2B-E44E-A1B5-9F0C6D1FF3E6}"/>
              </a:ext>
            </a:extLst>
          </p:cNvPr>
          <p:cNvGrpSpPr/>
          <p:nvPr/>
        </p:nvGrpSpPr>
        <p:grpSpPr>
          <a:xfrm>
            <a:off x="7209015" y="8716740"/>
            <a:ext cx="3869969" cy="1473107"/>
            <a:chOff x="0" y="0"/>
            <a:chExt cx="5159959" cy="1964143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4DAC876-8A08-137D-50B6-87FC726BBDD7}"/>
                </a:ext>
              </a:extLst>
            </p:cNvPr>
            <p:cNvSpPr/>
            <p:nvPr/>
          </p:nvSpPr>
          <p:spPr>
            <a:xfrm>
              <a:off x="0" y="0"/>
              <a:ext cx="1964143" cy="1964143"/>
            </a:xfrm>
            <a:custGeom>
              <a:avLst/>
              <a:gdLst/>
              <a:ahLst/>
              <a:cxnLst/>
              <a:rect l="l" t="t" r="r" b="b"/>
              <a:pathLst>
                <a:path w="1964143" h="1964143">
                  <a:moveTo>
                    <a:pt x="0" y="0"/>
                  </a:moveTo>
                  <a:lnTo>
                    <a:pt x="1964143" y="0"/>
                  </a:lnTo>
                  <a:lnTo>
                    <a:pt x="1964143" y="1964143"/>
                  </a:lnTo>
                  <a:lnTo>
                    <a:pt x="0" y="196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F508710-1B8D-3321-1F38-D4EA9439A5BC}"/>
                </a:ext>
              </a:extLst>
            </p:cNvPr>
            <p:cNvSpPr/>
            <p:nvPr/>
          </p:nvSpPr>
          <p:spPr>
            <a:xfrm>
              <a:off x="2421899" y="751385"/>
              <a:ext cx="2738060" cy="702201"/>
            </a:xfrm>
            <a:custGeom>
              <a:avLst/>
              <a:gdLst/>
              <a:ahLst/>
              <a:cxnLst/>
              <a:rect l="l" t="t" r="r" b="b"/>
              <a:pathLst>
                <a:path w="2738060" h="702201">
                  <a:moveTo>
                    <a:pt x="0" y="0"/>
                  </a:moveTo>
                  <a:lnTo>
                    <a:pt x="2738060" y="0"/>
                  </a:lnTo>
                  <a:lnTo>
                    <a:pt x="2738060" y="702201"/>
                  </a:lnTo>
                  <a:lnTo>
                    <a:pt x="0" y="70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8716740"/>
            <a:ext cx="18288000" cy="2826497"/>
            <a:chOff x="0" y="0"/>
            <a:chExt cx="6724960" cy="1039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24960" cy="1039374"/>
            </a:xfrm>
            <a:custGeom>
              <a:avLst/>
              <a:gdLst/>
              <a:ahLst/>
              <a:cxnLst/>
              <a:rect l="l" t="t" r="r" b="b"/>
              <a:pathLst>
                <a:path w="6724960" h="1039374">
                  <a:moveTo>
                    <a:pt x="0" y="0"/>
                  </a:moveTo>
                  <a:lnTo>
                    <a:pt x="6724960" y="0"/>
                  </a:lnTo>
                  <a:lnTo>
                    <a:pt x="6724960" y="1039374"/>
                  </a:lnTo>
                  <a:lnTo>
                    <a:pt x="0" y="1039374"/>
                  </a:lnTo>
                  <a:close/>
                </a:path>
              </a:pathLst>
            </a:custGeom>
            <a:solidFill>
              <a:srgbClr val="C4C2B8">
                <a:alpha val="67843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724960" cy="1067949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185670" y="294132"/>
            <a:ext cx="3916660" cy="48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3500">
                <a:solidFill>
                  <a:srgbClr val="322C15">
                    <a:alpha val="49804"/>
                  </a:srgbClr>
                </a:solidFill>
                <a:latin typeface="League Gothic Bold"/>
              </a:rPr>
              <a:t>LIDERAZGO TRANSFORMACIONAL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082676"/>
            <a:ext cx="13266324" cy="100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rgbClr val="322C15"/>
                </a:solidFill>
                <a:latin typeface="League Gothic Bold"/>
              </a:rPr>
              <a:t>UN LÍDER TRANSFORMADOR ES: VISIONARIO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AEECFC5-4701-B228-23B5-B17B3A23F39F}"/>
              </a:ext>
            </a:extLst>
          </p:cNvPr>
          <p:cNvSpPr txBox="1"/>
          <p:nvPr/>
        </p:nvSpPr>
        <p:spPr>
          <a:xfrm>
            <a:off x="3155855" y="4338305"/>
            <a:ext cx="11976290" cy="98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chemeClr val="accent6">
                    <a:lumMod val="75000"/>
                  </a:schemeClr>
                </a:solidFill>
                <a:latin typeface="League Gothic Bold"/>
              </a:rPr>
              <a:t>UN LÍDER TRANSFORMADOR ES: DECISIVO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5CD69D5-99C2-2C0D-1C1B-4672AA100DF4}"/>
              </a:ext>
            </a:extLst>
          </p:cNvPr>
          <p:cNvSpPr txBox="1"/>
          <p:nvPr/>
        </p:nvSpPr>
        <p:spPr>
          <a:xfrm>
            <a:off x="6332030" y="6606017"/>
            <a:ext cx="11976290" cy="98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chemeClr val="accent3">
                    <a:lumMod val="75000"/>
                  </a:schemeClr>
                </a:solidFill>
                <a:latin typeface="League Gothic Bold"/>
              </a:rPr>
              <a:t>UN LÍDER TRANSFORMADOR ES: SIERVO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DFFAE6C1-EE2B-E44E-A1B5-9F0C6D1FF3E6}"/>
              </a:ext>
            </a:extLst>
          </p:cNvPr>
          <p:cNvGrpSpPr/>
          <p:nvPr/>
        </p:nvGrpSpPr>
        <p:grpSpPr>
          <a:xfrm>
            <a:off x="7209015" y="8716740"/>
            <a:ext cx="3869969" cy="1473107"/>
            <a:chOff x="0" y="0"/>
            <a:chExt cx="5159959" cy="1964143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4DAC876-8A08-137D-50B6-87FC726BBDD7}"/>
                </a:ext>
              </a:extLst>
            </p:cNvPr>
            <p:cNvSpPr/>
            <p:nvPr/>
          </p:nvSpPr>
          <p:spPr>
            <a:xfrm>
              <a:off x="0" y="0"/>
              <a:ext cx="1964143" cy="1964143"/>
            </a:xfrm>
            <a:custGeom>
              <a:avLst/>
              <a:gdLst/>
              <a:ahLst/>
              <a:cxnLst/>
              <a:rect l="l" t="t" r="r" b="b"/>
              <a:pathLst>
                <a:path w="1964143" h="1964143">
                  <a:moveTo>
                    <a:pt x="0" y="0"/>
                  </a:moveTo>
                  <a:lnTo>
                    <a:pt x="1964143" y="0"/>
                  </a:lnTo>
                  <a:lnTo>
                    <a:pt x="1964143" y="1964143"/>
                  </a:lnTo>
                  <a:lnTo>
                    <a:pt x="0" y="196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F508710-1B8D-3321-1F38-D4EA9439A5BC}"/>
                </a:ext>
              </a:extLst>
            </p:cNvPr>
            <p:cNvSpPr/>
            <p:nvPr/>
          </p:nvSpPr>
          <p:spPr>
            <a:xfrm>
              <a:off x="2421899" y="751385"/>
              <a:ext cx="2738060" cy="702201"/>
            </a:xfrm>
            <a:custGeom>
              <a:avLst/>
              <a:gdLst/>
              <a:ahLst/>
              <a:cxnLst/>
              <a:rect l="l" t="t" r="r" b="b"/>
              <a:pathLst>
                <a:path w="2738060" h="702201">
                  <a:moveTo>
                    <a:pt x="0" y="0"/>
                  </a:moveTo>
                  <a:lnTo>
                    <a:pt x="2738060" y="0"/>
                  </a:lnTo>
                  <a:lnTo>
                    <a:pt x="2738060" y="702201"/>
                  </a:lnTo>
                  <a:lnTo>
                    <a:pt x="0" y="70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24236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8716740"/>
            <a:ext cx="18288000" cy="2826497"/>
            <a:chOff x="0" y="0"/>
            <a:chExt cx="6724960" cy="1039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24960" cy="1039374"/>
            </a:xfrm>
            <a:custGeom>
              <a:avLst/>
              <a:gdLst/>
              <a:ahLst/>
              <a:cxnLst/>
              <a:rect l="l" t="t" r="r" b="b"/>
              <a:pathLst>
                <a:path w="6724960" h="1039374">
                  <a:moveTo>
                    <a:pt x="0" y="0"/>
                  </a:moveTo>
                  <a:lnTo>
                    <a:pt x="6724960" y="0"/>
                  </a:lnTo>
                  <a:lnTo>
                    <a:pt x="6724960" y="1039374"/>
                  </a:lnTo>
                  <a:lnTo>
                    <a:pt x="0" y="1039374"/>
                  </a:lnTo>
                  <a:close/>
                </a:path>
              </a:pathLst>
            </a:custGeom>
            <a:solidFill>
              <a:srgbClr val="C4C2B8">
                <a:alpha val="67843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724960" cy="1067949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868400" y="322977"/>
            <a:ext cx="3916660" cy="48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3500" dirty="0">
                <a:solidFill>
                  <a:srgbClr val="322C15">
                    <a:alpha val="49804"/>
                  </a:srgbClr>
                </a:solidFill>
                <a:latin typeface="League Gothic Bold"/>
              </a:rPr>
              <a:t>LIDERAZGO TRANSFORMACIONAL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637284"/>
            <a:ext cx="13266324" cy="100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rgbClr val="322C15"/>
                </a:solidFill>
                <a:latin typeface="League Gothic Bold"/>
              </a:rPr>
              <a:t>UN LÍDER TRANSFORMADOR ES: MENTOR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AEECFC5-4701-B228-23B5-B17B3A23F39F}"/>
              </a:ext>
            </a:extLst>
          </p:cNvPr>
          <p:cNvSpPr txBox="1"/>
          <p:nvPr/>
        </p:nvSpPr>
        <p:spPr>
          <a:xfrm>
            <a:off x="2318734" y="3234040"/>
            <a:ext cx="11976290" cy="98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chemeClr val="accent6">
                    <a:lumMod val="75000"/>
                  </a:schemeClr>
                </a:solidFill>
                <a:latin typeface="League Gothic Bold"/>
              </a:rPr>
              <a:t>UN LÍDER TRANSFORMADOR ES: COMUNICADOR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5CD69D5-99C2-2C0D-1C1B-4672AA100DF4}"/>
              </a:ext>
            </a:extLst>
          </p:cNvPr>
          <p:cNvSpPr txBox="1"/>
          <p:nvPr/>
        </p:nvSpPr>
        <p:spPr>
          <a:xfrm>
            <a:off x="4572000" y="5045592"/>
            <a:ext cx="11976290" cy="98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chemeClr val="accent3">
                    <a:lumMod val="75000"/>
                  </a:schemeClr>
                </a:solidFill>
                <a:latin typeface="League Gothic Bold"/>
              </a:rPr>
              <a:t>UN LÍDER TRANSFORMADOR ES: LUCHADOR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DFFAE6C1-EE2B-E44E-A1B5-9F0C6D1FF3E6}"/>
              </a:ext>
            </a:extLst>
          </p:cNvPr>
          <p:cNvGrpSpPr/>
          <p:nvPr/>
        </p:nvGrpSpPr>
        <p:grpSpPr>
          <a:xfrm>
            <a:off x="7209015" y="8716740"/>
            <a:ext cx="3869969" cy="1473107"/>
            <a:chOff x="0" y="0"/>
            <a:chExt cx="5159959" cy="1964143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4DAC876-8A08-137D-50B6-87FC726BBDD7}"/>
                </a:ext>
              </a:extLst>
            </p:cNvPr>
            <p:cNvSpPr/>
            <p:nvPr/>
          </p:nvSpPr>
          <p:spPr>
            <a:xfrm>
              <a:off x="0" y="0"/>
              <a:ext cx="1964143" cy="1964143"/>
            </a:xfrm>
            <a:custGeom>
              <a:avLst/>
              <a:gdLst/>
              <a:ahLst/>
              <a:cxnLst/>
              <a:rect l="l" t="t" r="r" b="b"/>
              <a:pathLst>
                <a:path w="1964143" h="1964143">
                  <a:moveTo>
                    <a:pt x="0" y="0"/>
                  </a:moveTo>
                  <a:lnTo>
                    <a:pt x="1964143" y="0"/>
                  </a:lnTo>
                  <a:lnTo>
                    <a:pt x="1964143" y="1964143"/>
                  </a:lnTo>
                  <a:lnTo>
                    <a:pt x="0" y="196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F508710-1B8D-3321-1F38-D4EA9439A5BC}"/>
                </a:ext>
              </a:extLst>
            </p:cNvPr>
            <p:cNvSpPr/>
            <p:nvPr/>
          </p:nvSpPr>
          <p:spPr>
            <a:xfrm>
              <a:off x="2421899" y="751385"/>
              <a:ext cx="2738060" cy="702201"/>
            </a:xfrm>
            <a:custGeom>
              <a:avLst/>
              <a:gdLst/>
              <a:ahLst/>
              <a:cxnLst/>
              <a:rect l="l" t="t" r="r" b="b"/>
              <a:pathLst>
                <a:path w="2738060" h="702201">
                  <a:moveTo>
                    <a:pt x="0" y="0"/>
                  </a:moveTo>
                  <a:lnTo>
                    <a:pt x="2738060" y="0"/>
                  </a:lnTo>
                  <a:lnTo>
                    <a:pt x="2738060" y="702201"/>
                  </a:lnTo>
                  <a:lnTo>
                    <a:pt x="0" y="70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471B8B79-DC3F-FACE-EADD-73A4AB64A3B7}"/>
              </a:ext>
            </a:extLst>
          </p:cNvPr>
          <p:cNvSpPr txBox="1"/>
          <p:nvPr/>
        </p:nvSpPr>
        <p:spPr>
          <a:xfrm>
            <a:off x="6311710" y="6781899"/>
            <a:ext cx="11976290" cy="100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1"/>
              </a:lnSpc>
              <a:spcBef>
                <a:spcPct val="0"/>
              </a:spcBef>
            </a:pPr>
            <a:r>
              <a:rPr lang="en-US" sz="7399" u="none" strike="noStrike" dirty="0">
                <a:solidFill>
                  <a:srgbClr val="322C15"/>
                </a:solidFill>
                <a:latin typeface="League Gothic Bold"/>
              </a:rPr>
              <a:t>UN LÍDER TRANSFORMADOR ES: EQUIPADOR</a:t>
            </a:r>
          </a:p>
        </p:txBody>
      </p:sp>
    </p:spTree>
    <p:extLst>
      <p:ext uri="{BB962C8B-B14F-4D97-AF65-F5344CB8AC3E}">
        <p14:creationId xmlns:p14="http://schemas.microsoft.com/office/powerpoint/2010/main" val="1745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664F0-BA87-5F5D-1180-979DE438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381D5F-9FC8-6D7C-F85F-A268DF105390}"/>
              </a:ext>
            </a:extLst>
          </p:cNvPr>
          <p:cNvSpPr/>
          <p:nvPr/>
        </p:nvSpPr>
        <p:spPr>
          <a:xfrm>
            <a:off x="14634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20606" r="-2060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1829081-83F3-C679-4B59-38673684245A}"/>
              </a:ext>
            </a:extLst>
          </p:cNvPr>
          <p:cNvGrpSpPr/>
          <p:nvPr/>
        </p:nvGrpSpPr>
        <p:grpSpPr>
          <a:xfrm>
            <a:off x="11966291" y="1442596"/>
            <a:ext cx="5988590" cy="5988590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0990B9A-8EA2-066B-4FD6-FB1A5A68E0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37144" r="-113901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3F59615-CACA-DDE3-7E1F-EE1BA522F438}"/>
              </a:ext>
            </a:extLst>
          </p:cNvPr>
          <p:cNvGrpSpPr/>
          <p:nvPr/>
        </p:nvGrpSpPr>
        <p:grpSpPr>
          <a:xfrm>
            <a:off x="13595614" y="1442596"/>
            <a:ext cx="5988590" cy="5988590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648A670-303D-8C4F-EFD5-FC5FB8ED81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323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07B3702-68FB-4BB1-22C0-641325657667}"/>
              </a:ext>
            </a:extLst>
          </p:cNvPr>
          <p:cNvGrpSpPr/>
          <p:nvPr/>
        </p:nvGrpSpPr>
        <p:grpSpPr>
          <a:xfrm>
            <a:off x="14152720" y="442347"/>
            <a:ext cx="7989089" cy="7989089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F0C2ECE-F12B-114E-708B-336660DFA1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75523" r="-7552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B5E70F8-10B1-371E-57D1-25A0EF809B50}"/>
              </a:ext>
            </a:extLst>
          </p:cNvPr>
          <p:cNvGrpSpPr/>
          <p:nvPr/>
        </p:nvGrpSpPr>
        <p:grpSpPr>
          <a:xfrm>
            <a:off x="16326321" y="442347"/>
            <a:ext cx="7989089" cy="7989089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9F7AFB-EDD6-1DD9-38B7-677FC69A2A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4C2B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DF34FB7-6638-2638-5AFA-BC979FD6CE82}"/>
              </a:ext>
            </a:extLst>
          </p:cNvPr>
          <p:cNvGrpSpPr/>
          <p:nvPr/>
        </p:nvGrpSpPr>
        <p:grpSpPr>
          <a:xfrm>
            <a:off x="576787" y="-935565"/>
            <a:ext cx="1597913" cy="3111801"/>
            <a:chOff x="0" y="0"/>
            <a:chExt cx="587593" cy="114428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DD14D8D-2A60-65CE-EE89-7952D1945306}"/>
                </a:ext>
              </a:extLst>
            </p:cNvPr>
            <p:cNvSpPr/>
            <p:nvPr/>
          </p:nvSpPr>
          <p:spPr>
            <a:xfrm>
              <a:off x="0" y="0"/>
              <a:ext cx="587593" cy="1144288"/>
            </a:xfrm>
            <a:custGeom>
              <a:avLst/>
              <a:gdLst/>
              <a:ahLst/>
              <a:cxnLst/>
              <a:rect l="l" t="t" r="r" b="b"/>
              <a:pathLst>
                <a:path w="587593" h="1144288">
                  <a:moveTo>
                    <a:pt x="0" y="0"/>
                  </a:moveTo>
                  <a:lnTo>
                    <a:pt x="587593" y="0"/>
                  </a:lnTo>
                  <a:lnTo>
                    <a:pt x="587593" y="1144288"/>
                  </a:lnTo>
                  <a:lnTo>
                    <a:pt x="0" y="1144288"/>
                  </a:lnTo>
                  <a:close/>
                </a:path>
              </a:pathLst>
            </a:custGeom>
            <a:solidFill>
              <a:srgbClr val="C4C2B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G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A289A8C-47A3-7025-790F-28033D9CBE98}"/>
                </a:ext>
              </a:extLst>
            </p:cNvPr>
            <p:cNvSpPr txBox="1"/>
            <p:nvPr/>
          </p:nvSpPr>
          <p:spPr>
            <a:xfrm>
              <a:off x="0" y="-28575"/>
              <a:ext cx="587593" cy="1172863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63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720786E2-C54D-8265-AEA0-884D9B80B296}"/>
              </a:ext>
            </a:extLst>
          </p:cNvPr>
          <p:cNvSpPr/>
          <p:nvPr/>
        </p:nvSpPr>
        <p:spPr>
          <a:xfrm>
            <a:off x="632818" y="620336"/>
            <a:ext cx="1473107" cy="1473107"/>
          </a:xfrm>
          <a:custGeom>
            <a:avLst/>
            <a:gdLst/>
            <a:ahLst/>
            <a:cxnLst/>
            <a:rect l="l" t="t" r="r" b="b"/>
            <a:pathLst>
              <a:path w="1473107" h="1473107">
                <a:moveTo>
                  <a:pt x="0" y="0"/>
                </a:moveTo>
                <a:lnTo>
                  <a:pt x="1473107" y="0"/>
                </a:lnTo>
                <a:lnTo>
                  <a:pt x="1473107" y="1473107"/>
                </a:lnTo>
                <a:lnTo>
                  <a:pt x="0" y="147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36D4890-6B99-0D85-004A-4FD555FA35E3}"/>
              </a:ext>
            </a:extLst>
          </p:cNvPr>
          <p:cNvSpPr txBox="1"/>
          <p:nvPr/>
        </p:nvSpPr>
        <p:spPr>
          <a:xfrm>
            <a:off x="632818" y="4234420"/>
            <a:ext cx="14664508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956949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LIDERAZGO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956949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TRANSFORMACIONAL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956949"/>
              </a:solidFill>
              <a:effectLst/>
              <a:uLnTx/>
              <a:uFillTx/>
              <a:latin typeface="Poppins Bold"/>
              <a:ea typeface="+mn-ea"/>
              <a:cs typeface="+mn-cs"/>
            </a:endParaRPr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B9002992-4F4F-42A4-8F70-4BEBAC520BD2}"/>
              </a:ext>
            </a:extLst>
          </p:cNvPr>
          <p:cNvSpPr/>
          <p:nvPr/>
        </p:nvSpPr>
        <p:spPr>
          <a:xfrm>
            <a:off x="16580384" y="9258300"/>
            <a:ext cx="1561267" cy="893009"/>
          </a:xfrm>
          <a:custGeom>
            <a:avLst/>
            <a:gdLst/>
            <a:ahLst/>
            <a:cxnLst/>
            <a:rect l="l" t="t" r="r" b="b"/>
            <a:pathLst>
              <a:path w="1561267" h="893009">
                <a:moveTo>
                  <a:pt x="0" y="0"/>
                </a:moveTo>
                <a:lnTo>
                  <a:pt x="1561268" y="0"/>
                </a:lnTo>
                <a:lnTo>
                  <a:pt x="1561268" y="893009"/>
                </a:lnTo>
                <a:lnTo>
                  <a:pt x="0" y="8930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5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606" r="-20606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/>
          <p:nvPr/>
        </p:nvGrpSpPr>
        <p:grpSpPr>
          <a:xfrm>
            <a:off x="12630672" y="1611563"/>
            <a:ext cx="5988590" cy="5988590"/>
            <a:chOff x="90173" y="22933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90173" y="2293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37144" r="-113901"/>
              </a:stretch>
            </a:blipFill>
          </p:spPr>
          <p:txBody>
            <a:bodyPr/>
            <a:lstStyle/>
            <a:p>
              <a:endParaRPr lang="es-GT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95614" y="1442596"/>
            <a:ext cx="5988590" cy="59885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323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52720" y="442347"/>
            <a:ext cx="7989089" cy="798908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3"/>
              <a:stretch>
                <a:fillRect l="-75523" r="-75523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456004" y="9595050"/>
            <a:ext cx="5314651" cy="48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3500" dirty="0">
                <a:solidFill>
                  <a:srgbClr val="C4C2B8"/>
                </a:solidFill>
                <a:latin typeface="League Gothic"/>
              </a:rPr>
              <a:t>LIDERAZGO TRANSFORMACIONAL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326321" y="442347"/>
            <a:ext cx="7989089" cy="798908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4C2B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3595614" y="9224962"/>
            <a:ext cx="1158200" cy="0"/>
          </a:xfrm>
          <a:prstGeom prst="line">
            <a:avLst/>
          </a:prstGeom>
          <a:ln w="66675" cap="flat">
            <a:solidFill>
              <a:srgbClr val="322C1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3" name="Group 13"/>
          <p:cNvGrpSpPr/>
          <p:nvPr/>
        </p:nvGrpSpPr>
        <p:grpSpPr>
          <a:xfrm>
            <a:off x="576787" y="-935565"/>
            <a:ext cx="1597913" cy="3111801"/>
            <a:chOff x="0" y="0"/>
            <a:chExt cx="587593" cy="11442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7593" cy="1144288"/>
            </a:xfrm>
            <a:custGeom>
              <a:avLst/>
              <a:gdLst/>
              <a:ahLst/>
              <a:cxnLst/>
              <a:rect l="l" t="t" r="r" b="b"/>
              <a:pathLst>
                <a:path w="587593" h="1144288">
                  <a:moveTo>
                    <a:pt x="0" y="0"/>
                  </a:moveTo>
                  <a:lnTo>
                    <a:pt x="587593" y="0"/>
                  </a:lnTo>
                  <a:lnTo>
                    <a:pt x="587593" y="1144288"/>
                  </a:lnTo>
                  <a:lnTo>
                    <a:pt x="0" y="1144288"/>
                  </a:lnTo>
                  <a:close/>
                </a:path>
              </a:pathLst>
            </a:custGeom>
            <a:solidFill>
              <a:srgbClr val="C4C2B8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587593" cy="1172863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632818" y="620336"/>
            <a:ext cx="1473107" cy="1473107"/>
          </a:xfrm>
          <a:custGeom>
            <a:avLst/>
            <a:gdLst/>
            <a:ahLst/>
            <a:cxnLst/>
            <a:rect l="l" t="t" r="r" b="b"/>
            <a:pathLst>
              <a:path w="1473107" h="1473107">
                <a:moveTo>
                  <a:pt x="0" y="0"/>
                </a:moveTo>
                <a:lnTo>
                  <a:pt x="1473107" y="0"/>
                </a:lnTo>
                <a:lnTo>
                  <a:pt x="1473107" y="1473107"/>
                </a:lnTo>
                <a:lnTo>
                  <a:pt x="0" y="147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7" name="Freeform 17"/>
          <p:cNvSpPr/>
          <p:nvPr/>
        </p:nvSpPr>
        <p:spPr>
          <a:xfrm>
            <a:off x="16001192" y="9509325"/>
            <a:ext cx="2053545" cy="526651"/>
          </a:xfrm>
          <a:custGeom>
            <a:avLst/>
            <a:gdLst/>
            <a:ahLst/>
            <a:cxnLst/>
            <a:rect l="l" t="t" r="r" b="b"/>
            <a:pathLst>
              <a:path w="2053545" h="526651">
                <a:moveTo>
                  <a:pt x="0" y="0"/>
                </a:moveTo>
                <a:lnTo>
                  <a:pt x="2053546" y="0"/>
                </a:lnTo>
                <a:lnTo>
                  <a:pt x="2053546" y="526650"/>
                </a:lnTo>
                <a:lnTo>
                  <a:pt x="0" y="5266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8" name="TextBox 18"/>
          <p:cNvSpPr txBox="1"/>
          <p:nvPr/>
        </p:nvSpPr>
        <p:spPr>
          <a:xfrm>
            <a:off x="678489" y="3007560"/>
            <a:ext cx="11794023" cy="6005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r>
              <a:rPr lang="en-US" sz="3799" dirty="0">
                <a:solidFill>
                  <a:srgbClr val="FFFFFF"/>
                </a:solidFill>
                <a:latin typeface="League Gothic Bold"/>
              </a:rPr>
              <a:t>¿CUAL ES LA DEFINICIÓN MÁS ACEPTABLE DE “LIDERAZGO” EN ESTA PARTE DEL MUNDO?</a:t>
            </a: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endParaRPr lang="en-US" sz="3799" dirty="0">
              <a:solidFill>
                <a:srgbClr val="FFFFFF"/>
              </a:solidFill>
              <a:latin typeface="League Gothic Bold"/>
            </a:endParaRP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r>
              <a:rPr lang="en-US" sz="3799" dirty="0">
                <a:solidFill>
                  <a:srgbClr val="FFFFFF"/>
                </a:solidFill>
                <a:latin typeface="League Gothic Bold"/>
              </a:rPr>
              <a:t>IDENTIFIQUE TRES LÍDERES CRISTIANOS EN SU CONTEXTO.QUÉ LOS HACE ESPECIALES?</a:t>
            </a: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endParaRPr lang="en-US" sz="3799" dirty="0">
              <a:solidFill>
                <a:srgbClr val="FFFFFF"/>
              </a:solidFill>
              <a:latin typeface="League Gothic Bold"/>
            </a:endParaRP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r>
              <a:rPr lang="en-US" sz="3799" dirty="0">
                <a:solidFill>
                  <a:srgbClr val="FFFFFF"/>
                </a:solidFill>
                <a:latin typeface="League Gothic Bold"/>
              </a:rPr>
              <a:t>IDENTIFIQUE TRES LÍDERES NACIONALES EN SU CONTEXTO.EN QUÉ SE DIFERENCIAN DE LOS LÍDERES CRISTIANOS RESPETABLES QUE USTED CONOCE?</a:t>
            </a: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endParaRPr lang="en-US" sz="3799" dirty="0">
              <a:solidFill>
                <a:srgbClr val="FFFFFF"/>
              </a:solidFill>
              <a:latin typeface="League Gothic Bold"/>
            </a:endParaRP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r>
              <a:rPr lang="en-US" sz="3799" dirty="0">
                <a:solidFill>
                  <a:srgbClr val="FFFFFF"/>
                </a:solidFill>
                <a:latin typeface="League Gothic Bold"/>
              </a:rPr>
              <a:t>CUÁLES SON LAS DIFICULTADES MÁS GRANDES PARA DESARROLLAR NUEVOS LÍDERES EN SU ÁREA, DISTRITO O IGLESIA LOCAL?</a:t>
            </a: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endParaRPr lang="en-US" sz="3799" dirty="0">
              <a:solidFill>
                <a:srgbClr val="FFFFFF"/>
              </a:solidFill>
              <a:latin typeface="League Gothic Bold"/>
            </a:endParaRP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r>
              <a:rPr lang="en-US" sz="3799" dirty="0">
                <a:solidFill>
                  <a:srgbClr val="FFFFFF"/>
                </a:solidFill>
                <a:latin typeface="League Gothic Bold"/>
              </a:rPr>
              <a:t>QUÉ PUEDE USTED HACER PARA SUPERAR ESAS DIFICULTADES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6E62AB41-C79C-5AFC-1C68-988EE3576E26}"/>
              </a:ext>
            </a:extLst>
          </p:cNvPr>
          <p:cNvSpPr txBox="1"/>
          <p:nvPr/>
        </p:nvSpPr>
        <p:spPr>
          <a:xfrm>
            <a:off x="2697667" y="1042357"/>
            <a:ext cx="14664508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95"/>
              </a:lnSpc>
            </a:pPr>
            <a:r>
              <a:rPr lang="en-US" sz="6500" dirty="0">
                <a:solidFill>
                  <a:srgbClr val="F1F48B"/>
                </a:solidFill>
                <a:latin typeface="ITC Avant Garde Gothic Std"/>
              </a:rPr>
              <a:t>CINCO PREGUNTAS: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20606" r="-20606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/>
          <p:nvPr/>
        </p:nvGrpSpPr>
        <p:grpSpPr>
          <a:xfrm>
            <a:off x="0" y="8716740"/>
            <a:ext cx="18288000" cy="2826497"/>
            <a:chOff x="0" y="0"/>
            <a:chExt cx="6724960" cy="1039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24960" cy="1039374"/>
            </a:xfrm>
            <a:custGeom>
              <a:avLst/>
              <a:gdLst/>
              <a:ahLst/>
              <a:cxnLst/>
              <a:rect l="l" t="t" r="r" b="b"/>
              <a:pathLst>
                <a:path w="6724960" h="1039374">
                  <a:moveTo>
                    <a:pt x="0" y="0"/>
                  </a:moveTo>
                  <a:lnTo>
                    <a:pt x="6724960" y="0"/>
                  </a:lnTo>
                  <a:lnTo>
                    <a:pt x="6724960" y="1039374"/>
                  </a:lnTo>
                  <a:lnTo>
                    <a:pt x="0" y="1039374"/>
                  </a:lnTo>
                  <a:close/>
                </a:path>
              </a:pathLst>
            </a:custGeom>
            <a:solidFill>
              <a:srgbClr val="C4C2B8">
                <a:alpha val="67843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724960" cy="1067949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57970" y="269775"/>
            <a:ext cx="3916660" cy="46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3500" dirty="0">
                <a:solidFill>
                  <a:srgbClr val="C4C2B8"/>
                </a:solidFill>
                <a:latin typeface="League Gothic"/>
              </a:rPr>
              <a:t>LIDERAZGO TRANSFORMACIONAL</a:t>
            </a:r>
          </a:p>
        </p:txBody>
      </p:sp>
      <p:sp>
        <p:nvSpPr>
          <p:cNvPr id="7" name="Freeform 7"/>
          <p:cNvSpPr/>
          <p:nvPr/>
        </p:nvSpPr>
        <p:spPr>
          <a:xfrm>
            <a:off x="7209015" y="8716740"/>
            <a:ext cx="1473107" cy="1473107"/>
          </a:xfrm>
          <a:custGeom>
            <a:avLst/>
            <a:gdLst/>
            <a:ahLst/>
            <a:cxnLst/>
            <a:rect l="l" t="t" r="r" b="b"/>
            <a:pathLst>
              <a:path w="1473107" h="1473107">
                <a:moveTo>
                  <a:pt x="0" y="0"/>
                </a:moveTo>
                <a:lnTo>
                  <a:pt x="1473108" y="0"/>
                </a:lnTo>
                <a:lnTo>
                  <a:pt x="1473108" y="1473107"/>
                </a:lnTo>
                <a:lnTo>
                  <a:pt x="0" y="14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8" name="TextBox 8"/>
          <p:cNvSpPr txBox="1"/>
          <p:nvPr/>
        </p:nvSpPr>
        <p:spPr>
          <a:xfrm>
            <a:off x="614278" y="2941694"/>
            <a:ext cx="8136489" cy="4494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6"/>
              </a:lnSpc>
            </a:pPr>
            <a:r>
              <a:rPr lang="en-US" sz="4899" dirty="0">
                <a:solidFill>
                  <a:schemeClr val="accent3">
                    <a:lumMod val="50000"/>
                  </a:schemeClr>
                </a:solidFill>
                <a:latin typeface="League Gothic Bold"/>
              </a:rPr>
              <a:t>CAMBIOS ACELERADOS</a:t>
            </a:r>
          </a:p>
          <a:p>
            <a:pPr>
              <a:lnSpc>
                <a:spcPts val="5046"/>
              </a:lnSpc>
            </a:pPr>
            <a:endParaRPr lang="en-US" sz="4899" dirty="0">
              <a:solidFill>
                <a:srgbClr val="322C15"/>
              </a:solidFill>
              <a:latin typeface="League Gothic Bold"/>
            </a:endParaRPr>
          </a:p>
          <a:p>
            <a:pPr marL="1057908" lvl="1" indent="-528954">
              <a:lnSpc>
                <a:spcPts val="5046"/>
              </a:lnSpc>
              <a:buFont typeface="Arial"/>
              <a:buChar char="•"/>
            </a:pPr>
            <a:r>
              <a:rPr lang="en-US" sz="4899" dirty="0">
                <a:solidFill>
                  <a:srgbClr val="322C15"/>
                </a:solidFill>
                <a:latin typeface="League Gothic Bold"/>
              </a:rPr>
              <a:t>De </a:t>
            </a:r>
            <a:r>
              <a:rPr lang="en-US" sz="4899" dirty="0" err="1">
                <a:solidFill>
                  <a:srgbClr val="322C15"/>
                </a:solidFill>
                <a:latin typeface="League Gothic Bold"/>
              </a:rPr>
              <a:t>Modernismo</a:t>
            </a:r>
            <a:r>
              <a:rPr lang="en-US" sz="4899" dirty="0">
                <a:solidFill>
                  <a:srgbClr val="322C15"/>
                </a:solidFill>
                <a:latin typeface="League Gothic Bold"/>
              </a:rPr>
              <a:t> a </a:t>
            </a:r>
            <a:r>
              <a:rPr lang="en-US" sz="4899" dirty="0" err="1">
                <a:solidFill>
                  <a:srgbClr val="322C15"/>
                </a:solidFill>
                <a:latin typeface="League Gothic Bold"/>
              </a:rPr>
              <a:t>Postmodernismo</a:t>
            </a:r>
            <a:endParaRPr lang="en-US" sz="4899" dirty="0">
              <a:solidFill>
                <a:srgbClr val="322C15"/>
              </a:solidFill>
              <a:latin typeface="League Gothic Bold"/>
            </a:endParaRPr>
          </a:p>
          <a:p>
            <a:pPr marL="1057908" lvl="1" indent="-528954">
              <a:lnSpc>
                <a:spcPts val="5046"/>
              </a:lnSpc>
              <a:buFont typeface="Arial"/>
              <a:buChar char="•"/>
            </a:pPr>
            <a:endParaRPr lang="en-US" sz="4899" dirty="0">
              <a:solidFill>
                <a:srgbClr val="322C15"/>
              </a:solidFill>
              <a:latin typeface="League Gothic Bold"/>
            </a:endParaRPr>
          </a:p>
          <a:p>
            <a:pPr marL="1057908" lvl="1" indent="-528954">
              <a:lnSpc>
                <a:spcPts val="5046"/>
              </a:lnSpc>
              <a:buFont typeface="Arial"/>
              <a:buChar char="•"/>
            </a:pPr>
            <a:r>
              <a:rPr lang="en-US" sz="4899" dirty="0">
                <a:solidFill>
                  <a:srgbClr val="322C15"/>
                </a:solidFill>
                <a:latin typeface="League Gothic Bold"/>
              </a:rPr>
              <a:t>De la </a:t>
            </a:r>
            <a:r>
              <a:rPr lang="en-US" sz="4899" dirty="0" err="1">
                <a:solidFill>
                  <a:srgbClr val="322C15"/>
                </a:solidFill>
                <a:latin typeface="League Gothic Bold"/>
              </a:rPr>
              <a:t>Letra</a:t>
            </a:r>
            <a:r>
              <a:rPr lang="en-US" sz="4899" dirty="0">
                <a:solidFill>
                  <a:srgbClr val="322C15"/>
                </a:solidFill>
                <a:latin typeface="League Gothic Bold"/>
              </a:rPr>
              <a:t> Impresa a la </a:t>
            </a:r>
            <a:r>
              <a:rPr lang="en-US" sz="4899" dirty="0" err="1">
                <a:solidFill>
                  <a:srgbClr val="322C15"/>
                </a:solidFill>
                <a:latin typeface="League Gothic Bold"/>
              </a:rPr>
              <a:t>Cibertecnología</a:t>
            </a:r>
            <a:endParaRPr lang="en-US" sz="4899" dirty="0">
              <a:solidFill>
                <a:srgbClr val="322C15"/>
              </a:solidFill>
              <a:latin typeface="League Gothic Bold"/>
            </a:endParaRPr>
          </a:p>
          <a:p>
            <a:pPr marL="1057908" lvl="1" indent="-528954">
              <a:lnSpc>
                <a:spcPts val="5046"/>
              </a:lnSpc>
              <a:buFont typeface="Arial"/>
              <a:buChar char="•"/>
            </a:pPr>
            <a:endParaRPr lang="en-US" sz="4899" dirty="0">
              <a:solidFill>
                <a:srgbClr val="322C15"/>
              </a:solidFill>
              <a:latin typeface="League Gothic Bold"/>
            </a:endParaRPr>
          </a:p>
          <a:p>
            <a:pPr marL="1057908" lvl="1" indent="-528954">
              <a:lnSpc>
                <a:spcPts val="5046"/>
              </a:lnSpc>
              <a:buFont typeface="Arial"/>
              <a:buChar char="•"/>
            </a:pPr>
            <a:r>
              <a:rPr lang="en-US" sz="4899" dirty="0">
                <a:solidFill>
                  <a:srgbClr val="322C15"/>
                </a:solidFill>
                <a:latin typeface="League Gothic Bold"/>
              </a:rPr>
              <a:t>De </a:t>
            </a:r>
            <a:r>
              <a:rPr lang="en-US" sz="4899" dirty="0" err="1">
                <a:solidFill>
                  <a:srgbClr val="322C15"/>
                </a:solidFill>
                <a:latin typeface="League Gothic Bold"/>
              </a:rPr>
              <a:t>sociedades</a:t>
            </a:r>
            <a:r>
              <a:rPr lang="en-US" sz="4899" dirty="0">
                <a:solidFill>
                  <a:srgbClr val="322C15"/>
                </a:solidFill>
                <a:latin typeface="League Gothic Bold"/>
              </a:rPr>
              <a:t> Rurales a </a:t>
            </a:r>
            <a:r>
              <a:rPr lang="en-US" sz="4899" dirty="0" err="1">
                <a:solidFill>
                  <a:srgbClr val="322C15"/>
                </a:solidFill>
                <a:latin typeface="League Gothic Bold"/>
              </a:rPr>
              <a:t>Urbanas</a:t>
            </a:r>
            <a:endParaRPr lang="en-US" sz="4899" dirty="0">
              <a:solidFill>
                <a:srgbClr val="322C15"/>
              </a:solidFill>
              <a:latin typeface="League Goth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71700" y="1336354"/>
            <a:ext cx="13944600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5400" dirty="0">
                <a:solidFill>
                  <a:srgbClr val="956949"/>
                </a:solidFill>
                <a:latin typeface="Poppins Bold"/>
              </a:rPr>
              <a:t>LA RELEVANCIA DEL TEMA DE LIDERAZGO</a:t>
            </a:r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B30A2DEA-7250-A140-67DD-55787CBA8099}"/>
              </a:ext>
            </a:extLst>
          </p:cNvPr>
          <p:cNvSpPr/>
          <p:nvPr/>
        </p:nvSpPr>
        <p:spPr>
          <a:xfrm>
            <a:off x="8825246" y="9051091"/>
            <a:ext cx="1561267" cy="893009"/>
          </a:xfrm>
          <a:custGeom>
            <a:avLst/>
            <a:gdLst/>
            <a:ahLst/>
            <a:cxnLst/>
            <a:rect l="l" t="t" r="r" b="b"/>
            <a:pathLst>
              <a:path w="1561267" h="893009">
                <a:moveTo>
                  <a:pt x="0" y="0"/>
                </a:moveTo>
                <a:lnTo>
                  <a:pt x="1561268" y="0"/>
                </a:lnTo>
                <a:lnTo>
                  <a:pt x="1561268" y="893009"/>
                </a:lnTo>
                <a:lnTo>
                  <a:pt x="0" y="893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D37EE59-6BC3-C81B-84E4-667AF90952E3}"/>
              </a:ext>
            </a:extLst>
          </p:cNvPr>
          <p:cNvSpPr txBox="1"/>
          <p:nvPr/>
        </p:nvSpPr>
        <p:spPr>
          <a:xfrm>
            <a:off x="9296400" y="2941694"/>
            <a:ext cx="8136489" cy="4494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6"/>
              </a:lnSpc>
              <a:spcBef>
                <a:spcPct val="0"/>
              </a:spcBef>
            </a:pPr>
            <a:r>
              <a:rPr lang="en-US" sz="4899" u="none" strike="noStrike" dirty="0">
                <a:solidFill>
                  <a:schemeClr val="accent3">
                    <a:lumMod val="50000"/>
                  </a:schemeClr>
                </a:solidFill>
                <a:latin typeface="League Gothic Bold"/>
              </a:rPr>
              <a:t>UNA DIALÉCTICA MARCADA</a:t>
            </a:r>
          </a:p>
          <a:p>
            <a:pPr algn="l">
              <a:lnSpc>
                <a:spcPts val="5046"/>
              </a:lnSpc>
              <a:spcBef>
                <a:spcPct val="0"/>
              </a:spcBef>
            </a:pPr>
            <a:endParaRPr lang="en-US" sz="4899" u="none" strike="noStrike" dirty="0">
              <a:solidFill>
                <a:srgbClr val="322C15"/>
              </a:solidFill>
              <a:latin typeface="League Gothic Bold"/>
            </a:endParaRPr>
          </a:p>
          <a:p>
            <a:pPr marL="1057908" lvl="1" indent="-528954" algn="l">
              <a:lnSpc>
                <a:spcPts val="5046"/>
              </a:lnSpc>
              <a:spcBef>
                <a:spcPct val="0"/>
              </a:spcBef>
              <a:buFont typeface="Arial"/>
              <a:buChar char="•"/>
            </a:pPr>
            <a:r>
              <a:rPr lang="en-US" sz="4899" u="none" strike="noStrike" dirty="0">
                <a:solidFill>
                  <a:srgbClr val="322C15"/>
                </a:solidFill>
                <a:latin typeface="League Gothic Bold"/>
              </a:rPr>
              <a:t>UN SENTIDO DE PROPÓSITO GRACIAS A LOS PRINCIPIOS BÍBLICOS</a:t>
            </a:r>
          </a:p>
          <a:p>
            <a:pPr marL="1057908" lvl="1" indent="-528954" algn="l">
              <a:lnSpc>
                <a:spcPts val="5046"/>
              </a:lnSpc>
              <a:spcBef>
                <a:spcPct val="0"/>
              </a:spcBef>
              <a:buFont typeface="Arial"/>
              <a:buChar char="•"/>
            </a:pPr>
            <a:endParaRPr lang="en-US" sz="4899" u="none" strike="noStrike" dirty="0">
              <a:solidFill>
                <a:srgbClr val="322C15"/>
              </a:solidFill>
              <a:latin typeface="League Gothic Bold"/>
            </a:endParaRPr>
          </a:p>
          <a:p>
            <a:pPr marL="1057908" lvl="1" indent="-528954" algn="l">
              <a:lnSpc>
                <a:spcPts val="5046"/>
              </a:lnSpc>
              <a:spcBef>
                <a:spcPct val="0"/>
              </a:spcBef>
              <a:buFont typeface="Arial"/>
              <a:buChar char="•"/>
            </a:pPr>
            <a:r>
              <a:rPr lang="en-US" sz="4899" u="none" strike="noStrike" dirty="0">
                <a:solidFill>
                  <a:srgbClr val="322C15"/>
                </a:solidFill>
                <a:latin typeface="League Gothic Bold"/>
              </a:rPr>
              <a:t>EL PODER DEL PENSAMIENTO INFLUENCIADO POR LA FILOSOFÍA GRIEGA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20606" r="-20606"/>
            </a:stretch>
          </a:blipFill>
        </p:spPr>
        <p:txBody>
          <a:bodyPr/>
          <a:lstStyle/>
          <a:p>
            <a:endParaRPr lang="es-GT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8716740"/>
            <a:ext cx="18288000" cy="2826497"/>
            <a:chOff x="0" y="0"/>
            <a:chExt cx="6724960" cy="1039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24960" cy="1039374"/>
            </a:xfrm>
            <a:custGeom>
              <a:avLst/>
              <a:gdLst/>
              <a:ahLst/>
              <a:cxnLst/>
              <a:rect l="l" t="t" r="r" b="b"/>
              <a:pathLst>
                <a:path w="6724960" h="1039374">
                  <a:moveTo>
                    <a:pt x="0" y="0"/>
                  </a:moveTo>
                  <a:lnTo>
                    <a:pt x="6724960" y="0"/>
                  </a:lnTo>
                  <a:lnTo>
                    <a:pt x="6724960" y="1039374"/>
                  </a:lnTo>
                  <a:lnTo>
                    <a:pt x="0" y="1039374"/>
                  </a:lnTo>
                  <a:close/>
                </a:path>
              </a:pathLst>
            </a:custGeom>
            <a:solidFill>
              <a:srgbClr val="C4C2B8">
                <a:alpha val="67843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724960" cy="1067949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57970" y="269775"/>
            <a:ext cx="3916660" cy="46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3500" dirty="0">
                <a:solidFill>
                  <a:srgbClr val="C4C2B8"/>
                </a:solidFill>
                <a:latin typeface="League Gothic"/>
              </a:rPr>
              <a:t>LIDERAZGO TRANSFORMACIONAL</a:t>
            </a:r>
          </a:p>
        </p:txBody>
      </p:sp>
      <p:sp>
        <p:nvSpPr>
          <p:cNvPr id="7" name="Freeform 7"/>
          <p:cNvSpPr/>
          <p:nvPr/>
        </p:nvSpPr>
        <p:spPr>
          <a:xfrm>
            <a:off x="7209015" y="8716740"/>
            <a:ext cx="1473107" cy="1473107"/>
          </a:xfrm>
          <a:custGeom>
            <a:avLst/>
            <a:gdLst/>
            <a:ahLst/>
            <a:cxnLst/>
            <a:rect l="l" t="t" r="r" b="b"/>
            <a:pathLst>
              <a:path w="1473107" h="1473107">
                <a:moveTo>
                  <a:pt x="0" y="0"/>
                </a:moveTo>
                <a:lnTo>
                  <a:pt x="1473108" y="0"/>
                </a:lnTo>
                <a:lnTo>
                  <a:pt x="1473108" y="1473107"/>
                </a:lnTo>
                <a:lnTo>
                  <a:pt x="0" y="14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9" name="TextBox 9"/>
          <p:cNvSpPr txBox="1"/>
          <p:nvPr/>
        </p:nvSpPr>
        <p:spPr>
          <a:xfrm>
            <a:off x="2171700" y="1639559"/>
            <a:ext cx="13944600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</a:pPr>
            <a:r>
              <a:rPr lang="en-US" sz="5400" dirty="0">
                <a:solidFill>
                  <a:srgbClr val="956949"/>
                </a:solidFill>
                <a:latin typeface="Poppins Bold"/>
              </a:rPr>
              <a:t>LA RELEVANCIA DEL TEMA DE LIDERAZGO</a:t>
            </a:r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B30A2DEA-7250-A140-67DD-55787CBA8099}"/>
              </a:ext>
            </a:extLst>
          </p:cNvPr>
          <p:cNvSpPr/>
          <p:nvPr/>
        </p:nvSpPr>
        <p:spPr>
          <a:xfrm>
            <a:off x="8825246" y="9051091"/>
            <a:ext cx="1561267" cy="893009"/>
          </a:xfrm>
          <a:custGeom>
            <a:avLst/>
            <a:gdLst/>
            <a:ahLst/>
            <a:cxnLst/>
            <a:rect l="l" t="t" r="r" b="b"/>
            <a:pathLst>
              <a:path w="1561267" h="893009">
                <a:moveTo>
                  <a:pt x="0" y="0"/>
                </a:moveTo>
                <a:lnTo>
                  <a:pt x="1561268" y="0"/>
                </a:lnTo>
                <a:lnTo>
                  <a:pt x="1561268" y="893009"/>
                </a:lnTo>
                <a:lnTo>
                  <a:pt x="0" y="893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D37EE59-6BC3-C81B-84E4-667AF90952E3}"/>
              </a:ext>
            </a:extLst>
          </p:cNvPr>
          <p:cNvSpPr txBox="1"/>
          <p:nvPr/>
        </p:nvSpPr>
        <p:spPr>
          <a:xfrm>
            <a:off x="2171700" y="3758338"/>
            <a:ext cx="13944600" cy="3317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6"/>
              </a:lnSpc>
              <a:spcBef>
                <a:spcPct val="0"/>
              </a:spcBef>
            </a:pPr>
            <a:r>
              <a:rPr lang="en-US" sz="8000" dirty="0">
                <a:solidFill>
                  <a:schemeClr val="accent3">
                    <a:lumMod val="50000"/>
                  </a:schemeClr>
                </a:solidFill>
                <a:latin typeface="League Gothic Bold"/>
              </a:rPr>
              <a:t>VACÍO DE LIDERAZGO</a:t>
            </a:r>
          </a:p>
          <a:p>
            <a:pPr algn="ctr">
              <a:lnSpc>
                <a:spcPts val="5046"/>
              </a:lnSpc>
              <a:spcBef>
                <a:spcPct val="0"/>
              </a:spcBef>
            </a:pPr>
            <a:endParaRPr lang="en-US" sz="8000" dirty="0">
              <a:solidFill>
                <a:srgbClr val="322C15"/>
              </a:solidFill>
              <a:latin typeface="League Gothic Bold"/>
            </a:endParaRPr>
          </a:p>
          <a:p>
            <a:pPr algn="ctr">
              <a:lnSpc>
                <a:spcPts val="5046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322C15"/>
                </a:solidFill>
                <a:latin typeface="League Gothic Bold"/>
              </a:rPr>
              <a:t>Líderes</a:t>
            </a:r>
            <a:r>
              <a:rPr lang="en-US" sz="8000" dirty="0">
                <a:solidFill>
                  <a:srgbClr val="322C15"/>
                </a:solidFill>
                <a:latin typeface="League Gothic Bold"/>
              </a:rPr>
              <a:t> de la </a:t>
            </a:r>
            <a:r>
              <a:rPr lang="en-US" sz="8000" dirty="0" err="1">
                <a:solidFill>
                  <a:srgbClr val="322C15"/>
                </a:solidFill>
                <a:latin typeface="League Gothic Bold"/>
              </a:rPr>
              <a:t>modernidad</a:t>
            </a:r>
            <a:r>
              <a:rPr lang="en-US" sz="80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8000" dirty="0" err="1">
                <a:solidFill>
                  <a:srgbClr val="322C15"/>
                </a:solidFill>
                <a:latin typeface="League Gothic Bold"/>
              </a:rPr>
              <a:t>dando</a:t>
            </a:r>
            <a:r>
              <a:rPr lang="en-US" sz="8000" dirty="0">
                <a:solidFill>
                  <a:srgbClr val="322C15"/>
                </a:solidFill>
                <a:latin typeface="League Gothic Bold"/>
              </a:rPr>
              <a:t> paso </a:t>
            </a:r>
          </a:p>
          <a:p>
            <a:pPr algn="ctr">
              <a:lnSpc>
                <a:spcPts val="5046"/>
              </a:lnSpc>
              <a:spcBef>
                <a:spcPct val="0"/>
              </a:spcBef>
            </a:pPr>
            <a:endParaRPr lang="en-US" sz="8000" dirty="0">
              <a:solidFill>
                <a:srgbClr val="322C15"/>
              </a:solidFill>
              <a:latin typeface="League Gothic Bold"/>
            </a:endParaRPr>
          </a:p>
          <a:p>
            <a:pPr algn="ctr">
              <a:lnSpc>
                <a:spcPts val="5046"/>
              </a:lnSpc>
              <a:spcBef>
                <a:spcPct val="0"/>
              </a:spcBef>
            </a:pPr>
            <a:r>
              <a:rPr lang="en-US" sz="8000" dirty="0">
                <a:solidFill>
                  <a:srgbClr val="322C15"/>
                </a:solidFill>
                <a:latin typeface="League Gothic Bold"/>
              </a:rPr>
              <a:t>(o no) a las </a:t>
            </a:r>
            <a:r>
              <a:rPr lang="en-US" sz="8000" dirty="0" err="1">
                <a:solidFill>
                  <a:srgbClr val="322C15"/>
                </a:solidFill>
                <a:latin typeface="League Gothic Bold"/>
              </a:rPr>
              <a:t>nuevas</a:t>
            </a:r>
            <a:r>
              <a:rPr lang="en-US" sz="80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8000" dirty="0" err="1">
                <a:solidFill>
                  <a:srgbClr val="322C15"/>
                </a:solidFill>
                <a:latin typeface="League Gothic Bold"/>
              </a:rPr>
              <a:t>generaciones</a:t>
            </a:r>
            <a:endParaRPr lang="en-US" sz="8000" dirty="0">
              <a:solidFill>
                <a:srgbClr val="322C15"/>
              </a:solidFill>
              <a:latin typeface="Leagu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2840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606" r="-20606"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3" name="TextBox 3"/>
          <p:cNvSpPr txBox="1"/>
          <p:nvPr/>
        </p:nvSpPr>
        <p:spPr>
          <a:xfrm>
            <a:off x="7162324" y="300110"/>
            <a:ext cx="3916660" cy="46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3500" dirty="0">
                <a:solidFill>
                  <a:srgbClr val="C4C2B8"/>
                </a:solidFill>
                <a:latin typeface="League Gothic"/>
              </a:rPr>
              <a:t>LIDERAZGO TRANSFORMACIONAL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716740"/>
            <a:ext cx="18288000" cy="2826497"/>
            <a:chOff x="0" y="0"/>
            <a:chExt cx="6724960" cy="1039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24960" cy="1039374"/>
            </a:xfrm>
            <a:custGeom>
              <a:avLst/>
              <a:gdLst/>
              <a:ahLst/>
              <a:cxnLst/>
              <a:rect l="l" t="t" r="r" b="b"/>
              <a:pathLst>
                <a:path w="6724960" h="1039374">
                  <a:moveTo>
                    <a:pt x="0" y="0"/>
                  </a:moveTo>
                  <a:lnTo>
                    <a:pt x="6724960" y="0"/>
                  </a:lnTo>
                  <a:lnTo>
                    <a:pt x="6724960" y="1039374"/>
                  </a:lnTo>
                  <a:lnTo>
                    <a:pt x="0" y="1039374"/>
                  </a:lnTo>
                  <a:close/>
                </a:path>
              </a:pathLst>
            </a:custGeom>
            <a:solidFill>
              <a:srgbClr val="C4C2B8">
                <a:alpha val="67843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6724960" cy="1067949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209015" y="8716740"/>
            <a:ext cx="3869969" cy="1473107"/>
            <a:chOff x="0" y="0"/>
            <a:chExt cx="5159959" cy="19641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64143" cy="1964143"/>
            </a:xfrm>
            <a:custGeom>
              <a:avLst/>
              <a:gdLst/>
              <a:ahLst/>
              <a:cxnLst/>
              <a:rect l="l" t="t" r="r" b="b"/>
              <a:pathLst>
                <a:path w="1964143" h="1964143">
                  <a:moveTo>
                    <a:pt x="0" y="0"/>
                  </a:moveTo>
                  <a:lnTo>
                    <a:pt x="1964143" y="0"/>
                  </a:lnTo>
                  <a:lnTo>
                    <a:pt x="1964143" y="1964143"/>
                  </a:lnTo>
                  <a:lnTo>
                    <a:pt x="0" y="196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  <p:sp>
          <p:nvSpPr>
            <p:cNvPr id="9" name="Freeform 9"/>
            <p:cNvSpPr/>
            <p:nvPr/>
          </p:nvSpPr>
          <p:spPr>
            <a:xfrm>
              <a:off x="2421899" y="751385"/>
              <a:ext cx="2738060" cy="702201"/>
            </a:xfrm>
            <a:custGeom>
              <a:avLst/>
              <a:gdLst/>
              <a:ahLst/>
              <a:cxnLst/>
              <a:rect l="l" t="t" r="r" b="b"/>
              <a:pathLst>
                <a:path w="2738060" h="702201">
                  <a:moveTo>
                    <a:pt x="0" y="0"/>
                  </a:moveTo>
                  <a:lnTo>
                    <a:pt x="2738060" y="0"/>
                  </a:lnTo>
                  <a:lnTo>
                    <a:pt x="2738060" y="702201"/>
                  </a:lnTo>
                  <a:lnTo>
                    <a:pt x="0" y="70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81200" y="1332305"/>
            <a:ext cx="14664508" cy="105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9"/>
              </a:lnSpc>
            </a:pPr>
            <a:r>
              <a:rPr lang="en-US" sz="5400" dirty="0">
                <a:solidFill>
                  <a:srgbClr val="F1F48B"/>
                </a:solidFill>
                <a:latin typeface="ITC Avant Garde Gothic Std"/>
              </a:rPr>
              <a:t>LOS FACTORES CLAVES EN EL LIDERAZGO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D6D32B85-5D78-B644-4990-45B63F8474F7}"/>
              </a:ext>
            </a:extLst>
          </p:cNvPr>
          <p:cNvSpPr txBox="1"/>
          <p:nvPr/>
        </p:nvSpPr>
        <p:spPr>
          <a:xfrm>
            <a:off x="990600" y="4114583"/>
            <a:ext cx="26071153" cy="288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44261" lvl="1" indent="-572130">
              <a:lnSpc>
                <a:spcPts val="5458"/>
              </a:lnSpc>
              <a:buFont typeface="Arial"/>
              <a:buChar char="•"/>
            </a:pPr>
            <a:r>
              <a:rPr lang="en-US" sz="7200" dirty="0">
                <a:solidFill>
                  <a:schemeClr val="bg1"/>
                </a:solidFill>
                <a:latin typeface="League Gothic Bold"/>
              </a:rPr>
              <a:t>LA HABILIDAD DE HACERSE CARGO Y LIDERAR</a:t>
            </a:r>
          </a:p>
          <a:p>
            <a:pPr marL="1144261" lvl="1" indent="-572130">
              <a:lnSpc>
                <a:spcPts val="5458"/>
              </a:lnSpc>
              <a:buFont typeface="Arial"/>
              <a:buChar char="•"/>
            </a:pPr>
            <a:endParaRPr lang="en-US" sz="7200" dirty="0">
              <a:solidFill>
                <a:schemeClr val="bg1"/>
              </a:solidFill>
              <a:latin typeface="League Gothic Bold"/>
            </a:endParaRPr>
          </a:p>
          <a:p>
            <a:pPr marL="1144261" lvl="1" indent="-572130">
              <a:lnSpc>
                <a:spcPts val="5458"/>
              </a:lnSpc>
              <a:buFont typeface="Arial"/>
              <a:buChar char="•"/>
            </a:pPr>
            <a:endParaRPr lang="en-US" sz="7200" dirty="0">
              <a:solidFill>
                <a:schemeClr val="bg1"/>
              </a:solidFill>
              <a:latin typeface="League Gothic Bold"/>
            </a:endParaRPr>
          </a:p>
          <a:p>
            <a:pPr marL="1144261" lvl="1" indent="-572130">
              <a:lnSpc>
                <a:spcPts val="5458"/>
              </a:lnSpc>
              <a:buFont typeface="Arial"/>
              <a:buChar char="•"/>
            </a:pPr>
            <a:r>
              <a:rPr lang="en-US" sz="7200" dirty="0">
                <a:solidFill>
                  <a:schemeClr val="bg1"/>
                </a:solidFill>
                <a:latin typeface="League Gothic Bold"/>
              </a:rPr>
              <a:t>La </a:t>
            </a:r>
            <a:r>
              <a:rPr lang="en-US" sz="7200" dirty="0" err="1">
                <a:solidFill>
                  <a:schemeClr val="bg1"/>
                </a:solidFill>
                <a:latin typeface="League Gothic Bold"/>
              </a:rPr>
              <a:t>habilidad</a:t>
            </a:r>
            <a:r>
              <a:rPr lang="en-US" sz="7200" dirty="0">
                <a:solidFill>
                  <a:schemeClr val="bg1"/>
                </a:solidFill>
                <a:latin typeface="League Gothic Bold"/>
              </a:rPr>
              <a:t> de mover a las personas a </a:t>
            </a:r>
            <a:r>
              <a:rPr lang="en-US" sz="7200" dirty="0" err="1">
                <a:solidFill>
                  <a:schemeClr val="bg1"/>
                </a:solidFill>
                <a:latin typeface="League Gothic Bold"/>
              </a:rPr>
              <a:t>seguir</a:t>
            </a:r>
            <a:r>
              <a:rPr lang="en-US" sz="7200" dirty="0">
                <a:solidFill>
                  <a:schemeClr val="bg1"/>
                </a:solidFill>
                <a:latin typeface="League Gothic Bold"/>
              </a:rPr>
              <a:t> al </a:t>
            </a:r>
            <a:r>
              <a:rPr lang="en-US" sz="7200" dirty="0" err="1">
                <a:solidFill>
                  <a:schemeClr val="bg1"/>
                </a:solidFill>
                <a:latin typeface="League Gothic Bold"/>
              </a:rPr>
              <a:t>líder</a:t>
            </a:r>
            <a:endParaRPr lang="en-US" sz="7200" dirty="0">
              <a:solidFill>
                <a:schemeClr val="bg1"/>
              </a:solidFill>
              <a:latin typeface="League Gothic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261" y="235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20606" r="-20606"/>
            </a:stretch>
          </a:blipFill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/>
          <p:nvPr/>
        </p:nvGrpSpPr>
        <p:grpSpPr>
          <a:xfrm>
            <a:off x="0" y="8716740"/>
            <a:ext cx="18288000" cy="2826497"/>
            <a:chOff x="0" y="0"/>
            <a:chExt cx="6724960" cy="1039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24960" cy="1039374"/>
            </a:xfrm>
            <a:custGeom>
              <a:avLst/>
              <a:gdLst/>
              <a:ahLst/>
              <a:cxnLst/>
              <a:rect l="l" t="t" r="r" b="b"/>
              <a:pathLst>
                <a:path w="6724960" h="1039374">
                  <a:moveTo>
                    <a:pt x="0" y="0"/>
                  </a:moveTo>
                  <a:lnTo>
                    <a:pt x="6724960" y="0"/>
                  </a:lnTo>
                  <a:lnTo>
                    <a:pt x="6724960" y="1039374"/>
                  </a:lnTo>
                  <a:lnTo>
                    <a:pt x="0" y="1039374"/>
                  </a:lnTo>
                  <a:close/>
                </a:path>
              </a:pathLst>
            </a:custGeom>
            <a:solidFill>
              <a:srgbClr val="C4C2B8">
                <a:alpha val="67843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724960" cy="1067949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066906" y="252091"/>
            <a:ext cx="3916660" cy="44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5"/>
              </a:lnSpc>
            </a:pPr>
            <a:r>
              <a:rPr lang="en-US" sz="2800" dirty="0">
                <a:solidFill>
                  <a:srgbClr val="322C15">
                    <a:alpha val="49804"/>
                  </a:srgbClr>
                </a:solidFill>
                <a:latin typeface="League Gothic Bold"/>
              </a:rPr>
              <a:t>LIDERAZGO TRANSFORMACIONAL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2833998"/>
            <a:ext cx="12661661" cy="101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19221" lvl="1" indent="-809610">
              <a:lnSpc>
                <a:spcPts val="7724"/>
              </a:lnSpc>
              <a:buFont typeface="Arial"/>
              <a:buChar char="•"/>
            </a:pPr>
            <a:r>
              <a:rPr lang="en-US" sz="7499" dirty="0">
                <a:solidFill>
                  <a:srgbClr val="322C15"/>
                </a:solidFill>
                <a:latin typeface="League Gothic Bold"/>
              </a:rPr>
              <a:t>LA POSICIÓN QUE EL LÍDER OCUPA.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5872" y="1003659"/>
            <a:ext cx="1767913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1663" lvl="1" algn="ctr">
              <a:lnSpc>
                <a:spcPts val="6694"/>
              </a:lnSpc>
            </a:pPr>
            <a:r>
              <a:rPr lang="en-US" sz="6499" dirty="0">
                <a:latin typeface="ITC Avant Garde Gothic Std"/>
              </a:rPr>
              <a:t>LOS ELEMENTOS CLAVES DEL LIDERAZGO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214E091-4A7E-5811-48BE-856669F1EBD8}"/>
              </a:ext>
            </a:extLst>
          </p:cNvPr>
          <p:cNvSpPr txBox="1"/>
          <p:nvPr/>
        </p:nvSpPr>
        <p:spPr>
          <a:xfrm>
            <a:off x="1143000" y="4717343"/>
            <a:ext cx="9681540" cy="101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19221" lvl="1" indent="-809610" algn="l">
              <a:lnSpc>
                <a:spcPts val="7724"/>
              </a:lnSpc>
              <a:spcBef>
                <a:spcPct val="0"/>
              </a:spcBef>
              <a:buFont typeface="Arial"/>
              <a:buChar char="•"/>
            </a:pPr>
            <a:r>
              <a:rPr lang="en-US" sz="7499" u="none" strike="noStrike" dirty="0">
                <a:solidFill>
                  <a:schemeClr val="accent6">
                    <a:lumMod val="75000"/>
                  </a:schemeClr>
                </a:solidFill>
                <a:latin typeface="League Gothic Bold"/>
              </a:rPr>
              <a:t>LA PERSONA DEL LÍDER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39F84B9-0231-530C-82F6-63AF05317727}"/>
              </a:ext>
            </a:extLst>
          </p:cNvPr>
          <p:cNvSpPr txBox="1"/>
          <p:nvPr/>
        </p:nvSpPr>
        <p:spPr>
          <a:xfrm>
            <a:off x="1580725" y="6765136"/>
            <a:ext cx="15253071" cy="1019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21" lvl="1" indent="-809610" algn="l">
              <a:lnSpc>
                <a:spcPts val="7724"/>
              </a:lnSpc>
              <a:spcBef>
                <a:spcPct val="0"/>
              </a:spcBef>
              <a:buFont typeface="Arial"/>
              <a:buChar char="•"/>
            </a:pPr>
            <a:r>
              <a:rPr lang="en-US" sz="7499" u="none" strike="noStrike" dirty="0">
                <a:solidFill>
                  <a:schemeClr val="accent3">
                    <a:lumMod val="50000"/>
                  </a:schemeClr>
                </a:solidFill>
                <a:latin typeface="League Gothic Bold"/>
              </a:rPr>
              <a:t>LOS PROCESOS QUE EL LÍDER USA PARA LIDERAR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8EB117A5-8D94-DA42-08A0-C2C86AD4AE98}"/>
              </a:ext>
            </a:extLst>
          </p:cNvPr>
          <p:cNvGrpSpPr/>
          <p:nvPr/>
        </p:nvGrpSpPr>
        <p:grpSpPr>
          <a:xfrm>
            <a:off x="7209015" y="8716740"/>
            <a:ext cx="3869969" cy="1473107"/>
            <a:chOff x="0" y="0"/>
            <a:chExt cx="5159959" cy="1964143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03B977B-71EC-1FF9-4B35-4FC5AE0930E0}"/>
                </a:ext>
              </a:extLst>
            </p:cNvPr>
            <p:cNvSpPr/>
            <p:nvPr/>
          </p:nvSpPr>
          <p:spPr>
            <a:xfrm>
              <a:off x="0" y="0"/>
              <a:ext cx="1964143" cy="1964143"/>
            </a:xfrm>
            <a:custGeom>
              <a:avLst/>
              <a:gdLst/>
              <a:ahLst/>
              <a:cxnLst/>
              <a:rect l="l" t="t" r="r" b="b"/>
              <a:pathLst>
                <a:path w="1964143" h="1964143">
                  <a:moveTo>
                    <a:pt x="0" y="0"/>
                  </a:moveTo>
                  <a:lnTo>
                    <a:pt x="1964143" y="0"/>
                  </a:lnTo>
                  <a:lnTo>
                    <a:pt x="1964143" y="1964143"/>
                  </a:lnTo>
                  <a:lnTo>
                    <a:pt x="0" y="196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337958-48C0-DD9A-FBD7-35A293374AAB}"/>
                </a:ext>
              </a:extLst>
            </p:cNvPr>
            <p:cNvSpPr/>
            <p:nvPr/>
          </p:nvSpPr>
          <p:spPr>
            <a:xfrm>
              <a:off x="2421899" y="751385"/>
              <a:ext cx="2738060" cy="702201"/>
            </a:xfrm>
            <a:custGeom>
              <a:avLst/>
              <a:gdLst/>
              <a:ahLst/>
              <a:cxnLst/>
              <a:rect l="l" t="t" r="r" b="b"/>
              <a:pathLst>
                <a:path w="2738060" h="702201">
                  <a:moveTo>
                    <a:pt x="0" y="0"/>
                  </a:moveTo>
                  <a:lnTo>
                    <a:pt x="2738060" y="0"/>
                  </a:lnTo>
                  <a:lnTo>
                    <a:pt x="2738060" y="702201"/>
                  </a:lnTo>
                  <a:lnTo>
                    <a:pt x="0" y="70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606" r="-20606"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3" name="TextBox 3"/>
          <p:cNvSpPr txBox="1"/>
          <p:nvPr/>
        </p:nvSpPr>
        <p:spPr>
          <a:xfrm>
            <a:off x="13010850" y="292656"/>
            <a:ext cx="5277150" cy="46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5"/>
              </a:lnSpc>
            </a:pPr>
            <a:r>
              <a:rPr lang="en-US" sz="3500" dirty="0">
                <a:solidFill>
                  <a:srgbClr val="FFFFFF">
                    <a:alpha val="49804"/>
                  </a:srgbClr>
                </a:solidFill>
                <a:latin typeface="League Gothic Bold"/>
              </a:rPr>
              <a:t>LIDERAZGO TRANSFORMACIONAL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716740"/>
            <a:ext cx="18288000" cy="2826497"/>
            <a:chOff x="0" y="0"/>
            <a:chExt cx="6724960" cy="10393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24960" cy="1039374"/>
            </a:xfrm>
            <a:custGeom>
              <a:avLst/>
              <a:gdLst/>
              <a:ahLst/>
              <a:cxnLst/>
              <a:rect l="l" t="t" r="r" b="b"/>
              <a:pathLst>
                <a:path w="6724960" h="1039374">
                  <a:moveTo>
                    <a:pt x="0" y="0"/>
                  </a:moveTo>
                  <a:lnTo>
                    <a:pt x="6724960" y="0"/>
                  </a:lnTo>
                  <a:lnTo>
                    <a:pt x="6724960" y="1039374"/>
                  </a:lnTo>
                  <a:lnTo>
                    <a:pt x="0" y="1039374"/>
                  </a:lnTo>
                  <a:close/>
                </a:path>
              </a:pathLst>
            </a:custGeom>
            <a:solidFill>
              <a:srgbClr val="C4C2B8">
                <a:alpha val="67843"/>
              </a:srgbClr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6724960" cy="1067949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209015" y="8716740"/>
            <a:ext cx="3869969" cy="1473107"/>
            <a:chOff x="0" y="0"/>
            <a:chExt cx="5159959" cy="19641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64143" cy="1964143"/>
            </a:xfrm>
            <a:custGeom>
              <a:avLst/>
              <a:gdLst/>
              <a:ahLst/>
              <a:cxnLst/>
              <a:rect l="l" t="t" r="r" b="b"/>
              <a:pathLst>
                <a:path w="1964143" h="1964143">
                  <a:moveTo>
                    <a:pt x="0" y="0"/>
                  </a:moveTo>
                  <a:lnTo>
                    <a:pt x="1964143" y="0"/>
                  </a:lnTo>
                  <a:lnTo>
                    <a:pt x="1964143" y="1964143"/>
                  </a:lnTo>
                  <a:lnTo>
                    <a:pt x="0" y="196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  <p:sp>
          <p:nvSpPr>
            <p:cNvPr id="9" name="Freeform 9"/>
            <p:cNvSpPr/>
            <p:nvPr/>
          </p:nvSpPr>
          <p:spPr>
            <a:xfrm>
              <a:off x="2421899" y="751385"/>
              <a:ext cx="2738060" cy="702201"/>
            </a:xfrm>
            <a:custGeom>
              <a:avLst/>
              <a:gdLst/>
              <a:ahLst/>
              <a:cxnLst/>
              <a:rect l="l" t="t" r="r" b="b"/>
              <a:pathLst>
                <a:path w="2738060" h="702201">
                  <a:moveTo>
                    <a:pt x="0" y="0"/>
                  </a:moveTo>
                  <a:lnTo>
                    <a:pt x="2738060" y="0"/>
                  </a:lnTo>
                  <a:lnTo>
                    <a:pt x="2738060" y="702201"/>
                  </a:lnTo>
                  <a:lnTo>
                    <a:pt x="0" y="70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5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11746" y="2555111"/>
            <a:ext cx="14664508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latin typeface="League Gothic Bold"/>
              </a:rPr>
              <a:t>LOS ELEMENTOSESENCIALES DEL </a:t>
            </a:r>
          </a:p>
          <a:p>
            <a:pPr algn="ctr"/>
            <a:r>
              <a:rPr lang="en-US" sz="11500" dirty="0">
                <a:solidFill>
                  <a:srgbClr val="FFFFFF"/>
                </a:solidFill>
                <a:latin typeface="League Gothic Bold"/>
              </a:rPr>
              <a:t>LIDERAZGO EMPODERADOR*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BC1A8F62-5E0E-B9FD-4FAE-CD4D2B52C389}"/>
              </a:ext>
            </a:extLst>
          </p:cNvPr>
          <p:cNvSpPr txBox="1"/>
          <p:nvPr/>
        </p:nvSpPr>
        <p:spPr>
          <a:xfrm>
            <a:off x="585193" y="8208317"/>
            <a:ext cx="14664508" cy="5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6"/>
              </a:lnSpc>
            </a:pPr>
            <a:r>
              <a:rPr lang="en-US" sz="1899" dirty="0">
                <a:solidFill>
                  <a:schemeClr val="bg2">
                    <a:lumMod val="90000"/>
                  </a:schemeClr>
                </a:solidFill>
                <a:latin typeface="Poppins Bold"/>
              </a:rPr>
              <a:t>*Warren Bennis and Burt Nanus, Leaders: The Strategies for Taking Charge (New York: Harper &amp; Row, 1986)</a:t>
            </a:r>
          </a:p>
          <a:p>
            <a:pPr>
              <a:lnSpc>
                <a:spcPts val="1956"/>
              </a:lnSpc>
            </a:pPr>
            <a:endParaRPr lang="en-US" sz="1899" dirty="0">
              <a:solidFill>
                <a:schemeClr val="bg2">
                  <a:lumMod val="90000"/>
                </a:schemeClr>
              </a:solidFill>
              <a:latin typeface="Poppi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617645" y="1485776"/>
            <a:ext cx="5988590" cy="5988590"/>
            <a:chOff x="74794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74794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37144" r="-113901"/>
              </a:stretch>
            </a:blipFill>
          </p:spPr>
          <p:txBody>
            <a:bodyPr/>
            <a:lstStyle/>
            <a:p>
              <a:endParaRPr lang="es-GT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95614" y="1442596"/>
            <a:ext cx="5988590" cy="59885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323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52720" y="442347"/>
            <a:ext cx="7989089" cy="798908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75523" r="-75523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326321" y="442347"/>
            <a:ext cx="7989089" cy="79890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4C2B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224032" y="8813893"/>
            <a:ext cx="1473107" cy="1473107"/>
          </a:xfrm>
          <a:custGeom>
            <a:avLst/>
            <a:gdLst/>
            <a:ahLst/>
            <a:cxnLst/>
            <a:rect l="l" t="t" r="r" b="b"/>
            <a:pathLst>
              <a:path w="1473107" h="1473107">
                <a:moveTo>
                  <a:pt x="0" y="0"/>
                </a:moveTo>
                <a:lnTo>
                  <a:pt x="1473108" y="0"/>
                </a:lnTo>
                <a:lnTo>
                  <a:pt x="1473108" y="1473107"/>
                </a:lnTo>
                <a:lnTo>
                  <a:pt x="0" y="14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2" name="TextBox 12"/>
          <p:cNvSpPr txBox="1"/>
          <p:nvPr/>
        </p:nvSpPr>
        <p:spPr>
          <a:xfrm>
            <a:off x="582087" y="2127674"/>
            <a:ext cx="12521207" cy="3015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7499" dirty="0">
                <a:solidFill>
                  <a:schemeClr val="accent3">
                    <a:lumMod val="50000"/>
                  </a:schemeClr>
                </a:solidFill>
                <a:latin typeface="League Gothic Bold"/>
              </a:rPr>
              <a:t>VISIÓN</a:t>
            </a:r>
          </a:p>
          <a:p>
            <a:pPr>
              <a:lnSpc>
                <a:spcPts val="3913"/>
              </a:lnSpc>
            </a:pPr>
            <a:endParaRPr lang="en-US" sz="3799" dirty="0">
              <a:solidFill>
                <a:srgbClr val="322C15"/>
              </a:solidFill>
              <a:latin typeface="League Gothic Bold"/>
            </a:endParaRPr>
          </a:p>
          <a:p>
            <a:pPr marL="820411" lvl="1" indent="-410205">
              <a:buFont typeface="Arial"/>
              <a:buChar char="•"/>
            </a:pP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Líderes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capturan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atención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por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medio de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una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Visión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Clara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Communicación</a:t>
            </a:r>
            <a:endParaRPr lang="en-US" sz="4800" dirty="0">
              <a:solidFill>
                <a:srgbClr val="322C15"/>
              </a:solidFill>
              <a:latin typeface="League Gothic Bold"/>
            </a:endParaRPr>
          </a:p>
          <a:p>
            <a:pPr>
              <a:lnSpc>
                <a:spcPts val="3913"/>
              </a:lnSpc>
            </a:pPr>
            <a:endParaRPr lang="en-US" sz="4800" dirty="0">
              <a:solidFill>
                <a:srgbClr val="322C15"/>
              </a:solidFill>
              <a:latin typeface="League Gothic Bold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337AB58-94B2-BCE6-6549-3E2DA9BB12E6}"/>
              </a:ext>
            </a:extLst>
          </p:cNvPr>
          <p:cNvSpPr txBox="1"/>
          <p:nvPr/>
        </p:nvSpPr>
        <p:spPr>
          <a:xfrm>
            <a:off x="576644" y="6078412"/>
            <a:ext cx="11932170" cy="2477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7499" dirty="0">
                <a:solidFill>
                  <a:schemeClr val="accent3">
                    <a:lumMod val="50000"/>
                  </a:schemeClr>
                </a:solidFill>
                <a:latin typeface="League Gothic Bold"/>
              </a:rPr>
              <a:t>COMUNICACIÓN</a:t>
            </a:r>
          </a:p>
          <a:p>
            <a:pPr>
              <a:lnSpc>
                <a:spcPts val="3913"/>
              </a:lnSpc>
            </a:pPr>
            <a:endParaRPr lang="en-US" sz="7499" dirty="0">
              <a:solidFill>
                <a:schemeClr val="accent3">
                  <a:lumMod val="50000"/>
                </a:schemeClr>
              </a:solidFill>
              <a:latin typeface="League Gothic Bold"/>
            </a:endParaRPr>
          </a:p>
          <a:p>
            <a:pPr marL="820411" lvl="1" indent="-410205">
              <a:buFont typeface="Arial"/>
              <a:buChar char="•"/>
            </a:pP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Líderes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fomentan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significado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por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medio de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una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Comunicación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Clara,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Concisa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, y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Congruente</a:t>
            </a:r>
            <a:endParaRPr lang="en-US" sz="4800" dirty="0">
              <a:solidFill>
                <a:srgbClr val="322C15"/>
              </a:solidFill>
              <a:latin typeface="League Gothic Bold"/>
            </a:endParaRPr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B2DCC6F6-C06A-2465-6313-FF491FE407AA}"/>
              </a:ext>
            </a:extLst>
          </p:cNvPr>
          <p:cNvSpPr/>
          <p:nvPr/>
        </p:nvSpPr>
        <p:spPr>
          <a:xfrm>
            <a:off x="16065288" y="9103941"/>
            <a:ext cx="1561267" cy="893009"/>
          </a:xfrm>
          <a:custGeom>
            <a:avLst/>
            <a:gdLst/>
            <a:ahLst/>
            <a:cxnLst/>
            <a:rect l="l" t="t" r="r" b="b"/>
            <a:pathLst>
              <a:path w="1561267" h="893009">
                <a:moveTo>
                  <a:pt x="0" y="0"/>
                </a:moveTo>
                <a:lnTo>
                  <a:pt x="1561268" y="0"/>
                </a:lnTo>
                <a:lnTo>
                  <a:pt x="1561268" y="893009"/>
                </a:lnTo>
                <a:lnTo>
                  <a:pt x="0" y="893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809542" y="1442596"/>
            <a:ext cx="5988590" cy="5988590"/>
            <a:chOff x="11445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1445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37144" r="-113901"/>
              </a:stretch>
            </a:blipFill>
          </p:spPr>
          <p:txBody>
            <a:bodyPr/>
            <a:lstStyle/>
            <a:p>
              <a:endParaRPr lang="es-GT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95614" y="1442596"/>
            <a:ext cx="5988590" cy="598859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323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52720" y="442347"/>
            <a:ext cx="7989089" cy="798908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75523" r="-75523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326321" y="442347"/>
            <a:ext cx="7989089" cy="79890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4C2B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224032" y="8813893"/>
            <a:ext cx="1473107" cy="1473107"/>
          </a:xfrm>
          <a:custGeom>
            <a:avLst/>
            <a:gdLst/>
            <a:ahLst/>
            <a:cxnLst/>
            <a:rect l="l" t="t" r="r" b="b"/>
            <a:pathLst>
              <a:path w="1473107" h="1473107">
                <a:moveTo>
                  <a:pt x="0" y="0"/>
                </a:moveTo>
                <a:lnTo>
                  <a:pt x="1473108" y="0"/>
                </a:lnTo>
                <a:lnTo>
                  <a:pt x="1473108" y="1473107"/>
                </a:lnTo>
                <a:lnTo>
                  <a:pt x="0" y="14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  <p:sp>
        <p:nvSpPr>
          <p:cNvPr id="12" name="TextBox 12"/>
          <p:cNvSpPr txBox="1"/>
          <p:nvPr/>
        </p:nvSpPr>
        <p:spPr>
          <a:xfrm>
            <a:off x="559792" y="2512894"/>
            <a:ext cx="12521207" cy="1538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7499" dirty="0">
                <a:solidFill>
                  <a:schemeClr val="accent3">
                    <a:lumMod val="50000"/>
                  </a:schemeClr>
                </a:solidFill>
                <a:latin typeface="League Gothic Bold"/>
              </a:rPr>
              <a:t>CONFIANZA</a:t>
            </a:r>
          </a:p>
          <a:p>
            <a:pPr>
              <a:lnSpc>
                <a:spcPts val="3913"/>
              </a:lnSpc>
            </a:pPr>
            <a:endParaRPr lang="en-US" sz="7499" dirty="0">
              <a:solidFill>
                <a:schemeClr val="accent3">
                  <a:lumMod val="50000"/>
                </a:schemeClr>
              </a:solidFill>
              <a:latin typeface="League Gothic Bold"/>
            </a:endParaRP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Líderes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inspiran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Confianza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al “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vivir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lo que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predican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”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Empoderamiento</a:t>
            </a:r>
            <a:endParaRPr lang="en-US" sz="4800" dirty="0">
              <a:solidFill>
                <a:srgbClr val="322C15"/>
              </a:solidFill>
              <a:latin typeface="League Gothic Bold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337AB58-94B2-BCE6-6549-3E2DA9BB12E6}"/>
              </a:ext>
            </a:extLst>
          </p:cNvPr>
          <p:cNvSpPr txBox="1"/>
          <p:nvPr/>
        </p:nvSpPr>
        <p:spPr>
          <a:xfrm>
            <a:off x="559792" y="5564712"/>
            <a:ext cx="13939840" cy="2038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7499" dirty="0">
                <a:solidFill>
                  <a:schemeClr val="accent3">
                    <a:lumMod val="50000"/>
                  </a:schemeClr>
                </a:solidFill>
                <a:latin typeface="League Gothic Bold"/>
              </a:rPr>
              <a:t>EMPODERAMIENTO</a:t>
            </a:r>
          </a:p>
          <a:p>
            <a:pPr>
              <a:lnSpc>
                <a:spcPts val="3913"/>
              </a:lnSpc>
            </a:pPr>
            <a:endParaRPr lang="en-US" sz="7499" dirty="0">
              <a:solidFill>
                <a:schemeClr val="accent3">
                  <a:lumMod val="50000"/>
                </a:schemeClr>
              </a:solidFill>
              <a:latin typeface="League Gothic Bold"/>
            </a:endParaRPr>
          </a:p>
          <a:p>
            <a:pPr>
              <a:lnSpc>
                <a:spcPts val="3913"/>
              </a:lnSpc>
            </a:pPr>
            <a:endParaRPr lang="en-US" sz="4800" dirty="0">
              <a:solidFill>
                <a:srgbClr val="322C15"/>
              </a:solidFill>
              <a:latin typeface="League Gothic Bold"/>
            </a:endParaRPr>
          </a:p>
          <a:p>
            <a:pPr marL="820411" lvl="1" indent="-410205">
              <a:lnSpc>
                <a:spcPts val="3913"/>
              </a:lnSpc>
              <a:buFont typeface="Arial"/>
              <a:buChar char="•"/>
            </a:pP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Líderes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se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multiplican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por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medio de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una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acción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positiva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que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Empodera</a:t>
            </a:r>
            <a:r>
              <a:rPr lang="en-US" sz="4800" dirty="0">
                <a:solidFill>
                  <a:srgbClr val="322C15"/>
                </a:solidFill>
                <a:latin typeface="League Gothic Bold"/>
              </a:rPr>
              <a:t> a </a:t>
            </a:r>
            <a:r>
              <a:rPr lang="en-US" sz="4800" dirty="0" err="1">
                <a:solidFill>
                  <a:srgbClr val="322C15"/>
                </a:solidFill>
                <a:latin typeface="League Gothic Bold"/>
              </a:rPr>
              <a:t>otros</a:t>
            </a:r>
            <a:endParaRPr lang="en-US" sz="4800" dirty="0">
              <a:solidFill>
                <a:srgbClr val="322C15"/>
              </a:solidFill>
              <a:latin typeface="League Gothic Bold"/>
            </a:endParaRPr>
          </a:p>
        </p:txBody>
      </p:sp>
      <p:sp>
        <p:nvSpPr>
          <p:cNvPr id="2" name="Freeform 27">
            <a:extLst>
              <a:ext uri="{FF2B5EF4-FFF2-40B4-BE49-F238E27FC236}">
                <a16:creationId xmlns:a16="http://schemas.microsoft.com/office/drawing/2014/main" id="{33F9D9C9-2D38-3988-73EF-6E3785AF12B1}"/>
              </a:ext>
            </a:extLst>
          </p:cNvPr>
          <p:cNvSpPr/>
          <p:nvPr/>
        </p:nvSpPr>
        <p:spPr>
          <a:xfrm>
            <a:off x="16002000" y="9103941"/>
            <a:ext cx="1561267" cy="893009"/>
          </a:xfrm>
          <a:custGeom>
            <a:avLst/>
            <a:gdLst/>
            <a:ahLst/>
            <a:cxnLst/>
            <a:rect l="l" t="t" r="r" b="b"/>
            <a:pathLst>
              <a:path w="1561267" h="893009">
                <a:moveTo>
                  <a:pt x="0" y="0"/>
                </a:moveTo>
                <a:lnTo>
                  <a:pt x="1561268" y="0"/>
                </a:lnTo>
                <a:lnTo>
                  <a:pt x="1561268" y="893009"/>
                </a:lnTo>
                <a:lnTo>
                  <a:pt x="0" y="893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40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381</Words>
  <Application>Microsoft Macintosh PowerPoint</Application>
  <PresentationFormat>Personalizado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League Gothic Bold</vt:lpstr>
      <vt:lpstr>Poppins</vt:lpstr>
      <vt:lpstr>Calibri</vt:lpstr>
      <vt:lpstr>ITC Avant Garde Gothic Std</vt:lpstr>
      <vt:lpstr>Poppins Bold</vt:lpstr>
      <vt:lpstr>League Gothic</vt:lpstr>
      <vt:lpstr>Arial</vt:lpstr>
      <vt:lpstr>Poppins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Presentación MI 2024 (Presentación)</dc:title>
  <cp:lastModifiedBy>Evangelismo Mesoamérica Iglesia del Nazareno</cp:lastModifiedBy>
  <cp:revision>7</cp:revision>
  <dcterms:created xsi:type="dcterms:W3CDTF">2006-08-16T00:00:00Z</dcterms:created>
  <dcterms:modified xsi:type="dcterms:W3CDTF">2024-02-23T16:33:39Z</dcterms:modified>
  <dc:identifier>DAF8ygQ14V0</dc:identifier>
</cp:coreProperties>
</file>