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co Gothic" pitchFamily="2" charset="0"/>
      <p:regular r:id="rId26"/>
    </p:embeddedFont>
    <p:embeddedFont>
      <p:font typeface="Roca One" pitchFamily="2" charset="77"/>
      <p:regular r:id="rId27"/>
    </p:embeddedFont>
    <p:embeddedFont>
      <p:font typeface="Roca One Bold" pitchFamily="2" charset="7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8" autoAdjust="0"/>
  </p:normalViewPr>
  <p:slideViewPr>
    <p:cSldViewPr>
      <p:cViewPr>
        <p:scale>
          <a:sx n="68" d="100"/>
          <a:sy n="68" d="100"/>
        </p:scale>
        <p:origin x="1000" y="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401" r="43124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57925" y="3019841"/>
            <a:ext cx="1140464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800" dirty="0" err="1">
                <a:solidFill>
                  <a:srgbClr val="545454"/>
                </a:solidFill>
                <a:latin typeface="Roca One"/>
              </a:rPr>
              <a:t>Liderazgo</a:t>
            </a:r>
            <a:endParaRPr lang="en-US" sz="13800" dirty="0">
              <a:solidFill>
                <a:srgbClr val="545454"/>
              </a:solidFill>
              <a:latin typeface="Roca One"/>
            </a:endParaRPr>
          </a:p>
          <a:p>
            <a:pPr marL="0" lvl="0" indent="0"/>
            <a:r>
              <a:rPr lang="en-US" sz="13800" dirty="0" err="1">
                <a:solidFill>
                  <a:srgbClr val="545454"/>
                </a:solidFill>
                <a:latin typeface="Roca One"/>
              </a:rPr>
              <a:t>Multiplicador</a:t>
            </a:r>
            <a:endParaRPr lang="en-US" sz="13800" dirty="0">
              <a:solidFill>
                <a:srgbClr val="545454"/>
              </a:solidFill>
              <a:latin typeface="Roca One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462572" y="7460175"/>
            <a:ext cx="6580747" cy="2159539"/>
            <a:chOff x="0" y="0"/>
            <a:chExt cx="1733201" cy="5687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33201" cy="568767"/>
            </a:xfrm>
            <a:custGeom>
              <a:avLst/>
              <a:gdLst/>
              <a:ahLst/>
              <a:cxnLst/>
              <a:rect l="l" t="t" r="r" b="b"/>
              <a:pathLst>
                <a:path w="1733201" h="568767">
                  <a:moveTo>
                    <a:pt x="59999" y="0"/>
                  </a:moveTo>
                  <a:lnTo>
                    <a:pt x="1673202" y="0"/>
                  </a:lnTo>
                  <a:cubicBezTo>
                    <a:pt x="1706338" y="0"/>
                    <a:pt x="1733201" y="26862"/>
                    <a:pt x="1733201" y="59999"/>
                  </a:cubicBezTo>
                  <a:lnTo>
                    <a:pt x="1733201" y="508769"/>
                  </a:lnTo>
                  <a:cubicBezTo>
                    <a:pt x="1733201" y="541905"/>
                    <a:pt x="1706338" y="568767"/>
                    <a:pt x="1673202" y="568767"/>
                  </a:cubicBezTo>
                  <a:lnTo>
                    <a:pt x="59999" y="568767"/>
                  </a:lnTo>
                  <a:cubicBezTo>
                    <a:pt x="26862" y="568767"/>
                    <a:pt x="0" y="541905"/>
                    <a:pt x="0" y="508769"/>
                  </a:cubicBezTo>
                  <a:lnTo>
                    <a:pt x="0" y="59999"/>
                  </a:lnTo>
                  <a:cubicBezTo>
                    <a:pt x="0" y="26862"/>
                    <a:pt x="26862" y="0"/>
                    <a:pt x="59999" y="0"/>
                  </a:cubicBezTo>
                  <a:close/>
                </a:path>
              </a:pathLst>
            </a:custGeom>
            <a:solidFill>
              <a:srgbClr val="FAF9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733201" cy="644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 dirty="0">
                  <a:solidFill>
                    <a:srgbClr val="1D1915"/>
                  </a:solidFill>
                  <a:latin typeface="Coco Gothic"/>
                </a:rPr>
                <a:t>Ramón Mendoza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 dirty="0">
                  <a:solidFill>
                    <a:srgbClr val="1D1915"/>
                  </a:solidFill>
                  <a:latin typeface="Coco Gothic"/>
                </a:rPr>
                <a:t>World Zone Leader </a:t>
              </a:r>
              <a:r>
                <a:rPr lang="en-US" sz="1700" dirty="0" err="1">
                  <a:solidFill>
                    <a:srgbClr val="1D1915"/>
                  </a:solidFill>
                  <a:latin typeface="Coco Gothic"/>
                </a:rPr>
                <a:t>Latinoamérica</a:t>
              </a:r>
              <a:r>
                <a:rPr lang="en-US" sz="1700" dirty="0">
                  <a:solidFill>
                    <a:srgbClr val="1D1915"/>
                  </a:solidFill>
                  <a:latin typeface="Coco Gothic"/>
                </a:rPr>
                <a:t> </a:t>
              </a:r>
            </a:p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dirty="0" err="1">
                  <a:solidFill>
                    <a:srgbClr val="1D1915"/>
                  </a:solidFill>
                  <a:latin typeface="Coco Gothic"/>
                </a:rPr>
                <a:t>Coordinación</a:t>
              </a:r>
              <a:r>
                <a:rPr lang="en-US" sz="1700" dirty="0">
                  <a:solidFill>
                    <a:srgbClr val="1D1915"/>
                  </a:solidFill>
                  <a:latin typeface="Coco Gothic"/>
                </a:rPr>
                <a:t> General </a:t>
              </a:r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44A6E808-192B-5864-2502-55A21309D8D5}"/>
              </a:ext>
            </a:extLst>
          </p:cNvPr>
          <p:cNvGrpSpPr/>
          <p:nvPr/>
        </p:nvGrpSpPr>
        <p:grpSpPr>
          <a:xfrm>
            <a:off x="8686800" y="8877300"/>
            <a:ext cx="4363395" cy="1278357"/>
            <a:chOff x="0" y="0"/>
            <a:chExt cx="5817860" cy="170447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7C0A5B5-09DB-8786-3CAA-BFFE9CDCFBEA}"/>
                </a:ext>
              </a:extLst>
            </p:cNvPr>
            <p:cNvSpPr/>
            <p:nvPr/>
          </p:nvSpPr>
          <p:spPr>
            <a:xfrm>
              <a:off x="0" y="256899"/>
              <a:ext cx="2081690" cy="1190679"/>
            </a:xfrm>
            <a:custGeom>
              <a:avLst/>
              <a:gdLst/>
              <a:ahLst/>
              <a:cxnLst/>
              <a:rect l="l" t="t" r="r" b="b"/>
              <a:pathLst>
                <a:path w="2081690" h="1190679">
                  <a:moveTo>
                    <a:pt x="0" y="0"/>
                  </a:moveTo>
                  <a:lnTo>
                    <a:pt x="2081690" y="0"/>
                  </a:lnTo>
                  <a:lnTo>
                    <a:pt x="2081690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585CF45-091B-6B3B-AD65-504F5B05E8CA}"/>
                </a:ext>
              </a:extLst>
            </p:cNvPr>
            <p:cNvSpPr/>
            <p:nvPr/>
          </p:nvSpPr>
          <p:spPr>
            <a:xfrm>
              <a:off x="2503605" y="0"/>
              <a:ext cx="1704476" cy="1704476"/>
            </a:xfrm>
            <a:custGeom>
              <a:avLst/>
              <a:gdLst/>
              <a:ahLst/>
              <a:cxnLst/>
              <a:rect l="l" t="t" r="r" b="b"/>
              <a:pathLst>
                <a:path w="1704476" h="1704476">
                  <a:moveTo>
                    <a:pt x="0" y="0"/>
                  </a:moveTo>
                  <a:lnTo>
                    <a:pt x="1704476" y="0"/>
                  </a:lnTo>
                  <a:lnTo>
                    <a:pt x="1704476" y="1704476"/>
                  </a:lnTo>
                  <a:lnTo>
                    <a:pt x="0" y="170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9AFC4B7-8FBB-4215-C2EC-C6AD8F2C33EE}"/>
                </a:ext>
              </a:extLst>
            </p:cNvPr>
            <p:cNvSpPr/>
            <p:nvPr/>
          </p:nvSpPr>
          <p:spPr>
            <a:xfrm>
              <a:off x="4627181" y="256899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4000"/>
            </a:blip>
            <a:srcRect l="33832" r="33832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433036" y="1727612"/>
            <a:ext cx="10922719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600" dirty="0">
                <a:solidFill>
                  <a:srgbClr val="FAF9E2"/>
                </a:solidFill>
                <a:latin typeface="Roca One"/>
              </a:rPr>
              <a:t>03. Un </a:t>
            </a:r>
            <a:r>
              <a:rPr lang="en-US" sz="9600" dirty="0" err="1">
                <a:solidFill>
                  <a:srgbClr val="FAF9E2"/>
                </a:solidFill>
                <a:latin typeface="Roca One"/>
              </a:rPr>
              <a:t>ministerio</a:t>
            </a:r>
            <a:r>
              <a:rPr lang="en-US" sz="9600" dirty="0">
                <a:solidFill>
                  <a:srgbClr val="FAF9E2"/>
                </a:solidFill>
                <a:latin typeface="Roca One"/>
              </a:rPr>
              <a:t> plural, </a:t>
            </a:r>
            <a:r>
              <a:rPr lang="en-US" sz="9600" dirty="0" err="1">
                <a:solidFill>
                  <a:srgbClr val="FAF9E2"/>
                </a:solidFill>
                <a:latin typeface="Roca One"/>
              </a:rPr>
              <a:t>multidisciplinario</a:t>
            </a:r>
            <a:r>
              <a:rPr lang="en-US" sz="9600" dirty="0">
                <a:solidFill>
                  <a:srgbClr val="FAF9E2"/>
                </a:solidFill>
                <a:latin typeface="Roca One"/>
              </a:rPr>
              <a:t> y multi </a:t>
            </a:r>
            <a:r>
              <a:rPr lang="en-US" sz="9600" dirty="0" err="1">
                <a:solidFill>
                  <a:srgbClr val="FAF9E2"/>
                </a:solidFill>
                <a:latin typeface="Roca One"/>
              </a:rPr>
              <a:t>generacional</a:t>
            </a:r>
            <a:endParaRPr lang="en-US" sz="9600" dirty="0">
              <a:solidFill>
                <a:srgbClr val="FAF9E2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2079ED2-11B0-60DE-2AE9-0FC6ECC96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039100"/>
            <a:ext cx="3200400" cy="32004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76B196CF-9694-B063-B86D-02D2505D4408}"/>
              </a:ext>
            </a:extLst>
          </p:cNvPr>
          <p:cNvSpPr/>
          <p:nvPr/>
        </p:nvSpPr>
        <p:spPr>
          <a:xfrm>
            <a:off x="2449095" y="91927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</a:blip>
            <a:srcRect t="9848" b="9848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524000" y="3425410"/>
            <a:ext cx="15239999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1500" dirty="0" err="1">
                <a:solidFill>
                  <a:srgbClr val="FAF9E2"/>
                </a:solidFill>
                <a:latin typeface="Roca One"/>
              </a:rPr>
              <a:t>Cosas</a:t>
            </a:r>
            <a:r>
              <a:rPr lang="en-US" sz="115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11500" dirty="0" err="1">
                <a:solidFill>
                  <a:srgbClr val="FAF9E2"/>
                </a:solidFill>
                <a:latin typeface="Roca One"/>
              </a:rPr>
              <a:t>importantes</a:t>
            </a:r>
            <a:r>
              <a:rPr lang="en-US" sz="11500" dirty="0">
                <a:solidFill>
                  <a:srgbClr val="FAF9E2"/>
                </a:solidFill>
                <a:latin typeface="Roca One"/>
              </a:rPr>
              <a:t> y </a:t>
            </a:r>
            <a:r>
              <a:rPr lang="en-US" sz="11500" dirty="0" err="1">
                <a:solidFill>
                  <a:srgbClr val="FAF9E2"/>
                </a:solidFill>
                <a:latin typeface="Roca One"/>
              </a:rPr>
              <a:t>concluyentes</a:t>
            </a:r>
            <a:endParaRPr lang="en-US" sz="11500" dirty="0">
              <a:solidFill>
                <a:srgbClr val="FAF9E2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56C6392-8583-8CAB-DC4B-9C0EE1D09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039100"/>
            <a:ext cx="3200400" cy="32004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267C7D0F-7AAA-5903-7CAD-EDAC1C9E4C0E}"/>
              </a:ext>
            </a:extLst>
          </p:cNvPr>
          <p:cNvSpPr/>
          <p:nvPr/>
        </p:nvSpPr>
        <p:spPr>
          <a:xfrm>
            <a:off x="2449095" y="91927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88856" y="-40814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4024" r="161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076314" y="3571637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04463" y="4464646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46826" y="1722239"/>
            <a:ext cx="9794479" cy="707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11500" dirty="0" err="1">
                <a:solidFill>
                  <a:srgbClr val="545454"/>
                </a:solidFill>
                <a:latin typeface="Roca One"/>
              </a:rPr>
              <a:t>Atrévase</a:t>
            </a:r>
            <a:r>
              <a:rPr lang="en-US" sz="11500" dirty="0">
                <a:solidFill>
                  <a:srgbClr val="545454"/>
                </a:solidFill>
                <a:latin typeface="Roca One"/>
              </a:rPr>
              <a:t> a </a:t>
            </a:r>
            <a:r>
              <a:rPr lang="en-US" sz="11500" dirty="0" err="1">
                <a:solidFill>
                  <a:srgbClr val="545454"/>
                </a:solidFill>
                <a:latin typeface="Roca One"/>
              </a:rPr>
              <a:t>ministrar</a:t>
            </a:r>
            <a:r>
              <a:rPr lang="en-US" sz="11500" dirty="0">
                <a:solidFill>
                  <a:srgbClr val="545454"/>
                </a:solidFill>
                <a:latin typeface="Roca One"/>
              </a:rPr>
              <a:t> con </a:t>
            </a:r>
            <a:r>
              <a:rPr lang="en-US" sz="11500" dirty="0" err="1">
                <a:solidFill>
                  <a:srgbClr val="545454"/>
                </a:solidFill>
                <a:latin typeface="Roca One"/>
              </a:rPr>
              <a:t>el</a:t>
            </a:r>
            <a:r>
              <a:rPr lang="en-US" sz="115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"/>
              </a:rPr>
              <a:t>sí</a:t>
            </a:r>
            <a:r>
              <a:rPr lang="en-US" sz="11500" dirty="0">
                <a:solidFill>
                  <a:srgbClr val="545454"/>
                </a:solidFill>
                <a:latin typeface="Roca One"/>
              </a:rPr>
              <a:t>, ante la </a:t>
            </a:r>
            <a:r>
              <a:rPr lang="en-US" sz="11500" dirty="0" err="1">
                <a:solidFill>
                  <a:srgbClr val="545454"/>
                </a:solidFill>
                <a:latin typeface="Roca One"/>
              </a:rPr>
              <a:t>innovación</a:t>
            </a:r>
            <a:endParaRPr lang="en-US" sz="11500" dirty="0">
              <a:solidFill>
                <a:srgbClr val="545454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992520-8E54-A626-140A-5A8777A2F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5"/>
          <a:stretch/>
        </p:blipFill>
        <p:spPr>
          <a:xfrm>
            <a:off x="15468600" y="4815617"/>
            <a:ext cx="1696374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819" y="0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27775" r="10502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548942" y="2247900"/>
            <a:ext cx="9794479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8800" dirty="0">
                <a:solidFill>
                  <a:srgbClr val="FAF9E2"/>
                </a:solidFill>
                <a:latin typeface="Roca One"/>
              </a:rPr>
              <a:t>Evite la micro </a:t>
            </a:r>
            <a:r>
              <a:rPr lang="en-US" sz="8800" dirty="0" err="1">
                <a:solidFill>
                  <a:srgbClr val="FAF9E2"/>
                </a:solidFill>
                <a:latin typeface="Roca One"/>
              </a:rPr>
              <a:t>gestión</a:t>
            </a:r>
            <a:r>
              <a:rPr lang="en-US" sz="88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800" dirty="0" err="1">
                <a:solidFill>
                  <a:srgbClr val="FAF9E2"/>
                </a:solidFill>
                <a:latin typeface="Roca One"/>
              </a:rPr>
              <a:t>siempre</a:t>
            </a:r>
            <a:r>
              <a:rPr lang="en-US" sz="88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800" dirty="0" err="1">
                <a:solidFill>
                  <a:srgbClr val="FAF9E2"/>
                </a:solidFill>
                <a:latin typeface="Roca One"/>
              </a:rPr>
              <a:t>dando</a:t>
            </a:r>
            <a:r>
              <a:rPr lang="en-US" sz="8800" dirty="0">
                <a:solidFill>
                  <a:srgbClr val="FAF9E2"/>
                </a:solidFill>
                <a:latin typeface="Roca One"/>
              </a:rPr>
              <a:t> un paso </a:t>
            </a:r>
            <a:r>
              <a:rPr lang="en-US" sz="8800" dirty="0" err="1">
                <a:solidFill>
                  <a:srgbClr val="FAF9E2"/>
                </a:solidFill>
                <a:latin typeface="Roca One"/>
              </a:rPr>
              <a:t>atrás</a:t>
            </a:r>
            <a:endParaRPr lang="en-US" sz="8800" dirty="0">
              <a:solidFill>
                <a:srgbClr val="FAF9E2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1B4CFC2-3216-2B22-E912-57028F9FF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039100"/>
            <a:ext cx="3200400" cy="32004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A884F52F-01A0-C1E3-CC15-496344CF61DE}"/>
              </a:ext>
            </a:extLst>
          </p:cNvPr>
          <p:cNvSpPr/>
          <p:nvPr/>
        </p:nvSpPr>
        <p:spPr>
          <a:xfrm>
            <a:off x="2449095" y="91927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7389" b="7389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4046" y="8763625"/>
            <a:ext cx="3915150" cy="1147034"/>
            <a:chOff x="0" y="0"/>
            <a:chExt cx="5220200" cy="1529378"/>
          </a:xfrm>
        </p:grpSpPr>
        <p:sp>
          <p:nvSpPr>
            <p:cNvPr id="5" name="Freeform 5"/>
            <p:cNvSpPr/>
            <p:nvPr/>
          </p:nvSpPr>
          <p:spPr>
            <a:xfrm>
              <a:off x="0" y="230508"/>
              <a:ext cx="1867841" cy="1068362"/>
            </a:xfrm>
            <a:custGeom>
              <a:avLst/>
              <a:gdLst/>
              <a:ahLst/>
              <a:cxnLst/>
              <a:rect l="l" t="t" r="r" b="b"/>
              <a:pathLst>
                <a:path w="1867841" h="1068362">
                  <a:moveTo>
                    <a:pt x="0" y="0"/>
                  </a:moveTo>
                  <a:lnTo>
                    <a:pt x="1867841" y="0"/>
                  </a:lnTo>
                  <a:lnTo>
                    <a:pt x="1867841" y="1068362"/>
                  </a:lnTo>
                  <a:lnTo>
                    <a:pt x="0" y="10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6413" y="0"/>
              <a:ext cx="1529378" cy="1529378"/>
            </a:xfrm>
            <a:custGeom>
              <a:avLst/>
              <a:gdLst/>
              <a:ahLst/>
              <a:cxnLst/>
              <a:rect l="l" t="t" r="r" b="b"/>
              <a:pathLst>
                <a:path w="1529378" h="1529378">
                  <a:moveTo>
                    <a:pt x="0" y="0"/>
                  </a:moveTo>
                  <a:lnTo>
                    <a:pt x="1529379" y="0"/>
                  </a:lnTo>
                  <a:lnTo>
                    <a:pt x="1529379" y="1529378"/>
                  </a:lnTo>
                  <a:lnTo>
                    <a:pt x="0" y="1529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151838" y="230508"/>
              <a:ext cx="1068362" cy="1068362"/>
            </a:xfrm>
            <a:custGeom>
              <a:avLst/>
              <a:gdLst/>
              <a:ahLst/>
              <a:cxnLst/>
              <a:rect l="l" t="t" r="r" b="b"/>
              <a:pathLst>
                <a:path w="1068362" h="1068362">
                  <a:moveTo>
                    <a:pt x="0" y="0"/>
                  </a:moveTo>
                  <a:lnTo>
                    <a:pt x="1068362" y="0"/>
                  </a:lnTo>
                  <a:lnTo>
                    <a:pt x="1068362" y="1068362"/>
                  </a:lnTo>
                  <a:lnTo>
                    <a:pt x="0" y="10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95530" y="2540552"/>
            <a:ext cx="17296939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1500" dirty="0">
                <a:solidFill>
                  <a:srgbClr val="545454"/>
                </a:solidFill>
                <a:latin typeface="Roca One Bold"/>
              </a:rPr>
              <a:t>Impulse a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otros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a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tener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protagonismos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reales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y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relevantes</a:t>
            </a:r>
            <a:endParaRPr lang="en-US" sz="11500" dirty="0">
              <a:solidFill>
                <a:srgbClr val="545454"/>
              </a:solidFill>
              <a:latin typeface="Roca On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9407" r="28135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143000" y="2065734"/>
            <a:ext cx="9794479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8000" dirty="0" err="1">
                <a:solidFill>
                  <a:srgbClr val="545454"/>
                </a:solidFill>
                <a:latin typeface="Roca One"/>
              </a:rPr>
              <a:t>Genere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un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fabuloso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ambiente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de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mentoría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, coaching y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aprendizaje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por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desaprendizaje</a:t>
            </a:r>
            <a:endParaRPr lang="en-US" sz="8000" dirty="0">
              <a:solidFill>
                <a:srgbClr val="545454"/>
              </a:solidFill>
              <a:latin typeface="Roca One"/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DAA7CEF7-069C-818E-D46B-480068520A6E}"/>
              </a:ext>
            </a:extLst>
          </p:cNvPr>
          <p:cNvGrpSpPr/>
          <p:nvPr/>
        </p:nvGrpSpPr>
        <p:grpSpPr>
          <a:xfrm>
            <a:off x="8610600" y="19050"/>
            <a:ext cx="4363395" cy="1278357"/>
            <a:chOff x="0" y="0"/>
            <a:chExt cx="5817860" cy="170447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A4146E0-F0B8-B215-40C2-E90FFC1496D1}"/>
                </a:ext>
              </a:extLst>
            </p:cNvPr>
            <p:cNvSpPr/>
            <p:nvPr/>
          </p:nvSpPr>
          <p:spPr>
            <a:xfrm>
              <a:off x="0" y="256899"/>
              <a:ext cx="2081690" cy="1190679"/>
            </a:xfrm>
            <a:custGeom>
              <a:avLst/>
              <a:gdLst/>
              <a:ahLst/>
              <a:cxnLst/>
              <a:rect l="l" t="t" r="r" b="b"/>
              <a:pathLst>
                <a:path w="2081690" h="1190679">
                  <a:moveTo>
                    <a:pt x="0" y="0"/>
                  </a:moveTo>
                  <a:lnTo>
                    <a:pt x="2081690" y="0"/>
                  </a:lnTo>
                  <a:lnTo>
                    <a:pt x="2081690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157EB29-7DB4-6706-BBE4-DF58489317D3}"/>
                </a:ext>
              </a:extLst>
            </p:cNvPr>
            <p:cNvSpPr/>
            <p:nvPr/>
          </p:nvSpPr>
          <p:spPr>
            <a:xfrm>
              <a:off x="2503605" y="0"/>
              <a:ext cx="1704476" cy="1704476"/>
            </a:xfrm>
            <a:custGeom>
              <a:avLst/>
              <a:gdLst/>
              <a:ahLst/>
              <a:cxnLst/>
              <a:rect l="l" t="t" r="r" b="b"/>
              <a:pathLst>
                <a:path w="1704476" h="1704476">
                  <a:moveTo>
                    <a:pt x="0" y="0"/>
                  </a:moveTo>
                  <a:lnTo>
                    <a:pt x="1704476" y="0"/>
                  </a:lnTo>
                  <a:lnTo>
                    <a:pt x="1704476" y="1704476"/>
                  </a:lnTo>
                  <a:lnTo>
                    <a:pt x="0" y="170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7F58F56-A8A6-EA7B-3D6B-947E8EDB1794}"/>
                </a:ext>
              </a:extLst>
            </p:cNvPr>
            <p:cNvSpPr/>
            <p:nvPr/>
          </p:nvSpPr>
          <p:spPr>
            <a:xfrm>
              <a:off x="4627181" y="256899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4000"/>
            </a:blip>
            <a:srcRect l="54794" r="12738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280636" y="2933700"/>
            <a:ext cx="10922719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000" dirty="0" err="1">
                <a:solidFill>
                  <a:srgbClr val="FAF9E2"/>
                </a:solidFill>
                <a:latin typeface="Roca One"/>
              </a:rPr>
              <a:t>Disfrute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ver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las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nuevas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etapas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desde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perspectiva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de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testigo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observador</a:t>
            </a:r>
            <a:endParaRPr lang="en-US" sz="8000" dirty="0">
              <a:solidFill>
                <a:srgbClr val="FAF9E2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3E20C7E-29B0-315D-C9ED-88B30E6EA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039100"/>
            <a:ext cx="3200400" cy="32004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FC07BF2E-DAC2-1646-DC9B-21DB1309D36E}"/>
              </a:ext>
            </a:extLst>
          </p:cNvPr>
          <p:cNvSpPr/>
          <p:nvPr/>
        </p:nvSpPr>
        <p:spPr>
          <a:xfrm>
            <a:off x="2449095" y="91927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</a:blip>
            <a:srcRect t="7389" b="7389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972599" y="2857500"/>
            <a:ext cx="1512153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000" dirty="0" err="1">
                <a:solidFill>
                  <a:srgbClr val="FAF9E2"/>
                </a:solidFill>
                <a:latin typeface="Roca One"/>
              </a:rPr>
              <a:t>Asegúrese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que al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haber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pluralidad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y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multigeneración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no se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altere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el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ADN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organizacional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sino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lo impulse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79530-04A7-3910-81C2-08F6E7421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039100"/>
            <a:ext cx="3200400" cy="32004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48BB8E62-41F1-817A-9B44-7F707E82DF96}"/>
              </a:ext>
            </a:extLst>
          </p:cNvPr>
          <p:cNvSpPr/>
          <p:nvPr/>
        </p:nvSpPr>
        <p:spPr>
          <a:xfrm>
            <a:off x="2449095" y="91927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49132" y="0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28696" r="9174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7076439" y="7010400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04588" y="7903409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54653" y="2324100"/>
            <a:ext cx="9794479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9600" dirty="0" err="1">
                <a:solidFill>
                  <a:srgbClr val="545454"/>
                </a:solidFill>
                <a:latin typeface="Roca One"/>
              </a:rPr>
              <a:t>Evolucione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con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los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cambios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de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manera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trasciende</a:t>
            </a:r>
            <a:endParaRPr lang="en-US" sz="9600" dirty="0">
              <a:solidFill>
                <a:srgbClr val="545454"/>
              </a:solidFill>
              <a:latin typeface="Roca One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8783F9C-E5E6-912A-EF0C-039668AC8B9B}"/>
              </a:ext>
            </a:extLst>
          </p:cNvPr>
          <p:cNvSpPr/>
          <p:nvPr/>
        </p:nvSpPr>
        <p:spPr>
          <a:xfrm>
            <a:off x="16804588" y="9332690"/>
            <a:ext cx="1400881" cy="801272"/>
          </a:xfrm>
          <a:custGeom>
            <a:avLst/>
            <a:gdLst/>
            <a:ahLst/>
            <a:cxnLst/>
            <a:rect l="l" t="t" r="r" b="b"/>
            <a:pathLst>
              <a:path w="1867841" h="1068362">
                <a:moveTo>
                  <a:pt x="0" y="0"/>
                </a:moveTo>
                <a:lnTo>
                  <a:pt x="1867841" y="0"/>
                </a:lnTo>
                <a:lnTo>
                  <a:pt x="1867841" y="1068362"/>
                </a:lnTo>
                <a:lnTo>
                  <a:pt x="0" y="1068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29131" y="0"/>
            <a:ext cx="10358869" cy="10287000"/>
            <a:chOff x="0" y="0"/>
            <a:chExt cx="1381182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13272" r="19384"/>
            <a:stretch>
              <a:fillRect/>
            </a:stretch>
          </p:blipFill>
          <p:spPr>
            <a:xfrm>
              <a:off x="0" y="0"/>
              <a:ext cx="13811825" cy="13716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447800" y="952500"/>
            <a:ext cx="9794479" cy="766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16600" dirty="0" err="1">
                <a:solidFill>
                  <a:srgbClr val="FAF9E2"/>
                </a:solidFill>
                <a:latin typeface="Roca One"/>
              </a:rPr>
              <a:t>Ciclo</a:t>
            </a:r>
            <a:r>
              <a:rPr lang="en-US" sz="16600" dirty="0">
                <a:solidFill>
                  <a:srgbClr val="FAF9E2"/>
                </a:solidFill>
                <a:latin typeface="Roca One"/>
              </a:rPr>
              <a:t> </a:t>
            </a:r>
          </a:p>
          <a:p>
            <a:pPr marL="0" lvl="0" indent="0"/>
            <a:r>
              <a:rPr lang="en-US" sz="16600" dirty="0">
                <a:solidFill>
                  <a:srgbClr val="FAF9E2"/>
                </a:solidFill>
                <a:latin typeface="Roca One"/>
              </a:rPr>
              <a:t>de</a:t>
            </a:r>
          </a:p>
          <a:p>
            <a:pPr marL="0" lvl="0" indent="0"/>
            <a:r>
              <a:rPr lang="en-US" sz="16600" dirty="0" err="1">
                <a:solidFill>
                  <a:srgbClr val="FAF9E2"/>
                </a:solidFill>
                <a:latin typeface="Roca One"/>
              </a:rPr>
              <a:t>vida</a:t>
            </a:r>
            <a:endParaRPr lang="en-US" sz="16600" dirty="0">
              <a:solidFill>
                <a:srgbClr val="FAF9E2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6551F6-547E-808E-D0D9-C092479A3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039100"/>
            <a:ext cx="3200400" cy="32004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E9871AFF-4741-F240-3AE4-5202B7BE1376}"/>
              </a:ext>
            </a:extLst>
          </p:cNvPr>
          <p:cNvSpPr/>
          <p:nvPr/>
        </p:nvSpPr>
        <p:spPr>
          <a:xfrm>
            <a:off x="2449095" y="91927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3771" r="33771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762000" y="2927508"/>
            <a:ext cx="122682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dirty="0">
                <a:solidFill>
                  <a:srgbClr val="545454"/>
                </a:solidFill>
                <a:latin typeface="Roca One"/>
              </a:rPr>
              <a:t>De un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liderazgo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individual</a:t>
            </a:r>
          </a:p>
          <a:p>
            <a:pPr marL="0" lvl="0" indent="0"/>
            <a:r>
              <a:rPr lang="en-US" sz="9600" dirty="0">
                <a:solidFill>
                  <a:srgbClr val="545454"/>
                </a:solidFill>
                <a:latin typeface="Roca One"/>
              </a:rPr>
              <a:t> a un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liderazgo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plural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86C9B8E-DC39-611A-C006-FEDF786609FB}"/>
              </a:ext>
            </a:extLst>
          </p:cNvPr>
          <p:cNvGrpSpPr/>
          <p:nvPr/>
        </p:nvGrpSpPr>
        <p:grpSpPr>
          <a:xfrm>
            <a:off x="13623746" y="57150"/>
            <a:ext cx="4363395" cy="1278357"/>
            <a:chOff x="0" y="0"/>
            <a:chExt cx="5817860" cy="1704476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827BB7-2DD1-D38D-682D-B2AA00ED2EA9}"/>
                </a:ext>
              </a:extLst>
            </p:cNvPr>
            <p:cNvSpPr/>
            <p:nvPr/>
          </p:nvSpPr>
          <p:spPr>
            <a:xfrm>
              <a:off x="0" y="256899"/>
              <a:ext cx="2081690" cy="1190679"/>
            </a:xfrm>
            <a:custGeom>
              <a:avLst/>
              <a:gdLst/>
              <a:ahLst/>
              <a:cxnLst/>
              <a:rect l="l" t="t" r="r" b="b"/>
              <a:pathLst>
                <a:path w="2081690" h="1190679">
                  <a:moveTo>
                    <a:pt x="0" y="0"/>
                  </a:moveTo>
                  <a:lnTo>
                    <a:pt x="2081690" y="0"/>
                  </a:lnTo>
                  <a:lnTo>
                    <a:pt x="2081690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ED30C88-52B8-201E-0537-22F7C264F832}"/>
                </a:ext>
              </a:extLst>
            </p:cNvPr>
            <p:cNvSpPr/>
            <p:nvPr/>
          </p:nvSpPr>
          <p:spPr>
            <a:xfrm>
              <a:off x="2503605" y="0"/>
              <a:ext cx="1704476" cy="1704476"/>
            </a:xfrm>
            <a:custGeom>
              <a:avLst/>
              <a:gdLst/>
              <a:ahLst/>
              <a:cxnLst/>
              <a:rect l="l" t="t" r="r" b="b"/>
              <a:pathLst>
                <a:path w="1704476" h="1704476">
                  <a:moveTo>
                    <a:pt x="0" y="0"/>
                  </a:moveTo>
                  <a:lnTo>
                    <a:pt x="1704476" y="0"/>
                  </a:lnTo>
                  <a:lnTo>
                    <a:pt x="1704476" y="1704476"/>
                  </a:lnTo>
                  <a:lnTo>
                    <a:pt x="0" y="170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5E4E754-0B47-0F6E-DEA7-11994E7281E9}"/>
                </a:ext>
              </a:extLst>
            </p:cNvPr>
            <p:cNvSpPr/>
            <p:nvPr/>
          </p:nvSpPr>
          <p:spPr>
            <a:xfrm>
              <a:off x="4627181" y="256899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7389" b="7389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4046" y="8763625"/>
            <a:ext cx="3915150" cy="1147034"/>
            <a:chOff x="0" y="0"/>
            <a:chExt cx="5220200" cy="1529378"/>
          </a:xfrm>
        </p:grpSpPr>
        <p:sp>
          <p:nvSpPr>
            <p:cNvPr id="5" name="Freeform 5"/>
            <p:cNvSpPr/>
            <p:nvPr/>
          </p:nvSpPr>
          <p:spPr>
            <a:xfrm>
              <a:off x="0" y="230508"/>
              <a:ext cx="1867841" cy="1068362"/>
            </a:xfrm>
            <a:custGeom>
              <a:avLst/>
              <a:gdLst/>
              <a:ahLst/>
              <a:cxnLst/>
              <a:rect l="l" t="t" r="r" b="b"/>
              <a:pathLst>
                <a:path w="1867841" h="1068362">
                  <a:moveTo>
                    <a:pt x="0" y="0"/>
                  </a:moveTo>
                  <a:lnTo>
                    <a:pt x="1867841" y="0"/>
                  </a:lnTo>
                  <a:lnTo>
                    <a:pt x="1867841" y="1068362"/>
                  </a:lnTo>
                  <a:lnTo>
                    <a:pt x="0" y="10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6413" y="0"/>
              <a:ext cx="1529378" cy="1529378"/>
            </a:xfrm>
            <a:custGeom>
              <a:avLst/>
              <a:gdLst/>
              <a:ahLst/>
              <a:cxnLst/>
              <a:rect l="l" t="t" r="r" b="b"/>
              <a:pathLst>
                <a:path w="1529378" h="1529378">
                  <a:moveTo>
                    <a:pt x="0" y="0"/>
                  </a:moveTo>
                  <a:lnTo>
                    <a:pt x="1529379" y="0"/>
                  </a:lnTo>
                  <a:lnTo>
                    <a:pt x="1529379" y="1529378"/>
                  </a:lnTo>
                  <a:lnTo>
                    <a:pt x="0" y="1529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151838" y="230508"/>
              <a:ext cx="1068362" cy="1068362"/>
            </a:xfrm>
            <a:custGeom>
              <a:avLst/>
              <a:gdLst/>
              <a:ahLst/>
              <a:cxnLst/>
              <a:rect l="l" t="t" r="r" b="b"/>
              <a:pathLst>
                <a:path w="1068362" h="1068362">
                  <a:moveTo>
                    <a:pt x="0" y="0"/>
                  </a:moveTo>
                  <a:lnTo>
                    <a:pt x="1068362" y="0"/>
                  </a:lnTo>
                  <a:lnTo>
                    <a:pt x="1068362" y="1068362"/>
                  </a:lnTo>
                  <a:lnTo>
                    <a:pt x="0" y="10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098561" y="5143500"/>
            <a:ext cx="9442755" cy="1206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16"/>
              </a:lnSpc>
            </a:pPr>
            <a:r>
              <a:rPr lang="en-US" sz="16600" dirty="0" err="1">
                <a:solidFill>
                  <a:srgbClr val="545454"/>
                </a:solidFill>
                <a:latin typeface="Roca One Bold"/>
              </a:rPr>
              <a:t>Oremos</a:t>
            </a:r>
            <a:endParaRPr lang="en-US" sz="5057" dirty="0">
              <a:solidFill>
                <a:srgbClr val="545454"/>
              </a:solidFill>
              <a:latin typeface="Roca On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r="2495" b="16945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962303" y="8894343"/>
            <a:ext cx="4363395" cy="1278357"/>
            <a:chOff x="0" y="0"/>
            <a:chExt cx="5817860" cy="1704476"/>
          </a:xfrm>
        </p:grpSpPr>
        <p:sp>
          <p:nvSpPr>
            <p:cNvPr id="5" name="Freeform 5"/>
            <p:cNvSpPr/>
            <p:nvPr/>
          </p:nvSpPr>
          <p:spPr>
            <a:xfrm>
              <a:off x="0" y="256899"/>
              <a:ext cx="2081690" cy="1190679"/>
            </a:xfrm>
            <a:custGeom>
              <a:avLst/>
              <a:gdLst/>
              <a:ahLst/>
              <a:cxnLst/>
              <a:rect l="l" t="t" r="r" b="b"/>
              <a:pathLst>
                <a:path w="2081690" h="1190679">
                  <a:moveTo>
                    <a:pt x="0" y="0"/>
                  </a:moveTo>
                  <a:lnTo>
                    <a:pt x="2081690" y="0"/>
                  </a:lnTo>
                  <a:lnTo>
                    <a:pt x="2081690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503605" y="0"/>
              <a:ext cx="1704476" cy="1704476"/>
            </a:xfrm>
            <a:custGeom>
              <a:avLst/>
              <a:gdLst/>
              <a:ahLst/>
              <a:cxnLst/>
              <a:rect l="l" t="t" r="r" b="b"/>
              <a:pathLst>
                <a:path w="1704476" h="1704476">
                  <a:moveTo>
                    <a:pt x="0" y="0"/>
                  </a:moveTo>
                  <a:lnTo>
                    <a:pt x="1704476" y="0"/>
                  </a:lnTo>
                  <a:lnTo>
                    <a:pt x="1704476" y="1704476"/>
                  </a:lnTo>
                  <a:lnTo>
                    <a:pt x="0" y="170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627181" y="256899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-1042536" y="685194"/>
            <a:ext cx="9442755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33"/>
              </a:lnSpc>
            </a:pPr>
            <a:r>
              <a:rPr lang="en-US" sz="6600" dirty="0" err="1">
                <a:solidFill>
                  <a:srgbClr val="545454"/>
                </a:solidFill>
                <a:latin typeface="Roca One Bold"/>
              </a:rPr>
              <a:t>Introducción</a:t>
            </a:r>
            <a:endParaRPr lang="en-US" sz="6600" dirty="0">
              <a:solidFill>
                <a:srgbClr val="545454"/>
              </a:solidFill>
              <a:latin typeface="Roca On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76400" y="2185392"/>
            <a:ext cx="6723819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9128" lvl="1" indent="-459564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Pandemia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919128" lvl="1" indent="-459564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Madurez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919128" lvl="1" indent="-459564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Latinoamérica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919128" lvl="1" indent="-459564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Evolución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919128" lvl="1" indent="-459564">
              <a:buFont typeface="Arial"/>
              <a:buChar char="•"/>
            </a:pPr>
            <a:r>
              <a:rPr lang="en-US" sz="6000" dirty="0">
                <a:solidFill>
                  <a:srgbClr val="545454"/>
                </a:solidFill>
                <a:latin typeface="Roca One"/>
              </a:rPr>
              <a:t>Ego</a:t>
            </a:r>
          </a:p>
          <a:p>
            <a:pPr marL="919128" lvl="1" indent="-459564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Organizaciones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919128" lvl="1" indent="-459564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Burocrácia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4C0E404-F69C-D7AB-ACA5-3B2BF3F12A2D}"/>
              </a:ext>
            </a:extLst>
          </p:cNvPr>
          <p:cNvSpPr txBox="1"/>
          <p:nvPr/>
        </p:nvSpPr>
        <p:spPr>
          <a:xfrm>
            <a:off x="9681470" y="2170247"/>
            <a:ext cx="7325279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9128" lvl="1" indent="-459564" algn="l">
              <a:spcBef>
                <a:spcPct val="0"/>
              </a:spcBef>
              <a:buFont typeface="Arial"/>
              <a:buChar char="•"/>
            </a:pPr>
            <a:r>
              <a:rPr lang="en-US" sz="6000" dirty="0">
                <a:solidFill>
                  <a:srgbClr val="545454"/>
                </a:solidFill>
                <a:latin typeface="Roca One"/>
              </a:rPr>
              <a:t>No </a:t>
            </a:r>
            <a:r>
              <a:rPr lang="en-US" sz="6000" dirty="0" err="1">
                <a:solidFill>
                  <a:srgbClr val="545454"/>
                </a:solidFill>
                <a:latin typeface="Roca One"/>
              </a:rPr>
              <a:t>estamos</a:t>
            </a:r>
            <a:r>
              <a:rPr lang="en-US" sz="6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6000" dirty="0" err="1">
                <a:solidFill>
                  <a:srgbClr val="545454"/>
                </a:solidFill>
                <a:latin typeface="Roca One"/>
              </a:rPr>
              <a:t>listos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919128" lvl="1" indent="-459564" algn="l">
              <a:spcBef>
                <a:spcPct val="0"/>
              </a:spcBef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Líderes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919128" lvl="1" indent="-459564" algn="l">
              <a:spcBef>
                <a:spcPct val="0"/>
              </a:spcBef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Visión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919128" lvl="1" indent="-459564" algn="l">
              <a:spcBef>
                <a:spcPct val="0"/>
              </a:spcBef>
              <a:buFont typeface="Arial"/>
              <a:buChar char="•"/>
            </a:pPr>
            <a:r>
              <a:rPr lang="en-US" sz="6000" dirty="0">
                <a:solidFill>
                  <a:srgbClr val="545454"/>
                </a:solidFill>
                <a:latin typeface="Roca One"/>
              </a:rPr>
              <a:t>Muerte</a:t>
            </a:r>
          </a:p>
          <a:p>
            <a:pPr marL="919128" lvl="1" indent="-459564" algn="l">
              <a:spcBef>
                <a:spcPct val="0"/>
              </a:spcBef>
              <a:buFont typeface="Arial"/>
              <a:buChar char="•"/>
            </a:pPr>
            <a:r>
              <a:rPr lang="en-US" sz="6000" dirty="0">
                <a:solidFill>
                  <a:srgbClr val="545454"/>
                </a:solidFill>
                <a:latin typeface="Roca One"/>
              </a:rPr>
              <a:t>“Grandes Caballos”</a:t>
            </a:r>
          </a:p>
          <a:p>
            <a:pPr marL="919128" lvl="1" indent="-459564" algn="l">
              <a:spcBef>
                <a:spcPct val="0"/>
              </a:spcBef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Discípulos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4000"/>
            </a:blip>
            <a:srcRect l="35257" r="35257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422663" y="3086100"/>
            <a:ext cx="9794479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>
              <a:buFont typeface="Arial"/>
              <a:buChar char="•"/>
            </a:pPr>
            <a:r>
              <a:rPr lang="en-US" sz="6600" dirty="0" err="1">
                <a:solidFill>
                  <a:srgbClr val="FAF9E2"/>
                </a:solidFill>
                <a:latin typeface="Roca One"/>
              </a:rPr>
              <a:t>Moisés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y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Josué</a:t>
            </a:r>
            <a:endParaRPr lang="en-US" sz="6600" dirty="0">
              <a:solidFill>
                <a:srgbClr val="FAF9E2"/>
              </a:solidFill>
              <a:latin typeface="Roca One"/>
            </a:endParaRPr>
          </a:p>
          <a:p>
            <a:pPr marL="712465" lvl="1" indent="-356233">
              <a:buFont typeface="Arial"/>
              <a:buChar char="•"/>
            </a:pPr>
            <a:r>
              <a:rPr lang="en-US" sz="6600" dirty="0" err="1">
                <a:solidFill>
                  <a:srgbClr val="FAF9E2"/>
                </a:solidFill>
                <a:latin typeface="Roca One"/>
              </a:rPr>
              <a:t>Saúl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y David</a:t>
            </a:r>
          </a:p>
          <a:p>
            <a:pPr marL="712465" lvl="1" indent="-356233">
              <a:buFont typeface="Arial"/>
              <a:buChar char="•"/>
            </a:pPr>
            <a:r>
              <a:rPr lang="en-US" sz="6600" dirty="0">
                <a:solidFill>
                  <a:srgbClr val="FAF9E2"/>
                </a:solidFill>
                <a:latin typeface="Roca One"/>
              </a:rPr>
              <a:t>David y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Salomón</a:t>
            </a:r>
            <a:endParaRPr lang="en-US" sz="6600" dirty="0">
              <a:solidFill>
                <a:srgbClr val="FAF9E2"/>
              </a:solidFill>
              <a:latin typeface="Roca One"/>
            </a:endParaRPr>
          </a:p>
          <a:p>
            <a:pPr marL="712465" lvl="1" indent="-356233">
              <a:buFont typeface="Arial"/>
              <a:buChar char="•"/>
            </a:pPr>
            <a:r>
              <a:rPr lang="en-US" sz="6600" dirty="0">
                <a:solidFill>
                  <a:srgbClr val="FAF9E2"/>
                </a:solidFill>
                <a:latin typeface="Roca One"/>
              </a:rPr>
              <a:t>Jesús y sus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discípulos</a:t>
            </a:r>
            <a:endParaRPr lang="en-US" sz="6600" dirty="0">
              <a:solidFill>
                <a:srgbClr val="FAF9E2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ED5842D-7CD5-5F03-781E-CB5B57551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734300"/>
            <a:ext cx="3200400" cy="320040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8DF82FA4-5DBE-A28C-2B04-70BB09EB3699}"/>
              </a:ext>
            </a:extLst>
          </p:cNvPr>
          <p:cNvSpPr/>
          <p:nvPr/>
        </p:nvSpPr>
        <p:spPr>
          <a:xfrm>
            <a:off x="7630695" y="88879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7442" b="7442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234768" y="3071466"/>
            <a:ext cx="11818463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3800" dirty="0">
                <a:solidFill>
                  <a:srgbClr val="FAF9E2"/>
                </a:solidFill>
                <a:latin typeface="Roca One"/>
              </a:rPr>
              <a:t>Mi testimonio y </a:t>
            </a:r>
            <a:r>
              <a:rPr lang="en-US" sz="13800" dirty="0" err="1">
                <a:solidFill>
                  <a:srgbClr val="FAF9E2"/>
                </a:solidFill>
                <a:latin typeface="Roca One"/>
              </a:rPr>
              <a:t>experiencia</a:t>
            </a:r>
            <a:endParaRPr lang="en-US" sz="13800" dirty="0">
              <a:solidFill>
                <a:srgbClr val="FAF9E2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C3A5607-2586-9E2F-FA75-ACC223FC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427" y="-952500"/>
            <a:ext cx="3200400" cy="32004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ECFF16C5-9BAE-0B6B-257F-53CDA32E9836}"/>
              </a:ext>
            </a:extLst>
          </p:cNvPr>
          <p:cNvSpPr/>
          <p:nvPr/>
        </p:nvSpPr>
        <p:spPr>
          <a:xfrm>
            <a:off x="17123322" y="2011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13085" y="0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7928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076314" y="3571637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04463" y="4464646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" y="4838700"/>
            <a:ext cx="9794479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24"/>
              </a:lnSpc>
            </a:pPr>
            <a:r>
              <a:rPr lang="en-US" sz="11500" dirty="0" err="1">
                <a:solidFill>
                  <a:srgbClr val="545454"/>
                </a:solidFill>
                <a:latin typeface="Roca One"/>
              </a:rPr>
              <a:t>Detonantes</a:t>
            </a:r>
            <a:endParaRPr lang="en-US" sz="13800" dirty="0">
              <a:solidFill>
                <a:srgbClr val="545454"/>
              </a:solidFill>
              <a:latin typeface="Roca One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F9E53A9-93C3-FDAF-AE17-266252893A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5"/>
          <a:stretch/>
        </p:blipFill>
        <p:spPr>
          <a:xfrm>
            <a:off x="15468600" y="4815617"/>
            <a:ext cx="1696374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63815" y="0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18974" r="18974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990600" y="2044154"/>
            <a:ext cx="9794479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11500" dirty="0">
                <a:solidFill>
                  <a:srgbClr val="FAF9E2"/>
                </a:solidFill>
                <a:latin typeface="Roca One"/>
              </a:rPr>
              <a:t>La </a:t>
            </a:r>
            <a:r>
              <a:rPr lang="en-US" sz="11500" dirty="0" err="1">
                <a:solidFill>
                  <a:srgbClr val="FAF9E2"/>
                </a:solidFill>
                <a:latin typeface="Roca One"/>
              </a:rPr>
              <a:t>centralidad</a:t>
            </a:r>
            <a:r>
              <a:rPr lang="en-US" sz="11500" dirty="0">
                <a:solidFill>
                  <a:srgbClr val="FAF9E2"/>
                </a:solidFill>
                <a:latin typeface="Roca One"/>
              </a:rPr>
              <a:t> del </a:t>
            </a:r>
            <a:r>
              <a:rPr lang="en-US" sz="11500" dirty="0" err="1">
                <a:solidFill>
                  <a:srgbClr val="FAF9E2"/>
                </a:solidFill>
                <a:latin typeface="Roca One"/>
              </a:rPr>
              <a:t>cambio</a:t>
            </a:r>
            <a:endParaRPr lang="en-US" sz="11500" dirty="0">
              <a:solidFill>
                <a:srgbClr val="FAF9E2"/>
              </a:solidFill>
              <a:latin typeface="Roca On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8E579E5-86CA-BC49-9D4C-91B2D946F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039100"/>
            <a:ext cx="3200400" cy="32004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76E03256-2F68-E575-8018-26028B532535}"/>
              </a:ext>
            </a:extLst>
          </p:cNvPr>
          <p:cNvSpPr/>
          <p:nvPr/>
        </p:nvSpPr>
        <p:spPr>
          <a:xfrm>
            <a:off x="2449095" y="91927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1190679" h="1190679">
                <a:moveTo>
                  <a:pt x="0" y="0"/>
                </a:moveTo>
                <a:lnTo>
                  <a:pt x="1190679" y="0"/>
                </a:lnTo>
                <a:lnTo>
                  <a:pt x="1190679" y="1190679"/>
                </a:lnTo>
                <a:lnTo>
                  <a:pt x="0" y="11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7442" b="7442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962303" y="8619121"/>
            <a:ext cx="4363395" cy="1278357"/>
            <a:chOff x="0" y="0"/>
            <a:chExt cx="5817860" cy="1704476"/>
          </a:xfrm>
        </p:grpSpPr>
        <p:sp>
          <p:nvSpPr>
            <p:cNvPr id="5" name="Freeform 5"/>
            <p:cNvSpPr/>
            <p:nvPr/>
          </p:nvSpPr>
          <p:spPr>
            <a:xfrm>
              <a:off x="0" y="256899"/>
              <a:ext cx="2081690" cy="1190679"/>
            </a:xfrm>
            <a:custGeom>
              <a:avLst/>
              <a:gdLst/>
              <a:ahLst/>
              <a:cxnLst/>
              <a:rect l="l" t="t" r="r" b="b"/>
              <a:pathLst>
                <a:path w="2081690" h="1190679">
                  <a:moveTo>
                    <a:pt x="0" y="0"/>
                  </a:moveTo>
                  <a:lnTo>
                    <a:pt x="2081690" y="0"/>
                  </a:lnTo>
                  <a:lnTo>
                    <a:pt x="2081690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503605" y="0"/>
              <a:ext cx="1704476" cy="1704476"/>
            </a:xfrm>
            <a:custGeom>
              <a:avLst/>
              <a:gdLst/>
              <a:ahLst/>
              <a:cxnLst/>
              <a:rect l="l" t="t" r="r" b="b"/>
              <a:pathLst>
                <a:path w="1704476" h="1704476">
                  <a:moveTo>
                    <a:pt x="0" y="0"/>
                  </a:moveTo>
                  <a:lnTo>
                    <a:pt x="1704476" y="0"/>
                  </a:lnTo>
                  <a:lnTo>
                    <a:pt x="1704476" y="1704476"/>
                  </a:lnTo>
                  <a:lnTo>
                    <a:pt x="0" y="170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627181" y="256899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-114070" y="3019841"/>
            <a:ext cx="18516139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13800" dirty="0">
                <a:solidFill>
                  <a:srgbClr val="545454"/>
                </a:solidFill>
                <a:latin typeface="Roca One Bold"/>
              </a:rPr>
              <a:t>El </a:t>
            </a:r>
            <a:r>
              <a:rPr lang="en-US" sz="13800" dirty="0" err="1">
                <a:solidFill>
                  <a:srgbClr val="545454"/>
                </a:solidFill>
                <a:latin typeface="Roca One Bold"/>
              </a:rPr>
              <a:t>ministerio</a:t>
            </a:r>
            <a:r>
              <a:rPr lang="en-US" sz="138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3800" dirty="0" err="1">
                <a:solidFill>
                  <a:srgbClr val="545454"/>
                </a:solidFill>
                <a:latin typeface="Roca One Bold"/>
              </a:rPr>
              <a:t>en</a:t>
            </a:r>
            <a:r>
              <a:rPr lang="en-US" sz="13800" dirty="0">
                <a:solidFill>
                  <a:srgbClr val="545454"/>
                </a:solidFill>
                <a:latin typeface="Roca One Bold"/>
              </a:rPr>
              <a:t> </a:t>
            </a:r>
          </a:p>
          <a:p>
            <a:pPr marL="0" lvl="0" indent="0" algn="ctr"/>
            <a:r>
              <a:rPr lang="en-US" sz="13800" dirty="0" err="1">
                <a:solidFill>
                  <a:srgbClr val="545454"/>
                </a:solidFill>
                <a:latin typeface="Roca One Bold"/>
              </a:rPr>
              <a:t>esta</a:t>
            </a:r>
            <a:r>
              <a:rPr lang="en-US" sz="138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3800" dirty="0" err="1">
                <a:solidFill>
                  <a:srgbClr val="545454"/>
                </a:solidFill>
                <a:latin typeface="Roca One Bold"/>
              </a:rPr>
              <a:t>década</a:t>
            </a:r>
            <a:endParaRPr lang="en-US" sz="13800" dirty="0">
              <a:solidFill>
                <a:srgbClr val="545454"/>
              </a:solidFill>
              <a:latin typeface="Roca On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3771" r="33771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54654" y="2920735"/>
            <a:ext cx="1106114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9600" dirty="0">
                <a:solidFill>
                  <a:srgbClr val="545454"/>
                </a:solidFill>
                <a:latin typeface="Roca One"/>
              </a:rPr>
              <a:t>02. El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deseo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de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tener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un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ministerio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efectivo</a:t>
            </a:r>
            <a:endParaRPr lang="en-US" sz="9600" dirty="0">
              <a:solidFill>
                <a:srgbClr val="545454"/>
              </a:solidFill>
              <a:latin typeface="Roca One"/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041ED08E-F11B-6BC9-949E-03E77CB44DB5}"/>
              </a:ext>
            </a:extLst>
          </p:cNvPr>
          <p:cNvGrpSpPr/>
          <p:nvPr/>
        </p:nvGrpSpPr>
        <p:grpSpPr>
          <a:xfrm>
            <a:off x="381000" y="178598"/>
            <a:ext cx="4363395" cy="1278357"/>
            <a:chOff x="0" y="0"/>
            <a:chExt cx="5817860" cy="170447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71D3B4A-CC6A-879F-9A66-C49624A9FC03}"/>
                </a:ext>
              </a:extLst>
            </p:cNvPr>
            <p:cNvSpPr/>
            <p:nvPr/>
          </p:nvSpPr>
          <p:spPr>
            <a:xfrm>
              <a:off x="0" y="256899"/>
              <a:ext cx="2081690" cy="1190679"/>
            </a:xfrm>
            <a:custGeom>
              <a:avLst/>
              <a:gdLst/>
              <a:ahLst/>
              <a:cxnLst/>
              <a:rect l="l" t="t" r="r" b="b"/>
              <a:pathLst>
                <a:path w="2081690" h="1190679">
                  <a:moveTo>
                    <a:pt x="0" y="0"/>
                  </a:moveTo>
                  <a:lnTo>
                    <a:pt x="2081690" y="0"/>
                  </a:lnTo>
                  <a:lnTo>
                    <a:pt x="2081690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4849B9D-110B-98E2-1C71-82F4F07A08B7}"/>
                </a:ext>
              </a:extLst>
            </p:cNvPr>
            <p:cNvSpPr/>
            <p:nvPr/>
          </p:nvSpPr>
          <p:spPr>
            <a:xfrm>
              <a:off x="2503605" y="0"/>
              <a:ext cx="1704476" cy="1704476"/>
            </a:xfrm>
            <a:custGeom>
              <a:avLst/>
              <a:gdLst/>
              <a:ahLst/>
              <a:cxnLst/>
              <a:rect l="l" t="t" r="r" b="b"/>
              <a:pathLst>
                <a:path w="1704476" h="1704476">
                  <a:moveTo>
                    <a:pt x="0" y="0"/>
                  </a:moveTo>
                  <a:lnTo>
                    <a:pt x="1704476" y="0"/>
                  </a:lnTo>
                  <a:lnTo>
                    <a:pt x="1704476" y="1704476"/>
                  </a:lnTo>
                  <a:lnTo>
                    <a:pt x="0" y="170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D3BED5A-4608-4A31-822C-5877AF19AE87}"/>
                </a:ext>
              </a:extLst>
            </p:cNvPr>
            <p:cNvSpPr/>
            <p:nvPr/>
          </p:nvSpPr>
          <p:spPr>
            <a:xfrm>
              <a:off x="4627181" y="256899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165</Words>
  <Application>Microsoft Macintosh PowerPoint</Application>
  <PresentationFormat>Personalizado</PresentationFormat>
  <Paragraphs>44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Coco Gothic</vt:lpstr>
      <vt:lpstr>Roca One Bold</vt:lpstr>
      <vt:lpstr>Arial</vt:lpstr>
      <vt:lpstr>Roca One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Presentación MI 2024</dc:title>
  <cp:lastModifiedBy>Evangelismo Mesoamérica Iglesia del Nazareno</cp:lastModifiedBy>
  <cp:revision>4</cp:revision>
  <dcterms:created xsi:type="dcterms:W3CDTF">2006-08-16T00:00:00Z</dcterms:created>
  <dcterms:modified xsi:type="dcterms:W3CDTF">2024-02-05T03:52:04Z</dcterms:modified>
  <dc:identifier>DAF7CdrB3J0</dc:identifier>
</cp:coreProperties>
</file>