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208"/>
  </p:normalViewPr>
  <p:slideViewPr>
    <p:cSldViewPr snapToGrid="0" snapToObjects="1">
      <p:cViewPr varScale="1">
        <p:scale>
          <a:sx n="85" d="100"/>
          <a:sy n="85" d="100"/>
        </p:scale>
        <p:origin x="1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/>
              <a:t>‹Nº›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‹Nº›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‹Nº›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‹Nº›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‹Nº›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10/30/2020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‹Nº›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10/30/2020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‹Nº›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10/30/2020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‹Nº›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10/30/2020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10/30/2020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‹Nº›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/>
              <a:pPr/>
              <a:t>10/30/2020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‹Nº›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/>
              <a:pPr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/>
              <a:pPr/>
              <a:t>‹Nº›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33FF7-7AFC-D146-8622-CC27F6F986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728906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sz="4400" b="1" i="1" dirty="0"/>
              <a:t>El poder del llanto.  Esperanza en medio del dolor</a:t>
            </a:r>
            <a:br>
              <a:rPr lang="en-US" dirty="0"/>
            </a:br>
            <a:endParaRPr lang="es-ES_tradnl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A0B704-AE74-A943-AC7F-02741AEE4F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s-ES_tradnl" dirty="0"/>
              <a:t>Rvdo. Dr. Andrés Hernández</a:t>
            </a:r>
          </a:p>
        </p:txBody>
      </p:sp>
    </p:spTree>
    <p:extLst>
      <p:ext uri="{BB962C8B-B14F-4D97-AF65-F5344CB8AC3E}">
        <p14:creationId xmlns:p14="http://schemas.microsoft.com/office/powerpoint/2010/main" val="15849327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7AD39-2EF5-0640-ACEB-67C6624B4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i="1" dirty="0"/>
              <a:t>Salmos de lamento</a:t>
            </a:r>
            <a:br>
              <a:rPr lang="en-US" dirty="0"/>
            </a:br>
            <a:endParaRPr lang="es-ES_trad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75F61B-6465-7644-B813-69ACDDCC6A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_tradnl" sz="2800" dirty="0"/>
              <a:t>Salmos de lamento individual.</a:t>
            </a:r>
          </a:p>
          <a:p>
            <a:endParaRPr lang="es-ES_tradnl" sz="2800" dirty="0"/>
          </a:p>
          <a:p>
            <a:r>
              <a:rPr lang="es-ES_tradnl" sz="2800" dirty="0"/>
              <a:t>Un tipo de queja que va dirigida específicamente a Dios.</a:t>
            </a:r>
            <a:endParaRPr lang="en-US" sz="2800" dirty="0"/>
          </a:p>
          <a:p>
            <a:pPr marL="0" indent="0">
              <a:buNone/>
            </a:pPr>
            <a:endParaRPr lang="es-ES_tradnl" sz="2800" dirty="0"/>
          </a:p>
        </p:txBody>
      </p:sp>
    </p:spTree>
    <p:extLst>
      <p:ext uri="{BB962C8B-B14F-4D97-AF65-F5344CB8AC3E}">
        <p14:creationId xmlns:p14="http://schemas.microsoft.com/office/powerpoint/2010/main" val="21341705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7AD39-2EF5-0640-ACEB-67C6624B4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i="1" dirty="0"/>
              <a:t>Salmos de lamento</a:t>
            </a:r>
            <a:br>
              <a:rPr lang="en-US" dirty="0"/>
            </a:br>
            <a:endParaRPr lang="es-ES_trad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75F61B-6465-7644-B813-69ACDDCC6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38530"/>
          </a:xfrm>
        </p:spPr>
        <p:txBody>
          <a:bodyPr>
            <a:noAutofit/>
          </a:bodyPr>
          <a:lstStyle/>
          <a:p>
            <a:pPr lvl="0"/>
            <a:r>
              <a:rPr lang="es-ES_tradnl" sz="2800" dirty="0"/>
              <a:t>(Libro I) 3-7; 9-10; 13; (14); 17; 22; 25; 26; 28; 31; 35 (36); 38; (39); 40:11-17; 41 </a:t>
            </a:r>
            <a:endParaRPr lang="en-US" sz="2800" dirty="0"/>
          </a:p>
          <a:p>
            <a:pPr lvl="0"/>
            <a:r>
              <a:rPr lang="es-ES_tradnl" sz="2800" dirty="0"/>
              <a:t>(Libro II) 42-43; 51; (52); (53); 54-59; 61; 64; 69; 70; 71; </a:t>
            </a:r>
            <a:endParaRPr lang="en-US" sz="2800" dirty="0"/>
          </a:p>
          <a:p>
            <a:pPr lvl="0"/>
            <a:r>
              <a:rPr lang="es-ES_tradnl" sz="2800" dirty="0"/>
              <a:t>(Libro III) 77; 86; 88; </a:t>
            </a:r>
            <a:endParaRPr lang="en-US" sz="2800" dirty="0"/>
          </a:p>
          <a:p>
            <a:pPr lvl="0"/>
            <a:r>
              <a:rPr lang="es-ES_tradnl" sz="2800" dirty="0"/>
              <a:t>(Libro IV) 102; </a:t>
            </a:r>
            <a:endParaRPr lang="en-US" sz="2800" dirty="0"/>
          </a:p>
          <a:p>
            <a:pPr lvl="0"/>
            <a:r>
              <a:rPr lang="es-ES_tradnl" sz="2800" dirty="0"/>
              <a:t>(Libro V) 109; 120; 130; 140-143.     </a:t>
            </a:r>
            <a:endParaRPr lang="en-US" sz="2800" dirty="0"/>
          </a:p>
          <a:p>
            <a:pPr marL="0" indent="0">
              <a:buNone/>
            </a:pPr>
            <a:endParaRPr lang="es-ES_tradnl" sz="2800" dirty="0"/>
          </a:p>
        </p:txBody>
      </p:sp>
    </p:spTree>
    <p:extLst>
      <p:ext uri="{BB962C8B-B14F-4D97-AF65-F5344CB8AC3E}">
        <p14:creationId xmlns:p14="http://schemas.microsoft.com/office/powerpoint/2010/main" val="36607736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37D3F-0A90-7A45-94A9-CDB7E8824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i="1" dirty="0"/>
              <a:t>¿De qué manera nos ayudan los salmos de lamentos el día de hoy?</a:t>
            </a:r>
            <a:br>
              <a:rPr lang="en-US" dirty="0"/>
            </a:br>
            <a:endParaRPr lang="es-ES_trad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39F9AA-049E-4948-8B94-39F8B21897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933903"/>
            <a:ext cx="9603275" cy="3993931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s-ES_tradnl" sz="2800" b="1" i="1" dirty="0"/>
              <a:t>Le dan voz a la persona que sufre.</a:t>
            </a:r>
          </a:p>
          <a:p>
            <a:pPr marL="0" indent="0">
              <a:buNone/>
            </a:pPr>
            <a:endParaRPr lang="es-ES_tradnl" sz="2800" b="1" i="1" dirty="0"/>
          </a:p>
          <a:p>
            <a:r>
              <a:rPr lang="es-ES_tradnl" sz="2800" dirty="0"/>
              <a:t>Darle voz a la persona que sufre es esencial para su salud y sentido de esperanza. </a:t>
            </a:r>
          </a:p>
          <a:p>
            <a:endParaRPr lang="es-ES_tradnl" sz="2800" dirty="0"/>
          </a:p>
          <a:p>
            <a:r>
              <a:rPr lang="es-ES_tradnl" sz="2800" dirty="0"/>
              <a:t>Después del llanto, el lamento es una gran herramienta para continuar lidiando con esos sentimientos de profundo dolor y angustia.  </a:t>
            </a:r>
            <a:endParaRPr lang="en-US" sz="2800" dirty="0"/>
          </a:p>
          <a:p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4964338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37D3F-0A90-7A45-94A9-CDB7E8824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i="1" dirty="0"/>
              <a:t>¿De qué manera nos ayudan los salmos de lamentos el día de hoy?</a:t>
            </a:r>
            <a:br>
              <a:rPr lang="en-US" dirty="0"/>
            </a:br>
            <a:endParaRPr lang="es-ES_trad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39F9AA-049E-4948-8B94-39F8B21897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933903"/>
            <a:ext cx="9603275" cy="3993931"/>
          </a:xfrm>
        </p:spPr>
        <p:txBody>
          <a:bodyPr>
            <a:normAutofit fontScale="85000" lnSpcReduction="20000"/>
          </a:bodyPr>
          <a:lstStyle/>
          <a:p>
            <a:r>
              <a:rPr lang="es-ES_tradnl" sz="2800" dirty="0"/>
              <a:t>El lamento es decirle a Dios lo que hay en el corazón, es tener la capacidad de compartir con Dios nuestras frustraciones, fracasos, enojos, y también nuestras dudas.</a:t>
            </a:r>
          </a:p>
          <a:p>
            <a:pPr lvl="0"/>
            <a:r>
              <a:rPr lang="es-ES_tradnl" sz="2800" dirty="0"/>
              <a:t>Salmo 10:1: “¿Por qué, Yahvé, te quedas lejos, te escondes en las horas de la angustia? (BJ)”</a:t>
            </a:r>
            <a:endParaRPr lang="en-US" sz="2800" dirty="0"/>
          </a:p>
          <a:p>
            <a:pPr lvl="0"/>
            <a:r>
              <a:rPr lang="es-ES_tradnl" sz="2800" dirty="0"/>
              <a:t>Salmo 13:1: “¿Hasta cuándo, Yahvé?  ¿Me olvidarás para siempre?  ¿Hasta cuándo me ocultarás tu rostro? (BJ)</a:t>
            </a:r>
            <a:endParaRPr lang="en-US" sz="2800" dirty="0"/>
          </a:p>
          <a:p>
            <a:pPr lvl="0"/>
            <a:r>
              <a:rPr lang="es-ES_tradnl" sz="2800" dirty="0"/>
              <a:t>Salmo 22:1: ¡Dios mío, Dios mío! ¿Por qué me has abandonado? (BJ) Estás lejos de mis quejas, de mis gritos de mis gemidos.</a:t>
            </a:r>
            <a:endParaRPr lang="en-US" sz="2800" dirty="0"/>
          </a:p>
          <a:p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7928092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37D3F-0A90-7A45-94A9-CDB7E8824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i="1" dirty="0"/>
              <a:t>¿De qué manera nos ayudan los salmos de lamentos el día de hoy?</a:t>
            </a:r>
            <a:br>
              <a:rPr lang="en-US" dirty="0"/>
            </a:br>
            <a:endParaRPr lang="es-ES_trad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39F9AA-049E-4948-8B94-39F8B21897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933903"/>
            <a:ext cx="9603275" cy="3993931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AutoNum type="arabicPeriod" startAt="2"/>
            </a:pPr>
            <a:r>
              <a:rPr lang="es-ES_tradnl" sz="2800" b="1" i="1" dirty="0"/>
              <a:t>Va dirigido a Dios</a:t>
            </a:r>
          </a:p>
          <a:p>
            <a:pPr marL="0" indent="0">
              <a:buNone/>
            </a:pPr>
            <a:endParaRPr lang="es-ES_tradnl" sz="2800" i="1" dirty="0"/>
          </a:p>
          <a:p>
            <a:r>
              <a:rPr lang="es-ES_tradnl" sz="2800" dirty="0"/>
              <a:t>Los salmos de lamento nos enseñan cómo dirigir nuestras dudas a Dios mismo.</a:t>
            </a:r>
          </a:p>
          <a:p>
            <a:endParaRPr lang="es-ES_tradnl" sz="2800" dirty="0"/>
          </a:p>
          <a:p>
            <a:r>
              <a:rPr lang="es-ES_tradnl" sz="2800" dirty="0"/>
              <a:t> Nos permite entender que aun a pesar de lo confundidos que podamos estar, Dios nos está escuchando, aunque nuestras emociones nos digan lo contrario.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1506380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37D3F-0A90-7A45-94A9-CDB7E8824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i="1" dirty="0"/>
              <a:t>¿De qué manera nos ayudan los salmos de lamentos el día de hoy?</a:t>
            </a:r>
            <a:br>
              <a:rPr lang="en-US" dirty="0"/>
            </a:br>
            <a:endParaRPr lang="es-ES_trad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39F9AA-049E-4948-8B94-39F8B21897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933903"/>
            <a:ext cx="9603275" cy="3993931"/>
          </a:xfrm>
        </p:spPr>
        <p:txBody>
          <a:bodyPr>
            <a:normAutofit/>
          </a:bodyPr>
          <a:lstStyle/>
          <a:p>
            <a:pPr lvl="0"/>
            <a:r>
              <a:rPr lang="es-ES_tradnl" sz="2800" dirty="0"/>
              <a:t>Salmo 7:1: “A ti acudo en busca de protección, oh Señor mi Dios.  ¡Sálvame de los que me persiguen!  ¡Rescátame! (NTV)</a:t>
            </a:r>
          </a:p>
          <a:p>
            <a:pPr marL="0" lvl="0" indent="0">
              <a:buNone/>
            </a:pPr>
            <a:endParaRPr lang="en-US" sz="2800" dirty="0"/>
          </a:p>
          <a:p>
            <a:pPr lvl="0"/>
            <a:r>
              <a:rPr lang="es-ES_tradnl" sz="2800" dirty="0"/>
              <a:t>Salmo 102:1-2: “Señor, ¡oye mi oración! ¡Escucha mi ruego!  No te alejes de mí en el tiempo de mi angustia.  Inclínate para escuchar y no tardes en responderme cuando te llamo.”</a:t>
            </a:r>
            <a:endParaRPr lang="en-US" sz="2800" dirty="0"/>
          </a:p>
          <a:p>
            <a:pPr marL="457200" indent="-457200">
              <a:buFont typeface="+mj-lt"/>
              <a:buAutoNum type="arabicPeriod"/>
            </a:pP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7623924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37D3F-0A90-7A45-94A9-CDB7E8824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i="1" dirty="0"/>
              <a:t>¿De qué manera nos ayudan los salmos de lamentos el día de hoy?</a:t>
            </a:r>
            <a:br>
              <a:rPr lang="en-US" dirty="0"/>
            </a:br>
            <a:endParaRPr lang="es-ES_trad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39F9AA-049E-4948-8B94-39F8B21897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933903"/>
            <a:ext cx="9603275" cy="3993931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AutoNum type="arabicPeriod" startAt="3"/>
            </a:pPr>
            <a:r>
              <a:rPr lang="es-ES_tradnl" sz="2800" b="1" i="1" dirty="0"/>
              <a:t>Nos permite hablar el</a:t>
            </a:r>
            <a:r>
              <a:rPr lang="es-ES_tradnl" sz="2800" b="1" dirty="0"/>
              <a:t> </a:t>
            </a:r>
            <a:r>
              <a:rPr lang="es-ES_tradnl" sz="2800" b="1" i="1" dirty="0"/>
              <a:t>lenguaje del dolor, la frustración, la duda.</a:t>
            </a:r>
          </a:p>
          <a:p>
            <a:endParaRPr lang="es-ES_tradnl" sz="2800" b="1" i="1" dirty="0"/>
          </a:p>
          <a:p>
            <a:r>
              <a:rPr lang="es-ES_tradnl" sz="2800" dirty="0"/>
              <a:t>Los salmos de lamento nos enseñan a hablar con un lenguaje real.</a:t>
            </a:r>
            <a:r>
              <a:rPr lang="en-US" sz="2800" dirty="0"/>
              <a:t> </a:t>
            </a:r>
          </a:p>
          <a:p>
            <a:endParaRPr lang="en-US" sz="2800" b="1" i="1" dirty="0"/>
          </a:p>
          <a:p>
            <a:r>
              <a:rPr lang="es-ES_tradnl" sz="2800" dirty="0"/>
              <a:t>¿</a:t>
            </a:r>
            <a:r>
              <a:rPr lang="es-ES_tradnl" sz="2800" i="1" dirty="0"/>
              <a:t>Cómo podemos ayudar a las personas que han experimentado una gran crisis cuando su concepto de Dios no les permite expresar su queja, sus interrogantes, sus dudas a Él?</a:t>
            </a:r>
            <a:endParaRPr lang="es-ES_tradnl" sz="2800" b="1" i="1" dirty="0"/>
          </a:p>
          <a:p>
            <a:pPr marL="457200" indent="-457200">
              <a:buFont typeface="+mj-lt"/>
              <a:buAutoNum type="arabicPeriod"/>
            </a:pPr>
            <a:endParaRPr lang="en-US" b="1" dirty="0"/>
          </a:p>
          <a:p>
            <a:pPr marL="0" indent="0">
              <a:buNone/>
            </a:pP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0151953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37D3F-0A90-7A45-94A9-CDB7E8824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i="1" dirty="0"/>
              <a:t>¿De qué manera nos ayudan los salmos de lamentos el día de hoy?</a:t>
            </a:r>
            <a:br>
              <a:rPr lang="en-US" dirty="0"/>
            </a:br>
            <a:endParaRPr lang="es-ES_trad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39F9AA-049E-4948-8B94-39F8B21897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933903"/>
            <a:ext cx="9603275" cy="3993931"/>
          </a:xfrm>
        </p:spPr>
        <p:txBody>
          <a:bodyPr>
            <a:normAutofit fontScale="92500"/>
          </a:bodyPr>
          <a:lstStyle/>
          <a:p>
            <a:r>
              <a:rPr lang="es-ES_tradnl" sz="2800" dirty="0"/>
              <a:t>Jeremías podía hablarle a Dios con toda transparencia, sin necesidad de palabras rebuscadas sino con las palabras que emanaban de un corazón cargado, y frustrado en muchas ocasiones. </a:t>
            </a:r>
          </a:p>
          <a:p>
            <a:endParaRPr lang="es-ES_tradnl" sz="2800" b="1" dirty="0"/>
          </a:p>
          <a:p>
            <a:r>
              <a:rPr lang="es-ES_tradnl" sz="2800" dirty="0"/>
              <a:t>A través del testimonio de Jeremías, y de los salmos de lamento, podemos aprender esta dimensión de fe y relación íntima con Dios.</a:t>
            </a:r>
            <a:endParaRPr lang="en-US" sz="2800" b="1" dirty="0"/>
          </a:p>
          <a:p>
            <a:pPr marL="0" indent="0">
              <a:buNone/>
            </a:pP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4144471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37D3F-0A90-7A45-94A9-CDB7E8824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i="1" dirty="0"/>
              <a:t>¿De qué manera nos ayudan los salmos de lamentos el día de hoy?</a:t>
            </a:r>
            <a:br>
              <a:rPr lang="en-US" dirty="0"/>
            </a:br>
            <a:endParaRPr lang="es-ES_trad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39F9AA-049E-4948-8B94-39F8B21897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933903"/>
            <a:ext cx="9603275" cy="3993931"/>
          </a:xfrm>
        </p:spPr>
        <p:txBody>
          <a:bodyPr>
            <a:normAutofit fontScale="92500" lnSpcReduction="20000"/>
          </a:bodyPr>
          <a:lstStyle/>
          <a:p>
            <a:r>
              <a:rPr lang="es-ES_tradnl" sz="2800" dirty="0"/>
              <a:t>Nuestro Dios es como la madre o el padre amoroso, que entiende nuestro dolor y nos permite compartírselo con confianza aun cuando nuestro vocabulario esté cargado de dolor y frustración. </a:t>
            </a:r>
          </a:p>
          <a:p>
            <a:r>
              <a:rPr lang="es-ES_tradnl" sz="2800" dirty="0"/>
              <a:t>No podremos trabajar nuestras crisis si no nos permitimos confrontar las emociones que nos provocan, por más desagradables que nos resulten.</a:t>
            </a:r>
          </a:p>
          <a:p>
            <a:r>
              <a:rPr lang="es-ES_tradnl" sz="2800" dirty="0"/>
              <a:t>El primer paso para confrontarlas es admitiéndolas en lamento, usando un lenguaje real que exprese la ira, la frustración o el dolor que podamos estar sintiendo.</a:t>
            </a:r>
            <a:endParaRPr lang="en-US" sz="2800" dirty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0780100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37D3F-0A90-7A45-94A9-CDB7E8824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i="1" dirty="0"/>
              <a:t>¿De qué manera nos ayudan los salmos de lamentos el día de hoy?</a:t>
            </a:r>
            <a:br>
              <a:rPr lang="en-US" dirty="0"/>
            </a:br>
            <a:endParaRPr lang="es-ES_trad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39F9AA-049E-4948-8B94-39F8B21897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933903"/>
            <a:ext cx="9603275" cy="3993931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AutoNum type="arabicPeriod" startAt="4"/>
            </a:pPr>
            <a:r>
              <a:rPr lang="es-ES_tradnl" sz="2800" b="1" i="1" dirty="0"/>
              <a:t>Dan una estructura a través de la cual canalizar nuestro lamento.</a:t>
            </a:r>
          </a:p>
          <a:p>
            <a:pPr marL="0" indent="0">
              <a:buNone/>
            </a:pPr>
            <a:endParaRPr lang="es-ES_tradnl" sz="2800" b="1" i="1" dirty="0"/>
          </a:p>
          <a:p>
            <a:r>
              <a:rPr lang="es-ES_tradnl" sz="2800" dirty="0"/>
              <a:t>Los lamentos bíblicos nos ofrecen una estructura para expresar nuestras emociones difíciles, facilitan el regreso a la esperanza, y nos permiten movernos adelante.</a:t>
            </a:r>
            <a:r>
              <a:rPr lang="en-US" sz="2800" dirty="0"/>
              <a:t> </a:t>
            </a:r>
          </a:p>
          <a:p>
            <a:pPr marL="0" indent="0">
              <a:buNone/>
            </a:pPr>
            <a:endParaRPr lang="en-US" sz="2800" b="1" i="1" dirty="0"/>
          </a:p>
          <a:p>
            <a:r>
              <a:rPr lang="es-ES_tradnl" sz="2800" dirty="0"/>
              <a:t>Los elementos típicos de un lamento individual son:</a:t>
            </a:r>
            <a:endParaRPr lang="es-ES_tradnl" sz="2800" b="1" i="1" dirty="0"/>
          </a:p>
          <a:p>
            <a:pPr marL="457200" indent="-457200">
              <a:buFont typeface="+mj-lt"/>
              <a:buAutoNum type="arabicPeriod"/>
            </a:pPr>
            <a:endParaRPr lang="en-US" b="1" dirty="0"/>
          </a:p>
          <a:p>
            <a:pPr marL="457200" indent="-457200">
              <a:buFont typeface="+mj-lt"/>
              <a:buAutoNum type="arabicPeriod"/>
            </a:pP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99874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06C6A-6054-4E4A-A505-2E376B892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s-ES_tradnl" dirty="0"/>
              <a:t>introducción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CB9C59-4644-894B-8484-C4A0EF9C19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2800" dirty="0"/>
              <a:t>Las crisis son una realidad inevitable de la vida. </a:t>
            </a:r>
          </a:p>
          <a:p>
            <a:pPr marL="0" indent="0">
              <a:buNone/>
            </a:pPr>
            <a:endParaRPr lang="es-ES_tradnl" sz="2800" dirty="0"/>
          </a:p>
          <a:p>
            <a:r>
              <a:rPr lang="es-ES_tradnl" sz="2800" dirty="0"/>
              <a:t>Crisis es definida como un estado de confusión que viene como resultado de un evento inesperado, o un evento que se sale de lo común.  </a:t>
            </a:r>
            <a:endParaRPr lang="en-US" sz="2800" dirty="0"/>
          </a:p>
          <a:p>
            <a:endParaRPr lang="es-ES_tradnl" sz="2800" dirty="0"/>
          </a:p>
        </p:txBody>
      </p:sp>
    </p:spTree>
    <p:extLst>
      <p:ext uri="{BB962C8B-B14F-4D97-AF65-F5344CB8AC3E}">
        <p14:creationId xmlns:p14="http://schemas.microsoft.com/office/powerpoint/2010/main" val="5178080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37D3F-0A90-7A45-94A9-CDB7E8824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i="1" dirty="0"/>
              <a:t>¿De qué manera nos ayudan los salmos de lamentos el día de hoy?</a:t>
            </a:r>
            <a:br>
              <a:rPr lang="en-US" dirty="0"/>
            </a:br>
            <a:endParaRPr lang="es-ES_trad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39F9AA-049E-4948-8B94-39F8B21897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933903"/>
            <a:ext cx="9603275" cy="3993931"/>
          </a:xfrm>
        </p:spPr>
        <p:txBody>
          <a:bodyPr>
            <a:normAutofit/>
          </a:bodyPr>
          <a:lstStyle/>
          <a:p>
            <a:r>
              <a:rPr lang="es-ES_tradnl" sz="2800" i="1" dirty="0"/>
              <a:t>A quién se dirige.</a:t>
            </a:r>
          </a:p>
          <a:p>
            <a:r>
              <a:rPr lang="es-ES_tradnl" sz="2800" i="1" dirty="0"/>
              <a:t>La queja o denuncia en tres formas: Yo, Tú, Ellos</a:t>
            </a:r>
            <a:r>
              <a:rPr lang="es-ES_tradnl" sz="2800" dirty="0"/>
              <a:t>.</a:t>
            </a:r>
          </a:p>
          <a:p>
            <a:r>
              <a:rPr lang="es-ES_tradnl" sz="2800" i="1" dirty="0"/>
              <a:t>La solicitud de ayuda.</a:t>
            </a:r>
          </a:p>
          <a:p>
            <a:r>
              <a:rPr lang="es-ES_tradnl" sz="2800" i="1" dirty="0"/>
              <a:t>La afirmación de confianza en Dios.</a:t>
            </a:r>
          </a:p>
          <a:p>
            <a:r>
              <a:rPr lang="es-ES_tradnl" sz="2800" i="1" dirty="0"/>
              <a:t>La promesa de alabar a Dios.</a:t>
            </a:r>
            <a:endParaRPr lang="es-ES_tradnl" sz="2800" b="1" i="1" dirty="0"/>
          </a:p>
          <a:p>
            <a:endParaRPr lang="en-US" b="1" dirty="0"/>
          </a:p>
          <a:p>
            <a:pPr marL="457200" indent="-457200">
              <a:buFont typeface="+mj-lt"/>
              <a:buAutoNum type="arabicPeriod"/>
            </a:pP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4315767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37D3F-0A90-7A45-94A9-CDB7E8824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i="1" dirty="0"/>
              <a:t>¿De qué manera nos ayudan los salmos de lamentos el día de hoy?</a:t>
            </a:r>
            <a:br>
              <a:rPr lang="en-US" dirty="0"/>
            </a:br>
            <a:endParaRPr lang="es-ES_trad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39F9AA-049E-4948-8B94-39F8B21897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933903"/>
            <a:ext cx="9603275" cy="3993931"/>
          </a:xfrm>
        </p:spPr>
        <p:txBody>
          <a:bodyPr>
            <a:noAutofit/>
          </a:bodyPr>
          <a:lstStyle/>
          <a:p>
            <a:pPr marL="457200" indent="-457200">
              <a:buAutoNum type="arabicPeriod" startAt="5"/>
            </a:pPr>
            <a:r>
              <a:rPr lang="es-ES_tradnl" sz="2600" b="1" i="1" dirty="0"/>
              <a:t>Nos permiten exponer nuestros sentimientos con total libertad</a:t>
            </a:r>
            <a:endParaRPr lang="en-US" sz="2600" b="1" dirty="0"/>
          </a:p>
          <a:p>
            <a:r>
              <a:rPr lang="es-ES_tradnl" sz="2600" dirty="0"/>
              <a:t>El lamento no entra dentro de una teología triunfalista.</a:t>
            </a:r>
            <a:endParaRPr lang="es-ES_tradnl" sz="2600" b="1" dirty="0"/>
          </a:p>
          <a:p>
            <a:r>
              <a:rPr lang="es-ES_tradnl" sz="2600" dirty="0"/>
              <a:t>La teología triunfalista se enfoca solamente en el señorío de Dios y la victoria de Jesús, olvidando completamente que para Jesús alcanzar la victoria tuvo que pasar por su propio lamento.  </a:t>
            </a:r>
            <a:endParaRPr lang="en-US" sz="2600" dirty="0"/>
          </a:p>
          <a:p>
            <a:r>
              <a:rPr lang="es-ES_tradnl" sz="2600" dirty="0"/>
              <a:t>La teología del triunfalismo reprime los sentimientos humanos.</a:t>
            </a:r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27932062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37D3F-0A90-7A45-94A9-CDB7E8824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i="1" dirty="0"/>
              <a:t>¿De qué manera nos ayudan los salmos de lamentos el día de hoy?</a:t>
            </a:r>
            <a:br>
              <a:rPr lang="en-US" dirty="0"/>
            </a:br>
            <a:endParaRPr lang="es-ES_trad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39F9AA-049E-4948-8B94-39F8B21897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933903"/>
            <a:ext cx="9603275" cy="3993931"/>
          </a:xfrm>
        </p:spPr>
        <p:txBody>
          <a:bodyPr>
            <a:noAutofit/>
          </a:bodyPr>
          <a:lstStyle/>
          <a:p>
            <a:r>
              <a:rPr lang="es-ES_tradnl" sz="2800" dirty="0"/>
              <a:t>El lamento expone delante de Dios nuestros sentimientos con toda transparencia.</a:t>
            </a:r>
          </a:p>
          <a:p>
            <a:endParaRPr lang="es-ES_tradnl" sz="2800" b="1" dirty="0"/>
          </a:p>
          <a:p>
            <a:r>
              <a:rPr lang="es-ES_tradnl" sz="2800" dirty="0"/>
              <a:t>La vida tiene momentos de victoria, gozo y alegría, pero también de crisis y dolor que no podremos evitar.</a:t>
            </a:r>
            <a:endParaRPr lang="en-US" sz="2800" dirty="0"/>
          </a:p>
          <a:p>
            <a:pPr marL="0" indent="0">
              <a:buNone/>
            </a:pPr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35951881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37D3F-0A90-7A45-94A9-CDB7E8824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i="1" dirty="0"/>
              <a:t>¿De qué manera nos ayudan los salmos de lamentos el día de hoy?</a:t>
            </a:r>
            <a:br>
              <a:rPr lang="en-US" dirty="0"/>
            </a:br>
            <a:endParaRPr lang="es-ES_trad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39F9AA-049E-4948-8B94-39F8B21897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933903"/>
            <a:ext cx="9603275" cy="3993931"/>
          </a:xfrm>
        </p:spPr>
        <p:txBody>
          <a:bodyPr>
            <a:noAutofit/>
          </a:bodyPr>
          <a:lstStyle/>
          <a:p>
            <a:pPr marL="457200" indent="-457200">
              <a:buAutoNum type="arabicPeriod" startAt="6"/>
            </a:pPr>
            <a:r>
              <a:rPr lang="es-ES_tradnl" sz="2800" b="1" i="1" dirty="0"/>
              <a:t>Nos permite salir a una nueva realidad y forma de entender el dolor de los demás.</a:t>
            </a:r>
          </a:p>
          <a:p>
            <a:pPr marL="0" indent="0">
              <a:buNone/>
            </a:pPr>
            <a:endParaRPr lang="es-ES_tradnl" sz="2800" b="1" i="1" dirty="0"/>
          </a:p>
          <a:p>
            <a:r>
              <a:rPr lang="es-ES_tradnl" sz="2800" dirty="0"/>
              <a:t>Luego del lamento y cuando sales de la crisis entras en un lugar nuevo de fe que te ayuda a comprender mejor a otros y otras</a:t>
            </a:r>
            <a:r>
              <a:rPr lang="es-ES_tradnl" sz="2800" b="1" dirty="0"/>
              <a:t>.</a:t>
            </a:r>
          </a:p>
          <a:p>
            <a:r>
              <a:rPr lang="es-ES_tradnl" sz="2800" dirty="0"/>
              <a:t>Dice en</a:t>
            </a:r>
            <a:r>
              <a:rPr lang="es-ES_tradnl" sz="2800" b="1" dirty="0"/>
              <a:t> </a:t>
            </a:r>
            <a:r>
              <a:rPr lang="es-ES_tradnl" sz="2800" dirty="0"/>
              <a:t>Job 42:5: </a:t>
            </a:r>
            <a:r>
              <a:rPr lang="es-ES_tradnl" sz="2800" i="1" dirty="0"/>
              <a:t>“Solo de oídas te conocía, pero ahora te han visto mis ojos” </a:t>
            </a:r>
            <a:r>
              <a:rPr lang="es-ES_tradnl" sz="2800" dirty="0"/>
              <a:t>(BDJ)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2302857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37D3F-0A90-7A45-94A9-CDB7E8824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i="1" dirty="0"/>
              <a:t>¿De qué manera nos ayudan los salmos de lamentos el día de hoy?</a:t>
            </a:r>
            <a:br>
              <a:rPr lang="en-US" dirty="0"/>
            </a:br>
            <a:endParaRPr lang="es-ES_trad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39F9AA-049E-4948-8B94-39F8B21897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933903"/>
            <a:ext cx="9603275" cy="3993931"/>
          </a:xfrm>
        </p:spPr>
        <p:txBody>
          <a:bodyPr>
            <a:noAutofit/>
          </a:bodyPr>
          <a:lstStyle/>
          <a:p>
            <a:r>
              <a:rPr lang="es-ES_tradnl" sz="2800" dirty="0"/>
              <a:t>Salimos con la capacidad de ser empáticos con aquellos y aquellas que sufren dolor.</a:t>
            </a:r>
          </a:p>
          <a:p>
            <a:pPr marL="0" indent="0">
              <a:buNone/>
            </a:pPr>
            <a:endParaRPr lang="es-ES_tradnl" sz="2800" b="1" dirty="0"/>
          </a:p>
          <a:p>
            <a:r>
              <a:rPr lang="es-ES_tradnl" sz="2800" i="1" dirty="0"/>
              <a:t>“No es parte de la vocación cristiana poder explicar que ocurre siempre y por qué.  De hecho, es parte de la vocación cristiana no poder explicar todas las crisis y en cambio poder lamentarse.”</a:t>
            </a:r>
            <a:r>
              <a:rPr lang="es-ES_tradnl" sz="2800" dirty="0"/>
              <a:t>  </a:t>
            </a:r>
            <a:endParaRPr lang="en-US" sz="2800" dirty="0"/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847866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37D3F-0A90-7A45-94A9-CDB7E8824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i="1" dirty="0"/>
              <a:t>¿De qué manera nos ayudan los salmos de lamentos el día de hoy?</a:t>
            </a:r>
            <a:br>
              <a:rPr lang="en-US" dirty="0"/>
            </a:br>
            <a:endParaRPr lang="es-ES_trad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39F9AA-049E-4948-8B94-39F8B21897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933903"/>
            <a:ext cx="9603275" cy="3993931"/>
          </a:xfrm>
        </p:spPr>
        <p:txBody>
          <a:bodyPr>
            <a:noAutofit/>
          </a:bodyPr>
          <a:lstStyle/>
          <a:p>
            <a:pPr marL="457200" indent="-457200">
              <a:buAutoNum type="arabicPeriod" startAt="7"/>
            </a:pPr>
            <a:r>
              <a:rPr lang="es-ES_tradnl" sz="2800" b="1" i="1" dirty="0"/>
              <a:t>No siempre encontraremos respuesta a todas nuestras dudas e interrogantes, pero seremos escuchados y animados a seguir.</a:t>
            </a:r>
          </a:p>
          <a:p>
            <a:pPr marL="0" indent="0">
              <a:buNone/>
            </a:pPr>
            <a:endParaRPr lang="es-ES_tradnl" sz="2800" b="1" i="1" dirty="0"/>
          </a:p>
          <a:p>
            <a:r>
              <a:rPr lang="es-ES_tradnl" sz="2800" dirty="0"/>
              <a:t>Job no encontró una respuesta satisfactoria para entender el por qué del sufrimiento humano, sin embargo, en medio de su crisis experimentó a Dios de una forma diferente.</a:t>
            </a:r>
          </a:p>
        </p:txBody>
      </p:sp>
    </p:spTree>
    <p:extLst>
      <p:ext uri="{BB962C8B-B14F-4D97-AF65-F5344CB8AC3E}">
        <p14:creationId xmlns:p14="http://schemas.microsoft.com/office/powerpoint/2010/main" val="39446746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37D3F-0A90-7A45-94A9-CDB7E8824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i="1" dirty="0"/>
              <a:t>¿De qué manera nos ayudan los salmos de lamentos el día de hoy?</a:t>
            </a:r>
            <a:br>
              <a:rPr lang="en-US" dirty="0"/>
            </a:br>
            <a:endParaRPr lang="es-ES_trad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39F9AA-049E-4948-8B94-39F8B21897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933903"/>
            <a:ext cx="9603275" cy="3993931"/>
          </a:xfrm>
        </p:spPr>
        <p:txBody>
          <a:bodyPr>
            <a:noAutofit/>
          </a:bodyPr>
          <a:lstStyle/>
          <a:p>
            <a:r>
              <a:rPr lang="es-ES_tradnl" sz="2800" dirty="0"/>
              <a:t>No siempre encontraremos respuesta a todas nuestras dudas e interrogantes.</a:t>
            </a:r>
          </a:p>
          <a:p>
            <a:pPr marL="0" indent="0">
              <a:buNone/>
            </a:pPr>
            <a:endParaRPr lang="es-ES_tradnl" sz="2800" dirty="0"/>
          </a:p>
          <a:p>
            <a:r>
              <a:rPr lang="es-ES_tradnl" sz="2800" dirty="0"/>
              <a:t>No siempre Dios restituirá lo que perdimos en la vida, y si lo que perdimos se reemplaza, aún quedará la tristeza y el dolor de lo perdido.</a:t>
            </a:r>
          </a:p>
          <a:p>
            <a:pPr marL="0" indent="0">
              <a:buNone/>
            </a:pPr>
            <a:endParaRPr lang="es-ES_tradnl" sz="2800" dirty="0"/>
          </a:p>
        </p:txBody>
      </p:sp>
    </p:spTree>
    <p:extLst>
      <p:ext uri="{BB962C8B-B14F-4D97-AF65-F5344CB8AC3E}">
        <p14:creationId xmlns:p14="http://schemas.microsoft.com/office/powerpoint/2010/main" val="593590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37D3F-0A90-7A45-94A9-CDB7E8824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i="1" dirty="0"/>
              <a:t>¿De qué manera nos ayudan los salmos de lamentos el día de hoy?</a:t>
            </a:r>
            <a:br>
              <a:rPr lang="en-US" dirty="0"/>
            </a:br>
            <a:endParaRPr lang="es-ES_trad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39F9AA-049E-4948-8B94-39F8B21897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933903"/>
            <a:ext cx="9603275" cy="3993931"/>
          </a:xfrm>
        </p:spPr>
        <p:txBody>
          <a:bodyPr>
            <a:noAutofit/>
          </a:bodyPr>
          <a:lstStyle/>
          <a:p>
            <a:r>
              <a:rPr lang="es-ES_tradnl" sz="2800" dirty="0"/>
              <a:t>Dios siempre nos escuchará, nos dará espacio para abrir nuestro corazón delante de Él, y caminará junto a nosotros el camino del dolor y el sufrimiento.</a:t>
            </a:r>
          </a:p>
          <a:p>
            <a:pPr marL="0" indent="0">
              <a:buNone/>
            </a:pPr>
            <a:endParaRPr lang="es-ES_tradnl" sz="2800" dirty="0"/>
          </a:p>
          <a:p>
            <a:r>
              <a:rPr lang="es-ES_tradnl" sz="2800" dirty="0"/>
              <a:t>“Aunque afligido yo y necesitado, Jehová pensará en mi.  Mi ayuda y mi libertador eres tú; Dios mío, no te tardes.”</a:t>
            </a:r>
            <a:endParaRPr lang="en-US" sz="2800" dirty="0"/>
          </a:p>
          <a:p>
            <a:endParaRPr lang="es-ES_tradnl" sz="2800" dirty="0"/>
          </a:p>
          <a:p>
            <a:pPr marL="0" indent="0">
              <a:buNone/>
            </a:pPr>
            <a:endParaRPr lang="es-ES_tradnl" sz="2800" dirty="0"/>
          </a:p>
        </p:txBody>
      </p:sp>
    </p:spTree>
    <p:extLst>
      <p:ext uri="{BB962C8B-B14F-4D97-AF65-F5344CB8AC3E}">
        <p14:creationId xmlns:p14="http://schemas.microsoft.com/office/powerpoint/2010/main" val="1929617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06C6A-6054-4E4A-A505-2E376B892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s-ES_tradnl" dirty="0" err="1"/>
              <a:t>introducciÓn</a:t>
            </a:r>
            <a:endParaRPr lang="es-ES_trad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CB9C59-4644-894B-8484-C4A0EF9C19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2800" dirty="0"/>
              <a:t>Por mucho tiempo, en la iglesia hemos pensado que debemos tener respuesta a todas las interrogantes de la vida.</a:t>
            </a:r>
          </a:p>
          <a:p>
            <a:endParaRPr lang="es-ES_tradnl" sz="2800" dirty="0"/>
          </a:p>
          <a:p>
            <a:r>
              <a:rPr lang="es-ES_tradnl" sz="2800" i="1" dirty="0"/>
              <a:t>“La tarea de la iglesia no es tener respuesta a todas las preguntas, sino buscar alternativas a todas las necesidades de la sociedad.”</a:t>
            </a:r>
            <a:endParaRPr lang="en-US" sz="2800" dirty="0"/>
          </a:p>
          <a:p>
            <a:endParaRPr lang="es-ES_tradnl" sz="2800" dirty="0"/>
          </a:p>
        </p:txBody>
      </p:sp>
    </p:spTree>
    <p:extLst>
      <p:ext uri="{BB962C8B-B14F-4D97-AF65-F5344CB8AC3E}">
        <p14:creationId xmlns:p14="http://schemas.microsoft.com/office/powerpoint/2010/main" val="2856288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06C6A-6054-4E4A-A505-2E376B892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67037"/>
            <a:ext cx="9603275" cy="1049235"/>
          </a:xfrm>
        </p:spPr>
        <p:txBody>
          <a:bodyPr/>
          <a:lstStyle/>
          <a:p>
            <a:pPr algn="just"/>
            <a:r>
              <a:rPr lang="es-ES_tradnl" dirty="0" err="1"/>
              <a:t>introducciÓn</a:t>
            </a:r>
            <a:endParaRPr lang="es-ES_trad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CB9C59-4644-894B-8484-C4A0EF9C19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_tradnl" sz="2800" dirty="0"/>
              <a:t>¿Como podemos hoy ayudar a las personas a lidiar con la crisis causada por esta pandemia del Covid-19?  </a:t>
            </a:r>
          </a:p>
          <a:p>
            <a:r>
              <a:rPr lang="es-ES_tradnl" sz="2800" dirty="0"/>
              <a:t>¿Dónde podemos encontrar ayuda en situaciones de profundo dolor y tristeza?  </a:t>
            </a:r>
          </a:p>
          <a:p>
            <a:r>
              <a:rPr lang="es-ES_tradnl" sz="2800" dirty="0"/>
              <a:t>¿Qué enseñanzas podemos encontrar en la Biblia para un tiempo como este, un tiempo en el que tanta gente ha perdido la vida a causa de este virus</a:t>
            </a:r>
          </a:p>
        </p:txBody>
      </p:sp>
    </p:spTree>
    <p:extLst>
      <p:ext uri="{BB962C8B-B14F-4D97-AF65-F5344CB8AC3E}">
        <p14:creationId xmlns:p14="http://schemas.microsoft.com/office/powerpoint/2010/main" val="2455441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06C6A-6054-4E4A-A505-2E376B892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s-ES_tradnl" dirty="0" err="1"/>
              <a:t>introducciÓn</a:t>
            </a:r>
            <a:endParaRPr lang="es-ES_trad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CB9C59-4644-894B-8484-C4A0EF9C19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_tradnl" sz="2800" dirty="0"/>
              <a:t>En los tiempos bíblicos, el lamento era para muchos una válvula de escape que los ayudó a dejar salir su dolor, su angustia, su frustración, e incluso su ira, y depositarla en las manos de Dios.</a:t>
            </a:r>
          </a:p>
          <a:p>
            <a:pPr marL="0" indent="0">
              <a:buNone/>
            </a:pPr>
            <a:endParaRPr lang="es-ES_tradnl" sz="2800" dirty="0"/>
          </a:p>
          <a:p>
            <a:r>
              <a:rPr lang="es-ES_tradnl" sz="2800" dirty="0"/>
              <a:t>Los salmos de lamento deben ser una herramienta que la iglesia pueda utilizar para ayudar a miles de personas a poder trabajar con sus crisis intensas.</a:t>
            </a:r>
            <a:endParaRPr lang="en-US" sz="2800" dirty="0"/>
          </a:p>
          <a:p>
            <a:endParaRPr lang="es-ES_tradnl" sz="2800" dirty="0"/>
          </a:p>
          <a:p>
            <a:endParaRPr lang="es-ES_tradnl" sz="2800" dirty="0"/>
          </a:p>
        </p:txBody>
      </p:sp>
    </p:spTree>
    <p:extLst>
      <p:ext uri="{BB962C8B-B14F-4D97-AF65-F5344CB8AC3E}">
        <p14:creationId xmlns:p14="http://schemas.microsoft.com/office/powerpoint/2010/main" val="3863863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A07F0-DF5A-7848-8B27-F207BAF6E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i="1" dirty="0"/>
              <a:t>El lamento en la Biblia</a:t>
            </a:r>
            <a:br>
              <a:rPr lang="en-US" dirty="0"/>
            </a:br>
            <a:endParaRPr lang="es-ES_trad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80BBC-A5C7-BA40-B250-417F0827D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2800" dirty="0"/>
              <a:t>Antiguo Testamento</a:t>
            </a:r>
          </a:p>
          <a:p>
            <a:endParaRPr lang="es-ES_tradnl" sz="2800" dirty="0"/>
          </a:p>
          <a:p>
            <a:r>
              <a:rPr lang="es-ES_tradnl" sz="2800" dirty="0"/>
              <a:t>Éxodo 32:11: lamento de Moisés por su pueblo.</a:t>
            </a:r>
            <a:r>
              <a:rPr lang="en-US" sz="2800" dirty="0"/>
              <a:t> </a:t>
            </a:r>
          </a:p>
          <a:p>
            <a:endParaRPr lang="en-US" sz="2800" dirty="0"/>
          </a:p>
          <a:p>
            <a:r>
              <a:rPr lang="es-ES_tradnl" sz="2800" dirty="0"/>
              <a:t>I Samuel 1:11-17: lamento de Ana por ser estéril</a:t>
            </a:r>
            <a:r>
              <a:rPr lang="en-US" sz="2800" dirty="0"/>
              <a:t> </a:t>
            </a:r>
            <a:endParaRPr lang="es-ES_tradnl" sz="2800" dirty="0"/>
          </a:p>
        </p:txBody>
      </p:sp>
    </p:spTree>
    <p:extLst>
      <p:ext uri="{BB962C8B-B14F-4D97-AF65-F5344CB8AC3E}">
        <p14:creationId xmlns:p14="http://schemas.microsoft.com/office/powerpoint/2010/main" val="2703752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A07F0-DF5A-7848-8B27-F207BAF6E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i="1" dirty="0"/>
              <a:t>El lamento en la Biblia</a:t>
            </a:r>
            <a:br>
              <a:rPr lang="en-US" dirty="0"/>
            </a:br>
            <a:endParaRPr lang="es-ES_trad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80BBC-A5C7-BA40-B250-417F0827D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2800" dirty="0"/>
              <a:t>Libro de Job: lamentos de un hombre que le cuestiona a Dios después de haberlo perdido todo</a:t>
            </a:r>
            <a:r>
              <a:rPr lang="en-US" sz="2800" dirty="0"/>
              <a:t> 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s-ES_tradnl" sz="2800" dirty="0"/>
              <a:t>Libro de Jeremías: el profeta le habla a Dios con total transparencia sobre sus frustraciones por serle fiel a Dios mismo.</a:t>
            </a:r>
            <a:r>
              <a:rPr lang="en-US" sz="2800" dirty="0"/>
              <a:t> </a:t>
            </a:r>
            <a:endParaRPr lang="es-ES_tradnl" sz="2800" dirty="0"/>
          </a:p>
        </p:txBody>
      </p:sp>
    </p:spTree>
    <p:extLst>
      <p:ext uri="{BB962C8B-B14F-4D97-AF65-F5344CB8AC3E}">
        <p14:creationId xmlns:p14="http://schemas.microsoft.com/office/powerpoint/2010/main" val="2011329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A07F0-DF5A-7848-8B27-F207BAF6E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i="1" dirty="0"/>
              <a:t>El lamento en la Biblia</a:t>
            </a:r>
            <a:br>
              <a:rPr lang="en-US" dirty="0"/>
            </a:br>
            <a:endParaRPr lang="es-ES_trad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80BBC-A5C7-BA40-B250-417F0827D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2800" dirty="0"/>
              <a:t>“Lamentaciones”, el cual surge a raíz de una de las mayores catástrofes que experimentó el pueblo de Israel, cuando el poderoso ejército de Babilonia</a:t>
            </a:r>
          </a:p>
          <a:p>
            <a:endParaRPr lang="es-ES_tradnl" sz="2800" dirty="0"/>
          </a:p>
          <a:p>
            <a:r>
              <a:rPr lang="es-ES_tradnl" sz="2800" dirty="0"/>
              <a:t>Es en el libro de Salmos donde más resalta el tema del lamento.</a:t>
            </a:r>
            <a:r>
              <a:rPr lang="en-US" sz="2800" dirty="0"/>
              <a:t> </a:t>
            </a:r>
            <a:endParaRPr lang="es-ES_tradnl" sz="2800" dirty="0"/>
          </a:p>
        </p:txBody>
      </p:sp>
    </p:spTree>
    <p:extLst>
      <p:ext uri="{BB962C8B-B14F-4D97-AF65-F5344CB8AC3E}">
        <p14:creationId xmlns:p14="http://schemas.microsoft.com/office/powerpoint/2010/main" val="16236406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7AD39-2EF5-0640-ACEB-67C6624B4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i="1" dirty="0"/>
              <a:t>Salmos de lamento</a:t>
            </a:r>
            <a:br>
              <a:rPr lang="en-US" dirty="0"/>
            </a:br>
            <a:endParaRPr lang="es-ES_trad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75F61B-6465-7644-B813-69ACDDCC6A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_tradnl" sz="2800" dirty="0"/>
              <a:t>Hay más salmos de lamento que de cualquier otra clasificación en el Salterio.</a:t>
            </a:r>
          </a:p>
          <a:p>
            <a:r>
              <a:rPr lang="es-ES_tradnl" sz="2800" dirty="0"/>
              <a:t>Encontramos salmos de lamento comunitario, y también salmos de lamento individual.</a:t>
            </a:r>
          </a:p>
          <a:p>
            <a:r>
              <a:rPr lang="es-ES_tradnl" sz="2800" dirty="0"/>
              <a:t>Los lamentos comunitarios son: 12, 44, 60, 74, 79, 80, 83, 85, 90, 94, 108, 123, 129, 137.</a:t>
            </a:r>
          </a:p>
        </p:txBody>
      </p:sp>
    </p:spTree>
    <p:extLst>
      <p:ext uri="{BB962C8B-B14F-4D97-AF65-F5344CB8AC3E}">
        <p14:creationId xmlns:p14="http://schemas.microsoft.com/office/powerpoint/2010/main" val="146761154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52</TotalTime>
  <Words>1723</Words>
  <Application>Microsoft Office PowerPoint</Application>
  <PresentationFormat>Panorámica</PresentationFormat>
  <Paragraphs>123</Paragraphs>
  <Slides>27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30" baseType="lpstr">
      <vt:lpstr>Arial</vt:lpstr>
      <vt:lpstr>Gill Sans MT</vt:lpstr>
      <vt:lpstr>Gallery</vt:lpstr>
      <vt:lpstr>El poder del llanto.  Esperanza en medio del dolor </vt:lpstr>
      <vt:lpstr>introducción</vt:lpstr>
      <vt:lpstr>introducciÓn</vt:lpstr>
      <vt:lpstr>introducciÓn</vt:lpstr>
      <vt:lpstr>introducciÓn</vt:lpstr>
      <vt:lpstr>El lamento en la Biblia </vt:lpstr>
      <vt:lpstr>El lamento en la Biblia </vt:lpstr>
      <vt:lpstr>El lamento en la Biblia </vt:lpstr>
      <vt:lpstr>Salmos de lamento </vt:lpstr>
      <vt:lpstr>Salmos de lamento </vt:lpstr>
      <vt:lpstr>Salmos de lamento </vt:lpstr>
      <vt:lpstr>¿De qué manera nos ayudan los salmos de lamentos el día de hoy? </vt:lpstr>
      <vt:lpstr>¿De qué manera nos ayudan los salmos de lamentos el día de hoy? </vt:lpstr>
      <vt:lpstr>¿De qué manera nos ayudan los salmos de lamentos el día de hoy? </vt:lpstr>
      <vt:lpstr>¿De qué manera nos ayudan los salmos de lamentos el día de hoy? </vt:lpstr>
      <vt:lpstr>¿De qué manera nos ayudan los salmos de lamentos el día de hoy? </vt:lpstr>
      <vt:lpstr>¿De qué manera nos ayudan los salmos de lamentos el día de hoy? </vt:lpstr>
      <vt:lpstr>¿De qué manera nos ayudan los salmos de lamentos el día de hoy? </vt:lpstr>
      <vt:lpstr>¿De qué manera nos ayudan los salmos de lamentos el día de hoy? </vt:lpstr>
      <vt:lpstr>¿De qué manera nos ayudan los salmos de lamentos el día de hoy? </vt:lpstr>
      <vt:lpstr>¿De qué manera nos ayudan los salmos de lamentos el día de hoy? </vt:lpstr>
      <vt:lpstr>¿De qué manera nos ayudan los salmos de lamentos el día de hoy? </vt:lpstr>
      <vt:lpstr>¿De qué manera nos ayudan los salmos de lamentos el día de hoy? </vt:lpstr>
      <vt:lpstr>¿De qué manera nos ayudan los salmos de lamentos el día de hoy? </vt:lpstr>
      <vt:lpstr>¿De qué manera nos ayudan los salmos de lamentos el día de hoy? </vt:lpstr>
      <vt:lpstr>¿De qué manera nos ayudan los salmos de lamentos el día de hoy? </vt:lpstr>
      <vt:lpstr>¿De qué manera nos ayudan los salmos de lamentos el día de hoy?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poder del llanto.  Esperanza en medio del dolor</dc:title>
  <dc:creator>Tamara Zambrana</dc:creator>
  <cp:lastModifiedBy>Felipe Flores</cp:lastModifiedBy>
  <cp:revision>27</cp:revision>
  <dcterms:created xsi:type="dcterms:W3CDTF">2020-10-28T13:23:07Z</dcterms:created>
  <dcterms:modified xsi:type="dcterms:W3CDTF">2020-10-30T20:13:20Z</dcterms:modified>
</cp:coreProperties>
</file>