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notesMasterIdLst>
    <p:notesMasterId r:id="rId56"/>
  </p:notesMasterIdLst>
  <p:sldIdLst>
    <p:sldId id="323" r:id="rId4"/>
    <p:sldId id="291" r:id="rId5"/>
    <p:sldId id="293" r:id="rId6"/>
    <p:sldId id="294" r:id="rId7"/>
    <p:sldId id="295" r:id="rId8"/>
    <p:sldId id="324" r:id="rId9"/>
    <p:sldId id="298" r:id="rId10"/>
    <p:sldId id="303" r:id="rId11"/>
    <p:sldId id="275" r:id="rId12"/>
    <p:sldId id="304" r:id="rId13"/>
    <p:sldId id="305" r:id="rId14"/>
    <p:sldId id="278" r:id="rId15"/>
    <p:sldId id="306" r:id="rId16"/>
    <p:sldId id="307" r:id="rId17"/>
    <p:sldId id="296" r:id="rId18"/>
    <p:sldId id="299" r:id="rId19"/>
    <p:sldId id="266" r:id="rId20"/>
    <p:sldId id="309" r:id="rId21"/>
    <p:sldId id="256" r:id="rId22"/>
    <p:sldId id="257" r:id="rId23"/>
    <p:sldId id="258" r:id="rId24"/>
    <p:sldId id="259" r:id="rId25"/>
    <p:sldId id="260" r:id="rId26"/>
    <p:sldId id="265" r:id="rId27"/>
    <p:sldId id="262" r:id="rId28"/>
    <p:sldId id="263" r:id="rId29"/>
    <p:sldId id="264" r:id="rId30"/>
    <p:sldId id="261" r:id="rId31"/>
    <p:sldId id="267" r:id="rId32"/>
    <p:sldId id="268" r:id="rId33"/>
    <p:sldId id="269" r:id="rId34"/>
    <p:sldId id="271" r:id="rId35"/>
    <p:sldId id="272" r:id="rId36"/>
    <p:sldId id="273" r:id="rId37"/>
    <p:sldId id="274" r:id="rId38"/>
    <p:sldId id="270" r:id="rId39"/>
    <p:sldId id="316" r:id="rId40"/>
    <p:sldId id="317" r:id="rId41"/>
    <p:sldId id="322" r:id="rId42"/>
    <p:sldId id="321" r:id="rId43"/>
    <p:sldId id="276" r:id="rId44"/>
    <p:sldId id="277" r:id="rId45"/>
    <p:sldId id="279" r:id="rId46"/>
    <p:sldId id="280" r:id="rId47"/>
    <p:sldId id="281" r:id="rId48"/>
    <p:sldId id="282" r:id="rId49"/>
    <p:sldId id="302" r:id="rId50"/>
    <p:sldId id="283" r:id="rId51"/>
    <p:sldId id="284" r:id="rId52"/>
    <p:sldId id="300" r:id="rId53"/>
    <p:sldId id="308" r:id="rId54"/>
    <p:sldId id="287" r:id="rId5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D5B97"/>
    <a:srgbClr val="1180AE"/>
    <a:srgbClr val="D74061"/>
    <a:srgbClr val="F37A29"/>
    <a:srgbClr val="4D4D4D"/>
    <a:srgbClr val="FCB23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9160" autoAdjust="0"/>
    <p:restoredTop sz="94660"/>
  </p:normalViewPr>
  <p:slideViewPr>
    <p:cSldViewPr snapToGrid="0">
      <p:cViewPr varScale="1">
        <p:scale>
          <a:sx n="82" d="100"/>
          <a:sy n="82" d="100"/>
        </p:scale>
        <p:origin x="192" y="4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viewProps" Target="viewProps.xml"/><Relationship Id="rId5" Type="http://schemas.openxmlformats.org/officeDocument/2006/relationships/slide" Target="slides/slide2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theme" Target="theme/theme1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presProps" Target="presProps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EEA26F8-A86B-4073-8586-1D45677DD26C}" type="doc">
      <dgm:prSet loTypeId="urn:microsoft.com/office/officeart/2005/8/layout/vList2" loCatId="list" qsTypeId="urn:microsoft.com/office/officeart/2005/8/quickstyle/simple5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28E37D7E-F124-4DD8-86EB-C556E4F757E2}">
      <dgm:prSet custT="1"/>
      <dgm:spPr/>
      <dgm:t>
        <a:bodyPr/>
        <a:lstStyle/>
        <a:p>
          <a:pPr algn="ctr"/>
          <a:r>
            <a:rPr lang="en-US" sz="3200" dirty="0">
              <a:solidFill>
                <a:schemeClr val="tx1"/>
              </a:solidFill>
            </a:rPr>
            <a:t>"El DISCIPULADO es un </a:t>
          </a:r>
          <a:r>
            <a:rPr lang="en-US" sz="3200" dirty="0" err="1">
              <a:solidFill>
                <a:schemeClr val="tx1"/>
              </a:solidFill>
            </a:rPr>
            <a:t>viaje</a:t>
          </a:r>
          <a:r>
            <a:rPr lang="en-US" sz="3200" dirty="0">
              <a:solidFill>
                <a:schemeClr val="tx1"/>
              </a:solidFill>
            </a:rPr>
            <a:t> de por </a:t>
          </a:r>
          <a:r>
            <a:rPr lang="en-US" sz="3200" dirty="0" err="1">
              <a:solidFill>
                <a:schemeClr val="tx1"/>
              </a:solidFill>
            </a:rPr>
            <a:t>vida</a:t>
          </a:r>
          <a:r>
            <a:rPr lang="en-US" sz="3200" dirty="0">
              <a:solidFill>
                <a:schemeClr val="tx1"/>
              </a:solidFill>
            </a:rPr>
            <a:t> que </a:t>
          </a:r>
          <a:r>
            <a:rPr lang="en-US" sz="3200" dirty="0" err="1">
              <a:solidFill>
                <a:schemeClr val="tx1"/>
              </a:solidFill>
            </a:rPr>
            <a:t>comienza</a:t>
          </a:r>
          <a:r>
            <a:rPr lang="en-US" sz="3200" dirty="0">
              <a:solidFill>
                <a:schemeClr val="tx1"/>
              </a:solidFill>
            </a:rPr>
            <a:t> </a:t>
          </a:r>
          <a:r>
            <a:rPr lang="en-US" sz="3200" dirty="0" err="1">
              <a:solidFill>
                <a:schemeClr val="tx1"/>
              </a:solidFill>
            </a:rPr>
            <a:t>en</a:t>
          </a:r>
          <a:r>
            <a:rPr lang="en-US" sz="3200" dirty="0">
              <a:solidFill>
                <a:schemeClr val="tx1"/>
              </a:solidFill>
            </a:rPr>
            <a:t> el </a:t>
          </a:r>
          <a:r>
            <a:rPr lang="en-US" sz="3200" dirty="0" err="1">
              <a:solidFill>
                <a:schemeClr val="tx1"/>
              </a:solidFill>
            </a:rPr>
            <a:t>nacimiento</a:t>
          </a:r>
          <a:r>
            <a:rPr lang="en-US" sz="3200" dirty="0">
              <a:solidFill>
                <a:schemeClr val="tx1"/>
              </a:solidFill>
            </a:rPr>
            <a:t> y </a:t>
          </a:r>
          <a:r>
            <a:rPr lang="en-US" sz="3200" dirty="0" err="1">
              <a:solidFill>
                <a:schemeClr val="tx1"/>
              </a:solidFill>
            </a:rPr>
            <a:t>continúa</a:t>
          </a:r>
          <a:r>
            <a:rPr lang="en-US" sz="3200" dirty="0">
              <a:solidFill>
                <a:schemeClr val="tx1"/>
              </a:solidFill>
            </a:rPr>
            <a:t> a lo largo de </a:t>
          </a:r>
          <a:r>
            <a:rPr lang="en-US" sz="3200" dirty="0" err="1">
              <a:solidFill>
                <a:schemeClr val="tx1"/>
              </a:solidFill>
            </a:rPr>
            <a:t>toda</a:t>
          </a:r>
          <a:r>
            <a:rPr lang="en-US" sz="3200" dirty="0">
              <a:solidFill>
                <a:schemeClr val="tx1"/>
              </a:solidFill>
            </a:rPr>
            <a:t> la </a:t>
          </a:r>
          <a:r>
            <a:rPr lang="en-US" sz="3200" dirty="0" err="1">
              <a:solidFill>
                <a:schemeClr val="tx1"/>
              </a:solidFill>
            </a:rPr>
            <a:t>vida</a:t>
          </a:r>
          <a:r>
            <a:rPr lang="en-US" sz="3200" dirty="0">
              <a:solidFill>
                <a:schemeClr val="tx1"/>
              </a:solidFill>
            </a:rPr>
            <a:t> ..."</a:t>
          </a:r>
        </a:p>
      </dgm:t>
    </dgm:pt>
    <dgm:pt modelId="{7D6CD5E8-6F0C-41CB-8FF3-64948FB309A9}" type="parTrans" cxnId="{27C01A09-113A-413A-93F5-A4D223D62CDE}">
      <dgm:prSet/>
      <dgm:spPr/>
      <dgm:t>
        <a:bodyPr/>
        <a:lstStyle/>
        <a:p>
          <a:endParaRPr lang="en-US"/>
        </a:p>
      </dgm:t>
    </dgm:pt>
    <dgm:pt modelId="{F0EC33C3-6CD9-4C6E-A184-B1436673C9DE}" type="sibTrans" cxnId="{27C01A09-113A-413A-93F5-A4D223D62CDE}">
      <dgm:prSet/>
      <dgm:spPr/>
      <dgm:t>
        <a:bodyPr/>
        <a:lstStyle/>
        <a:p>
          <a:endParaRPr lang="en-US"/>
        </a:p>
      </dgm:t>
    </dgm:pt>
    <dgm:pt modelId="{36BE9924-67C2-49D1-988D-1CFF884BB8C4}">
      <dgm:prSet custT="1"/>
      <dgm:spPr/>
      <dgm:t>
        <a:bodyPr/>
        <a:lstStyle/>
        <a:p>
          <a:pPr algn="ctr">
            <a:lnSpc>
              <a:spcPct val="100000"/>
            </a:lnSpc>
            <a:spcAft>
              <a:spcPts val="0"/>
            </a:spcAft>
          </a:pPr>
          <a:r>
            <a:rPr lang="en-US" sz="3400" dirty="0"/>
            <a:t>Dr. Scott Rainey</a:t>
          </a:r>
        </a:p>
        <a:p>
          <a:pPr algn="ctr">
            <a:lnSpc>
              <a:spcPct val="100000"/>
            </a:lnSpc>
            <a:spcAft>
              <a:spcPts val="0"/>
            </a:spcAft>
          </a:pPr>
          <a:r>
            <a:rPr lang="en-US" sz="2200" dirty="0">
              <a:solidFill>
                <a:schemeClr val="tx1"/>
              </a:solidFill>
            </a:rPr>
            <a:t>Director Global de MIEDD </a:t>
          </a:r>
        </a:p>
        <a:p>
          <a:pPr algn="ctr">
            <a:lnSpc>
              <a:spcPct val="100000"/>
            </a:lnSpc>
            <a:spcAft>
              <a:spcPts val="0"/>
            </a:spcAft>
          </a:pPr>
          <a:r>
            <a:rPr lang="en-US" sz="2400" dirty="0" err="1">
              <a:solidFill>
                <a:schemeClr val="tx1"/>
              </a:solidFill>
            </a:rPr>
            <a:t>Iglesia</a:t>
          </a:r>
          <a:r>
            <a:rPr lang="en-US" sz="2400" dirty="0">
              <a:solidFill>
                <a:schemeClr val="tx1"/>
              </a:solidFill>
            </a:rPr>
            <a:t> de </a:t>
          </a:r>
          <a:r>
            <a:rPr lang="en-US" sz="2400" dirty="0" err="1">
              <a:solidFill>
                <a:schemeClr val="tx1"/>
              </a:solidFill>
            </a:rPr>
            <a:t>Nazareno</a:t>
          </a:r>
          <a:endParaRPr lang="en-US" sz="2400" dirty="0">
            <a:solidFill>
              <a:schemeClr val="tx1"/>
            </a:solidFill>
          </a:endParaRPr>
        </a:p>
      </dgm:t>
    </dgm:pt>
    <dgm:pt modelId="{3250FB5B-40AB-45B4-8293-DF31771F0D75}" type="parTrans" cxnId="{01DEB155-1BCC-4CA3-9FC6-5C51AAD10C64}">
      <dgm:prSet/>
      <dgm:spPr/>
      <dgm:t>
        <a:bodyPr/>
        <a:lstStyle/>
        <a:p>
          <a:endParaRPr lang="en-US"/>
        </a:p>
      </dgm:t>
    </dgm:pt>
    <dgm:pt modelId="{D9A53811-1AB6-4361-A47C-668427225A12}" type="sibTrans" cxnId="{01DEB155-1BCC-4CA3-9FC6-5C51AAD10C64}">
      <dgm:prSet/>
      <dgm:spPr/>
      <dgm:t>
        <a:bodyPr/>
        <a:lstStyle/>
        <a:p>
          <a:endParaRPr lang="en-US"/>
        </a:p>
      </dgm:t>
    </dgm:pt>
    <dgm:pt modelId="{EDBB470C-F89F-2140-AD1A-B455080AFDD0}" type="pres">
      <dgm:prSet presAssocID="{7EEA26F8-A86B-4073-8586-1D45677DD26C}" presName="linear" presStyleCnt="0">
        <dgm:presLayoutVars>
          <dgm:animLvl val="lvl"/>
          <dgm:resizeHandles val="exact"/>
        </dgm:presLayoutVars>
      </dgm:prSet>
      <dgm:spPr/>
    </dgm:pt>
    <dgm:pt modelId="{02520EFF-5935-BB47-9337-F2B2C3061361}" type="pres">
      <dgm:prSet presAssocID="{28E37D7E-F124-4DD8-86EB-C556E4F757E2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65A86001-74BE-E940-8B2E-58D262975723}" type="pres">
      <dgm:prSet presAssocID="{F0EC33C3-6CD9-4C6E-A184-B1436673C9DE}" presName="spacer" presStyleCnt="0"/>
      <dgm:spPr/>
    </dgm:pt>
    <dgm:pt modelId="{EE4B3E91-D739-974B-8C24-55FD38861415}" type="pres">
      <dgm:prSet presAssocID="{36BE9924-67C2-49D1-988D-1CFF884BB8C4}" presName="parentText" presStyleLbl="node1" presStyleIdx="1" presStyleCnt="2" custScaleY="62655">
        <dgm:presLayoutVars>
          <dgm:chMax val="0"/>
          <dgm:bulletEnabled val="1"/>
        </dgm:presLayoutVars>
      </dgm:prSet>
      <dgm:spPr/>
    </dgm:pt>
  </dgm:ptLst>
  <dgm:cxnLst>
    <dgm:cxn modelId="{27C01A09-113A-413A-93F5-A4D223D62CDE}" srcId="{7EEA26F8-A86B-4073-8586-1D45677DD26C}" destId="{28E37D7E-F124-4DD8-86EB-C556E4F757E2}" srcOrd="0" destOrd="0" parTransId="{7D6CD5E8-6F0C-41CB-8FF3-64948FB309A9}" sibTransId="{F0EC33C3-6CD9-4C6E-A184-B1436673C9DE}"/>
    <dgm:cxn modelId="{9B8BF229-69E1-0549-8A38-0C36FCE2ABD6}" type="presOf" srcId="{7EEA26F8-A86B-4073-8586-1D45677DD26C}" destId="{EDBB470C-F89F-2140-AD1A-B455080AFDD0}" srcOrd="0" destOrd="0" presId="urn:microsoft.com/office/officeart/2005/8/layout/vList2"/>
    <dgm:cxn modelId="{24FA7A44-573C-C040-8B15-9304E5C48294}" type="presOf" srcId="{36BE9924-67C2-49D1-988D-1CFF884BB8C4}" destId="{EE4B3E91-D739-974B-8C24-55FD38861415}" srcOrd="0" destOrd="0" presId="urn:microsoft.com/office/officeart/2005/8/layout/vList2"/>
    <dgm:cxn modelId="{01DEB155-1BCC-4CA3-9FC6-5C51AAD10C64}" srcId="{7EEA26F8-A86B-4073-8586-1D45677DD26C}" destId="{36BE9924-67C2-49D1-988D-1CFF884BB8C4}" srcOrd="1" destOrd="0" parTransId="{3250FB5B-40AB-45B4-8293-DF31771F0D75}" sibTransId="{D9A53811-1AB6-4361-A47C-668427225A12}"/>
    <dgm:cxn modelId="{2D1D5E86-EF20-2E46-B3F9-6559DA752CCE}" type="presOf" srcId="{28E37D7E-F124-4DD8-86EB-C556E4F757E2}" destId="{02520EFF-5935-BB47-9337-F2B2C3061361}" srcOrd="0" destOrd="0" presId="urn:microsoft.com/office/officeart/2005/8/layout/vList2"/>
    <dgm:cxn modelId="{225F6C75-47C5-9044-BBF1-A2F00975C405}" type="presParOf" srcId="{EDBB470C-F89F-2140-AD1A-B455080AFDD0}" destId="{02520EFF-5935-BB47-9337-F2B2C3061361}" srcOrd="0" destOrd="0" presId="urn:microsoft.com/office/officeart/2005/8/layout/vList2"/>
    <dgm:cxn modelId="{E6C09A23-5E8A-F644-92DF-229A377B7EE7}" type="presParOf" srcId="{EDBB470C-F89F-2140-AD1A-B455080AFDD0}" destId="{65A86001-74BE-E940-8B2E-58D262975723}" srcOrd="1" destOrd="0" presId="urn:microsoft.com/office/officeart/2005/8/layout/vList2"/>
    <dgm:cxn modelId="{4484CCEE-D41F-2740-A7DC-FF62C3FFD0B6}" type="presParOf" srcId="{EDBB470C-F89F-2140-AD1A-B455080AFDD0}" destId="{EE4B3E91-D739-974B-8C24-55FD38861415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2520EFF-5935-BB47-9337-F2B2C3061361}">
      <dsp:nvSpPr>
        <dsp:cNvPr id="0" name=""/>
        <dsp:cNvSpPr/>
      </dsp:nvSpPr>
      <dsp:spPr>
        <a:xfrm>
          <a:off x="0" y="1204943"/>
          <a:ext cx="5945966" cy="2283840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kern="1200" dirty="0">
              <a:solidFill>
                <a:schemeClr val="tx1"/>
              </a:solidFill>
            </a:rPr>
            <a:t>"El DISCIPULADO es un </a:t>
          </a:r>
          <a:r>
            <a:rPr lang="en-US" sz="3200" kern="1200" dirty="0" err="1">
              <a:solidFill>
                <a:schemeClr val="tx1"/>
              </a:solidFill>
            </a:rPr>
            <a:t>viaje</a:t>
          </a:r>
          <a:r>
            <a:rPr lang="en-US" sz="3200" kern="1200" dirty="0">
              <a:solidFill>
                <a:schemeClr val="tx1"/>
              </a:solidFill>
            </a:rPr>
            <a:t> de por </a:t>
          </a:r>
          <a:r>
            <a:rPr lang="en-US" sz="3200" kern="1200" dirty="0" err="1">
              <a:solidFill>
                <a:schemeClr val="tx1"/>
              </a:solidFill>
            </a:rPr>
            <a:t>vida</a:t>
          </a:r>
          <a:r>
            <a:rPr lang="en-US" sz="3200" kern="1200" dirty="0">
              <a:solidFill>
                <a:schemeClr val="tx1"/>
              </a:solidFill>
            </a:rPr>
            <a:t> que </a:t>
          </a:r>
          <a:r>
            <a:rPr lang="en-US" sz="3200" kern="1200" dirty="0" err="1">
              <a:solidFill>
                <a:schemeClr val="tx1"/>
              </a:solidFill>
            </a:rPr>
            <a:t>comienza</a:t>
          </a:r>
          <a:r>
            <a:rPr lang="en-US" sz="3200" kern="1200" dirty="0">
              <a:solidFill>
                <a:schemeClr val="tx1"/>
              </a:solidFill>
            </a:rPr>
            <a:t> </a:t>
          </a:r>
          <a:r>
            <a:rPr lang="en-US" sz="3200" kern="1200" dirty="0" err="1">
              <a:solidFill>
                <a:schemeClr val="tx1"/>
              </a:solidFill>
            </a:rPr>
            <a:t>en</a:t>
          </a:r>
          <a:r>
            <a:rPr lang="en-US" sz="3200" kern="1200" dirty="0">
              <a:solidFill>
                <a:schemeClr val="tx1"/>
              </a:solidFill>
            </a:rPr>
            <a:t> el </a:t>
          </a:r>
          <a:r>
            <a:rPr lang="en-US" sz="3200" kern="1200" dirty="0" err="1">
              <a:solidFill>
                <a:schemeClr val="tx1"/>
              </a:solidFill>
            </a:rPr>
            <a:t>nacimiento</a:t>
          </a:r>
          <a:r>
            <a:rPr lang="en-US" sz="3200" kern="1200" dirty="0">
              <a:solidFill>
                <a:schemeClr val="tx1"/>
              </a:solidFill>
            </a:rPr>
            <a:t> y </a:t>
          </a:r>
          <a:r>
            <a:rPr lang="en-US" sz="3200" kern="1200" dirty="0" err="1">
              <a:solidFill>
                <a:schemeClr val="tx1"/>
              </a:solidFill>
            </a:rPr>
            <a:t>continúa</a:t>
          </a:r>
          <a:r>
            <a:rPr lang="en-US" sz="3200" kern="1200" dirty="0">
              <a:solidFill>
                <a:schemeClr val="tx1"/>
              </a:solidFill>
            </a:rPr>
            <a:t> a lo largo de </a:t>
          </a:r>
          <a:r>
            <a:rPr lang="en-US" sz="3200" kern="1200" dirty="0" err="1">
              <a:solidFill>
                <a:schemeClr val="tx1"/>
              </a:solidFill>
            </a:rPr>
            <a:t>toda</a:t>
          </a:r>
          <a:r>
            <a:rPr lang="en-US" sz="3200" kern="1200" dirty="0">
              <a:solidFill>
                <a:schemeClr val="tx1"/>
              </a:solidFill>
            </a:rPr>
            <a:t> la </a:t>
          </a:r>
          <a:r>
            <a:rPr lang="en-US" sz="3200" kern="1200" dirty="0" err="1">
              <a:solidFill>
                <a:schemeClr val="tx1"/>
              </a:solidFill>
            </a:rPr>
            <a:t>vida</a:t>
          </a:r>
          <a:r>
            <a:rPr lang="en-US" sz="3200" kern="1200" dirty="0">
              <a:solidFill>
                <a:schemeClr val="tx1"/>
              </a:solidFill>
            </a:rPr>
            <a:t> ..."</a:t>
          </a:r>
        </a:p>
      </dsp:txBody>
      <dsp:txXfrm>
        <a:off x="111488" y="1316431"/>
        <a:ext cx="5722990" cy="2060864"/>
      </dsp:txXfrm>
    </dsp:sp>
    <dsp:sp modelId="{EE4B3E91-D739-974B-8C24-55FD38861415}">
      <dsp:nvSpPr>
        <dsp:cNvPr id="0" name=""/>
        <dsp:cNvSpPr/>
      </dsp:nvSpPr>
      <dsp:spPr>
        <a:xfrm>
          <a:off x="0" y="3673103"/>
          <a:ext cx="5945966" cy="1430939"/>
        </a:xfrm>
        <a:prstGeom prst="roundRect">
          <a:avLst/>
        </a:prstGeom>
        <a:gradFill rotWithShape="0">
          <a:gsLst>
            <a:gs pos="0">
              <a:schemeClr val="accent5">
                <a:hueOff val="-7353344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4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4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marL="0" lvl="0" indent="0" algn="ctr" defTabSz="15113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3400" kern="1200" dirty="0"/>
            <a:t>Dr. Scott Rainey</a:t>
          </a:r>
        </a:p>
        <a:p>
          <a:pPr marL="0" lvl="0" indent="0" algn="ctr" defTabSz="15113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2200" kern="1200" dirty="0">
              <a:solidFill>
                <a:schemeClr val="tx1"/>
              </a:solidFill>
            </a:rPr>
            <a:t>Director Global de MIEDD </a:t>
          </a:r>
        </a:p>
        <a:p>
          <a:pPr marL="0" lvl="0" indent="0" algn="ctr" defTabSz="15113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2400" kern="1200" dirty="0" err="1">
              <a:solidFill>
                <a:schemeClr val="tx1"/>
              </a:solidFill>
            </a:rPr>
            <a:t>Iglesia</a:t>
          </a:r>
          <a:r>
            <a:rPr lang="en-US" sz="2400" kern="1200" dirty="0">
              <a:solidFill>
                <a:schemeClr val="tx1"/>
              </a:solidFill>
            </a:rPr>
            <a:t> de </a:t>
          </a:r>
          <a:r>
            <a:rPr lang="en-US" sz="2400" kern="1200" dirty="0" err="1">
              <a:solidFill>
                <a:schemeClr val="tx1"/>
              </a:solidFill>
            </a:rPr>
            <a:t>Nazareno</a:t>
          </a:r>
          <a:endParaRPr lang="en-US" sz="2400" kern="1200" dirty="0">
            <a:solidFill>
              <a:schemeClr val="tx1"/>
            </a:solidFill>
          </a:endParaRPr>
        </a:p>
      </dsp:txBody>
      <dsp:txXfrm>
        <a:off x="69853" y="3742956"/>
        <a:ext cx="5806260" cy="129123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FB1353-39C8-694C-A5A0-92B07CB8E2A7}" type="datetimeFigureOut">
              <a:rPr lang="en-US" smtClean="0"/>
              <a:t>11/20/21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3E1983-5462-8546-B228-F466E7B7DA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85005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T" dirty="0"/>
              <a:t>Framework for Discipleship</a:t>
            </a:r>
          </a:p>
        </p:txBody>
      </p:sp>
    </p:spTree>
    <p:extLst>
      <p:ext uri="{BB962C8B-B14F-4D97-AF65-F5344CB8AC3E}">
        <p14:creationId xmlns:p14="http://schemas.microsoft.com/office/powerpoint/2010/main" val="26001455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79226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51C4A-FC61-4266-8A08-3E46922091F0}" type="datetimeFigureOut">
              <a:rPr lang="en-US" smtClean="0"/>
              <a:t>11/20/21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2D24A4-96E3-44AA-95BD-D32F3C5063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9741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51C4A-FC61-4266-8A08-3E46922091F0}" type="datetimeFigureOut">
              <a:rPr lang="en-US" smtClean="0"/>
              <a:t>11/20/21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2D24A4-96E3-44AA-95BD-D32F3C5063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48600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51C4A-FC61-4266-8A08-3E46922091F0}" type="datetimeFigureOut">
              <a:rPr lang="en-US" smtClean="0"/>
              <a:t>11/20/21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2D24A4-96E3-44AA-95BD-D32F3C5063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34355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6543846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43D07D-99F4-CB4C-9758-9552ABF61F48}" type="datetimeFigureOut">
              <a:rPr lang="en-US" smtClean="0"/>
              <a:t>11/20/21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54698230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43D07D-99F4-CB4C-9758-9552ABF61F48}" type="datetimeFigureOut">
              <a:rPr lang="en-US" smtClean="0"/>
              <a:t>11/20/21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82224161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43D07D-99F4-CB4C-9758-9552ABF61F48}" type="datetimeFigureOut">
              <a:rPr lang="en-US" smtClean="0"/>
              <a:t>11/20/21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7014198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43D07D-99F4-CB4C-9758-9552ABF61F48}" type="datetimeFigureOut">
              <a:rPr lang="en-US" smtClean="0"/>
              <a:t>11/20/21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62939020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43D07D-99F4-CB4C-9758-9552ABF61F48}" type="datetimeFigureOut">
              <a:rPr lang="en-US" smtClean="0"/>
              <a:t>11/20/21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95829442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43D07D-99F4-CB4C-9758-9552ABF61F48}" type="datetimeFigureOut">
              <a:rPr lang="en-US" smtClean="0"/>
              <a:t>11/20/21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26449531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43D07D-99F4-CB4C-9758-9552ABF61F48}" type="datetimeFigureOut">
              <a:rPr lang="en-US" smtClean="0"/>
              <a:t>11/20/21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1369005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51C4A-FC61-4266-8A08-3E46922091F0}" type="datetimeFigureOut">
              <a:rPr lang="en-US" smtClean="0"/>
              <a:t>11/20/21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2D24A4-96E3-44AA-95BD-D32F3C5063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199411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43D07D-99F4-CB4C-9758-9552ABF61F48}" type="datetimeFigureOut">
              <a:rPr lang="en-US" smtClean="0"/>
              <a:t>11/20/21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98438898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43D07D-99F4-CB4C-9758-9552ABF61F48}" type="datetimeFigureOut">
              <a:rPr lang="en-US" smtClean="0"/>
              <a:t>11/20/21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16538933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43D07D-99F4-CB4C-9758-9552ABF61F48}" type="datetimeFigureOut">
              <a:rPr lang="en-US" smtClean="0"/>
              <a:t>11/20/21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9484237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43D07D-99F4-CB4C-9758-9552ABF61F48}" type="datetimeFigureOut">
              <a:rPr lang="en-US" smtClean="0"/>
              <a:t>11/20/21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07144286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6" descr="Picture 6"/>
          <p:cNvPicPr>
            <a:picLocks noChangeAspect="1"/>
          </p:cNvPicPr>
          <p:nvPr/>
        </p:nvPicPr>
        <p:blipFill>
          <a:blip r:embed="rId2"/>
          <a:srcRect b="26743"/>
          <a:stretch>
            <a:fillRect/>
          </a:stretch>
        </p:blipFill>
        <p:spPr>
          <a:xfrm>
            <a:off x="0" y="4267200"/>
            <a:ext cx="12192000" cy="2590800"/>
          </a:xfrm>
          <a:prstGeom prst="rect">
            <a:avLst/>
          </a:prstGeom>
          <a:ln w="12700">
            <a:miter lim="400000"/>
          </a:ln>
        </p:spPr>
      </p:pic>
      <p:sp>
        <p:nvSpPr>
          <p:cNvPr id="13" name="Title Text"/>
          <p:cNvSpPr txBox="1">
            <a:spLocks noGrp="1"/>
          </p:cNvSpPr>
          <p:nvPr>
            <p:ph type="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4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>
                <a:solidFill>
                  <a:srgbClr val="888888"/>
                </a:solidFill>
              </a:defRPr>
            </a:lvl1pPr>
            <a:lvl2pPr marL="0" indent="457200" algn="ctr">
              <a:buSzTx/>
              <a:buFontTx/>
              <a:buNone/>
              <a:defRPr>
                <a:solidFill>
                  <a:srgbClr val="888888"/>
                </a:solidFill>
              </a:defRPr>
            </a:lvl2pPr>
            <a:lvl3pPr marL="0" indent="914400" algn="ctr">
              <a:buSzTx/>
              <a:buFontTx/>
              <a:buNone/>
              <a:defRPr>
                <a:solidFill>
                  <a:srgbClr val="888888"/>
                </a:solidFill>
              </a:defRPr>
            </a:lvl3pPr>
            <a:lvl4pPr marL="0" indent="1371600" algn="ctr">
              <a:buSzTx/>
              <a:buFontTx/>
              <a:buNone/>
              <a:defRPr>
                <a:solidFill>
                  <a:srgbClr val="888888"/>
                </a:solidFill>
              </a:defRPr>
            </a:lvl4pPr>
            <a:lvl5pPr marL="0" indent="1828800" algn="ctr">
              <a:buSzTx/>
              <a:buFontTx/>
              <a:buNone/>
              <a:defRPr>
                <a:solidFill>
                  <a:srgbClr val="888888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54956086"/>
      </p:ext>
    </p:extLst>
  </p:cSld>
  <p:clrMapOvr>
    <a:masterClrMapping/>
  </p:clrMapOvr>
  <p:transition spd="med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3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5742906"/>
      </p:ext>
    </p:extLst>
  </p:cSld>
  <p:clrMapOvr>
    <a:masterClrMapping/>
  </p:clrMapOvr>
  <p:transition spd="med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6" descr="Picture 6"/>
          <p:cNvPicPr>
            <a:picLocks noChangeAspect="1"/>
          </p:cNvPicPr>
          <p:nvPr/>
        </p:nvPicPr>
        <p:blipFill>
          <a:blip r:embed="rId2"/>
          <a:srcRect b="26743"/>
          <a:stretch>
            <a:fillRect/>
          </a:stretch>
        </p:blipFill>
        <p:spPr>
          <a:xfrm>
            <a:off x="0" y="4267200"/>
            <a:ext cx="12192000" cy="2590800"/>
          </a:xfrm>
          <a:prstGeom prst="rect">
            <a:avLst/>
          </a:prstGeom>
          <a:ln w="12700">
            <a:miter lim="400000"/>
          </a:ln>
        </p:spPr>
      </p:pic>
      <p:sp>
        <p:nvSpPr>
          <p:cNvPr id="32" name="Title Text"/>
          <p:cNvSpPr txBox="1">
            <a:spLocks noGrp="1"/>
          </p:cNvSpPr>
          <p:nvPr>
            <p:ph type="title"/>
          </p:nvPr>
        </p:nvSpPr>
        <p:spPr>
          <a:xfrm>
            <a:off x="963084" y="4406901"/>
            <a:ext cx="10363201" cy="1362075"/>
          </a:xfrm>
          <a:prstGeom prst="rect">
            <a:avLst/>
          </a:prstGeom>
        </p:spPr>
        <p:txBody>
          <a:bodyPr/>
          <a:lstStyle>
            <a:lvl1pPr algn="l">
              <a:defRPr sz="4000" b="1" cap="all"/>
            </a:lvl1pPr>
          </a:lstStyle>
          <a:p>
            <a:r>
              <a:t>Title Text</a:t>
            </a:r>
          </a:p>
        </p:txBody>
      </p:sp>
      <p:sp>
        <p:nvSpPr>
          <p:cNvPr id="33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963084" y="2906713"/>
            <a:ext cx="10363201" cy="1500188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400"/>
              </a:spcBef>
              <a:buSzTx/>
              <a:buFontTx/>
              <a:buNone/>
              <a:defRPr sz="2000">
                <a:solidFill>
                  <a:srgbClr val="888888"/>
                </a:solidFill>
              </a:defRPr>
            </a:lvl1pPr>
            <a:lvl2pPr marL="0" indent="457200">
              <a:spcBef>
                <a:spcPts val="400"/>
              </a:spcBef>
              <a:buSzTx/>
              <a:buFontTx/>
              <a:buNone/>
              <a:defRPr sz="2000">
                <a:solidFill>
                  <a:srgbClr val="888888"/>
                </a:solidFill>
              </a:defRPr>
            </a:lvl2pPr>
            <a:lvl3pPr marL="0" indent="914400">
              <a:spcBef>
                <a:spcPts val="400"/>
              </a:spcBef>
              <a:buSzTx/>
              <a:buFontTx/>
              <a:buNone/>
              <a:defRPr sz="2000">
                <a:solidFill>
                  <a:srgbClr val="888888"/>
                </a:solidFill>
              </a:defRPr>
            </a:lvl3pPr>
            <a:lvl4pPr marL="0" indent="1371600">
              <a:spcBef>
                <a:spcPts val="400"/>
              </a:spcBef>
              <a:buSzTx/>
              <a:buFontTx/>
              <a:buNone/>
              <a:defRPr sz="2000">
                <a:solidFill>
                  <a:srgbClr val="888888"/>
                </a:solidFill>
              </a:defRPr>
            </a:lvl4pPr>
            <a:lvl5pPr marL="0" indent="1828800">
              <a:spcBef>
                <a:spcPts val="400"/>
              </a:spcBef>
              <a:buSzTx/>
              <a:buFontTx/>
              <a:buNone/>
              <a:defRPr sz="2000">
                <a:solidFill>
                  <a:srgbClr val="888888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57303450"/>
      </p:ext>
    </p:extLst>
  </p:cSld>
  <p:clrMapOvr>
    <a:masterClrMapping/>
  </p:clrMapOvr>
  <p:transition spd="med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Picture 6" descr="Picture 6"/>
          <p:cNvPicPr>
            <a:picLocks noChangeAspect="1"/>
          </p:cNvPicPr>
          <p:nvPr/>
        </p:nvPicPr>
        <p:blipFill>
          <a:blip r:embed="rId2"/>
          <a:srcRect b="26743"/>
          <a:stretch>
            <a:fillRect/>
          </a:stretch>
        </p:blipFill>
        <p:spPr>
          <a:xfrm>
            <a:off x="0" y="4267200"/>
            <a:ext cx="12192000" cy="2590800"/>
          </a:xfrm>
          <a:prstGeom prst="rect">
            <a:avLst/>
          </a:prstGeom>
          <a:ln w="12700">
            <a:miter lim="400000"/>
          </a:ln>
        </p:spPr>
      </p:pic>
      <p:sp>
        <p:nvSpPr>
          <p:cNvPr id="42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3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spcBef>
                <a:spcPts val="600"/>
              </a:spcBef>
              <a:defRPr sz="2800"/>
            </a:lvl1pPr>
            <a:lvl2pPr marL="790575" indent="-333375">
              <a:spcBef>
                <a:spcPts val="600"/>
              </a:spcBef>
              <a:defRPr sz="2800"/>
            </a:lvl2pPr>
            <a:lvl3pPr marL="1234439" indent="-320039">
              <a:spcBef>
                <a:spcPts val="600"/>
              </a:spcBef>
              <a:defRPr sz="2800"/>
            </a:lvl3pPr>
            <a:lvl4pPr marL="1727200" indent="-355600">
              <a:spcBef>
                <a:spcPts val="600"/>
              </a:spcBef>
              <a:defRPr sz="2800"/>
            </a:lvl4pPr>
            <a:lvl5pPr marL="2184400" indent="-355600">
              <a:spcBef>
                <a:spcPts val="600"/>
              </a:spcBef>
              <a:defRPr sz="2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72451890"/>
      </p:ext>
    </p:extLst>
  </p:cSld>
  <p:clrMapOvr>
    <a:masterClrMapping/>
  </p:clrMapOvr>
  <p:transition spd="med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Picture 6" descr="Picture 6"/>
          <p:cNvPicPr>
            <a:picLocks noChangeAspect="1"/>
          </p:cNvPicPr>
          <p:nvPr/>
        </p:nvPicPr>
        <p:blipFill>
          <a:blip r:embed="rId2"/>
          <a:srcRect b="26743"/>
          <a:stretch>
            <a:fillRect/>
          </a:stretch>
        </p:blipFill>
        <p:spPr>
          <a:xfrm>
            <a:off x="0" y="4267200"/>
            <a:ext cx="12192000" cy="2590800"/>
          </a:xfrm>
          <a:prstGeom prst="rect">
            <a:avLst/>
          </a:prstGeom>
          <a:ln w="12700">
            <a:miter lim="400000"/>
          </a:ln>
        </p:spPr>
      </p:pic>
      <p:sp>
        <p:nvSpPr>
          <p:cNvPr id="52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3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09600" y="1535112"/>
            <a:ext cx="5386917" cy="639763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buSzTx/>
              <a:buFontTx/>
              <a:buNone/>
              <a:defRPr sz="2400" b="1"/>
            </a:lvl1pPr>
            <a:lvl2pPr marL="0" indent="457200">
              <a:spcBef>
                <a:spcPts val="500"/>
              </a:spcBef>
              <a:buSzTx/>
              <a:buFontTx/>
              <a:buNone/>
              <a:defRPr sz="2400" b="1"/>
            </a:lvl2pPr>
            <a:lvl3pPr marL="0" indent="914400">
              <a:spcBef>
                <a:spcPts val="500"/>
              </a:spcBef>
              <a:buSzTx/>
              <a:buFontTx/>
              <a:buNone/>
              <a:defRPr sz="2400" b="1"/>
            </a:lvl3pPr>
            <a:lvl4pPr marL="0" indent="1371600">
              <a:spcBef>
                <a:spcPts val="500"/>
              </a:spcBef>
              <a:buSzTx/>
              <a:buFontTx/>
              <a:buNone/>
              <a:defRPr sz="2400" b="1"/>
            </a:lvl4pPr>
            <a:lvl5pPr marL="0" indent="1828800">
              <a:spcBef>
                <a:spcPts val="500"/>
              </a:spcBef>
              <a:buSzTx/>
              <a:buFontTx/>
              <a:buNone/>
              <a:defRPr sz="2400" b="1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4" name="Text Placeholder 4"/>
          <p:cNvSpPr>
            <a:spLocks noGrp="1"/>
          </p:cNvSpPr>
          <p:nvPr>
            <p:ph type="body" sz="quarter" idx="21"/>
          </p:nvPr>
        </p:nvSpPr>
        <p:spPr>
          <a:xfrm>
            <a:off x="6193368" y="1535112"/>
            <a:ext cx="5389033" cy="639763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buSzTx/>
              <a:buFontTx/>
              <a:buNone/>
              <a:defRPr sz="2400" b="1"/>
            </a:lvl1pPr>
          </a:lstStyle>
          <a:p>
            <a:pPr marL="0" indent="0">
              <a:spcBef>
                <a:spcPts val="500"/>
              </a:spcBef>
              <a:buSzTx/>
              <a:buFontTx/>
              <a:buNone/>
              <a:defRPr sz="2400" b="1"/>
            </a:pPr>
            <a:endParaRPr/>
          </a:p>
        </p:txBody>
      </p:sp>
      <p:sp>
        <p:nvSpPr>
          <p:cNvPr id="5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1427761"/>
      </p:ext>
    </p:extLst>
  </p:cSld>
  <p:clrMapOvr>
    <a:masterClrMapping/>
  </p:clrMapOvr>
  <p:transition spd="med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Picture 6" descr="Picture 6"/>
          <p:cNvPicPr>
            <a:picLocks noChangeAspect="1"/>
          </p:cNvPicPr>
          <p:nvPr/>
        </p:nvPicPr>
        <p:blipFill>
          <a:blip r:embed="rId2"/>
          <a:srcRect b="26743"/>
          <a:stretch>
            <a:fillRect/>
          </a:stretch>
        </p:blipFill>
        <p:spPr>
          <a:xfrm>
            <a:off x="0" y="4267200"/>
            <a:ext cx="12192000" cy="2590800"/>
          </a:xfrm>
          <a:prstGeom prst="rect">
            <a:avLst/>
          </a:prstGeom>
          <a:ln w="12700">
            <a:miter lim="400000"/>
          </a:ln>
        </p:spPr>
      </p:pic>
      <p:sp>
        <p:nvSpPr>
          <p:cNvPr id="63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75843960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51C4A-FC61-4266-8A08-3E46922091F0}" type="datetimeFigureOut">
              <a:rPr lang="en-US" smtClean="0"/>
              <a:t>11/20/21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2D24A4-96E3-44AA-95BD-D32F3C5063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494819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Picture 6" descr="Picture 6"/>
          <p:cNvPicPr>
            <a:picLocks noChangeAspect="1"/>
          </p:cNvPicPr>
          <p:nvPr/>
        </p:nvPicPr>
        <p:blipFill>
          <a:blip r:embed="rId2"/>
          <a:srcRect b="26743"/>
          <a:stretch>
            <a:fillRect/>
          </a:stretch>
        </p:blipFill>
        <p:spPr>
          <a:xfrm>
            <a:off x="0" y="4267200"/>
            <a:ext cx="12192000" cy="2590800"/>
          </a:xfrm>
          <a:prstGeom prst="rect">
            <a:avLst/>
          </a:prstGeom>
          <a:ln w="12700">
            <a:miter lim="400000"/>
          </a:ln>
        </p:spPr>
      </p:pic>
      <p:sp>
        <p:nvSpPr>
          <p:cNvPr id="7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03522867"/>
      </p:ext>
    </p:extLst>
  </p:cSld>
  <p:clrMapOvr>
    <a:masterClrMapping/>
  </p:clrMapOvr>
  <p:transition spd="med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Picture 6" descr="Picture 6"/>
          <p:cNvPicPr>
            <a:picLocks noChangeAspect="1"/>
          </p:cNvPicPr>
          <p:nvPr/>
        </p:nvPicPr>
        <p:blipFill>
          <a:blip r:embed="rId2"/>
          <a:srcRect b="26743"/>
          <a:stretch>
            <a:fillRect/>
          </a:stretch>
        </p:blipFill>
        <p:spPr>
          <a:xfrm>
            <a:off x="0" y="4267200"/>
            <a:ext cx="12192000" cy="2590800"/>
          </a:xfrm>
          <a:prstGeom prst="rect">
            <a:avLst/>
          </a:prstGeom>
          <a:ln w="12700">
            <a:miter lim="400000"/>
          </a:ln>
        </p:spPr>
      </p:pic>
      <p:sp>
        <p:nvSpPr>
          <p:cNvPr id="80" name="Title Text"/>
          <p:cNvSpPr txBox="1">
            <a:spLocks noGrp="1"/>
          </p:cNvSpPr>
          <p:nvPr>
            <p:ph type="title"/>
          </p:nvPr>
        </p:nvSpPr>
        <p:spPr>
          <a:xfrm>
            <a:off x="609600" y="273050"/>
            <a:ext cx="4011085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t>Title Text</a:t>
            </a:r>
          </a:p>
        </p:txBody>
      </p:sp>
      <p:sp>
        <p:nvSpPr>
          <p:cNvPr id="81" name="Body Level One…"/>
          <p:cNvSpPr txBox="1">
            <a:spLocks noGrp="1"/>
          </p:cNvSpPr>
          <p:nvPr>
            <p:ph type="body" idx="1"/>
          </p:nvPr>
        </p:nvSpPr>
        <p:spPr>
          <a:xfrm>
            <a:off x="4766733" y="273051"/>
            <a:ext cx="6815667" cy="5853113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2" name="Text Placeholder 3"/>
          <p:cNvSpPr>
            <a:spLocks noGrp="1"/>
          </p:cNvSpPr>
          <p:nvPr>
            <p:ph type="body" sz="half" idx="21"/>
          </p:nvPr>
        </p:nvSpPr>
        <p:spPr>
          <a:xfrm>
            <a:off x="609599" y="1435101"/>
            <a:ext cx="4011087" cy="4691063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SzTx/>
              <a:buFontTx/>
              <a:buNone/>
              <a:defRPr sz="1400"/>
            </a:lvl1pPr>
          </a:lstStyle>
          <a:p>
            <a:pPr marL="0" indent="0">
              <a:spcBef>
                <a:spcPts val="300"/>
              </a:spcBef>
              <a:buSzTx/>
              <a:buFontTx/>
              <a:buNone/>
              <a:defRPr sz="1400"/>
            </a:pPr>
            <a:endParaRPr/>
          </a:p>
        </p:txBody>
      </p:sp>
      <p:sp>
        <p:nvSpPr>
          <p:cNvPr id="8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24209782"/>
      </p:ext>
    </p:extLst>
  </p:cSld>
  <p:clrMapOvr>
    <a:masterClrMapping/>
  </p:clrMapOvr>
  <p:transition spd="med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Picture 6" descr="Picture 6"/>
          <p:cNvPicPr>
            <a:picLocks noChangeAspect="1"/>
          </p:cNvPicPr>
          <p:nvPr/>
        </p:nvPicPr>
        <p:blipFill>
          <a:blip r:embed="rId2"/>
          <a:srcRect b="26743"/>
          <a:stretch>
            <a:fillRect/>
          </a:stretch>
        </p:blipFill>
        <p:spPr>
          <a:xfrm>
            <a:off x="0" y="4267200"/>
            <a:ext cx="12192000" cy="2590800"/>
          </a:xfrm>
          <a:prstGeom prst="rect">
            <a:avLst/>
          </a:prstGeom>
          <a:ln w="12700">
            <a:miter lim="400000"/>
          </a:ln>
        </p:spPr>
      </p:pic>
      <p:sp>
        <p:nvSpPr>
          <p:cNvPr id="91" name="Title Text"/>
          <p:cNvSpPr txBox="1">
            <a:spLocks noGrp="1"/>
          </p:cNvSpPr>
          <p:nvPr>
            <p:ph type="title"/>
          </p:nvPr>
        </p:nvSpPr>
        <p:spPr>
          <a:xfrm>
            <a:off x="2389718" y="4800600"/>
            <a:ext cx="7315201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t>Title Text</a:t>
            </a:r>
          </a:p>
        </p:txBody>
      </p:sp>
      <p:sp>
        <p:nvSpPr>
          <p:cNvPr id="92" name="Picture Placeholder 2"/>
          <p:cNvSpPr>
            <a:spLocks noGrp="1"/>
          </p:cNvSpPr>
          <p:nvPr>
            <p:ph type="pic" sz="half" idx="21"/>
          </p:nvPr>
        </p:nvSpPr>
        <p:spPr>
          <a:xfrm>
            <a:off x="2389718" y="612775"/>
            <a:ext cx="7315201" cy="4114800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93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2389718" y="5367338"/>
            <a:ext cx="7315201" cy="804863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SzTx/>
              <a:buFontTx/>
              <a:buNone/>
              <a:defRPr sz="1400"/>
            </a:lvl1pPr>
            <a:lvl2pPr marL="0" indent="457200">
              <a:spcBef>
                <a:spcPts val="300"/>
              </a:spcBef>
              <a:buSzTx/>
              <a:buFontTx/>
              <a:buNone/>
              <a:defRPr sz="1400"/>
            </a:lvl2pPr>
            <a:lvl3pPr marL="0" indent="914400">
              <a:spcBef>
                <a:spcPts val="300"/>
              </a:spcBef>
              <a:buSzTx/>
              <a:buFontTx/>
              <a:buNone/>
              <a:defRPr sz="1400"/>
            </a:lvl3pPr>
            <a:lvl4pPr marL="0" indent="1371600">
              <a:spcBef>
                <a:spcPts val="300"/>
              </a:spcBef>
              <a:buSzTx/>
              <a:buFontTx/>
              <a:buNone/>
              <a:defRPr sz="1400"/>
            </a:lvl4pPr>
            <a:lvl5pPr marL="0" indent="1828800">
              <a:spcBef>
                <a:spcPts val="300"/>
              </a:spcBef>
              <a:buSzTx/>
              <a:buFontTx/>
              <a:buNone/>
              <a:defRPr sz="1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9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76378003"/>
      </p:ext>
    </p:extLst>
  </p:cSld>
  <p:clrMapOvr>
    <a:masterClrMapping/>
  </p:clrMapOvr>
  <p:transition spd="med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" name="Picture 6" descr="Picture 6"/>
          <p:cNvPicPr>
            <a:picLocks noChangeAspect="1"/>
          </p:cNvPicPr>
          <p:nvPr/>
        </p:nvPicPr>
        <p:blipFill>
          <a:blip r:embed="rId2"/>
          <a:srcRect b="26743"/>
          <a:stretch>
            <a:fillRect/>
          </a:stretch>
        </p:blipFill>
        <p:spPr>
          <a:xfrm>
            <a:off x="0" y="4267200"/>
            <a:ext cx="12192000" cy="2590800"/>
          </a:xfrm>
          <a:prstGeom prst="rect">
            <a:avLst/>
          </a:prstGeom>
          <a:ln w="12700">
            <a:miter lim="400000"/>
          </a:ln>
        </p:spPr>
      </p:pic>
      <p:sp>
        <p:nvSpPr>
          <p:cNvPr id="102" name="Title Text"/>
          <p:cNvSpPr txBox="1">
            <a:spLocks noGrp="1"/>
          </p:cNvSpPr>
          <p:nvPr>
            <p:ph type="title"/>
          </p:nvPr>
        </p:nvSpPr>
        <p:spPr>
          <a:xfrm>
            <a:off x="1016000" y="228600"/>
            <a:ext cx="10871200" cy="11430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03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016000" y="1600201"/>
            <a:ext cx="10566400" cy="2185989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0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457718" y="6217852"/>
            <a:ext cx="279882" cy="276999"/>
          </a:xfrm>
          <a:prstGeom prst="rect">
            <a:avLst/>
          </a:prstGeom>
        </p:spPr>
        <p:txBody>
          <a:bodyPr anchor="ctr"/>
          <a:lstStyle>
            <a:lvl1pPr algn="r">
              <a:defRPr sz="12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23591425"/>
      </p:ext>
    </p:extLst>
  </p:cSld>
  <p:clrMapOvr>
    <a:masterClrMapping/>
  </p:clrMapOvr>
  <p:transition spd="med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" name="Picture 6" descr="Picture 6"/>
          <p:cNvPicPr>
            <a:picLocks noChangeAspect="1"/>
          </p:cNvPicPr>
          <p:nvPr/>
        </p:nvPicPr>
        <p:blipFill>
          <a:blip r:embed="rId2"/>
          <a:srcRect b="26743"/>
          <a:stretch>
            <a:fillRect/>
          </a:stretch>
        </p:blipFill>
        <p:spPr>
          <a:xfrm>
            <a:off x="0" y="4267200"/>
            <a:ext cx="12192000" cy="2590800"/>
          </a:xfrm>
          <a:prstGeom prst="rect">
            <a:avLst/>
          </a:prstGeom>
          <a:ln w="12700">
            <a:miter lim="400000"/>
          </a:ln>
        </p:spPr>
      </p:pic>
      <p:sp>
        <p:nvSpPr>
          <p:cNvPr id="112" name="Title Text"/>
          <p:cNvSpPr txBox="1">
            <a:spLocks noGrp="1"/>
          </p:cNvSpPr>
          <p:nvPr>
            <p:ph type="title"/>
          </p:nvPr>
        </p:nvSpPr>
        <p:spPr>
          <a:xfrm>
            <a:off x="1016000" y="228600"/>
            <a:ext cx="10871200" cy="11430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13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016000" y="1600201"/>
            <a:ext cx="5181600" cy="4525963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1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457718" y="6217852"/>
            <a:ext cx="279882" cy="276999"/>
          </a:xfrm>
          <a:prstGeom prst="rect">
            <a:avLst/>
          </a:prstGeom>
        </p:spPr>
        <p:txBody>
          <a:bodyPr anchor="ctr"/>
          <a:lstStyle>
            <a:lvl1pPr algn="r">
              <a:defRPr sz="12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66404852"/>
      </p:ext>
    </p:extLst>
  </p:cSld>
  <p:clrMapOvr>
    <a:masterClrMapping/>
  </p:clrMapOvr>
  <p:transition spd="med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Title Text"/>
          <p:cNvSpPr txBox="1">
            <a:spLocks noGrp="1"/>
          </p:cNvSpPr>
          <p:nvPr>
            <p:ph type="title"/>
          </p:nvPr>
        </p:nvSpPr>
        <p:spPr>
          <a:xfrm>
            <a:off x="914400" y="152400"/>
            <a:ext cx="9160933" cy="16002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22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6146800" y="1828800"/>
            <a:ext cx="5029200" cy="3657600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2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255426" y="6172201"/>
            <a:ext cx="374459" cy="369332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46747544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51C4A-FC61-4266-8A08-3E46922091F0}" type="datetimeFigureOut">
              <a:rPr lang="en-US" smtClean="0"/>
              <a:t>11/20/21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2D24A4-96E3-44AA-95BD-D32F3C5063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83375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51C4A-FC61-4266-8A08-3E46922091F0}" type="datetimeFigureOut">
              <a:rPr lang="en-US" smtClean="0"/>
              <a:t>11/20/21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2D24A4-96E3-44AA-95BD-D32F3C5063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90666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51C4A-FC61-4266-8A08-3E46922091F0}" type="datetimeFigureOut">
              <a:rPr lang="en-US" smtClean="0"/>
              <a:t>11/20/21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2D24A4-96E3-44AA-95BD-D32F3C5063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95122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51C4A-FC61-4266-8A08-3E46922091F0}" type="datetimeFigureOut">
              <a:rPr lang="en-US" smtClean="0"/>
              <a:t>11/20/21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2D24A4-96E3-44AA-95BD-D32F3C5063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35354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51C4A-FC61-4266-8A08-3E46922091F0}" type="datetimeFigureOut">
              <a:rPr lang="en-US" smtClean="0"/>
              <a:t>11/20/21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2D24A4-96E3-44AA-95BD-D32F3C5063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0413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51C4A-FC61-4266-8A08-3E46922091F0}" type="datetimeFigureOut">
              <a:rPr lang="en-US" smtClean="0"/>
              <a:t>11/20/21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2D24A4-96E3-44AA-95BD-D32F3C5063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86136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451C4A-FC61-4266-8A08-3E46922091F0}" type="datetimeFigureOut">
              <a:rPr lang="en-US" smtClean="0"/>
              <a:t>11/20/21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2D24A4-96E3-44AA-95BD-D32F3C5063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79914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85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11/20/21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CB4B4D-7CA3-9044-876B-883B54F8677D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74348906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Picture 6"/>
          <p:cNvPicPr>
            <a:picLocks noChangeAspect="1"/>
          </p:cNvPicPr>
          <p:nvPr/>
        </p:nvPicPr>
        <p:blipFill>
          <a:blip r:embed="rId14"/>
          <a:srcRect b="26743"/>
          <a:stretch>
            <a:fillRect/>
          </a:stretch>
        </p:blipFill>
        <p:spPr>
          <a:xfrm>
            <a:off x="0" y="4267200"/>
            <a:ext cx="12192000" cy="2590800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Title Text"/>
          <p:cNvSpPr txBox="1">
            <a:spLocks noGrp="1"/>
          </p:cNvSpPr>
          <p:nvPr>
            <p:ph type="title"/>
          </p:nvPr>
        </p:nvSpPr>
        <p:spPr>
          <a:xfrm>
            <a:off x="609600" y="274639"/>
            <a:ext cx="10972800" cy="1143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normAutofit/>
          </a:bodyPr>
          <a:lstStyle/>
          <a:p>
            <a:r>
              <a:t>Title Text</a:t>
            </a:r>
          </a:p>
        </p:txBody>
      </p:sp>
      <p:sp>
        <p:nvSpPr>
          <p:cNvPr id="4" name="Body Level One…"/>
          <p:cNvSpPr txBox="1"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737601" y="6356350"/>
            <a:ext cx="374459" cy="369332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>
            <a:spAutoFit/>
          </a:bodyPr>
          <a:lstStyle>
            <a:lvl1pPr>
              <a:defRPr>
                <a:latin typeface="+mj-lt"/>
                <a:ea typeface="+mj-ea"/>
                <a:cs typeface="+mj-cs"/>
                <a:sym typeface="Arial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82531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ransition spd="med"/>
  <p:txStyles>
    <p:titleStyle>
      <a:lvl1pPr marL="0" marR="0" indent="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1pPr>
      <a:lvl2pPr marL="0" marR="0" indent="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2pPr>
      <a:lvl3pPr marL="0" marR="0" indent="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3pPr>
      <a:lvl4pPr marL="0" marR="0" indent="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4pPr>
      <a:lvl5pPr marL="0" marR="0" indent="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5pPr>
      <a:lvl6pPr marL="0" marR="0" indent="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6pPr>
      <a:lvl7pPr marL="0" marR="0" indent="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7pPr>
      <a:lvl8pPr marL="0" marR="0" indent="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8pPr>
      <a:lvl9pPr marL="0" marR="0" indent="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9pPr>
    </p:titleStyle>
    <p:bodyStyle>
      <a:lvl1pPr marL="342900" marR="0" indent="-342900" algn="l" defTabSz="4572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1pPr>
      <a:lvl2pPr marL="783771" marR="0" indent="-326571" algn="l" defTabSz="4572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2pPr>
      <a:lvl3pPr marL="1219200" marR="0" indent="-304800" algn="l" defTabSz="4572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3pPr>
      <a:lvl4pPr marL="1737360" marR="0" indent="-365760" algn="l" defTabSz="4572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4pPr>
      <a:lvl5pPr marL="2194560" marR="0" indent="-365760" algn="l" defTabSz="4572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5pPr>
      <a:lvl6pPr marL="2651760" marR="0" indent="-365760" algn="l" defTabSz="4572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6pPr>
      <a:lvl7pPr marL="3108960" marR="0" indent="-365760" algn="l" defTabSz="4572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7pPr>
      <a:lvl8pPr marL="3566159" marR="0" indent="-365759" algn="l" defTabSz="4572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8pPr>
      <a:lvl9pPr marL="4023359" marR="0" indent="-365759" algn="l" defTabSz="4572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9pPr>
    </p:bodyStyle>
    <p:otherStyle>
      <a:lvl1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1pPr>
      <a:lvl2pPr marL="0" marR="0" indent="45720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2pPr>
      <a:lvl3pPr marL="0" marR="0" indent="91440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3pPr>
      <a:lvl4pPr marL="0" marR="0" indent="137160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4pPr>
      <a:lvl5pPr marL="0" marR="0" indent="182880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5pPr>
      <a:lvl6pPr marL="0" marR="0" indent="228600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6pPr>
      <a:lvl7pPr marL="0" marR="0" indent="274320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7pPr>
      <a:lvl8pPr marL="0" marR="0" indent="320040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8pPr>
      <a:lvl9pPr marL="0" marR="0" indent="365760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60.png"/><Relationship Id="rId4" Type="http://schemas.openxmlformats.org/officeDocument/2006/relationships/notesSlide" Target="../notesSlides/notesSlide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tiff"/><Relationship Id="rId2" Type="http://schemas.openxmlformats.org/officeDocument/2006/relationships/image" Target="../media/image61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3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6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9.jpe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" name="JOG_BG.jpg" descr="JOG_BG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34" name="Image" descr="Image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6607" y="-324150"/>
            <a:ext cx="2336631" cy="7182151"/>
          </a:xfrm>
          <a:prstGeom prst="rect">
            <a:avLst/>
          </a:prstGeom>
          <a:ln w="12700">
            <a:miter lim="400000"/>
          </a:ln>
        </p:spPr>
      </p:pic>
      <p:pic>
        <p:nvPicPr>
          <p:cNvPr id="135" name="Image" descr="Image"/>
          <p:cNvPicPr>
            <a:picLocks noChangeAspect="1"/>
          </p:cNvPicPr>
          <p:nvPr/>
        </p:nvPicPr>
        <p:blipFill>
          <a:blip r:embed="rId5" cstate="screen">
            <a:alphaModFix amt="57103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6607" y="-27610"/>
            <a:ext cx="2113021" cy="2412800"/>
          </a:xfrm>
          <a:prstGeom prst="rect">
            <a:avLst/>
          </a:prstGeom>
          <a:ln w="12700">
            <a:miter lim="400000"/>
          </a:ln>
        </p:spPr>
      </p:pic>
      <p:sp>
        <p:nvSpPr>
          <p:cNvPr id="12" name="A…">
            <a:extLst>
              <a:ext uri="{FF2B5EF4-FFF2-40B4-BE49-F238E27FC236}">
                <a16:creationId xmlns:a16="http://schemas.microsoft.com/office/drawing/2014/main" id="{BC6B703C-0923-754D-89A1-C1D88C2CEA14}"/>
              </a:ext>
            </a:extLst>
          </p:cNvPr>
          <p:cNvSpPr txBox="1"/>
          <p:nvPr/>
        </p:nvSpPr>
        <p:spPr>
          <a:xfrm>
            <a:off x="3498137" y="646187"/>
            <a:ext cx="5182509" cy="20595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25400" tIns="25400" rIns="25400" bIns="25400" anchor="ctr">
            <a:spAutoFit/>
          </a:bodyPr>
          <a:lstStyle/>
          <a:p>
            <a:pPr algn="ctr">
              <a:lnSpc>
                <a:spcPct val="70000"/>
              </a:lnSpc>
              <a:defRPr sz="12000" b="0">
                <a:latin typeface="Brandon Grotesque Light"/>
                <a:ea typeface="Brandon Grotesque Light"/>
                <a:cs typeface="Brandon Grotesque Light"/>
                <a:sym typeface="Brandon Grotesque Light"/>
              </a:defRPr>
            </a:pPr>
            <a:r>
              <a:rPr lang="en-US" sz="6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El </a:t>
            </a:r>
          </a:p>
          <a:p>
            <a:pPr algn="ctr">
              <a:lnSpc>
                <a:spcPct val="70000"/>
              </a:lnSpc>
              <a:defRPr sz="12000" b="0">
                <a:latin typeface="Brandon Grotesque Light"/>
                <a:ea typeface="Brandon Grotesque Light"/>
                <a:cs typeface="Brandon Grotesque Light"/>
                <a:sym typeface="Brandon Grotesque Light"/>
              </a:defRPr>
            </a:pPr>
            <a:r>
              <a:rPr lang="en-US" sz="6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SENDERO</a:t>
            </a:r>
            <a:endParaRPr sz="6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70000"/>
              </a:lnSpc>
              <a:defRPr sz="12000" b="0">
                <a:latin typeface="Brandon Grotesque Bold"/>
                <a:ea typeface="Brandon Grotesque Bold"/>
                <a:cs typeface="Brandon Grotesque Bold"/>
                <a:sym typeface="Brandon Grotesque Bold"/>
              </a:defRPr>
            </a:pPr>
            <a:r>
              <a:rPr lang="en-US" sz="6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EN LA GRACIA</a:t>
            </a:r>
            <a:endParaRPr sz="6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53C047B-44FF-BA48-8D94-998A06DE4F24}"/>
              </a:ext>
            </a:extLst>
          </p:cNvPr>
          <p:cNvSpPr txBox="1"/>
          <p:nvPr/>
        </p:nvSpPr>
        <p:spPr>
          <a:xfrm>
            <a:off x="-6607" y="6070353"/>
            <a:ext cx="12191999" cy="76944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Discipulando a la </a:t>
            </a:r>
            <a:r>
              <a:rPr lang="en-US" sz="4400" b="1" dirty="0" err="1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Próxima</a:t>
            </a:r>
            <a:r>
              <a:rPr lang="en-US" sz="4400" b="1" dirty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 </a:t>
            </a:r>
            <a:r>
              <a:rPr lang="en-US" sz="4400" b="1" dirty="0" err="1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Generación</a:t>
            </a:r>
            <a:endParaRPr lang="en-US" sz="4400" b="1" dirty="0">
              <a:solidFill>
                <a:schemeClr val="bg1"/>
              </a:solidFill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We recognize that children are not a means to an end, but full participants in the Body of Christ. Children are disciples in training, not disciples in waiting."/>
          <p:cNvSpPr txBox="1">
            <a:spLocks noGrp="1"/>
          </p:cNvSpPr>
          <p:nvPr>
            <p:ph type="body" idx="1"/>
          </p:nvPr>
        </p:nvSpPr>
        <p:spPr>
          <a:xfrm>
            <a:off x="194873" y="1201616"/>
            <a:ext cx="11752288" cy="388004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 defTabSz="379475">
              <a:spcBef>
                <a:spcPts val="600"/>
              </a:spcBef>
              <a:buSzTx/>
              <a:buFontTx/>
              <a:buNone/>
              <a:defRPr sz="4233"/>
            </a:lvl1pPr>
          </a:lstStyle>
          <a:p>
            <a:r>
              <a:rPr lang="en-US" sz="4800" dirty="0" err="1"/>
              <a:t>Reconocemos</a:t>
            </a:r>
            <a:r>
              <a:rPr lang="en-US" sz="4800" dirty="0"/>
              <a:t> que los </a:t>
            </a:r>
            <a:r>
              <a:rPr lang="en-US" sz="4800" dirty="0" err="1"/>
              <a:t>niños</a:t>
            </a:r>
            <a:r>
              <a:rPr lang="en-US" sz="4800" dirty="0"/>
              <a:t> no son un medio para un fin, </a:t>
            </a:r>
            <a:r>
              <a:rPr lang="en-US" sz="4800" dirty="0" err="1"/>
              <a:t>sino</a:t>
            </a:r>
            <a:r>
              <a:rPr lang="en-US" sz="4800" dirty="0"/>
              <a:t> </a:t>
            </a:r>
            <a:r>
              <a:rPr lang="en-US" sz="4800" dirty="0" err="1"/>
              <a:t>participantes</a:t>
            </a:r>
            <a:r>
              <a:rPr lang="en-US" sz="4800" dirty="0"/>
              <a:t> con </a:t>
            </a:r>
            <a:r>
              <a:rPr lang="en-US" sz="4800" dirty="0" err="1"/>
              <a:t>pleno</a:t>
            </a:r>
            <a:r>
              <a:rPr lang="en-US" sz="4800" dirty="0"/>
              <a:t> derecho </a:t>
            </a:r>
            <a:r>
              <a:rPr lang="en-US" sz="4800" dirty="0" err="1"/>
              <a:t>en</a:t>
            </a:r>
            <a:r>
              <a:rPr lang="en-US" sz="4800" dirty="0"/>
              <a:t> el Cuerpo de Cristo. Los </a:t>
            </a:r>
            <a:r>
              <a:rPr lang="en-US" sz="4800" dirty="0" err="1"/>
              <a:t>niños</a:t>
            </a:r>
            <a:r>
              <a:rPr lang="en-US" sz="4800" dirty="0"/>
              <a:t> son </a:t>
            </a:r>
            <a:r>
              <a:rPr lang="en-US" sz="4800" dirty="0" err="1"/>
              <a:t>discípulos</a:t>
            </a:r>
            <a:r>
              <a:rPr lang="en-US" sz="4800" dirty="0"/>
              <a:t> </a:t>
            </a:r>
            <a:r>
              <a:rPr lang="en-US" sz="4800" dirty="0" err="1"/>
              <a:t>en</a:t>
            </a:r>
            <a:r>
              <a:rPr lang="en-US" sz="4800" dirty="0"/>
              <a:t> </a:t>
            </a:r>
            <a:r>
              <a:rPr lang="en-US" sz="4800" dirty="0" err="1"/>
              <a:t>formación</a:t>
            </a:r>
            <a:r>
              <a:rPr lang="en-US" sz="4800" dirty="0"/>
              <a:t>, no </a:t>
            </a:r>
            <a:r>
              <a:rPr lang="en-US" sz="4800" dirty="0" err="1"/>
              <a:t>en</a:t>
            </a:r>
            <a:r>
              <a:rPr lang="en-US" sz="4800" dirty="0"/>
              <a:t> </a:t>
            </a:r>
            <a:r>
              <a:rPr lang="en-US" sz="4800" dirty="0" err="1"/>
              <a:t>espera</a:t>
            </a:r>
            <a:r>
              <a:rPr lang="en-US" sz="4800" dirty="0"/>
              <a:t>.</a:t>
            </a:r>
          </a:p>
        </p:txBody>
      </p:sp>
      <p:sp>
        <p:nvSpPr>
          <p:cNvPr id="6" name="The Value of Children  (921)">
            <a:extLst>
              <a:ext uri="{FF2B5EF4-FFF2-40B4-BE49-F238E27FC236}">
                <a16:creationId xmlns:a16="http://schemas.microsoft.com/office/drawing/2014/main" id="{A2A026D0-99A3-9349-BC58-42338FFC855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" y="228601"/>
            <a:ext cx="12192000" cy="973015"/>
          </a:xfrm>
          <a:prstGeom prst="rect">
            <a:avLst/>
          </a:prstGeom>
        </p:spPr>
        <p:txBody>
          <a:bodyPr>
            <a:normAutofit/>
          </a:bodyPr>
          <a:lstStyle>
            <a:lvl1pPr defTabSz="914400">
              <a:defRPr sz="3000" b="1" u="sng"/>
            </a:lvl1pPr>
          </a:lstStyle>
          <a:p>
            <a:r>
              <a:rPr lang="en-US" sz="4800" dirty="0"/>
              <a:t>El valor de la </a:t>
            </a:r>
            <a:r>
              <a:rPr lang="en-US" sz="4800" dirty="0" err="1"/>
              <a:t>niñez</a:t>
            </a:r>
            <a:r>
              <a:rPr lang="en-US" sz="4800" dirty="0"/>
              <a:t> y la </a:t>
            </a:r>
            <a:r>
              <a:rPr lang="en-US" sz="4800" dirty="0" err="1"/>
              <a:t>juventud</a:t>
            </a:r>
            <a:r>
              <a:rPr lang="en-US" sz="4800" dirty="0"/>
              <a:t>.</a:t>
            </a:r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Thus, holistic and transformational ministry to children and their families in every local church will be a priority as evidenced by:"/>
          <p:cNvSpPr txBox="1">
            <a:spLocks noGrp="1"/>
          </p:cNvSpPr>
          <p:nvPr>
            <p:ph type="body" idx="1"/>
          </p:nvPr>
        </p:nvSpPr>
        <p:spPr>
          <a:xfrm>
            <a:off x="209862" y="374754"/>
            <a:ext cx="11737299" cy="413728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 defTabSz="356615">
              <a:spcBef>
                <a:spcPts val="500"/>
              </a:spcBef>
              <a:buSzTx/>
              <a:buFontTx/>
              <a:buNone/>
              <a:defRPr sz="4290"/>
            </a:lvl1pPr>
          </a:lstStyle>
          <a:p>
            <a:r>
              <a:rPr lang="en-US" sz="5400" dirty="0"/>
              <a:t>Por lo tanto es una </a:t>
            </a:r>
            <a:r>
              <a:rPr lang="en-US" sz="5400" dirty="0" err="1"/>
              <a:t>prioridad</a:t>
            </a:r>
            <a:r>
              <a:rPr lang="en-US" sz="5400" dirty="0"/>
              <a:t> </a:t>
            </a:r>
            <a:br>
              <a:rPr lang="en-US" sz="5400" dirty="0"/>
            </a:br>
            <a:r>
              <a:rPr lang="en-US" sz="5400" dirty="0" err="1"/>
              <a:t>desarrollar</a:t>
            </a:r>
            <a:r>
              <a:rPr lang="en-US" sz="5400" dirty="0"/>
              <a:t> un </a:t>
            </a:r>
            <a:r>
              <a:rPr lang="en-US" sz="5400" dirty="0" err="1"/>
              <a:t>ministerio</a:t>
            </a:r>
            <a:r>
              <a:rPr lang="en-US" sz="5400" dirty="0"/>
              <a:t> integral y de </a:t>
            </a:r>
            <a:r>
              <a:rPr lang="en-US" sz="5400" dirty="0" err="1"/>
              <a:t>transformación</a:t>
            </a:r>
            <a:r>
              <a:rPr lang="en-US" sz="5400" dirty="0"/>
              <a:t> para los </a:t>
            </a:r>
            <a:r>
              <a:rPr lang="en-US" sz="5400" dirty="0" err="1"/>
              <a:t>niños</a:t>
            </a:r>
            <a:r>
              <a:rPr lang="en-US" sz="5400" dirty="0"/>
              <a:t> y sus </a:t>
            </a:r>
            <a:r>
              <a:rPr lang="en-US" sz="5400" dirty="0" err="1"/>
              <a:t>familias</a:t>
            </a:r>
            <a:r>
              <a:rPr lang="en-US" sz="5400" dirty="0"/>
              <a:t> </a:t>
            </a:r>
            <a:r>
              <a:rPr lang="en-US" sz="5400" dirty="0" err="1"/>
              <a:t>en</a:t>
            </a:r>
            <a:r>
              <a:rPr lang="en-US" sz="5400" dirty="0"/>
              <a:t> </a:t>
            </a:r>
            <a:r>
              <a:rPr lang="en-US" sz="5400" dirty="0" err="1"/>
              <a:t>todas</a:t>
            </a:r>
            <a:r>
              <a:rPr lang="en-US" sz="5400" dirty="0"/>
              <a:t> las </a:t>
            </a:r>
            <a:r>
              <a:rPr lang="en-US" sz="5400" dirty="0" err="1"/>
              <a:t>iglesias</a:t>
            </a:r>
            <a:r>
              <a:rPr lang="en-US" sz="5400" dirty="0"/>
              <a:t> locales, al:</a:t>
            </a:r>
          </a:p>
        </p:txBody>
      </p:sp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providing effective and empowering ministries to the whole child—physically, mentally, emotionally, socially, and spiritually;…"/>
          <p:cNvSpPr txBox="1">
            <a:spLocks noGrp="1"/>
          </p:cNvSpPr>
          <p:nvPr>
            <p:ph type="body" idx="1"/>
          </p:nvPr>
        </p:nvSpPr>
        <p:spPr>
          <a:xfrm>
            <a:off x="359765" y="129777"/>
            <a:ext cx="11422504" cy="4455010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sz="3100" dirty="0" err="1">
                <a:solidFill>
                  <a:schemeClr val="tx1"/>
                </a:solidFill>
              </a:rPr>
              <a:t>Proveer</a:t>
            </a:r>
            <a:r>
              <a:rPr lang="en-US" sz="3100" dirty="0">
                <a:solidFill>
                  <a:schemeClr val="tx1"/>
                </a:solidFill>
              </a:rPr>
              <a:t> </a:t>
            </a:r>
            <a:r>
              <a:rPr lang="en-US" sz="3100" dirty="0" err="1">
                <a:solidFill>
                  <a:schemeClr val="tx1"/>
                </a:solidFill>
              </a:rPr>
              <a:t>ministerios</a:t>
            </a:r>
            <a:r>
              <a:rPr lang="en-US" sz="3100" dirty="0">
                <a:solidFill>
                  <a:schemeClr val="tx1"/>
                </a:solidFill>
              </a:rPr>
              <a:t> </a:t>
            </a:r>
            <a:r>
              <a:rPr lang="en-US" sz="3100" dirty="0" err="1">
                <a:solidFill>
                  <a:schemeClr val="tx1"/>
                </a:solidFill>
              </a:rPr>
              <a:t>eficaces</a:t>
            </a:r>
            <a:r>
              <a:rPr lang="en-US" sz="3100" dirty="0">
                <a:solidFill>
                  <a:schemeClr val="tx1"/>
                </a:solidFill>
              </a:rPr>
              <a:t> que </a:t>
            </a:r>
            <a:r>
              <a:rPr lang="en-US" sz="3100" dirty="0" err="1">
                <a:solidFill>
                  <a:schemeClr val="tx1"/>
                </a:solidFill>
              </a:rPr>
              <a:t>ayuden</a:t>
            </a:r>
            <a:r>
              <a:rPr lang="en-US" sz="3100" dirty="0">
                <a:solidFill>
                  <a:schemeClr val="tx1"/>
                </a:solidFill>
              </a:rPr>
              <a:t> al </a:t>
            </a:r>
            <a:r>
              <a:rPr lang="en-US" sz="3100" dirty="0" err="1">
                <a:solidFill>
                  <a:schemeClr val="tx1"/>
                </a:solidFill>
              </a:rPr>
              <a:t>niño</a:t>
            </a:r>
            <a:r>
              <a:rPr lang="en-US" sz="3100" dirty="0">
                <a:solidFill>
                  <a:schemeClr val="tx1"/>
                </a:solidFill>
              </a:rPr>
              <a:t> </a:t>
            </a:r>
            <a:r>
              <a:rPr lang="en-US" sz="3100" dirty="0" err="1">
                <a:solidFill>
                  <a:schemeClr val="tx1"/>
                </a:solidFill>
              </a:rPr>
              <a:t>integralmente</a:t>
            </a:r>
            <a:r>
              <a:rPr lang="en-US" sz="3100" dirty="0">
                <a:solidFill>
                  <a:schemeClr val="tx1"/>
                </a:solidFill>
              </a:rPr>
              <a:t>: </a:t>
            </a:r>
            <a:r>
              <a:rPr lang="en-US" sz="3100" dirty="0" err="1">
                <a:solidFill>
                  <a:schemeClr val="tx1"/>
                </a:solidFill>
              </a:rPr>
              <a:t>física</a:t>
            </a:r>
            <a:r>
              <a:rPr lang="en-US" sz="3100" dirty="0">
                <a:solidFill>
                  <a:schemeClr val="tx1"/>
                </a:solidFill>
              </a:rPr>
              <a:t>, mental, </a:t>
            </a:r>
            <a:r>
              <a:rPr lang="en-US" sz="3100" dirty="0" err="1">
                <a:solidFill>
                  <a:schemeClr val="tx1"/>
                </a:solidFill>
              </a:rPr>
              <a:t>emocional</a:t>
            </a:r>
            <a:r>
              <a:rPr lang="en-US" sz="3100" dirty="0">
                <a:solidFill>
                  <a:schemeClr val="tx1"/>
                </a:solidFill>
              </a:rPr>
              <a:t>, social y </a:t>
            </a:r>
            <a:r>
              <a:rPr lang="en-US" sz="3100" dirty="0" err="1">
                <a:solidFill>
                  <a:schemeClr val="tx1"/>
                </a:solidFill>
              </a:rPr>
              <a:t>espiritualmente</a:t>
            </a:r>
            <a:r>
              <a:rPr lang="en-US" sz="3100" dirty="0">
                <a:solidFill>
                  <a:schemeClr val="tx1"/>
                </a:solidFill>
              </a:rPr>
              <a:t>;</a:t>
            </a:r>
          </a:p>
          <a:p>
            <a:r>
              <a:rPr lang="en-US" sz="3100" dirty="0">
                <a:solidFill>
                  <a:schemeClr val="tx1"/>
                </a:solidFill>
              </a:rPr>
              <a:t>Articular </a:t>
            </a:r>
            <a:r>
              <a:rPr lang="en-US" sz="3100" dirty="0" err="1">
                <a:solidFill>
                  <a:schemeClr val="tx1"/>
                </a:solidFill>
              </a:rPr>
              <a:t>posturas</a:t>
            </a:r>
            <a:r>
              <a:rPr lang="en-US" sz="3100" dirty="0">
                <a:solidFill>
                  <a:schemeClr val="tx1"/>
                </a:solidFill>
              </a:rPr>
              <a:t> </a:t>
            </a:r>
            <a:r>
              <a:rPr lang="en-US" sz="3100" dirty="0" err="1">
                <a:solidFill>
                  <a:schemeClr val="tx1"/>
                </a:solidFill>
              </a:rPr>
              <a:t>cristianas</a:t>
            </a:r>
            <a:r>
              <a:rPr lang="en-US" sz="3100" dirty="0">
                <a:solidFill>
                  <a:schemeClr val="tx1"/>
                </a:solidFill>
              </a:rPr>
              <a:t> </a:t>
            </a:r>
            <a:r>
              <a:rPr lang="en-US" sz="3100" dirty="0" err="1">
                <a:solidFill>
                  <a:schemeClr val="tx1"/>
                </a:solidFill>
              </a:rPr>
              <a:t>sobre</a:t>
            </a:r>
            <a:r>
              <a:rPr lang="en-US" sz="3100" dirty="0">
                <a:solidFill>
                  <a:schemeClr val="tx1"/>
                </a:solidFill>
              </a:rPr>
              <a:t> </a:t>
            </a:r>
            <a:r>
              <a:rPr lang="en-US" sz="3100" dirty="0" err="1">
                <a:solidFill>
                  <a:schemeClr val="tx1"/>
                </a:solidFill>
              </a:rPr>
              <a:t>asuntos</a:t>
            </a:r>
            <a:r>
              <a:rPr lang="en-US" sz="3100" dirty="0">
                <a:solidFill>
                  <a:schemeClr val="tx1"/>
                </a:solidFill>
              </a:rPr>
              <a:t> </a:t>
            </a:r>
            <a:r>
              <a:rPr lang="en-US" sz="3100" dirty="0" err="1">
                <a:solidFill>
                  <a:schemeClr val="tx1"/>
                </a:solidFill>
              </a:rPr>
              <a:t>actuales</a:t>
            </a:r>
            <a:r>
              <a:rPr lang="en-US" sz="3100" dirty="0">
                <a:solidFill>
                  <a:schemeClr val="tx1"/>
                </a:solidFill>
              </a:rPr>
              <a:t> </a:t>
            </a:r>
            <a:r>
              <a:rPr lang="en-US" sz="3100" dirty="0" err="1">
                <a:solidFill>
                  <a:schemeClr val="tx1"/>
                </a:solidFill>
              </a:rPr>
              <a:t>acerca</a:t>
            </a:r>
            <a:r>
              <a:rPr lang="en-US" sz="3100" dirty="0">
                <a:solidFill>
                  <a:schemeClr val="tx1"/>
                </a:solidFill>
              </a:rPr>
              <a:t> de la </a:t>
            </a:r>
            <a:r>
              <a:rPr lang="en-US" sz="3100" dirty="0" err="1">
                <a:solidFill>
                  <a:schemeClr val="tx1"/>
                </a:solidFill>
              </a:rPr>
              <a:t>justicia</a:t>
            </a:r>
            <a:r>
              <a:rPr lang="en-US" sz="3100" dirty="0">
                <a:solidFill>
                  <a:schemeClr val="tx1"/>
                </a:solidFill>
              </a:rPr>
              <a:t> social </a:t>
            </a:r>
            <a:r>
              <a:rPr lang="en-US" sz="3100" dirty="0" err="1">
                <a:solidFill>
                  <a:schemeClr val="tx1"/>
                </a:solidFill>
              </a:rPr>
              <a:t>referente</a:t>
            </a:r>
            <a:r>
              <a:rPr lang="en-US" sz="3100" dirty="0">
                <a:solidFill>
                  <a:schemeClr val="tx1"/>
                </a:solidFill>
              </a:rPr>
              <a:t> a los </a:t>
            </a:r>
            <a:r>
              <a:rPr lang="en-US" sz="3100" dirty="0" err="1">
                <a:solidFill>
                  <a:schemeClr val="tx1"/>
                </a:solidFill>
              </a:rPr>
              <a:t>niños</a:t>
            </a:r>
            <a:r>
              <a:rPr lang="en-US" sz="3100" dirty="0">
                <a:solidFill>
                  <a:schemeClr val="tx1"/>
                </a:solidFill>
              </a:rPr>
              <a:t>;</a:t>
            </a:r>
          </a:p>
          <a:p>
            <a:r>
              <a:rPr lang="en-US" sz="3100" dirty="0" err="1">
                <a:solidFill>
                  <a:schemeClr val="tx1"/>
                </a:solidFill>
              </a:rPr>
              <a:t>Guiar</a:t>
            </a:r>
            <a:r>
              <a:rPr lang="en-US" sz="3100" dirty="0">
                <a:solidFill>
                  <a:schemeClr val="tx1"/>
                </a:solidFill>
              </a:rPr>
              <a:t> a los </a:t>
            </a:r>
            <a:r>
              <a:rPr lang="en-US" sz="3100" dirty="0" err="1">
                <a:solidFill>
                  <a:schemeClr val="tx1"/>
                </a:solidFill>
              </a:rPr>
              <a:t>niños</a:t>
            </a:r>
            <a:r>
              <a:rPr lang="en-US" sz="3100" dirty="0">
                <a:solidFill>
                  <a:schemeClr val="tx1"/>
                </a:solidFill>
              </a:rPr>
              <a:t> al </a:t>
            </a:r>
            <a:r>
              <a:rPr lang="en-US" sz="3100" dirty="0" err="1">
                <a:solidFill>
                  <a:schemeClr val="tx1"/>
                </a:solidFill>
              </a:rPr>
              <a:t>propósito</a:t>
            </a:r>
            <a:r>
              <a:rPr lang="en-US" sz="3100" dirty="0">
                <a:solidFill>
                  <a:schemeClr val="tx1"/>
                </a:solidFill>
              </a:rPr>
              <a:t> central de la </a:t>
            </a:r>
            <a:r>
              <a:rPr lang="en-US" sz="3100" dirty="0" err="1">
                <a:solidFill>
                  <a:schemeClr val="tx1"/>
                </a:solidFill>
              </a:rPr>
              <a:t>misión</a:t>
            </a:r>
            <a:r>
              <a:rPr lang="en-US" sz="3100" dirty="0">
                <a:solidFill>
                  <a:schemeClr val="tx1"/>
                </a:solidFill>
              </a:rPr>
              <a:t> y al </a:t>
            </a:r>
            <a:r>
              <a:rPr lang="en-US" sz="3100" dirty="0" err="1">
                <a:solidFill>
                  <a:schemeClr val="tx1"/>
                </a:solidFill>
              </a:rPr>
              <a:t>ministerio</a:t>
            </a:r>
            <a:r>
              <a:rPr lang="en-US" sz="3100" dirty="0">
                <a:solidFill>
                  <a:schemeClr val="tx1"/>
                </a:solidFill>
              </a:rPr>
              <a:t> de la </a:t>
            </a:r>
            <a:r>
              <a:rPr lang="en-US" sz="3100" dirty="0" err="1">
                <a:solidFill>
                  <a:schemeClr val="tx1"/>
                </a:solidFill>
              </a:rPr>
              <a:t>comunidad</a:t>
            </a:r>
            <a:r>
              <a:rPr lang="en-US" sz="3100" dirty="0">
                <a:solidFill>
                  <a:schemeClr val="tx1"/>
                </a:solidFill>
              </a:rPr>
              <a:t> de </a:t>
            </a:r>
            <a:r>
              <a:rPr lang="en-US" sz="3100" dirty="0" err="1">
                <a:solidFill>
                  <a:schemeClr val="tx1"/>
                </a:solidFill>
              </a:rPr>
              <a:t>fe</a:t>
            </a:r>
            <a:r>
              <a:rPr lang="en-US" sz="3100" dirty="0">
                <a:solidFill>
                  <a:schemeClr val="tx1"/>
                </a:solidFill>
              </a:rPr>
              <a:t>;</a:t>
            </a:r>
          </a:p>
          <a:p>
            <a:r>
              <a:rPr lang="en-US" sz="3100" dirty="0" err="1">
                <a:solidFill>
                  <a:schemeClr val="tx1"/>
                </a:solidFill>
              </a:rPr>
              <a:t>Discipular</a:t>
            </a:r>
            <a:r>
              <a:rPr lang="en-US" sz="3100" dirty="0">
                <a:solidFill>
                  <a:schemeClr val="tx1"/>
                </a:solidFill>
              </a:rPr>
              <a:t> a los </a:t>
            </a:r>
            <a:r>
              <a:rPr lang="en-US" sz="3100" dirty="0" err="1">
                <a:solidFill>
                  <a:schemeClr val="tx1"/>
                </a:solidFill>
              </a:rPr>
              <a:t>niños</a:t>
            </a:r>
            <a:r>
              <a:rPr lang="en-US" sz="3100" dirty="0">
                <a:solidFill>
                  <a:schemeClr val="tx1"/>
                </a:solidFill>
              </a:rPr>
              <a:t> y </a:t>
            </a:r>
            <a:r>
              <a:rPr lang="en-US" sz="3100" dirty="0" err="1">
                <a:solidFill>
                  <a:schemeClr val="tx1"/>
                </a:solidFill>
              </a:rPr>
              <a:t>capacitarlos</a:t>
            </a:r>
            <a:r>
              <a:rPr lang="en-US" sz="3100" dirty="0">
                <a:solidFill>
                  <a:schemeClr val="tx1"/>
                </a:solidFill>
              </a:rPr>
              <a:t> para que, a </a:t>
            </a:r>
            <a:r>
              <a:rPr lang="en-US" sz="3100" dirty="0" err="1">
                <a:solidFill>
                  <a:schemeClr val="tx1"/>
                </a:solidFill>
              </a:rPr>
              <a:t>su</a:t>
            </a:r>
            <a:r>
              <a:rPr lang="en-US" sz="3100" dirty="0">
                <a:solidFill>
                  <a:schemeClr val="tx1"/>
                </a:solidFill>
              </a:rPr>
              <a:t> </a:t>
            </a:r>
            <a:r>
              <a:rPr lang="en-US" sz="3100" dirty="0" err="1">
                <a:solidFill>
                  <a:schemeClr val="tx1"/>
                </a:solidFill>
              </a:rPr>
              <a:t>vez</a:t>
            </a:r>
            <a:r>
              <a:rPr lang="en-US" sz="3100" dirty="0">
                <a:solidFill>
                  <a:schemeClr val="tx1"/>
                </a:solidFill>
              </a:rPr>
              <a:t>, </a:t>
            </a:r>
            <a:r>
              <a:rPr lang="en-US" sz="3100" dirty="0" err="1">
                <a:solidFill>
                  <a:schemeClr val="tx1"/>
                </a:solidFill>
              </a:rPr>
              <a:t>ellos</a:t>
            </a:r>
            <a:r>
              <a:rPr lang="en-US" sz="3100" dirty="0">
                <a:solidFill>
                  <a:schemeClr val="tx1"/>
                </a:solidFill>
              </a:rPr>
              <a:t> </a:t>
            </a:r>
            <a:r>
              <a:rPr lang="en-US" sz="3100" dirty="0" err="1">
                <a:solidFill>
                  <a:schemeClr val="tx1"/>
                </a:solidFill>
              </a:rPr>
              <a:t>discipulen</a:t>
            </a:r>
            <a:r>
              <a:rPr lang="en-US" sz="3100" dirty="0">
                <a:solidFill>
                  <a:schemeClr val="tx1"/>
                </a:solidFill>
              </a:rPr>
              <a:t> a </a:t>
            </a:r>
            <a:r>
              <a:rPr lang="en-US" sz="3100" dirty="0" err="1">
                <a:solidFill>
                  <a:schemeClr val="tx1"/>
                </a:solidFill>
              </a:rPr>
              <a:t>otros</a:t>
            </a:r>
            <a:r>
              <a:rPr lang="en-US" sz="3100" dirty="0">
                <a:solidFill>
                  <a:schemeClr val="tx1"/>
                </a:solidFill>
              </a:rPr>
              <a:t>,</a:t>
            </a:r>
          </a:p>
          <a:p>
            <a:r>
              <a:rPr lang="en-US" sz="3100" dirty="0" err="1">
                <a:solidFill>
                  <a:schemeClr val="tx1"/>
                </a:solidFill>
              </a:rPr>
              <a:t>Equipar</a:t>
            </a:r>
            <a:r>
              <a:rPr lang="en-US" sz="3100" dirty="0">
                <a:solidFill>
                  <a:schemeClr val="tx1"/>
                </a:solidFill>
              </a:rPr>
              <a:t> a los padres para </a:t>
            </a:r>
            <a:r>
              <a:rPr lang="en-US" sz="3100" dirty="0" err="1">
                <a:solidFill>
                  <a:schemeClr val="tx1"/>
                </a:solidFill>
              </a:rPr>
              <a:t>nutrir</a:t>
            </a:r>
            <a:r>
              <a:rPr lang="en-US" sz="3100" dirty="0">
                <a:solidFill>
                  <a:schemeClr val="tx1"/>
                </a:solidFill>
              </a:rPr>
              <a:t> la </a:t>
            </a:r>
            <a:r>
              <a:rPr lang="en-US" sz="3100" dirty="0" err="1">
                <a:solidFill>
                  <a:schemeClr val="tx1"/>
                </a:solidFill>
              </a:rPr>
              <a:t>formación</a:t>
            </a:r>
            <a:r>
              <a:rPr lang="en-US" sz="3100" dirty="0">
                <a:solidFill>
                  <a:schemeClr val="tx1"/>
                </a:solidFill>
              </a:rPr>
              <a:t> spiritual de sus </a:t>
            </a:r>
            <a:r>
              <a:rPr lang="en-US" sz="3100" dirty="0" err="1">
                <a:solidFill>
                  <a:schemeClr val="tx1"/>
                </a:solidFill>
              </a:rPr>
              <a:t>hijos</a:t>
            </a:r>
            <a:r>
              <a:rPr lang="en-US" sz="3100" dirty="0">
                <a:solidFill>
                  <a:schemeClr val="tx1"/>
                </a:solidFill>
              </a:rPr>
              <a:t>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Since the church’s educational institutions (Bible schools,  colleges, universities, and seminaries) prepare students for leadership, they play a crucial role in carrying out the vision and mission of communicating the value of children. They join local "/>
          <p:cNvSpPr txBox="1"/>
          <p:nvPr/>
        </p:nvSpPr>
        <p:spPr>
          <a:xfrm>
            <a:off x="164893" y="120227"/>
            <a:ext cx="11827238" cy="45243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rIns="45719">
            <a:spAutoFit/>
          </a:bodyPr>
          <a:lstStyle/>
          <a:p>
            <a:r>
              <a:rPr lang="en-US" sz="3200" dirty="0" err="1"/>
              <a:t>Puesto</a:t>
            </a:r>
            <a:r>
              <a:rPr lang="en-US" sz="3200" dirty="0"/>
              <a:t> que las </a:t>
            </a:r>
            <a:r>
              <a:rPr lang="en-US" sz="3200" dirty="0" err="1"/>
              <a:t>instituciones</a:t>
            </a:r>
            <a:r>
              <a:rPr lang="en-US" sz="3200" dirty="0"/>
              <a:t> </a:t>
            </a:r>
            <a:r>
              <a:rPr lang="en-US" sz="3200" dirty="0" err="1"/>
              <a:t>educativas</a:t>
            </a:r>
            <a:r>
              <a:rPr lang="en-US" sz="3200" dirty="0"/>
              <a:t> de la </a:t>
            </a:r>
            <a:r>
              <a:rPr lang="en-US" sz="3200" dirty="0" err="1"/>
              <a:t>iglesia</a:t>
            </a:r>
            <a:r>
              <a:rPr lang="en-US" sz="3200" dirty="0"/>
              <a:t> (</a:t>
            </a:r>
            <a:r>
              <a:rPr lang="en-US" sz="3200" dirty="0" err="1"/>
              <a:t>escuelas</a:t>
            </a:r>
            <a:r>
              <a:rPr lang="en-US" sz="3200" dirty="0"/>
              <a:t> </a:t>
            </a:r>
            <a:r>
              <a:rPr lang="en-US" sz="3200" dirty="0" err="1"/>
              <a:t>bíblicas</a:t>
            </a:r>
            <a:r>
              <a:rPr lang="en-US" sz="3200" dirty="0"/>
              <a:t>, </a:t>
            </a:r>
            <a:r>
              <a:rPr lang="en-US" sz="3200" dirty="0" err="1"/>
              <a:t>universidades</a:t>
            </a:r>
            <a:r>
              <a:rPr lang="en-US" sz="3200" dirty="0"/>
              <a:t> y </a:t>
            </a:r>
            <a:r>
              <a:rPr lang="en-US" sz="3200" dirty="0" err="1"/>
              <a:t>seminarios</a:t>
            </a:r>
            <a:r>
              <a:rPr lang="en-US" sz="3200" dirty="0"/>
              <a:t>) </a:t>
            </a:r>
            <a:r>
              <a:rPr lang="en-US" sz="3200" dirty="0" err="1"/>
              <a:t>forman</a:t>
            </a:r>
            <a:r>
              <a:rPr lang="en-US" sz="3200" dirty="0"/>
              <a:t> </a:t>
            </a:r>
            <a:r>
              <a:rPr lang="en-US" sz="3200" dirty="0" err="1"/>
              <a:t>estudiantes</a:t>
            </a:r>
            <a:r>
              <a:rPr lang="en-US" sz="3200" dirty="0"/>
              <a:t> para el </a:t>
            </a:r>
            <a:r>
              <a:rPr lang="en-US" sz="3200" dirty="0" err="1"/>
              <a:t>liderazgo</a:t>
            </a:r>
            <a:r>
              <a:rPr lang="en-US" sz="3200" dirty="0"/>
              <a:t>, </a:t>
            </a:r>
            <a:r>
              <a:rPr lang="en-US" sz="3200" dirty="0" err="1"/>
              <a:t>éstas</a:t>
            </a:r>
            <a:r>
              <a:rPr lang="en-US" sz="3200" dirty="0"/>
              <a:t> </a:t>
            </a:r>
            <a:r>
              <a:rPr lang="en-US" sz="3200" dirty="0" err="1"/>
              <a:t>desempeñan</a:t>
            </a:r>
            <a:r>
              <a:rPr lang="en-US" sz="3200" dirty="0"/>
              <a:t> una </a:t>
            </a:r>
            <a:r>
              <a:rPr lang="en-US" sz="3200" dirty="0" err="1"/>
              <a:t>función</a:t>
            </a:r>
            <a:r>
              <a:rPr lang="en-US" sz="3200" dirty="0"/>
              <a:t> crucial </a:t>
            </a:r>
            <a:r>
              <a:rPr lang="en-US" sz="3200" dirty="0" err="1"/>
              <a:t>en</a:t>
            </a:r>
            <a:r>
              <a:rPr lang="en-US" sz="3200" dirty="0"/>
              <a:t> </a:t>
            </a:r>
            <a:r>
              <a:rPr lang="en-US" sz="3200" dirty="0" err="1"/>
              <a:t>cumplir</a:t>
            </a:r>
            <a:r>
              <a:rPr lang="en-US" sz="3200" dirty="0"/>
              <a:t> la </a:t>
            </a:r>
            <a:r>
              <a:rPr lang="en-US" sz="3200" dirty="0" err="1"/>
              <a:t>visión</a:t>
            </a:r>
            <a:r>
              <a:rPr lang="en-US" sz="3200" dirty="0"/>
              <a:t> y la </a:t>
            </a:r>
            <a:r>
              <a:rPr lang="en-US" sz="3200" dirty="0" err="1"/>
              <a:t>misión</a:t>
            </a:r>
            <a:r>
              <a:rPr lang="en-US" sz="3200" dirty="0"/>
              <a:t> de </a:t>
            </a:r>
            <a:r>
              <a:rPr lang="en-US" sz="3200" dirty="0" err="1"/>
              <a:t>comunicar</a:t>
            </a:r>
            <a:r>
              <a:rPr lang="en-US" sz="3200" dirty="0"/>
              <a:t> el valor de los </a:t>
            </a:r>
            <a:r>
              <a:rPr lang="en-US" sz="3200" dirty="0" err="1"/>
              <a:t>niños</a:t>
            </a:r>
            <a:r>
              <a:rPr lang="en-US" sz="3200" dirty="0"/>
              <a:t>. </a:t>
            </a:r>
            <a:r>
              <a:rPr lang="en-US" sz="3200" dirty="0" err="1"/>
              <a:t>Éstas</a:t>
            </a:r>
            <a:r>
              <a:rPr lang="en-US" sz="3200" dirty="0"/>
              <a:t> se </a:t>
            </a:r>
            <a:r>
              <a:rPr lang="en-US" sz="3200" dirty="0" err="1"/>
              <a:t>asocian</a:t>
            </a:r>
            <a:r>
              <a:rPr lang="en-US" sz="3200" dirty="0"/>
              <a:t> con las </a:t>
            </a:r>
            <a:r>
              <a:rPr lang="en-US" sz="3200" dirty="0" err="1"/>
              <a:t>iglesias</a:t>
            </a:r>
            <a:r>
              <a:rPr lang="en-US" sz="3200" dirty="0"/>
              <a:t> locales y sus </a:t>
            </a:r>
            <a:r>
              <a:rPr lang="en-US" sz="3200" dirty="0" err="1"/>
              <a:t>familias</a:t>
            </a:r>
            <a:r>
              <a:rPr lang="en-US" sz="3200" dirty="0"/>
              <a:t> para </a:t>
            </a:r>
            <a:r>
              <a:rPr lang="en-US" sz="3200" dirty="0" err="1"/>
              <a:t>compartir</a:t>
            </a:r>
            <a:r>
              <a:rPr lang="en-US" sz="3200" dirty="0"/>
              <a:t> la </a:t>
            </a:r>
            <a:r>
              <a:rPr lang="en-US" sz="3200" dirty="0" err="1"/>
              <a:t>responsabilidad</a:t>
            </a:r>
            <a:r>
              <a:rPr lang="en-US" sz="3200" dirty="0"/>
              <a:t> de </a:t>
            </a:r>
            <a:r>
              <a:rPr lang="en-US" sz="3200" dirty="0" err="1"/>
              <a:t>preparar</a:t>
            </a:r>
            <a:r>
              <a:rPr lang="en-US" sz="3200" dirty="0"/>
              <a:t> </a:t>
            </a:r>
            <a:r>
              <a:rPr lang="en-US" sz="3200" dirty="0" err="1"/>
              <a:t>ministros</a:t>
            </a:r>
            <a:r>
              <a:rPr lang="en-US" sz="3200" dirty="0"/>
              <a:t> y </a:t>
            </a:r>
            <a:r>
              <a:rPr lang="en-US" sz="3200" dirty="0" err="1"/>
              <a:t>laicos</a:t>
            </a:r>
            <a:r>
              <a:rPr lang="en-US" sz="3200" dirty="0"/>
              <a:t> que </a:t>
            </a:r>
            <a:r>
              <a:rPr lang="en-US" sz="3200" dirty="0" err="1"/>
              <a:t>formen</a:t>
            </a:r>
            <a:r>
              <a:rPr lang="en-US" sz="3200" dirty="0"/>
              <a:t> la </a:t>
            </a:r>
            <a:r>
              <a:rPr lang="en-US" sz="3200" dirty="0" err="1"/>
              <a:t>próxima</a:t>
            </a:r>
            <a:r>
              <a:rPr lang="en-US" sz="3200" dirty="0"/>
              <a:t> </a:t>
            </a:r>
            <a:r>
              <a:rPr lang="en-US" sz="3200" dirty="0" err="1"/>
              <a:t>generación</a:t>
            </a:r>
            <a:r>
              <a:rPr lang="en-US" sz="3200" dirty="0"/>
              <a:t> de </a:t>
            </a:r>
            <a:r>
              <a:rPr lang="en-US" sz="3200" dirty="0" err="1"/>
              <a:t>niños</a:t>
            </a:r>
            <a:r>
              <a:rPr lang="en-US" sz="3200" dirty="0"/>
              <a:t> y </a:t>
            </a:r>
            <a:r>
              <a:rPr lang="en-US" sz="3200" dirty="0" err="1"/>
              <a:t>jóvenes</a:t>
            </a:r>
            <a:r>
              <a:rPr lang="en-US" sz="3200" dirty="0"/>
              <a:t> </a:t>
            </a:r>
            <a:r>
              <a:rPr lang="en-US" sz="3200" dirty="0" err="1"/>
              <a:t>bíblica</a:t>
            </a:r>
            <a:r>
              <a:rPr lang="en-US" sz="3200" dirty="0"/>
              <a:t> y </a:t>
            </a:r>
            <a:r>
              <a:rPr lang="en-US" sz="3200" dirty="0" err="1"/>
              <a:t>teológicamente</a:t>
            </a:r>
            <a:r>
              <a:rPr lang="en-US" sz="3200" dirty="0"/>
              <a:t> </a:t>
            </a:r>
            <a:r>
              <a:rPr lang="en-US" sz="3200" dirty="0" err="1"/>
              <a:t>capacitados</a:t>
            </a:r>
            <a:r>
              <a:rPr lang="en-US" sz="3200" dirty="0"/>
              <a:t> y </a:t>
            </a:r>
            <a:r>
              <a:rPr lang="en-US" sz="3200" dirty="0" err="1"/>
              <a:t>así</a:t>
            </a:r>
            <a:r>
              <a:rPr lang="en-US" sz="3200" dirty="0"/>
              <a:t> </a:t>
            </a:r>
            <a:r>
              <a:rPr lang="en-US" sz="3200" dirty="0" err="1"/>
              <a:t>enfrentar</a:t>
            </a:r>
            <a:r>
              <a:rPr lang="en-US" sz="3200" dirty="0"/>
              <a:t> los </a:t>
            </a:r>
            <a:r>
              <a:rPr lang="en-US" sz="3200" dirty="0" err="1"/>
              <a:t>desafíos</a:t>
            </a:r>
            <a:r>
              <a:rPr lang="en-US" sz="3200" dirty="0"/>
              <a:t> de la </a:t>
            </a:r>
            <a:r>
              <a:rPr lang="en-US" sz="3200" dirty="0" err="1"/>
              <a:t>evangelización</a:t>
            </a:r>
            <a:r>
              <a:rPr lang="en-US" sz="3200" dirty="0"/>
              <a:t>, el </a:t>
            </a:r>
            <a:r>
              <a:rPr lang="en-US" sz="3200" dirty="0" err="1"/>
              <a:t>discipulado</a:t>
            </a:r>
            <a:r>
              <a:rPr lang="en-US" sz="3200" dirty="0"/>
              <a:t> y la </a:t>
            </a:r>
            <a:r>
              <a:rPr lang="en-US" sz="3200" dirty="0" err="1"/>
              <a:t>transformación</a:t>
            </a:r>
            <a:r>
              <a:rPr lang="en-US" sz="3200" dirty="0"/>
              <a:t> de la </a:t>
            </a:r>
            <a:r>
              <a:rPr lang="en-US" sz="3200" dirty="0" err="1"/>
              <a:t>sociedad</a:t>
            </a:r>
            <a:r>
              <a:rPr lang="en-US" sz="3200" dirty="0"/>
              <a:t>.</a:t>
            </a:r>
          </a:p>
        </p:txBody>
      </p:sp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The Church of the Nazarene envisions an intergenerational faith community where children and youth are loved and valued, where they are ministered to and incorporated into the Church family through a wide variety of means and methods, and where they have"/>
          <p:cNvSpPr txBox="1"/>
          <p:nvPr/>
        </p:nvSpPr>
        <p:spPr>
          <a:xfrm>
            <a:off x="694267" y="835371"/>
            <a:ext cx="10955866" cy="42473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rIns="45719">
            <a:spAutoFit/>
          </a:bodyPr>
          <a:lstStyle/>
          <a:p>
            <a:r>
              <a:rPr lang="en-US" sz="3600" dirty="0"/>
              <a:t>La </a:t>
            </a:r>
            <a:r>
              <a:rPr lang="en-US" sz="3600" dirty="0" err="1"/>
              <a:t>Iglesia</a:t>
            </a:r>
            <a:r>
              <a:rPr lang="en-US" sz="3600" dirty="0"/>
              <a:t> del </a:t>
            </a:r>
            <a:r>
              <a:rPr lang="en-US" sz="3600" dirty="0" err="1"/>
              <a:t>Nazareno</a:t>
            </a:r>
            <a:r>
              <a:rPr lang="en-US" sz="3600" dirty="0"/>
              <a:t> </a:t>
            </a:r>
            <a:r>
              <a:rPr lang="en-US" sz="3600" dirty="0" err="1"/>
              <a:t>prevé</a:t>
            </a:r>
            <a:r>
              <a:rPr lang="en-US" sz="3600" dirty="0"/>
              <a:t> una </a:t>
            </a:r>
            <a:r>
              <a:rPr lang="en-US" sz="3600" dirty="0" err="1"/>
              <a:t>comunidad</a:t>
            </a:r>
            <a:r>
              <a:rPr lang="en-US" sz="3600" dirty="0"/>
              <a:t> de </a:t>
            </a:r>
            <a:r>
              <a:rPr lang="en-US" sz="3600" dirty="0" err="1"/>
              <a:t>fe</a:t>
            </a:r>
            <a:r>
              <a:rPr lang="en-US" sz="3600" dirty="0"/>
              <a:t> </a:t>
            </a:r>
            <a:r>
              <a:rPr lang="en-US" sz="3600" dirty="0" err="1"/>
              <a:t>multigeneracional</a:t>
            </a:r>
            <a:r>
              <a:rPr lang="en-US" sz="3600" dirty="0"/>
              <a:t> </a:t>
            </a:r>
            <a:r>
              <a:rPr lang="en-US" sz="3600" dirty="0" err="1"/>
              <a:t>donde</a:t>
            </a:r>
            <a:r>
              <a:rPr lang="en-US" sz="3600" dirty="0"/>
              <a:t> </a:t>
            </a:r>
            <a:r>
              <a:rPr lang="en-US" sz="3600" dirty="0" err="1"/>
              <a:t>niños</a:t>
            </a:r>
            <a:r>
              <a:rPr lang="en-US" sz="3600" dirty="0"/>
              <a:t> y </a:t>
            </a:r>
            <a:r>
              <a:rPr lang="en-US" sz="3600" dirty="0" err="1"/>
              <a:t>jóvenes</a:t>
            </a:r>
            <a:r>
              <a:rPr lang="en-US" sz="3600" dirty="0"/>
              <a:t> son </a:t>
            </a:r>
            <a:r>
              <a:rPr lang="en-US" sz="3600" dirty="0" err="1"/>
              <a:t>amados</a:t>
            </a:r>
            <a:r>
              <a:rPr lang="en-US" sz="3600" dirty="0"/>
              <a:t>, </a:t>
            </a:r>
            <a:r>
              <a:rPr lang="en-US" sz="3600" dirty="0" err="1"/>
              <a:t>valorados</a:t>
            </a:r>
            <a:r>
              <a:rPr lang="en-US" sz="3600" dirty="0"/>
              <a:t> y </a:t>
            </a:r>
            <a:r>
              <a:rPr lang="en-US" sz="3600" dirty="0" err="1"/>
              <a:t>ministrados</a:t>
            </a:r>
            <a:r>
              <a:rPr lang="en-US" sz="3600" dirty="0"/>
              <a:t>. A </a:t>
            </a:r>
            <a:r>
              <a:rPr lang="en-US" sz="3600" dirty="0" err="1"/>
              <a:t>través</a:t>
            </a:r>
            <a:r>
              <a:rPr lang="en-US" sz="3600" dirty="0"/>
              <a:t> de una </a:t>
            </a:r>
            <a:r>
              <a:rPr lang="en-US" sz="3600" dirty="0" err="1"/>
              <a:t>amplia</a:t>
            </a:r>
            <a:r>
              <a:rPr lang="en-US" sz="3600" dirty="0"/>
              <a:t> </a:t>
            </a:r>
            <a:r>
              <a:rPr lang="en-US" sz="3600" dirty="0" err="1"/>
              <a:t>variedad</a:t>
            </a:r>
            <a:r>
              <a:rPr lang="en-US" sz="3600" dirty="0"/>
              <a:t> de </a:t>
            </a:r>
            <a:r>
              <a:rPr lang="en-US" sz="3600" dirty="0" err="1"/>
              <a:t>recursos</a:t>
            </a:r>
            <a:r>
              <a:rPr lang="en-US" sz="3600" dirty="0"/>
              <a:t> y </a:t>
            </a:r>
            <a:r>
              <a:rPr lang="en-US" sz="3600" dirty="0" err="1"/>
              <a:t>métodos</a:t>
            </a:r>
            <a:r>
              <a:rPr lang="en-US" sz="3600" dirty="0"/>
              <a:t> se </a:t>
            </a:r>
            <a:r>
              <a:rPr lang="en-US" sz="3600" dirty="0" err="1"/>
              <a:t>unen</a:t>
            </a:r>
            <a:r>
              <a:rPr lang="en-US" sz="3600" dirty="0"/>
              <a:t> a la </a:t>
            </a:r>
            <a:r>
              <a:rPr lang="en-US" sz="3600" dirty="0" err="1"/>
              <a:t>familia</a:t>
            </a:r>
            <a:r>
              <a:rPr lang="en-US" sz="3600" dirty="0"/>
              <a:t> de la </a:t>
            </a:r>
            <a:r>
              <a:rPr lang="en-US" sz="3600" dirty="0" err="1"/>
              <a:t>iglesia</a:t>
            </a:r>
            <a:r>
              <a:rPr lang="en-US" sz="3600" dirty="0"/>
              <a:t>, </a:t>
            </a:r>
            <a:r>
              <a:rPr lang="en-US" sz="3600" dirty="0" err="1"/>
              <a:t>donde</a:t>
            </a:r>
            <a:r>
              <a:rPr lang="en-US" sz="3600" dirty="0"/>
              <a:t> </a:t>
            </a:r>
            <a:r>
              <a:rPr lang="en-US" sz="3600" dirty="0" err="1"/>
              <a:t>niños</a:t>
            </a:r>
            <a:r>
              <a:rPr lang="en-US" sz="3600" dirty="0"/>
              <a:t> y </a:t>
            </a:r>
            <a:r>
              <a:rPr lang="en-US" sz="3600" dirty="0" err="1"/>
              <a:t>jóvenes</a:t>
            </a:r>
            <a:r>
              <a:rPr lang="en-US" sz="3600" dirty="0"/>
              <a:t> </a:t>
            </a:r>
            <a:r>
              <a:rPr lang="en-US" sz="3600" dirty="0" err="1"/>
              <a:t>reciben</a:t>
            </a:r>
            <a:r>
              <a:rPr lang="en-US" sz="3600" dirty="0"/>
              <a:t> la </a:t>
            </a:r>
            <a:r>
              <a:rPr lang="en-US" sz="3600" dirty="0" err="1"/>
              <a:t>oportunidad</a:t>
            </a:r>
            <a:r>
              <a:rPr lang="en-US" sz="3600" dirty="0"/>
              <a:t> de </a:t>
            </a:r>
            <a:r>
              <a:rPr lang="en-US" sz="3600" dirty="0" err="1"/>
              <a:t>ministrar</a:t>
            </a:r>
            <a:r>
              <a:rPr lang="en-US" sz="3600" dirty="0"/>
              <a:t> a los </a:t>
            </a:r>
            <a:r>
              <a:rPr lang="en-US" sz="3600" dirty="0" err="1"/>
              <a:t>demás</a:t>
            </a:r>
            <a:r>
              <a:rPr lang="en-US" sz="3600" dirty="0"/>
              <a:t> </a:t>
            </a:r>
            <a:r>
              <a:rPr lang="en-US" sz="3600" dirty="0" err="1"/>
              <a:t>según</a:t>
            </a:r>
            <a:r>
              <a:rPr lang="en-US" sz="3600" dirty="0"/>
              <a:t> </a:t>
            </a:r>
            <a:r>
              <a:rPr lang="en-US" sz="3600" dirty="0" err="1"/>
              <a:t>su</a:t>
            </a:r>
            <a:r>
              <a:rPr lang="en-US" sz="3600" dirty="0"/>
              <a:t> </a:t>
            </a:r>
            <a:r>
              <a:rPr lang="en-US" sz="3600" dirty="0" err="1"/>
              <a:t>edad</a:t>
            </a:r>
            <a:r>
              <a:rPr lang="en-US" sz="3600" dirty="0"/>
              <a:t>, </a:t>
            </a:r>
            <a:r>
              <a:rPr lang="en-US" sz="3600" dirty="0" err="1"/>
              <a:t>desarrollo</a:t>
            </a:r>
            <a:r>
              <a:rPr lang="en-US" sz="3600" dirty="0"/>
              <a:t>, </a:t>
            </a:r>
            <a:r>
              <a:rPr lang="en-US" sz="3600" dirty="0" err="1"/>
              <a:t>habilidades</a:t>
            </a:r>
            <a:r>
              <a:rPr lang="en-US" sz="3600" dirty="0"/>
              <a:t> y </a:t>
            </a:r>
            <a:r>
              <a:rPr lang="en-US" sz="3600" dirty="0" err="1"/>
              <a:t>dones</a:t>
            </a:r>
            <a:r>
              <a:rPr lang="en-US" sz="3600" dirty="0"/>
              <a:t> </a:t>
            </a:r>
            <a:r>
              <a:rPr lang="en-US" sz="3600" dirty="0" err="1"/>
              <a:t>espirituales</a:t>
            </a:r>
            <a:endParaRPr lang="en-US" sz="3600" dirty="0"/>
          </a:p>
          <a:p>
            <a:endParaRPr lang="en-US" dirty="0"/>
          </a:p>
        </p:txBody>
      </p:sp>
      <p:sp>
        <p:nvSpPr>
          <p:cNvPr id="205" name="OUR VISION"/>
          <p:cNvSpPr txBox="1"/>
          <p:nvPr/>
        </p:nvSpPr>
        <p:spPr>
          <a:xfrm>
            <a:off x="0" y="161212"/>
            <a:ext cx="12191999" cy="63094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rIns="45719">
            <a:spAutoFit/>
          </a:bodyPr>
          <a:lstStyle>
            <a:lvl1pPr>
              <a:defRPr sz="3500" b="1" u="sng"/>
            </a:lvl1pPr>
          </a:lstStyle>
          <a:p>
            <a:pPr algn="ctr"/>
            <a:r>
              <a:rPr lang="en-US" dirty="0"/>
              <a:t>NUESTRO VISIÓN</a:t>
            </a:r>
            <a:endParaRPr dirty="0"/>
          </a:p>
        </p:txBody>
      </p:sp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1" descr="Background pattern&#10;&#10;Description automatically generated">
            <a:extLst>
              <a:ext uri="{FF2B5EF4-FFF2-40B4-BE49-F238E27FC236}">
                <a16:creationId xmlns:a16="http://schemas.microsoft.com/office/drawing/2014/main" id="{8816C836-F12B-4C9F-AA2A-A1B709C387B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 t="6250"/>
          <a:stretch/>
        </p:blipFill>
        <p:spPr>
          <a:xfrm>
            <a:off x="0" y="365125"/>
            <a:ext cx="12191980" cy="6857990"/>
          </a:xfrm>
          <a:prstGeom prst="rect">
            <a:avLst/>
          </a:prstGeom>
        </p:spPr>
      </p:pic>
      <p:sp>
        <p:nvSpPr>
          <p:cNvPr id="19" name="Rectangle 15">
            <a:extLst>
              <a:ext uri="{FF2B5EF4-FFF2-40B4-BE49-F238E27FC236}">
                <a16:creationId xmlns:a16="http://schemas.microsoft.com/office/drawing/2014/main" id="{B50AB553-2A96-4A92-96F2-93548E0969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0000">
                <a:schemeClr val="bg2">
                  <a:alpha val="68000"/>
                </a:schemeClr>
              </a:gs>
              <a:gs pos="85000">
                <a:schemeClr val="bg2">
                  <a:alpha val="97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4E45F35-74B0-8B44-AC32-A4C315A7BCF1}"/>
              </a:ext>
            </a:extLst>
          </p:cNvPr>
          <p:cNvSpPr txBox="1"/>
          <p:nvPr/>
        </p:nvSpPr>
        <p:spPr>
          <a:xfrm>
            <a:off x="838200" y="20355"/>
            <a:ext cx="10515600" cy="9448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200" b="1" dirty="0">
                <a:latin typeface="Arial Black" panose="020B0604020202020204" pitchFamily="34" charset="0"/>
                <a:ea typeface="+mj-ea"/>
                <a:cs typeface="Arial Black" panose="020B0604020202020204" pitchFamily="34" charset="0"/>
              </a:rPr>
              <a:t>ACTIVIDAD EN GRUPOS PEQUEÑOS </a:t>
            </a:r>
          </a:p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200" b="1" dirty="0">
                <a:latin typeface="Arial Black" panose="020B0604020202020204" pitchFamily="34" charset="0"/>
                <a:ea typeface="+mj-ea"/>
                <a:cs typeface="Arial Black" panose="020B0604020202020204" pitchFamily="34" charset="0"/>
              </a:rPr>
              <a:t>(15 </a:t>
            </a:r>
            <a:r>
              <a:rPr lang="en-US" sz="3200" b="1" dirty="0" err="1">
                <a:latin typeface="Arial Black" panose="020B0604020202020204" pitchFamily="34" charset="0"/>
                <a:ea typeface="+mj-ea"/>
                <a:cs typeface="Arial Black" panose="020B0604020202020204" pitchFamily="34" charset="0"/>
              </a:rPr>
              <a:t>minutos</a:t>
            </a:r>
            <a:r>
              <a:rPr lang="en-US" sz="3200" b="1" dirty="0">
                <a:latin typeface="Arial Black" panose="020B0604020202020204" pitchFamily="34" charset="0"/>
                <a:ea typeface="+mj-ea"/>
                <a:cs typeface="Arial Black" panose="020B0604020202020204" pitchFamily="34" charset="0"/>
              </a:rPr>
              <a:t>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FF8E1A9-E0B3-A145-88E8-8E560C8FCEA5}"/>
              </a:ext>
            </a:extLst>
          </p:cNvPr>
          <p:cNvSpPr txBox="1"/>
          <p:nvPr/>
        </p:nvSpPr>
        <p:spPr>
          <a:xfrm>
            <a:off x="1394084" y="965200"/>
            <a:ext cx="995971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¿</a:t>
            </a:r>
            <a:r>
              <a:rPr lang="en-US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Cómo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ve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 Dios a los </a:t>
            </a:r>
            <a:r>
              <a:rPr lang="en-US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niños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 y </a:t>
            </a:r>
            <a:r>
              <a:rPr lang="en-US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niñas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? ¿</a:t>
            </a:r>
            <a:r>
              <a:rPr lang="en-US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Cuál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fue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 la </a:t>
            </a:r>
            <a:r>
              <a:rPr lang="en-US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intención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 y el plan original de Dios para </a:t>
            </a:r>
            <a:r>
              <a:rPr lang="en-US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cada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 uno de </a:t>
            </a:r>
            <a:r>
              <a:rPr lang="en-US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ellos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28A5A87-C7AB-B741-9D04-324E157958A1}"/>
              </a:ext>
            </a:extLst>
          </p:cNvPr>
          <p:cNvSpPr txBox="1"/>
          <p:nvPr/>
        </p:nvSpPr>
        <p:spPr>
          <a:xfrm>
            <a:off x="236174" y="1837882"/>
            <a:ext cx="11955826" cy="56845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lvl="0" indent="-457200">
              <a:lnSpc>
                <a:spcPct val="107000"/>
              </a:lnSpc>
              <a:spcAft>
                <a:spcPts val="1200"/>
              </a:spcAft>
              <a:buAutoNum type="arabicPeriod"/>
            </a:pPr>
            <a:r>
              <a:rPr lang="en-PH" sz="2800" dirty="0" err="1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Exploren</a:t>
            </a:r>
            <a:r>
              <a:rPr lang="en-PH" sz="2800" dirty="0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la Biblia y </a:t>
            </a:r>
            <a:r>
              <a:rPr lang="en-PH" sz="2800" dirty="0" err="1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busquen</a:t>
            </a:r>
            <a:r>
              <a:rPr lang="en-PH" sz="2800" dirty="0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PH" sz="2800" dirty="0" err="1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versículos</a:t>
            </a:r>
            <a:r>
              <a:rPr lang="en-PH" sz="2800" dirty="0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que </a:t>
            </a:r>
            <a:r>
              <a:rPr lang="en-PH" sz="2800" dirty="0" err="1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hablen</a:t>
            </a:r>
            <a:r>
              <a:rPr lang="en-PH" sz="2800" dirty="0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PH" sz="2800" dirty="0" err="1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sobre</a:t>
            </a:r>
            <a:r>
              <a:rPr lang="en-PH" sz="2800" dirty="0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la </a:t>
            </a:r>
            <a:r>
              <a:rPr lang="en-PH" sz="2800" dirty="0" err="1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importancia</a:t>
            </a:r>
            <a:r>
              <a:rPr lang="en-PH" sz="2800" dirty="0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de los </a:t>
            </a:r>
            <a:r>
              <a:rPr lang="en-PH" sz="2800" dirty="0" err="1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niños</a:t>
            </a:r>
            <a:r>
              <a:rPr lang="en-PH" sz="2800" dirty="0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y </a:t>
            </a:r>
            <a:r>
              <a:rPr lang="en-PH" sz="2800" dirty="0" err="1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niñas</a:t>
            </a:r>
            <a:r>
              <a:rPr lang="en-PH" sz="2800" dirty="0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y el </a:t>
            </a:r>
            <a:r>
              <a:rPr lang="en-PH" sz="2800" dirty="0" err="1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propósito</a:t>
            </a:r>
            <a:r>
              <a:rPr lang="en-PH" sz="2800" dirty="0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y la </a:t>
            </a:r>
            <a:r>
              <a:rPr lang="en-PH" sz="2800" dirty="0" err="1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visión</a:t>
            </a:r>
            <a:r>
              <a:rPr lang="en-PH" sz="2800" dirty="0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de Dios para </a:t>
            </a:r>
            <a:r>
              <a:rPr lang="en-PH" sz="2800" dirty="0" err="1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ellos</a:t>
            </a:r>
            <a:r>
              <a:rPr lang="en-PH" sz="2800" dirty="0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457200" lvl="0" indent="-457200">
              <a:lnSpc>
                <a:spcPct val="107000"/>
              </a:lnSpc>
              <a:spcAft>
                <a:spcPts val="1200"/>
              </a:spcAft>
              <a:buAutoNum type="arabicPeriod"/>
            </a:pPr>
            <a:r>
              <a:rPr lang="en-PH" sz="2800" dirty="0" err="1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Reflexionen</a:t>
            </a:r>
            <a:r>
              <a:rPr lang="en-PH" sz="2800" dirty="0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PH" sz="2800" dirty="0" err="1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juntos</a:t>
            </a:r>
            <a:r>
              <a:rPr lang="en-PH" sz="2800" dirty="0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PH" sz="2800" dirty="0" err="1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sobre</a:t>
            </a:r>
            <a:r>
              <a:rPr lang="en-PH" sz="2800" dirty="0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los </a:t>
            </a:r>
            <a:r>
              <a:rPr lang="en-PH" sz="2800" dirty="0" err="1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versículos</a:t>
            </a:r>
            <a:r>
              <a:rPr lang="en-PH" sz="2800" dirty="0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que </a:t>
            </a:r>
            <a:r>
              <a:rPr lang="en-PH" sz="2800" dirty="0" err="1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encontraron</a:t>
            </a:r>
            <a:r>
              <a:rPr lang="en-PH" sz="2800" dirty="0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en-PH" sz="2800" dirty="0" err="1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Permitan</a:t>
            </a:r>
            <a:r>
              <a:rPr lang="en-PH" sz="2800" dirty="0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que </a:t>
            </a:r>
            <a:r>
              <a:rPr lang="en-PH" sz="2800" dirty="0" err="1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cada</a:t>
            </a:r>
            <a:r>
              <a:rPr lang="en-PH" sz="2800" dirty="0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PH" sz="2800" dirty="0" err="1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miembro</a:t>
            </a:r>
            <a:r>
              <a:rPr lang="en-PH" sz="2800" dirty="0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PH" sz="2800" dirty="0" err="1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contribuya</a:t>
            </a:r>
            <a:r>
              <a:rPr lang="en-PH" sz="2800" dirty="0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con sus puntos de vista.</a:t>
            </a:r>
          </a:p>
          <a:p>
            <a:pPr marL="514350" lvl="0" indent="-514350">
              <a:lnSpc>
                <a:spcPct val="107000"/>
              </a:lnSpc>
              <a:spcAft>
                <a:spcPts val="1200"/>
              </a:spcAft>
              <a:buFont typeface="+mj-lt"/>
              <a:buAutoNum type="arabicPeriod"/>
            </a:pPr>
            <a:r>
              <a:rPr lang="en-PH" sz="2800" dirty="0" err="1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Piensan</a:t>
            </a:r>
            <a:r>
              <a:rPr lang="en-PH" sz="2800" dirty="0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PH" sz="2800" dirty="0" err="1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en</a:t>
            </a:r>
            <a:r>
              <a:rPr lang="en-PH" sz="2800" dirty="0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un </a:t>
            </a:r>
            <a:r>
              <a:rPr lang="en-PH" sz="2800" dirty="0" err="1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tema</a:t>
            </a:r>
            <a:r>
              <a:rPr lang="en-PH" sz="2800" dirty="0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o </a:t>
            </a:r>
            <a:r>
              <a:rPr lang="en-PH" sz="2800" dirty="0" err="1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temas</a:t>
            </a:r>
            <a:r>
              <a:rPr lang="en-PH" sz="2800" dirty="0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para los </a:t>
            </a:r>
            <a:r>
              <a:rPr lang="en-PH" sz="2800" dirty="0" err="1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versículos</a:t>
            </a:r>
            <a:r>
              <a:rPr lang="en-PH" sz="2800" dirty="0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que </a:t>
            </a:r>
            <a:r>
              <a:rPr lang="en-PH" sz="2800" dirty="0" err="1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exploraste</a:t>
            </a:r>
            <a:r>
              <a:rPr lang="en-PH" sz="2800" dirty="0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Por </a:t>
            </a:r>
            <a:r>
              <a:rPr lang="en-PH" sz="2800" dirty="0" err="1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ejemplo</a:t>
            </a:r>
            <a:r>
              <a:rPr lang="en-PH" sz="2800" dirty="0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 </a:t>
            </a:r>
            <a:r>
              <a:rPr lang="en-PH" sz="2800" i="1" dirty="0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Dios </a:t>
            </a:r>
            <a:r>
              <a:rPr lang="en-PH" sz="2800" i="1" dirty="0" err="1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dio</a:t>
            </a:r>
            <a:r>
              <a:rPr lang="en-PH" sz="2800" i="1" dirty="0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 los </a:t>
            </a:r>
            <a:r>
              <a:rPr lang="en-PH" sz="2800" i="1" dirty="0" err="1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niños</a:t>
            </a:r>
            <a:r>
              <a:rPr lang="en-PH" sz="2800" i="1" dirty="0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PH" sz="2800" i="1" dirty="0" err="1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como</a:t>
            </a:r>
            <a:r>
              <a:rPr lang="en-PH" sz="2800" i="1" dirty="0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un regalo para </a:t>
            </a:r>
            <a:r>
              <a:rPr lang="en-PH" sz="2800" i="1" dirty="0" err="1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recibirlos</a:t>
            </a:r>
            <a:r>
              <a:rPr lang="en-PH" sz="2800" i="1" dirty="0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y </a:t>
            </a:r>
            <a:r>
              <a:rPr lang="en-PH" sz="2800" i="1" dirty="0" err="1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nutrirlos</a:t>
            </a:r>
            <a:r>
              <a:rPr lang="en-PH" sz="2800" i="1" dirty="0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(Salmo 127: 3).</a:t>
            </a:r>
          </a:p>
          <a:p>
            <a:pPr marL="514350" lvl="0" indent="-514350" algn="just">
              <a:lnSpc>
                <a:spcPct val="107000"/>
              </a:lnSpc>
              <a:spcAft>
                <a:spcPts val="1200"/>
              </a:spcAft>
              <a:buFont typeface="+mj-lt"/>
              <a:buAutoNum type="arabicPeriod"/>
            </a:pPr>
            <a:r>
              <a:rPr lang="en-PH" sz="2800" dirty="0" err="1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Asignen</a:t>
            </a:r>
            <a:r>
              <a:rPr lang="en-PH" sz="2800" dirty="0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un </a:t>
            </a:r>
            <a:r>
              <a:rPr lang="en-PH" sz="2800" dirty="0" err="1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reportero</a:t>
            </a:r>
            <a:r>
              <a:rPr lang="en-PH" sz="2800" dirty="0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de </a:t>
            </a:r>
            <a:r>
              <a:rPr lang="en-PH" sz="2800" dirty="0" err="1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</a:t>
            </a:r>
            <a:r>
              <a:rPr lang="en-PH" sz="2800" dirty="0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PH" sz="2800" dirty="0" err="1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grupo</a:t>
            </a:r>
            <a:r>
              <a:rPr lang="en-PH" sz="2800" dirty="0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para </a:t>
            </a:r>
            <a:r>
              <a:rPr lang="en-PH" sz="2800" dirty="0" err="1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compartir</a:t>
            </a:r>
            <a:r>
              <a:rPr lang="en-PH" sz="2800" dirty="0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PH" sz="2800" dirty="0" err="1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</a:t>
            </a:r>
            <a:r>
              <a:rPr lang="en-PH" sz="2800" dirty="0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PH" sz="2800" dirty="0" err="1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trabajo</a:t>
            </a:r>
            <a:r>
              <a:rPr lang="en-PH" sz="2800" dirty="0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PH" sz="2800" dirty="0" err="1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grupal</a:t>
            </a:r>
            <a:r>
              <a:rPr lang="en-PH" sz="2800" dirty="0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Informe </a:t>
            </a:r>
            <a:r>
              <a:rPr lang="en-PH" sz="2800" dirty="0" err="1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durante</a:t>
            </a:r>
            <a:r>
              <a:rPr lang="en-PH" sz="2800" dirty="0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no </a:t>
            </a:r>
            <a:r>
              <a:rPr lang="en-PH" sz="2800" dirty="0" err="1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más</a:t>
            </a:r>
            <a:r>
              <a:rPr lang="en-PH" sz="2800" dirty="0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de 2 </a:t>
            </a:r>
            <a:r>
              <a:rPr lang="en-PH" sz="2800" dirty="0" err="1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minutos</a:t>
            </a:r>
            <a:r>
              <a:rPr lang="en-PH" sz="2800" dirty="0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lvl="0">
              <a:lnSpc>
                <a:spcPct val="107000"/>
              </a:lnSpc>
            </a:pPr>
            <a:endParaRPr lang="en-PH" sz="2400" dirty="0">
              <a:solidFill>
                <a:srgbClr val="0070C0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2792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Freeform: Shape 70">
            <a:extLst>
              <a:ext uri="{FF2B5EF4-FFF2-40B4-BE49-F238E27FC236}">
                <a16:creationId xmlns:a16="http://schemas.microsoft.com/office/drawing/2014/main" id="{357DD0D3-F869-46D0-944C-6EC60E19E3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6136816" cy="5254922"/>
          </a:xfrm>
          <a:custGeom>
            <a:avLst/>
            <a:gdLst>
              <a:gd name="connsiteX0" fmla="*/ 0 w 6136816"/>
              <a:gd name="connsiteY0" fmla="*/ 0 h 5254922"/>
              <a:gd name="connsiteX1" fmla="*/ 6136816 w 6136816"/>
              <a:gd name="connsiteY1" fmla="*/ 0 h 5254922"/>
              <a:gd name="connsiteX2" fmla="*/ 6134892 w 6136816"/>
              <a:gd name="connsiteY2" fmla="*/ 111520 h 5254922"/>
              <a:gd name="connsiteX3" fmla="*/ 6066513 w 6136816"/>
              <a:gd name="connsiteY3" fmla="*/ 752995 h 5254922"/>
              <a:gd name="connsiteX4" fmla="*/ 140712 w 6136816"/>
              <a:gd name="connsiteY4" fmla="*/ 5219363 h 5254922"/>
              <a:gd name="connsiteX5" fmla="*/ 0 w 6136816"/>
              <a:gd name="connsiteY5" fmla="*/ 5199534 h 5254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136816" h="5254922">
                <a:moveTo>
                  <a:pt x="0" y="0"/>
                </a:moveTo>
                <a:lnTo>
                  <a:pt x="6136816" y="0"/>
                </a:lnTo>
                <a:lnTo>
                  <a:pt x="6134892" y="111520"/>
                </a:lnTo>
                <a:cubicBezTo>
                  <a:pt x="6124961" y="323936"/>
                  <a:pt x="6102367" y="538040"/>
                  <a:pt x="6066513" y="752995"/>
                </a:cubicBezTo>
                <a:cubicBezTo>
                  <a:pt x="5592281" y="3596146"/>
                  <a:pt x="2972232" y="5545369"/>
                  <a:pt x="140712" y="5219363"/>
                </a:cubicBezTo>
                <a:lnTo>
                  <a:pt x="0" y="5199534"/>
                </a:ln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pic>
        <p:nvPicPr>
          <p:cNvPr id="6146" name="Picture 2" descr="Facilitating Literature Discussions in the English Classroom - Owlcation">
            <a:extLst>
              <a:ext uri="{FF2B5EF4-FFF2-40B4-BE49-F238E27FC236}">
                <a16:creationId xmlns:a16="http://schemas.microsoft.com/office/drawing/2014/main" id="{756C6944-C190-E443-A644-FEFE1F9CC83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" r="1824" b="2"/>
          <a:stretch/>
        </p:blipFill>
        <p:spPr bwMode="auto">
          <a:xfrm>
            <a:off x="1" y="2"/>
            <a:ext cx="5863721" cy="4984915"/>
          </a:xfrm>
          <a:custGeom>
            <a:avLst/>
            <a:gdLst/>
            <a:ahLst/>
            <a:cxnLst/>
            <a:rect l="l" t="t" r="r" b="b"/>
            <a:pathLst>
              <a:path w="5863721" h="4984915">
                <a:moveTo>
                  <a:pt x="0" y="0"/>
                </a:moveTo>
                <a:lnTo>
                  <a:pt x="5863721" y="0"/>
                </a:lnTo>
                <a:lnTo>
                  <a:pt x="5844576" y="326138"/>
                </a:lnTo>
                <a:cubicBezTo>
                  <a:pt x="5833049" y="448313"/>
                  <a:pt x="5817094" y="570952"/>
                  <a:pt x="5796589" y="693884"/>
                </a:cubicBezTo>
                <a:cubicBezTo>
                  <a:pt x="5344573" y="3403845"/>
                  <a:pt x="2847261" y="5261756"/>
                  <a:pt x="148386" y="4951022"/>
                </a:cubicBezTo>
                <a:lnTo>
                  <a:pt x="0" y="4930112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990B9C2-CA89-3B49-A080-44C3D62BD2D6}"/>
              </a:ext>
            </a:extLst>
          </p:cNvPr>
          <p:cNvSpPr txBox="1"/>
          <p:nvPr/>
        </p:nvSpPr>
        <p:spPr>
          <a:xfrm>
            <a:off x="6569302" y="277302"/>
            <a:ext cx="5108036" cy="556886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endParaRPr lang="en-US" sz="4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Comparta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su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trabajo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grupo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ctr">
              <a:lnSpc>
                <a:spcPct val="90000"/>
              </a:lnSpc>
              <a:spcAft>
                <a:spcPts val="600"/>
              </a:spcAft>
            </a:pPr>
            <a:endParaRPr lang="en-US" sz="4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Informe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durante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no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más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de 2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minutos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ctr">
              <a:lnSpc>
                <a:spcPct val="90000"/>
              </a:lnSpc>
              <a:spcAft>
                <a:spcPts val="600"/>
              </a:spcAft>
            </a:pPr>
            <a:endParaRPr lang="en-US" sz="4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90000"/>
              </a:lnSpc>
              <a:spcAft>
                <a:spcPts val="600"/>
              </a:spcAft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76962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986" y="2246769"/>
            <a:ext cx="1679139" cy="18224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2327" y="2321615"/>
            <a:ext cx="1889687" cy="1672731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968837" y="662780"/>
            <a:ext cx="8043202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400" b="1" baseline="300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en-US" sz="34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“Y les </a:t>
            </a:r>
            <a:r>
              <a:rPr lang="en-US" sz="3400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dijo</a:t>
            </a:r>
            <a:r>
              <a:rPr lang="en-US" sz="34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3400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Cualquiera</a:t>
            </a:r>
            <a:r>
              <a:rPr lang="en-US" sz="34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que </a:t>
            </a:r>
            <a:r>
              <a:rPr lang="en-US" sz="3400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reciba</a:t>
            </a:r>
            <a:r>
              <a:rPr lang="en-US" sz="34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n-US" sz="3400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este</a:t>
            </a:r>
            <a:r>
              <a:rPr lang="en-US" sz="34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niño</a:t>
            </a:r>
            <a:r>
              <a:rPr lang="en-US" sz="34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US" sz="34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mi </a:t>
            </a:r>
            <a:r>
              <a:rPr lang="en-US" sz="3400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nombre</a:t>
            </a:r>
            <a:r>
              <a:rPr lang="en-US" sz="34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a </a:t>
            </a:r>
            <a:r>
              <a:rPr lang="en-US" sz="3400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mí</a:t>
            </a:r>
            <a:r>
              <a:rPr lang="en-US" sz="34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me </a:t>
            </a:r>
            <a:r>
              <a:rPr lang="en-US" sz="3400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recibe</a:t>
            </a:r>
            <a:r>
              <a:rPr lang="en-US" sz="34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 y </a:t>
            </a:r>
            <a:r>
              <a:rPr lang="en-US" sz="3400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cualquiera</a:t>
            </a:r>
            <a:r>
              <a:rPr lang="en-US" sz="34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que me </a:t>
            </a:r>
            <a:r>
              <a:rPr lang="en-US" sz="3400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recibe</a:t>
            </a:r>
            <a:r>
              <a:rPr lang="en-US" sz="34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n-US" sz="3400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mí</a:t>
            </a:r>
            <a:r>
              <a:rPr lang="en-US" sz="34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400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recibe</a:t>
            </a:r>
            <a:r>
              <a:rPr lang="en-US" sz="34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al que me </a:t>
            </a:r>
            <a:r>
              <a:rPr lang="en-US" sz="3400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envió</a:t>
            </a:r>
            <a:r>
              <a:rPr lang="en-US" sz="34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 </a:t>
            </a:r>
            <a:r>
              <a:rPr lang="en-US" sz="3400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porque</a:t>
            </a:r>
            <a:r>
              <a:rPr lang="en-US" sz="34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el que es </a:t>
            </a:r>
            <a:r>
              <a:rPr lang="en-US" sz="3400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más</a:t>
            </a:r>
            <a:r>
              <a:rPr lang="en-US" sz="34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pequeño</a:t>
            </a:r>
            <a:r>
              <a:rPr lang="en-US" sz="34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entre </a:t>
            </a:r>
            <a:r>
              <a:rPr lang="en-US" sz="3400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todos</a:t>
            </a:r>
            <a:r>
              <a:rPr lang="en-US" sz="34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vosotros</a:t>
            </a:r>
            <a:r>
              <a:rPr lang="en-US" sz="34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400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ése</a:t>
            </a:r>
            <a:r>
              <a:rPr lang="en-US" sz="34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es el </a:t>
            </a:r>
            <a:r>
              <a:rPr lang="en-US" sz="3400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más</a:t>
            </a:r>
            <a:r>
              <a:rPr lang="en-US" sz="34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400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grande</a:t>
            </a:r>
            <a:r>
              <a:rPr lang="en-US" sz="34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.” Lucas 9:48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5FC7764A-CB15-4741-AA28-D80DD2A31181}"/>
              </a:ext>
            </a:extLst>
          </p:cNvPr>
          <p:cNvGrpSpPr/>
          <p:nvPr/>
        </p:nvGrpSpPr>
        <p:grpSpPr>
          <a:xfrm>
            <a:off x="4494711" y="4298791"/>
            <a:ext cx="3202575" cy="1435825"/>
            <a:chOff x="2409341" y="903857"/>
            <a:chExt cx="7009448" cy="3075408"/>
          </a:xfrm>
        </p:grpSpPr>
        <p:sp>
          <p:nvSpPr>
            <p:cNvPr id="10" name="Rounded Rectangle 9">
              <a:extLst>
                <a:ext uri="{FF2B5EF4-FFF2-40B4-BE49-F238E27FC236}">
                  <a16:creationId xmlns:a16="http://schemas.microsoft.com/office/drawing/2014/main" id="{B1F1A4AC-FE2A-CF45-82AA-2773E312BDE0}"/>
                </a:ext>
              </a:extLst>
            </p:cNvPr>
            <p:cNvSpPr/>
            <p:nvPr/>
          </p:nvSpPr>
          <p:spPr>
            <a:xfrm rot="2667359">
              <a:off x="6343386" y="903861"/>
              <a:ext cx="3075403" cy="3075403"/>
            </a:xfrm>
            <a:prstGeom prst="roundRect">
              <a:avLst>
                <a:gd name="adj" fmla="val 6912"/>
              </a:avLst>
            </a:prstGeom>
            <a:solidFill>
              <a:srgbClr val="6D5B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" name="Rounded Rectangle 10">
              <a:extLst>
                <a:ext uri="{FF2B5EF4-FFF2-40B4-BE49-F238E27FC236}">
                  <a16:creationId xmlns:a16="http://schemas.microsoft.com/office/drawing/2014/main" id="{C2FC194C-9DC3-0A4B-BEC0-74C23A6F2772}"/>
                </a:ext>
              </a:extLst>
            </p:cNvPr>
            <p:cNvSpPr/>
            <p:nvPr/>
          </p:nvSpPr>
          <p:spPr>
            <a:xfrm rot="2667359">
              <a:off x="5333294" y="903862"/>
              <a:ext cx="3075403" cy="3075403"/>
            </a:xfrm>
            <a:prstGeom prst="roundRect">
              <a:avLst>
                <a:gd name="adj" fmla="val 6912"/>
              </a:avLst>
            </a:prstGeom>
            <a:solidFill>
              <a:srgbClr val="D740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" name="Rounded Rectangle 11">
              <a:extLst>
                <a:ext uri="{FF2B5EF4-FFF2-40B4-BE49-F238E27FC236}">
                  <a16:creationId xmlns:a16="http://schemas.microsoft.com/office/drawing/2014/main" id="{A1EE35B0-D306-E64A-AEED-506986D78E0F}"/>
                </a:ext>
              </a:extLst>
            </p:cNvPr>
            <p:cNvSpPr/>
            <p:nvPr/>
          </p:nvSpPr>
          <p:spPr>
            <a:xfrm rot="2667359">
              <a:off x="4351719" y="903862"/>
              <a:ext cx="3075403" cy="3075403"/>
            </a:xfrm>
            <a:prstGeom prst="roundRect">
              <a:avLst>
                <a:gd name="adj" fmla="val 6912"/>
              </a:avLst>
            </a:prstGeom>
            <a:solidFill>
              <a:srgbClr val="F37A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" name="Rounded Rectangle 12">
              <a:extLst>
                <a:ext uri="{FF2B5EF4-FFF2-40B4-BE49-F238E27FC236}">
                  <a16:creationId xmlns:a16="http://schemas.microsoft.com/office/drawing/2014/main" id="{C1D51EF8-946F-4A40-B4EC-8C313020B83E}"/>
                </a:ext>
              </a:extLst>
            </p:cNvPr>
            <p:cNvSpPr/>
            <p:nvPr/>
          </p:nvSpPr>
          <p:spPr>
            <a:xfrm rot="2667359">
              <a:off x="3370144" y="903859"/>
              <a:ext cx="3075403" cy="3075403"/>
            </a:xfrm>
            <a:prstGeom prst="roundRect">
              <a:avLst>
                <a:gd name="adj" fmla="val 6912"/>
              </a:avLst>
            </a:prstGeom>
            <a:solidFill>
              <a:srgbClr val="1180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" name="Rounded Rectangle 13">
              <a:extLst>
                <a:ext uri="{FF2B5EF4-FFF2-40B4-BE49-F238E27FC236}">
                  <a16:creationId xmlns:a16="http://schemas.microsoft.com/office/drawing/2014/main" id="{31D010C0-7C95-7241-B66B-E46ECEFA54CC}"/>
                </a:ext>
              </a:extLst>
            </p:cNvPr>
            <p:cNvSpPr/>
            <p:nvPr/>
          </p:nvSpPr>
          <p:spPr>
            <a:xfrm rot="2667359">
              <a:off x="2409341" y="903857"/>
              <a:ext cx="3075403" cy="3075403"/>
            </a:xfrm>
            <a:prstGeom prst="roundRect">
              <a:avLst>
                <a:gd name="adj" fmla="val 6912"/>
              </a:avLst>
            </a:prstGeom>
            <a:solidFill>
              <a:srgbClr val="FCB2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0551453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-72553" y="4250731"/>
            <a:ext cx="12192000" cy="1368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5000"/>
              </a:lnSpc>
            </a:pPr>
            <a:r>
              <a:rPr lang="en-US" sz="4000" b="1" dirty="0" err="1">
                <a:solidFill>
                  <a:srgbClr val="0070C0"/>
                </a:solidFill>
                <a:latin typeface="Nunito" panose="00000500000000000000" pitchFamily="2" charset="0"/>
              </a:rPr>
              <a:t>Niños</a:t>
            </a:r>
            <a:r>
              <a:rPr lang="en-US" sz="4000" b="1" dirty="0">
                <a:solidFill>
                  <a:srgbClr val="0070C0"/>
                </a:solidFill>
                <a:latin typeface="Nunito" panose="00000500000000000000" pitchFamily="2" charset="0"/>
              </a:rPr>
              <a:t> </a:t>
            </a:r>
            <a:r>
              <a:rPr lang="en-US" sz="4000" b="1" dirty="0" err="1">
                <a:solidFill>
                  <a:srgbClr val="0070C0"/>
                </a:solidFill>
                <a:latin typeface="Nunito" panose="00000500000000000000" pitchFamily="2" charset="0"/>
              </a:rPr>
              <a:t>en</a:t>
            </a:r>
            <a:r>
              <a:rPr lang="en-US" sz="4000" b="1" dirty="0">
                <a:solidFill>
                  <a:srgbClr val="0070C0"/>
                </a:solidFill>
                <a:latin typeface="Nunito" panose="00000500000000000000" pitchFamily="2" charset="0"/>
              </a:rPr>
              <a:t> </a:t>
            </a:r>
            <a:r>
              <a:rPr lang="en-US" sz="4000" b="1" dirty="0" err="1">
                <a:solidFill>
                  <a:srgbClr val="0070C0"/>
                </a:solidFill>
                <a:latin typeface="Nunito" panose="00000500000000000000" pitchFamily="2" charset="0"/>
              </a:rPr>
              <a:t>todas</a:t>
            </a:r>
            <a:r>
              <a:rPr lang="en-US" sz="4000" b="1" dirty="0">
                <a:solidFill>
                  <a:srgbClr val="0070C0"/>
                </a:solidFill>
                <a:latin typeface="Nunito" panose="00000500000000000000" pitchFamily="2" charset="0"/>
              </a:rPr>
              <a:t> </a:t>
            </a:r>
            <a:r>
              <a:rPr lang="en-US" sz="4000" b="1" dirty="0" err="1">
                <a:solidFill>
                  <a:srgbClr val="0070C0"/>
                </a:solidFill>
                <a:latin typeface="Nunito" panose="00000500000000000000" pitchFamily="2" charset="0"/>
              </a:rPr>
              <a:t>partes</a:t>
            </a:r>
            <a:r>
              <a:rPr lang="en-US" sz="4000" b="1" dirty="0">
                <a:solidFill>
                  <a:srgbClr val="0070C0"/>
                </a:solidFill>
                <a:latin typeface="Nunito" panose="00000500000000000000" pitchFamily="2" charset="0"/>
              </a:rPr>
              <a:t> </a:t>
            </a:r>
            <a:r>
              <a:rPr lang="en-US" sz="4000" b="1" dirty="0" err="1">
                <a:solidFill>
                  <a:srgbClr val="0070C0"/>
                </a:solidFill>
                <a:latin typeface="Nunito" panose="00000500000000000000" pitchFamily="2" charset="0"/>
              </a:rPr>
              <a:t>viajando</a:t>
            </a:r>
            <a:r>
              <a:rPr lang="en-US" sz="4000" b="1" dirty="0">
                <a:solidFill>
                  <a:srgbClr val="0070C0"/>
                </a:solidFill>
                <a:latin typeface="Nunito" panose="00000500000000000000" pitchFamily="2" charset="0"/>
              </a:rPr>
              <a:t> con Jesús ...</a:t>
            </a:r>
          </a:p>
          <a:p>
            <a:pPr algn="ctr">
              <a:lnSpc>
                <a:spcPts val="5000"/>
              </a:lnSpc>
            </a:pPr>
            <a:r>
              <a:rPr lang="en-US" sz="4000" b="1" dirty="0">
                <a:solidFill>
                  <a:srgbClr val="0070C0"/>
                </a:solidFill>
                <a:latin typeface="Nunito" panose="00000500000000000000" pitchFamily="2" charset="0"/>
              </a:rPr>
              <a:t>Discipulando a la </a:t>
            </a:r>
            <a:r>
              <a:rPr lang="en-US" sz="4000" b="1" dirty="0" err="1">
                <a:solidFill>
                  <a:srgbClr val="0070C0"/>
                </a:solidFill>
                <a:latin typeface="Nunito" panose="00000500000000000000" pitchFamily="2" charset="0"/>
              </a:rPr>
              <a:t>próxima</a:t>
            </a:r>
            <a:r>
              <a:rPr lang="en-US" sz="4000" b="1" dirty="0">
                <a:solidFill>
                  <a:srgbClr val="0070C0"/>
                </a:solidFill>
                <a:latin typeface="Nunito" panose="00000500000000000000" pitchFamily="2" charset="0"/>
              </a:rPr>
              <a:t> </a:t>
            </a:r>
            <a:r>
              <a:rPr lang="en-US" sz="4000" b="1" dirty="0" err="1">
                <a:solidFill>
                  <a:srgbClr val="0070C0"/>
                </a:solidFill>
                <a:latin typeface="Nunito" panose="00000500000000000000" pitchFamily="2" charset="0"/>
              </a:rPr>
              <a:t>generación</a:t>
            </a:r>
            <a:endParaRPr lang="en-US" sz="4000" b="1" dirty="0">
              <a:solidFill>
                <a:srgbClr val="0070C0"/>
              </a:solidFill>
              <a:latin typeface="Nunito" panose="00000500000000000000" pitchFamily="2" charset="0"/>
            </a:endParaRPr>
          </a:p>
        </p:txBody>
      </p:sp>
      <p:grpSp>
        <p:nvGrpSpPr>
          <p:cNvPr id="31" name="Group 30"/>
          <p:cNvGrpSpPr/>
          <p:nvPr/>
        </p:nvGrpSpPr>
        <p:grpSpPr>
          <a:xfrm>
            <a:off x="3550216" y="1384307"/>
            <a:ext cx="4946462" cy="2170269"/>
            <a:chOff x="2409341" y="903857"/>
            <a:chExt cx="7009448" cy="3075408"/>
          </a:xfrm>
        </p:grpSpPr>
        <p:sp>
          <p:nvSpPr>
            <p:cNvPr id="20" name="Rounded Rectangle 19"/>
            <p:cNvSpPr/>
            <p:nvPr/>
          </p:nvSpPr>
          <p:spPr>
            <a:xfrm rot="2667359">
              <a:off x="6343386" y="903861"/>
              <a:ext cx="3075403" cy="3075403"/>
            </a:xfrm>
            <a:prstGeom prst="roundRect">
              <a:avLst>
                <a:gd name="adj" fmla="val 6912"/>
              </a:avLst>
            </a:prstGeom>
            <a:solidFill>
              <a:srgbClr val="6D5B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ounded Rectangle 20"/>
            <p:cNvSpPr/>
            <p:nvPr/>
          </p:nvSpPr>
          <p:spPr>
            <a:xfrm rot="2667359">
              <a:off x="5333294" y="903862"/>
              <a:ext cx="3075403" cy="3075403"/>
            </a:xfrm>
            <a:prstGeom prst="roundRect">
              <a:avLst>
                <a:gd name="adj" fmla="val 6912"/>
              </a:avLst>
            </a:prstGeom>
            <a:solidFill>
              <a:srgbClr val="D740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ounded Rectangle 21"/>
            <p:cNvSpPr/>
            <p:nvPr/>
          </p:nvSpPr>
          <p:spPr>
            <a:xfrm rot="2667359">
              <a:off x="4351719" y="903862"/>
              <a:ext cx="3075403" cy="3075403"/>
            </a:xfrm>
            <a:prstGeom prst="roundRect">
              <a:avLst>
                <a:gd name="adj" fmla="val 6912"/>
              </a:avLst>
            </a:prstGeom>
            <a:solidFill>
              <a:srgbClr val="F37A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ounded Rectangle 22"/>
            <p:cNvSpPr/>
            <p:nvPr/>
          </p:nvSpPr>
          <p:spPr>
            <a:xfrm rot="2667359">
              <a:off x="3370144" y="903859"/>
              <a:ext cx="3075403" cy="3075403"/>
            </a:xfrm>
            <a:prstGeom prst="roundRect">
              <a:avLst>
                <a:gd name="adj" fmla="val 6912"/>
              </a:avLst>
            </a:prstGeom>
            <a:solidFill>
              <a:srgbClr val="1180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ounded Rectangle 23"/>
            <p:cNvSpPr/>
            <p:nvPr/>
          </p:nvSpPr>
          <p:spPr>
            <a:xfrm rot="2667359">
              <a:off x="2409341" y="903857"/>
              <a:ext cx="3075403" cy="3075403"/>
            </a:xfrm>
            <a:prstGeom prst="roundRect">
              <a:avLst>
                <a:gd name="adj" fmla="val 6912"/>
              </a:avLst>
            </a:prstGeom>
            <a:solidFill>
              <a:srgbClr val="FCB2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21795560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1687" y="372757"/>
            <a:ext cx="4924130" cy="5734351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0" y="0"/>
            <a:ext cx="1994263" cy="6858000"/>
          </a:xfrm>
          <a:prstGeom prst="rect">
            <a:avLst/>
          </a:prstGeom>
          <a:solidFill>
            <a:srgbClr val="FCB2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8763" y="3288444"/>
            <a:ext cx="2206708" cy="231918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6184" y="2097555"/>
            <a:ext cx="1713822" cy="98014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 rot="16200000">
            <a:off x="-1870267" y="2497975"/>
            <a:ext cx="5759910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5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imagina</a:t>
            </a:r>
            <a:endParaRPr lang="en-US" sz="115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27727" y="131390"/>
            <a:ext cx="329564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>
                <a:solidFill>
                  <a:srgbClr val="1180A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Niños</a:t>
            </a:r>
            <a:r>
              <a:rPr lang="en-US" sz="3600" b="1" dirty="0">
                <a:solidFill>
                  <a:srgbClr val="1180A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rgbClr val="1180A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US" sz="3600" b="1" dirty="0">
                <a:solidFill>
                  <a:srgbClr val="1180A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rgbClr val="1180A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todas</a:t>
            </a:r>
            <a:r>
              <a:rPr lang="en-US" sz="3600" b="1" dirty="0">
                <a:solidFill>
                  <a:srgbClr val="1180A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rgbClr val="1180A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partes</a:t>
            </a:r>
            <a:r>
              <a:rPr lang="en-US" sz="3600" b="1" dirty="0">
                <a:solidFill>
                  <a:srgbClr val="1180A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rgbClr val="1180A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viajan</a:t>
            </a:r>
            <a:r>
              <a:rPr lang="en-US" sz="3600" b="1" dirty="0">
                <a:solidFill>
                  <a:srgbClr val="1180A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con Jesús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082757" y="2703002"/>
            <a:ext cx="4924130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¡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sus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calles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, sus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comunidades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, sus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ciudades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su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nación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!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Siendo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sal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y luz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donde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quiera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que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vayan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brillando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como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estrellas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…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mientras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se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aferran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a la Palabra de Vida.</a:t>
            </a:r>
          </a:p>
        </p:txBody>
      </p:sp>
    </p:spTree>
    <p:extLst>
      <p:ext uri="{BB962C8B-B14F-4D97-AF65-F5344CB8AC3E}">
        <p14:creationId xmlns:p14="http://schemas.microsoft.com/office/powerpoint/2010/main" val="1264692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The Official Seal of the Church of the Nazarene | Asia-Pacific Nazarene  Theological Seminary">
            <a:extLst>
              <a:ext uri="{FF2B5EF4-FFF2-40B4-BE49-F238E27FC236}">
                <a16:creationId xmlns:a16="http://schemas.microsoft.com/office/drawing/2014/main" id="{654FBDF6-A565-9744-8651-B7D02E27AD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735" y="912017"/>
            <a:ext cx="5056439" cy="5033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DD3C4A4-F128-6845-982B-29DDE5EF7609}"/>
              </a:ext>
            </a:extLst>
          </p:cNvPr>
          <p:cNvSpPr txBox="1"/>
          <p:nvPr/>
        </p:nvSpPr>
        <p:spPr>
          <a:xfrm>
            <a:off x="6539748" y="363915"/>
            <a:ext cx="536244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0070C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La MISIÓN de la </a:t>
            </a:r>
            <a:r>
              <a:rPr lang="en-US" sz="3200" b="1" dirty="0" err="1">
                <a:solidFill>
                  <a:srgbClr val="0070C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Iglesia</a:t>
            </a:r>
            <a:r>
              <a:rPr lang="en-US" sz="3200" b="1" dirty="0">
                <a:solidFill>
                  <a:srgbClr val="0070C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 del </a:t>
            </a:r>
            <a:r>
              <a:rPr lang="en-US" sz="3200" b="1" dirty="0" err="1">
                <a:solidFill>
                  <a:srgbClr val="0070C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Nazareno</a:t>
            </a:r>
            <a:r>
              <a:rPr lang="en-US" sz="3200" b="1" dirty="0">
                <a:solidFill>
                  <a:srgbClr val="0070C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 es HACER DISCÍPULOS SEMEJANTES A CRISTO EN LAS NACIONES</a:t>
            </a:r>
          </a:p>
        </p:txBody>
      </p:sp>
    </p:spTree>
    <p:extLst>
      <p:ext uri="{BB962C8B-B14F-4D97-AF65-F5344CB8AC3E}">
        <p14:creationId xmlns:p14="http://schemas.microsoft.com/office/powerpoint/2010/main" val="300870094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994263" cy="6858000"/>
          </a:xfrm>
          <a:prstGeom prst="rect">
            <a:avLst/>
          </a:prstGeom>
          <a:solidFill>
            <a:srgbClr val="1180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 rot="16200000">
            <a:off x="-1862252" y="2497976"/>
            <a:ext cx="5743880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500" b="1" spc="-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</a:t>
            </a:r>
            <a:r>
              <a:rPr lang="en-US" sz="11500" b="1" spc="-3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visión</a:t>
            </a:r>
            <a:endParaRPr lang="en-US" sz="11500" b="1" spc="-3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27727" y="2033222"/>
            <a:ext cx="6401676" cy="11848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400"/>
              </a:lnSpc>
            </a:pPr>
            <a:r>
              <a:rPr lang="en-US" sz="3600" b="1" dirty="0" err="1">
                <a:solidFill>
                  <a:srgbClr val="1180A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Donde</a:t>
            </a:r>
            <a:r>
              <a:rPr lang="en-US" sz="3600" b="1" dirty="0">
                <a:solidFill>
                  <a:srgbClr val="1180A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rgbClr val="1180A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quiera</a:t>
            </a:r>
            <a:r>
              <a:rPr lang="en-US" sz="3600" b="1" dirty="0">
                <a:solidFill>
                  <a:srgbClr val="1180A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que mires </a:t>
            </a:r>
            <a:r>
              <a:rPr lang="en-US" sz="3600" b="1" dirty="0" err="1">
                <a:solidFill>
                  <a:srgbClr val="1180A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ves</a:t>
            </a:r>
            <a:r>
              <a:rPr lang="en-US" sz="3600" b="1" dirty="0">
                <a:solidFill>
                  <a:srgbClr val="1180A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rgbClr val="1180A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niños</a:t>
            </a:r>
            <a:endParaRPr lang="en-US" sz="3600" b="1" dirty="0">
              <a:solidFill>
                <a:srgbClr val="1180A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27726" y="3668839"/>
            <a:ext cx="7046253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De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hecho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, hay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casi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2 mil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millones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niños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este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mundo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...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cada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patio de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recreo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bloque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apartamentos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, campo de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deportes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y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centro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comercial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los pueblos, los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campos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, las aulas.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5077" y="333666"/>
            <a:ext cx="1447197" cy="169955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1165" y="1060852"/>
            <a:ext cx="972370" cy="97237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1765" y="85569"/>
            <a:ext cx="1367858" cy="195056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8912" y="-463777"/>
            <a:ext cx="1699707" cy="206134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5371" y="-406736"/>
            <a:ext cx="1699707" cy="2061347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61830" y="-463776"/>
            <a:ext cx="1699707" cy="2061347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5664" y="1600885"/>
            <a:ext cx="1699707" cy="2061347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1618" y="1600885"/>
            <a:ext cx="1699707" cy="2061347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56556" y="1600884"/>
            <a:ext cx="1699707" cy="2061347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0938" y="3662232"/>
            <a:ext cx="1699707" cy="2061347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6892" y="3662232"/>
            <a:ext cx="1699707" cy="2061347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61830" y="3662231"/>
            <a:ext cx="1699707" cy="2061347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0938" y="5827327"/>
            <a:ext cx="1699707" cy="2061347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6892" y="5827327"/>
            <a:ext cx="1699707" cy="2061347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61830" y="5827326"/>
            <a:ext cx="1699707" cy="2061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0502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71094">
            <a:off x="10165453" y="4691710"/>
            <a:ext cx="1135773" cy="1216522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8864" y="149835"/>
            <a:ext cx="3429797" cy="3732071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0" y="0"/>
            <a:ext cx="1994263" cy="6858000"/>
          </a:xfrm>
          <a:prstGeom prst="rect">
            <a:avLst/>
          </a:prstGeom>
          <a:solidFill>
            <a:srgbClr val="1180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2054839" y="149835"/>
            <a:ext cx="5796063" cy="689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Y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demasiados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campos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refugiados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calles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, zonas de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guerra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basureros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Han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nacido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un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mundo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roto y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han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sido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destruidos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por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él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medida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que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crecen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este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mundo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pueden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sentirse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seguros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o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asustados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amado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o solo,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esperanzado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o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desesperado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Lamentablemente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muchos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no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conocen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a Jesús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ni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Su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amor.</a:t>
            </a:r>
          </a:p>
          <a:p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PERO …</a:t>
            </a:r>
          </a:p>
          <a:p>
            <a:endParaRPr lang="en-US" sz="2400" dirty="0">
              <a:solidFill>
                <a:srgbClr val="4D4D4D"/>
              </a:solidFill>
              <a:latin typeface="Nunito" panose="00000500000000000000" pitchFamily="2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4713" y="157095"/>
            <a:ext cx="1944659" cy="105136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1478" y="4253078"/>
            <a:ext cx="2275288" cy="2714802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3461" y="5325996"/>
            <a:ext cx="2586705" cy="1350794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1269" y="1686684"/>
            <a:ext cx="1648183" cy="1126397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4364" y="2969472"/>
            <a:ext cx="1827035" cy="1330697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67B32368-5398-9340-A1A5-30999B6AF166}"/>
              </a:ext>
            </a:extLst>
          </p:cNvPr>
          <p:cNvSpPr txBox="1"/>
          <p:nvPr/>
        </p:nvSpPr>
        <p:spPr>
          <a:xfrm rot="16200000">
            <a:off x="-1862252" y="2497976"/>
            <a:ext cx="5743880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500" b="1" spc="-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</a:t>
            </a:r>
            <a:r>
              <a:rPr lang="en-US" sz="11500" b="1" spc="-3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visión</a:t>
            </a:r>
            <a:endParaRPr lang="en-US" sz="11500" b="1" spc="-3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9899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994263" cy="6858000"/>
          </a:xfrm>
          <a:prstGeom prst="rect">
            <a:avLst/>
          </a:prstGeom>
          <a:solidFill>
            <a:srgbClr val="1180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2127726" y="148188"/>
            <a:ext cx="4812719" cy="6494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Dondequiera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que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estén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y con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quien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sea que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estén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, una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cosa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es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cierta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¡Dios los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valora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y ama a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todos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  <a:p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Quiere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sanar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su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quebrantamiento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para que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puedan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comenzar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experimentar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la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plenitud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cada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dimensión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de sus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vidas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9981" y="148188"/>
            <a:ext cx="4513535" cy="520094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3908" y="4376418"/>
            <a:ext cx="1315163" cy="194542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3387" y="3428999"/>
            <a:ext cx="2258899" cy="282494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E78D498-0378-374B-84C9-B4CD04424B94}"/>
              </a:ext>
            </a:extLst>
          </p:cNvPr>
          <p:cNvSpPr txBox="1"/>
          <p:nvPr/>
        </p:nvSpPr>
        <p:spPr>
          <a:xfrm rot="16200000">
            <a:off x="-1862252" y="2497976"/>
            <a:ext cx="5743880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500" b="1" spc="-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</a:t>
            </a:r>
            <a:r>
              <a:rPr lang="en-US" sz="11500" b="1" spc="-3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visión</a:t>
            </a:r>
            <a:endParaRPr lang="en-US" sz="11500" b="1" spc="-3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422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5356" y="383471"/>
            <a:ext cx="3249158" cy="3806456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0" y="0"/>
            <a:ext cx="1994263" cy="6858000"/>
          </a:xfrm>
          <a:prstGeom prst="rect">
            <a:avLst/>
          </a:prstGeom>
          <a:solidFill>
            <a:srgbClr val="F37A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 rot="16200000">
            <a:off x="-2153992" y="2644169"/>
            <a:ext cx="632737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b="1" spc="-3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Floreciente</a:t>
            </a:r>
            <a:endParaRPr lang="en-US" sz="9600" b="1" spc="-3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38940" y="4598477"/>
            <a:ext cx="296678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1180AE"/>
                </a:solidFill>
                <a:latin typeface="Nunito" panose="00000500000000000000" pitchFamily="2" charset="0"/>
              </a:rPr>
              <a:t>¡Dios </a:t>
            </a:r>
            <a:r>
              <a:rPr lang="en-US" sz="2800" b="1" dirty="0" err="1">
                <a:solidFill>
                  <a:srgbClr val="1180AE"/>
                </a:solidFill>
                <a:latin typeface="Nunito" panose="00000500000000000000" pitchFamily="2" charset="0"/>
              </a:rPr>
              <a:t>quiere</a:t>
            </a:r>
            <a:r>
              <a:rPr lang="en-US" sz="2800" b="1" dirty="0">
                <a:solidFill>
                  <a:srgbClr val="1180AE"/>
                </a:solidFill>
                <a:latin typeface="Nunito" panose="00000500000000000000" pitchFamily="2" charset="0"/>
              </a:rPr>
              <a:t> que los </a:t>
            </a:r>
            <a:r>
              <a:rPr lang="en-US" sz="2800" b="1" dirty="0" err="1">
                <a:solidFill>
                  <a:srgbClr val="1180AE"/>
                </a:solidFill>
                <a:latin typeface="Nunito" panose="00000500000000000000" pitchFamily="2" charset="0"/>
              </a:rPr>
              <a:t>niños</a:t>
            </a:r>
            <a:r>
              <a:rPr lang="en-US" sz="2800" b="1" dirty="0">
                <a:solidFill>
                  <a:srgbClr val="1180AE"/>
                </a:solidFill>
                <a:latin typeface="Nunito" panose="00000500000000000000" pitchFamily="2" charset="0"/>
              </a:rPr>
              <a:t> </a:t>
            </a:r>
            <a:r>
              <a:rPr lang="en-US" sz="2800" b="1" dirty="0" err="1">
                <a:solidFill>
                  <a:srgbClr val="1180AE"/>
                </a:solidFill>
                <a:latin typeface="Nunito" panose="00000500000000000000" pitchFamily="2" charset="0"/>
              </a:rPr>
              <a:t>florezcan</a:t>
            </a:r>
            <a:r>
              <a:rPr lang="en-US" sz="2800" b="1" dirty="0">
                <a:solidFill>
                  <a:srgbClr val="1180AE"/>
                </a:solidFill>
                <a:latin typeface="Nunito" panose="00000500000000000000" pitchFamily="2" charset="0"/>
              </a:rPr>
              <a:t>!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922323" y="158621"/>
            <a:ext cx="5103629" cy="72019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3600"/>
              </a:spcAft>
            </a:pPr>
            <a:r>
              <a:rPr lang="en-US" sz="2400" b="1" dirty="0" err="1">
                <a:solidFill>
                  <a:srgbClr val="F37A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Vivir</a:t>
            </a:r>
            <a:r>
              <a:rPr lang="en-US" sz="2400" dirty="0">
                <a:solidFill>
                  <a:srgbClr val="1180A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1180A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US" sz="2400" dirty="0">
                <a:solidFill>
                  <a:srgbClr val="1180A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1180A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familias</a:t>
            </a:r>
            <a:r>
              <a:rPr lang="en-US" sz="2400" dirty="0">
                <a:solidFill>
                  <a:srgbClr val="1180A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 </a:t>
            </a:r>
            <a:r>
              <a:rPr lang="en-US" sz="2400" dirty="0" err="1">
                <a:solidFill>
                  <a:srgbClr val="1180A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comunidades</a:t>
            </a:r>
            <a:r>
              <a:rPr lang="en-US" sz="2400" dirty="0">
                <a:solidFill>
                  <a:srgbClr val="1180A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1180A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seguras</a:t>
            </a:r>
            <a:r>
              <a:rPr lang="en-US" sz="2400" dirty="0">
                <a:solidFill>
                  <a:srgbClr val="1180A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 </a:t>
            </a:r>
            <a:r>
              <a:rPr lang="en-US" sz="2400" dirty="0" err="1">
                <a:solidFill>
                  <a:srgbClr val="1180A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nutriendo</a:t>
            </a:r>
            <a:r>
              <a:rPr lang="en-US" sz="2400" dirty="0">
                <a:solidFill>
                  <a:srgbClr val="1180A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>
              <a:spcAft>
                <a:spcPts val="3600"/>
              </a:spcAft>
            </a:pPr>
            <a:r>
              <a:rPr lang="en-US" sz="2400" b="1" dirty="0" err="1">
                <a:solidFill>
                  <a:srgbClr val="F37A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Respondir</a:t>
            </a:r>
            <a:r>
              <a:rPr lang="en-US" sz="2400" dirty="0">
                <a:solidFill>
                  <a:srgbClr val="4D4D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>
                <a:solidFill>
                  <a:srgbClr val="1180A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 amor de Dios, </a:t>
            </a:r>
            <a:r>
              <a:rPr lang="en-US" sz="2400" dirty="0" err="1">
                <a:solidFill>
                  <a:srgbClr val="1180A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siendo</a:t>
            </a:r>
            <a:r>
              <a:rPr lang="en-US" sz="2400" dirty="0">
                <a:solidFill>
                  <a:srgbClr val="1180A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1180A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discipulado</a:t>
            </a:r>
            <a:r>
              <a:rPr lang="en-US" sz="2400" dirty="0">
                <a:solidFill>
                  <a:srgbClr val="1180A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 </a:t>
            </a:r>
            <a:r>
              <a:rPr lang="en-US" sz="2400" dirty="0" err="1">
                <a:solidFill>
                  <a:srgbClr val="1180A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viviendo</a:t>
            </a:r>
            <a:r>
              <a:rPr lang="en-US" sz="2400" dirty="0">
                <a:solidFill>
                  <a:srgbClr val="1180A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por </a:t>
            </a:r>
            <a:r>
              <a:rPr lang="en-US" sz="2400" dirty="0" err="1">
                <a:solidFill>
                  <a:srgbClr val="1180A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</a:t>
            </a:r>
            <a:r>
              <a:rPr lang="en-US" sz="2400" dirty="0">
                <a:solidFill>
                  <a:srgbClr val="1180A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Palabra </a:t>
            </a:r>
          </a:p>
          <a:p>
            <a:pPr>
              <a:spcAft>
                <a:spcPts val="3600"/>
              </a:spcAft>
            </a:pPr>
            <a:r>
              <a:rPr lang="en-US" sz="2400" b="1" dirty="0" err="1">
                <a:solidFill>
                  <a:srgbClr val="F37A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Unirse</a:t>
            </a:r>
            <a:r>
              <a:rPr lang="en-US" sz="2400" dirty="0">
                <a:solidFill>
                  <a:srgbClr val="4D4D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>
                <a:solidFill>
                  <a:srgbClr val="1180A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 Cuerpo de Cristo </a:t>
            </a:r>
            <a:r>
              <a:rPr lang="en-US" sz="2400" dirty="0" err="1">
                <a:solidFill>
                  <a:srgbClr val="1180A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como</a:t>
            </a:r>
            <a:r>
              <a:rPr lang="en-US" sz="2400" dirty="0">
                <a:solidFill>
                  <a:srgbClr val="1180A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1180A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miembros</a:t>
            </a:r>
            <a:r>
              <a:rPr lang="en-US" sz="2400" dirty="0">
                <a:solidFill>
                  <a:srgbClr val="1180A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1180A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activos</a:t>
            </a:r>
            <a:r>
              <a:rPr lang="en-US" sz="2400" dirty="0">
                <a:solidFill>
                  <a:srgbClr val="1180A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 </a:t>
            </a:r>
            <a:r>
              <a:rPr lang="en-US" sz="2400" dirty="0" err="1">
                <a:solidFill>
                  <a:srgbClr val="1180A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discipular</a:t>
            </a:r>
            <a:r>
              <a:rPr lang="en-US" sz="2400" dirty="0">
                <a:solidFill>
                  <a:srgbClr val="1180A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n-US" sz="2400" dirty="0" err="1">
                <a:solidFill>
                  <a:srgbClr val="1180A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otros</a:t>
            </a:r>
            <a:r>
              <a:rPr lang="en-US" sz="2400" dirty="0">
                <a:solidFill>
                  <a:srgbClr val="1180A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1180A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niños</a:t>
            </a:r>
            <a:endParaRPr lang="en-US" sz="2400" dirty="0">
              <a:solidFill>
                <a:srgbClr val="1180A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3600"/>
              </a:spcAft>
            </a:pPr>
            <a:r>
              <a:rPr lang="en-US" sz="2400" b="1" dirty="0" err="1">
                <a:solidFill>
                  <a:srgbClr val="F37A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Construir</a:t>
            </a:r>
            <a:r>
              <a:rPr lang="en-US" sz="2400" dirty="0">
                <a:solidFill>
                  <a:srgbClr val="4D4D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>
                <a:solidFill>
                  <a:srgbClr val="1180A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</a:t>
            </a:r>
            <a:r>
              <a:rPr lang="en-US" sz="2400" dirty="0" err="1">
                <a:solidFill>
                  <a:srgbClr val="1180A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Reino</a:t>
            </a:r>
            <a:r>
              <a:rPr lang="en-US" sz="2400" dirty="0">
                <a:solidFill>
                  <a:srgbClr val="1180A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Dios y </a:t>
            </a:r>
            <a:r>
              <a:rPr lang="en-US" sz="2400" dirty="0" err="1">
                <a:solidFill>
                  <a:srgbClr val="1180A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haciendo</a:t>
            </a:r>
            <a:r>
              <a:rPr lang="en-US" sz="2400" dirty="0">
                <a:solidFill>
                  <a:srgbClr val="1180A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del </a:t>
            </a:r>
            <a:r>
              <a:rPr lang="en-US" sz="2400" dirty="0" err="1">
                <a:solidFill>
                  <a:srgbClr val="1180A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mundo</a:t>
            </a:r>
            <a:r>
              <a:rPr lang="en-US" sz="2400" dirty="0">
                <a:solidFill>
                  <a:srgbClr val="1180A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un </a:t>
            </a:r>
            <a:r>
              <a:rPr lang="en-US" sz="2400" dirty="0" err="1">
                <a:solidFill>
                  <a:srgbClr val="1180A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lugar</a:t>
            </a:r>
            <a:r>
              <a:rPr lang="en-US" sz="2400" dirty="0">
                <a:solidFill>
                  <a:srgbClr val="1180A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1180A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mejor</a:t>
            </a:r>
            <a:r>
              <a:rPr lang="en-US" sz="2400" dirty="0">
                <a:solidFill>
                  <a:srgbClr val="1180A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>
              <a:spcAft>
                <a:spcPts val="3600"/>
              </a:spcAft>
            </a:pPr>
            <a:r>
              <a:rPr lang="en-US" sz="2400" b="1" dirty="0" err="1">
                <a:solidFill>
                  <a:srgbClr val="F37A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Convertirse</a:t>
            </a:r>
            <a:r>
              <a:rPr lang="en-US" sz="2400" dirty="0">
                <a:solidFill>
                  <a:srgbClr val="4D4D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1180A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US" sz="2400" dirty="0">
                <a:solidFill>
                  <a:srgbClr val="1180A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las personas </a:t>
            </a:r>
            <a:r>
              <a:rPr lang="en-US" sz="2400" dirty="0" err="1">
                <a:solidFill>
                  <a:srgbClr val="1180A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únicas</a:t>
            </a:r>
            <a:r>
              <a:rPr lang="en-US" sz="2400" dirty="0">
                <a:solidFill>
                  <a:srgbClr val="1180A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que Dios </a:t>
            </a:r>
            <a:r>
              <a:rPr lang="en-US" sz="2400" dirty="0" err="1">
                <a:solidFill>
                  <a:srgbClr val="1180A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hizo</a:t>
            </a:r>
            <a:r>
              <a:rPr lang="en-US" sz="2400" dirty="0">
                <a:solidFill>
                  <a:srgbClr val="1180A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que </a:t>
            </a:r>
            <a:r>
              <a:rPr lang="en-US" sz="2400" dirty="0" err="1">
                <a:solidFill>
                  <a:srgbClr val="1180A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fueran</a:t>
            </a:r>
            <a:endParaRPr lang="en-US" sz="2400" dirty="0">
              <a:solidFill>
                <a:srgbClr val="1180A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4200"/>
              </a:spcAft>
            </a:pPr>
            <a:endParaRPr lang="en-US" sz="2400" dirty="0">
              <a:solidFill>
                <a:srgbClr val="1180A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163" b="-3643"/>
          <a:stretch/>
        </p:blipFill>
        <p:spPr>
          <a:xfrm>
            <a:off x="5404363" y="200185"/>
            <a:ext cx="1383273" cy="6699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2706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994263" cy="6858000"/>
          </a:xfrm>
          <a:prstGeom prst="rect">
            <a:avLst/>
          </a:prstGeom>
          <a:solidFill>
            <a:srgbClr val="F37A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2127727" y="193791"/>
            <a:ext cx="353855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Nunito" panose="00000500000000000000" pitchFamily="2" charset="0"/>
              </a:rPr>
              <a:t>¡Dios </a:t>
            </a:r>
            <a:r>
              <a:rPr lang="en-US" sz="2800" b="1" dirty="0" err="1">
                <a:latin typeface="Nunito" panose="00000500000000000000" pitchFamily="2" charset="0"/>
              </a:rPr>
              <a:t>quiere</a:t>
            </a:r>
            <a:r>
              <a:rPr lang="en-US" sz="2800" b="1" dirty="0">
                <a:latin typeface="Nunito" panose="00000500000000000000" pitchFamily="2" charset="0"/>
              </a:rPr>
              <a:t> que los </a:t>
            </a:r>
            <a:r>
              <a:rPr lang="en-US" sz="2800" b="1" dirty="0" err="1">
                <a:latin typeface="Nunito" panose="00000500000000000000" pitchFamily="2" charset="0"/>
              </a:rPr>
              <a:t>niños</a:t>
            </a:r>
            <a:r>
              <a:rPr lang="en-US" sz="2800" b="1" dirty="0">
                <a:latin typeface="Nunito" panose="00000500000000000000" pitchFamily="2" charset="0"/>
              </a:rPr>
              <a:t> </a:t>
            </a:r>
            <a:r>
              <a:rPr lang="en-US" sz="2800" b="1" dirty="0" err="1">
                <a:latin typeface="Nunito" panose="00000500000000000000" pitchFamily="2" charset="0"/>
              </a:rPr>
              <a:t>florezcan</a:t>
            </a:r>
            <a:r>
              <a:rPr lang="en-US" sz="2800" b="1" dirty="0">
                <a:latin typeface="Nunito" panose="00000500000000000000" pitchFamily="2" charset="0"/>
              </a:rPr>
              <a:t>!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797536" y="63716"/>
            <a:ext cx="639446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4200"/>
              </a:spcAft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“Y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todos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tus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hijos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serán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enseñados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por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Jehová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; y se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multiplicará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la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paz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tus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hijos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.”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27728" y="2142459"/>
            <a:ext cx="296678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Isaías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54:13</a:t>
            </a:r>
          </a:p>
          <a:p>
            <a:b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Lamentaciones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2:19</a:t>
            </a:r>
          </a:p>
          <a:p>
            <a:b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Mateo 18:10</a:t>
            </a:r>
          </a:p>
          <a:p>
            <a:endParaRPr lang="en-US" sz="2400" b="1" dirty="0">
              <a:solidFill>
                <a:srgbClr val="F37A29"/>
              </a:solidFill>
              <a:latin typeface="Nunito" panose="00000500000000000000" pitchFamily="2" charset="0"/>
            </a:endParaRPr>
          </a:p>
          <a:p>
            <a:endParaRPr lang="en-US" sz="2400" b="1" dirty="0">
              <a:solidFill>
                <a:srgbClr val="F37A29"/>
              </a:solidFill>
              <a:latin typeface="Nunito" panose="00000500000000000000" pitchFamily="2" charset="0"/>
            </a:endParaRPr>
          </a:p>
          <a:p>
            <a:endParaRPr lang="en-US" sz="2400" b="1" dirty="0">
              <a:solidFill>
                <a:srgbClr val="F37A29"/>
              </a:solidFill>
              <a:latin typeface="Nunito" panose="00000500000000000000" pitchFamily="2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6510" y="4407108"/>
            <a:ext cx="2080112" cy="249342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9023706-268A-4049-BFF6-45F5DD603D83}"/>
              </a:ext>
            </a:extLst>
          </p:cNvPr>
          <p:cNvSpPr txBox="1"/>
          <p:nvPr/>
        </p:nvSpPr>
        <p:spPr>
          <a:xfrm>
            <a:off x="5797535" y="1508831"/>
            <a:ext cx="6394463" cy="3419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4200"/>
              </a:spcAft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Levántate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, da voces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la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noche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, al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comenzar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las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vigilias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Derrama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como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agua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tu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corazón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ante la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presencia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del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Señor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Alza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tus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manos a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él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implorando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la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vida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tus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pequeñitos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, Que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desfallecen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hambre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las entradas de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todas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las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calles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.”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2F81706-D86E-494F-AEDB-76BD0C30B906}"/>
              </a:ext>
            </a:extLst>
          </p:cNvPr>
          <p:cNvSpPr txBox="1"/>
          <p:nvPr/>
        </p:nvSpPr>
        <p:spPr>
          <a:xfrm>
            <a:off x="5746761" y="4709818"/>
            <a:ext cx="6394463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4200"/>
              </a:spcAft>
            </a:pP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Mirad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que no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menospreciéis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a uno de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estos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pequeños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porque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os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digo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que sus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ángeles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los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cielos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ven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siempre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el rostro de mi Padre que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está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los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cielos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2395504-AA9F-1E4B-9B8A-6B961C076A3F}"/>
              </a:ext>
            </a:extLst>
          </p:cNvPr>
          <p:cNvSpPr txBox="1"/>
          <p:nvPr/>
        </p:nvSpPr>
        <p:spPr>
          <a:xfrm rot="16200000">
            <a:off x="-2153992" y="2644169"/>
            <a:ext cx="632737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b="1" spc="-3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Floreciente</a:t>
            </a:r>
            <a:endParaRPr lang="en-US" sz="9600" b="1" spc="-3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4073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994263" cy="6858000"/>
          </a:xfrm>
          <a:prstGeom prst="rect">
            <a:avLst/>
          </a:prstGeom>
          <a:solidFill>
            <a:srgbClr val="F37A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902542" y="562095"/>
            <a:ext cx="368133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>
                <a:latin typeface="Arial" panose="020B0604020202020204" pitchFamily="34" charset="0"/>
                <a:cs typeface="Arial" panose="020B0604020202020204" pitchFamily="34" charset="0"/>
              </a:rPr>
              <a:t>Floreciendo</a:t>
            </a:r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latin typeface="Arial" panose="020B0604020202020204" pitchFamily="34" charset="0"/>
                <a:cs typeface="Arial" panose="020B0604020202020204" pitchFamily="34" charset="0"/>
              </a:rPr>
              <a:t>Su</a:t>
            </a:r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latin typeface="Arial" panose="020B0604020202020204" pitchFamily="34" charset="0"/>
                <a:cs typeface="Arial" panose="020B0604020202020204" pitchFamily="34" charset="0"/>
              </a:rPr>
              <a:t>Reino</a:t>
            </a:r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latin typeface="Arial" panose="020B0604020202020204" pitchFamily="34" charset="0"/>
                <a:cs typeface="Arial" panose="020B0604020202020204" pitchFamily="34" charset="0"/>
              </a:rPr>
              <a:t>mientras</a:t>
            </a:r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latin typeface="Arial" panose="020B0604020202020204" pitchFamily="34" charset="0"/>
                <a:cs typeface="Arial" panose="020B0604020202020204" pitchFamily="34" charset="0"/>
              </a:rPr>
              <a:t>viajan</a:t>
            </a:r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latin typeface="Arial" panose="020B0604020202020204" pitchFamily="34" charset="0"/>
                <a:cs typeface="Arial" panose="020B0604020202020204" pitchFamily="34" charset="0"/>
              </a:rPr>
              <a:t>Su</a:t>
            </a:r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latin typeface="Arial" panose="020B0604020202020204" pitchFamily="34" charset="0"/>
                <a:cs typeface="Arial" panose="020B0604020202020204" pitchFamily="34" charset="0"/>
              </a:rPr>
              <a:t>gracia</a:t>
            </a:r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 ...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560834" y="3392625"/>
            <a:ext cx="4364745" cy="2985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b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Como los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niños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pasan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de no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tener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conocimiento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de Dios a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convertirse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participantes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activos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C7AA34E-2936-6845-A436-A1A1C7E38BC4}"/>
              </a:ext>
            </a:extLst>
          </p:cNvPr>
          <p:cNvSpPr/>
          <p:nvPr/>
        </p:nvSpPr>
        <p:spPr>
          <a:xfrm>
            <a:off x="8156667" y="5720316"/>
            <a:ext cx="2711303" cy="1137684"/>
          </a:xfrm>
          <a:prstGeom prst="rect">
            <a:avLst/>
          </a:prstGeom>
          <a:solidFill>
            <a:srgbClr val="6D5B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Sin </a:t>
            </a:r>
            <a:r>
              <a:rPr lang="en-US" sz="22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Entendimiento</a:t>
            </a:r>
            <a:endParaRPr lang="en-US" sz="2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Sin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conocimiento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experiencia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Dios y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amor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2311BE4-7DDC-F442-8B10-0820271CA097}"/>
              </a:ext>
            </a:extLst>
          </p:cNvPr>
          <p:cNvSpPr/>
          <p:nvPr/>
        </p:nvSpPr>
        <p:spPr>
          <a:xfrm>
            <a:off x="8156667" y="4497568"/>
            <a:ext cx="2711303" cy="1137684"/>
          </a:xfrm>
          <a:prstGeom prst="rect">
            <a:avLst/>
          </a:prstGeom>
          <a:solidFill>
            <a:srgbClr val="6D5B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Encontrando</a:t>
            </a:r>
            <a:endParaRPr lang="en-US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Cuerpo de Cristo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comunidad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acción</a:t>
            </a:r>
            <a:endParaRPr lang="en-US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54F7955-0C80-8D44-9F64-0A4B505F3092}"/>
              </a:ext>
            </a:extLst>
          </p:cNvPr>
          <p:cNvSpPr/>
          <p:nvPr/>
        </p:nvSpPr>
        <p:spPr>
          <a:xfrm>
            <a:off x="8156666" y="3274820"/>
            <a:ext cx="2711303" cy="1137684"/>
          </a:xfrm>
          <a:prstGeom prst="rect">
            <a:avLst/>
          </a:prstGeom>
          <a:solidFill>
            <a:srgbClr val="6D5B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Descubriendo</a:t>
            </a:r>
            <a:endParaRPr lang="en-US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Dios y una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relación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viva con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Él</a:t>
            </a:r>
            <a:endParaRPr lang="en-US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55F3D621-1BA6-9046-9575-B81574A64586}"/>
              </a:ext>
            </a:extLst>
          </p:cNvPr>
          <p:cNvSpPr/>
          <p:nvPr/>
        </p:nvSpPr>
        <p:spPr>
          <a:xfrm>
            <a:off x="8156666" y="2052072"/>
            <a:ext cx="2711303" cy="1137684"/>
          </a:xfrm>
          <a:prstGeom prst="rect">
            <a:avLst/>
          </a:prstGeom>
          <a:solidFill>
            <a:srgbClr val="6D5B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Integrarse</a:t>
            </a:r>
            <a:endParaRPr lang="en-US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el Cuerpo de Cristo y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vivir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la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vida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con Jesús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3E448256-C8D8-7A4B-91C2-07E5FAE35346}"/>
              </a:ext>
            </a:extLst>
          </p:cNvPr>
          <p:cNvSpPr/>
          <p:nvPr/>
        </p:nvSpPr>
        <p:spPr>
          <a:xfrm>
            <a:off x="8156665" y="829324"/>
            <a:ext cx="2711303" cy="1137684"/>
          </a:xfrm>
          <a:prstGeom prst="rect">
            <a:avLst/>
          </a:prstGeom>
          <a:solidFill>
            <a:srgbClr val="6D5B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Participando</a:t>
            </a:r>
            <a:endParaRPr lang="en-US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la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obra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Dios y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Reino</a:t>
            </a:r>
            <a:endParaRPr lang="en-US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Isosceles Triangle 2">
            <a:extLst>
              <a:ext uri="{FF2B5EF4-FFF2-40B4-BE49-F238E27FC236}">
                <a16:creationId xmlns:a16="http://schemas.microsoft.com/office/drawing/2014/main" id="{D7F124C1-BA71-9341-8930-568421D6DD5C}"/>
              </a:ext>
            </a:extLst>
          </p:cNvPr>
          <p:cNvSpPr/>
          <p:nvPr/>
        </p:nvSpPr>
        <p:spPr>
          <a:xfrm>
            <a:off x="8156665" y="167303"/>
            <a:ext cx="2711303" cy="576957"/>
          </a:xfrm>
          <a:prstGeom prst="triangle">
            <a:avLst/>
          </a:prstGeom>
          <a:solidFill>
            <a:srgbClr val="6D5B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C392D31-3DCD-FB46-98E3-8F690C6F38B5}"/>
              </a:ext>
            </a:extLst>
          </p:cNvPr>
          <p:cNvSpPr txBox="1"/>
          <p:nvPr/>
        </p:nvSpPr>
        <p:spPr>
          <a:xfrm rot="16200000">
            <a:off x="-2153992" y="2644169"/>
            <a:ext cx="632737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b="1" spc="-3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Floreciente</a:t>
            </a:r>
            <a:endParaRPr lang="en-US" sz="9600" b="1" spc="-3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0740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 rot="5400000">
            <a:off x="1592049" y="4551959"/>
            <a:ext cx="2711303" cy="1647288"/>
          </a:xfrm>
          <a:prstGeom prst="rect">
            <a:avLst/>
          </a:prstGeom>
          <a:solidFill>
            <a:srgbClr val="1180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182880" tIns="0" bIns="0" rtlCol="0" anchor="t" anchorCtr="0"/>
          <a:lstStyle/>
          <a:p>
            <a:pPr algn="ctr"/>
            <a:b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2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Sufriendo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Aislamiento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privación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abuso</a:t>
            </a:r>
            <a:endParaRPr lang="en-US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1994263" cy="6858000"/>
          </a:xfrm>
          <a:prstGeom prst="rect">
            <a:avLst/>
          </a:prstGeom>
          <a:solidFill>
            <a:srgbClr val="F37A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459425" y="550630"/>
            <a:ext cx="3978571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Floreciendo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Su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Mundo ... Los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niños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están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siendo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transformados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medida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que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viajan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Su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gracia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462156" y="591281"/>
            <a:ext cx="446439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Como los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niños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pasan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del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sufrimiento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y el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abuso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convertirse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contribuyentes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positivos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de la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sociedad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10" name="Rectangle 9"/>
          <p:cNvSpPr/>
          <p:nvPr/>
        </p:nvSpPr>
        <p:spPr>
          <a:xfrm rot="5400000">
            <a:off x="3444948" y="4451278"/>
            <a:ext cx="2711303" cy="1848651"/>
          </a:xfrm>
          <a:prstGeom prst="rect">
            <a:avLst/>
          </a:prstGeom>
          <a:solidFill>
            <a:srgbClr val="1180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182880" rtlCol="0" anchor="t" anchorCtr="0"/>
          <a:lstStyle/>
          <a:p>
            <a:pPr algn="ctr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sz="17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7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Experimentando</a:t>
            </a:r>
            <a:endParaRPr lang="en-US" sz="17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Compasión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 </a:t>
            </a:r>
            <a:r>
              <a:rPr lang="en-US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esperanza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 rot="5400000">
            <a:off x="5282860" y="4551958"/>
            <a:ext cx="2711303" cy="1647288"/>
          </a:xfrm>
          <a:prstGeom prst="rect">
            <a:avLst/>
          </a:prstGeom>
          <a:solidFill>
            <a:srgbClr val="1180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457200" rtlCol="0" anchor="t" anchorCtr="0"/>
          <a:lstStyle/>
          <a:p>
            <a:pPr algn="ctr"/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6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Obteniendo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refugio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la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amenaza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la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estabilidad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 la </a:t>
            </a:r>
            <a:r>
              <a:rPr lang="en-US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crianza</a:t>
            </a:r>
            <a:endParaRPr lang="en-US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 rot="5400000">
            <a:off x="7053315" y="4551958"/>
            <a:ext cx="2711303" cy="1647288"/>
          </a:xfrm>
          <a:prstGeom prst="rect">
            <a:avLst/>
          </a:prstGeom>
          <a:solidFill>
            <a:srgbClr val="1180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640080" rtlCol="0" anchor="t" anchorCtr="0"/>
          <a:lstStyle/>
          <a:p>
            <a:pPr algn="ctr"/>
            <a:r>
              <a:rPr lang="en-US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Desarrollando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oportuni-dades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crecimiento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personal</a:t>
            </a:r>
          </a:p>
        </p:txBody>
      </p:sp>
      <p:sp>
        <p:nvSpPr>
          <p:cNvPr id="13" name="Rectangle 12"/>
          <p:cNvSpPr/>
          <p:nvPr/>
        </p:nvSpPr>
        <p:spPr>
          <a:xfrm rot="5400000">
            <a:off x="8885353" y="4490375"/>
            <a:ext cx="2711303" cy="1770454"/>
          </a:xfrm>
          <a:prstGeom prst="rect">
            <a:avLst/>
          </a:prstGeom>
          <a:solidFill>
            <a:srgbClr val="1180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182880" rtlCol="0" anchor="t" anchorCtr="0"/>
          <a:lstStyle/>
          <a:p>
            <a:pPr algn="ctr"/>
            <a:endParaRPr lang="en-US" sz="1400" dirty="0">
              <a:latin typeface="Nunito" panose="00000500000000000000" pitchFamily="2" charset="0"/>
            </a:endParaRPr>
          </a:p>
          <a:p>
            <a:pPr algn="ctr"/>
            <a:endParaRPr lang="en-US" b="1" dirty="0">
              <a:solidFill>
                <a:schemeClr val="bg1"/>
              </a:solidFill>
              <a:latin typeface="Nunito" panose="00000500000000000000" pitchFamily="2" charset="0"/>
            </a:endParaRPr>
          </a:p>
          <a:p>
            <a:pPr algn="ctr"/>
            <a:r>
              <a:rPr lang="en-US" b="1" dirty="0" err="1">
                <a:solidFill>
                  <a:schemeClr val="bg1"/>
                </a:solidFill>
                <a:latin typeface="Nunito" panose="00000500000000000000" pitchFamily="2" charset="0"/>
              </a:rPr>
              <a:t>Contribuyendo</a:t>
            </a:r>
            <a:r>
              <a:rPr lang="en-US" dirty="0">
                <a:solidFill>
                  <a:schemeClr val="bg1"/>
                </a:solidFill>
                <a:latin typeface="Nunito" panose="00000500000000000000" pitchFamily="2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Nunito" panose="00000500000000000000" pitchFamily="2" charset="0"/>
              </a:rPr>
              <a:t>positivamente</a:t>
            </a:r>
            <a:r>
              <a:rPr lang="en-US" dirty="0">
                <a:solidFill>
                  <a:schemeClr val="bg1"/>
                </a:solidFill>
                <a:latin typeface="Nunito" panose="00000500000000000000" pitchFamily="2" charset="0"/>
              </a:rPr>
              <a:t> a la </a:t>
            </a:r>
            <a:r>
              <a:rPr lang="en-US" dirty="0" err="1">
                <a:solidFill>
                  <a:schemeClr val="bg1"/>
                </a:solidFill>
                <a:latin typeface="Nunito" panose="00000500000000000000" pitchFamily="2" charset="0"/>
              </a:rPr>
              <a:t>sociedad</a:t>
            </a:r>
            <a:r>
              <a:rPr lang="en-US" dirty="0">
                <a:solidFill>
                  <a:schemeClr val="bg1"/>
                </a:solidFill>
                <a:latin typeface="Nunito" panose="00000500000000000000" pitchFamily="2" charset="0"/>
              </a:rPr>
              <a:t>.</a:t>
            </a:r>
          </a:p>
        </p:txBody>
      </p:sp>
      <p:sp>
        <p:nvSpPr>
          <p:cNvPr id="3" name="Isosceles Triangle 2"/>
          <p:cNvSpPr/>
          <p:nvPr/>
        </p:nvSpPr>
        <p:spPr>
          <a:xfrm rot="5400000">
            <a:off x="10323188" y="4957904"/>
            <a:ext cx="2711303" cy="835394"/>
          </a:xfrm>
          <a:prstGeom prst="triangle">
            <a:avLst/>
          </a:prstGeom>
          <a:solidFill>
            <a:srgbClr val="1180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A7F0839-E669-E243-B922-CED490AAEE1A}"/>
              </a:ext>
            </a:extLst>
          </p:cNvPr>
          <p:cNvSpPr txBox="1"/>
          <p:nvPr/>
        </p:nvSpPr>
        <p:spPr>
          <a:xfrm rot="16200000">
            <a:off x="-2153992" y="2644169"/>
            <a:ext cx="632737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b="1" spc="-3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Floreciente</a:t>
            </a:r>
            <a:endParaRPr lang="en-US" sz="9600" b="1" spc="-3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0636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994263" cy="6858000"/>
          </a:xfrm>
          <a:prstGeom prst="rect">
            <a:avLst/>
          </a:prstGeom>
          <a:solidFill>
            <a:srgbClr val="F37A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019390" y="101410"/>
            <a:ext cx="401029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Quebrantado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restaurado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por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completo</a:t>
            </a:r>
            <a:endParaRPr lang="en-US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10985" y="1984845"/>
            <a:ext cx="380005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Cuando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estas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dos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vías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se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superponen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2" name="Rectangle 1"/>
          <p:cNvSpPr/>
          <p:nvPr/>
        </p:nvSpPr>
        <p:spPr>
          <a:xfrm>
            <a:off x="6040322" y="5720316"/>
            <a:ext cx="1626024" cy="1137684"/>
          </a:xfrm>
          <a:prstGeom prst="rect">
            <a:avLst/>
          </a:prstGeom>
          <a:solidFill>
            <a:srgbClr val="6D5B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Sin </a:t>
            </a:r>
            <a:r>
              <a:rPr lang="en-US" sz="1600" b="1" dirty="0" err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Entendimiento</a:t>
            </a:r>
            <a:endParaRPr lang="en-US" sz="16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040322" y="4497568"/>
            <a:ext cx="1626024" cy="1137684"/>
          </a:xfrm>
          <a:prstGeom prst="rect">
            <a:avLst/>
          </a:prstGeom>
          <a:solidFill>
            <a:srgbClr val="6D5B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err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Encontrando</a:t>
            </a:r>
            <a:endParaRPr lang="en-US" sz="16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040321" y="3274820"/>
            <a:ext cx="1626024" cy="1137684"/>
          </a:xfrm>
          <a:prstGeom prst="rect">
            <a:avLst/>
          </a:prstGeom>
          <a:solidFill>
            <a:srgbClr val="1180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91440" bIns="0" rtlCol="0" anchor="b"/>
          <a:lstStyle/>
          <a:p>
            <a:pPr algn="r"/>
            <a:endParaRPr 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r>
              <a:rPr lang="en-US" sz="1600" b="1" dirty="0" err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Obteniendo</a:t>
            </a:r>
            <a:endParaRPr lang="en-US" sz="16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040321" y="2052072"/>
            <a:ext cx="1626024" cy="1137684"/>
          </a:xfrm>
          <a:prstGeom prst="rect">
            <a:avLst/>
          </a:prstGeom>
          <a:solidFill>
            <a:srgbClr val="6D5B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err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Integrando</a:t>
            </a:r>
            <a:endParaRPr lang="en-US" sz="16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040320" y="829324"/>
            <a:ext cx="1626024" cy="1137684"/>
          </a:xfrm>
          <a:prstGeom prst="rect">
            <a:avLst/>
          </a:prstGeom>
          <a:solidFill>
            <a:srgbClr val="6D5B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err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Participando</a:t>
            </a:r>
            <a:endParaRPr lang="en-US" sz="16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Isosceles Triangle 2"/>
          <p:cNvSpPr/>
          <p:nvPr/>
        </p:nvSpPr>
        <p:spPr>
          <a:xfrm>
            <a:off x="6040320" y="167303"/>
            <a:ext cx="1626024" cy="576957"/>
          </a:xfrm>
          <a:prstGeom prst="triangle">
            <a:avLst/>
          </a:prstGeom>
          <a:solidFill>
            <a:srgbClr val="6D5B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 rot="5400000">
            <a:off x="2668552" y="3022381"/>
            <a:ext cx="1132963" cy="1647288"/>
          </a:xfrm>
          <a:prstGeom prst="rect">
            <a:avLst/>
          </a:prstGeom>
          <a:solidFill>
            <a:srgbClr val="1180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rtlCol="0" anchor="ctr" anchorCtr="0"/>
          <a:lstStyle/>
          <a:p>
            <a:pPr algn="ctr"/>
            <a:r>
              <a:rPr lang="en-US" sz="1600" b="1" dirty="0" err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Sufriendo</a:t>
            </a:r>
            <a:endParaRPr lang="en-US" sz="16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 rot="5400000">
            <a:off x="4486710" y="2971432"/>
            <a:ext cx="1132965" cy="1749189"/>
          </a:xfrm>
          <a:prstGeom prst="rect">
            <a:avLst/>
          </a:prstGeom>
          <a:solidFill>
            <a:srgbClr val="1180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rtlCol="0" anchor="ctr" anchorCtr="0"/>
          <a:lstStyle/>
          <a:p>
            <a:pPr algn="ctr"/>
            <a:r>
              <a:rPr lang="en-US" sz="1600" b="1" dirty="0" err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Experimentando</a:t>
            </a:r>
            <a:endParaRPr lang="en-US" sz="16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 rot="5400000">
            <a:off x="6286852" y="3022379"/>
            <a:ext cx="1132962" cy="1647288"/>
          </a:xfrm>
          <a:custGeom>
            <a:avLst/>
            <a:gdLst>
              <a:gd name="connsiteX0" fmla="*/ 0 w 1170984"/>
              <a:gd name="connsiteY0" fmla="*/ 0 h 1647288"/>
              <a:gd name="connsiteX1" fmla="*/ 1170984 w 1170984"/>
              <a:gd name="connsiteY1" fmla="*/ 0 h 1647288"/>
              <a:gd name="connsiteX2" fmla="*/ 1170984 w 1170984"/>
              <a:gd name="connsiteY2" fmla="*/ 1647288 h 1647288"/>
              <a:gd name="connsiteX3" fmla="*/ 0 w 1170984"/>
              <a:gd name="connsiteY3" fmla="*/ 1647288 h 1647288"/>
              <a:gd name="connsiteX4" fmla="*/ 0 w 1170984"/>
              <a:gd name="connsiteY4" fmla="*/ 0 h 1647288"/>
              <a:gd name="connsiteX0" fmla="*/ 0 w 1170984"/>
              <a:gd name="connsiteY0" fmla="*/ 0 h 1647288"/>
              <a:gd name="connsiteX1" fmla="*/ 1170984 w 1170984"/>
              <a:gd name="connsiteY1" fmla="*/ 1647288 h 1647288"/>
              <a:gd name="connsiteX2" fmla="*/ 0 w 1170984"/>
              <a:gd name="connsiteY2" fmla="*/ 1647288 h 1647288"/>
              <a:gd name="connsiteX3" fmla="*/ 0 w 1170984"/>
              <a:gd name="connsiteY3" fmla="*/ 0 h 1647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70984" h="1647288">
                <a:moveTo>
                  <a:pt x="0" y="0"/>
                </a:moveTo>
                <a:lnTo>
                  <a:pt x="1170984" y="1647288"/>
                </a:lnTo>
                <a:lnTo>
                  <a:pt x="0" y="1647288"/>
                </a:lnTo>
                <a:lnTo>
                  <a:pt x="0" y="0"/>
                </a:lnTo>
                <a:close/>
              </a:path>
            </a:pathLst>
          </a:custGeom>
          <a:solidFill>
            <a:srgbClr val="6D5B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rtlCol="0" anchor="t" anchorCtr="0"/>
          <a:lstStyle/>
          <a:p>
            <a:r>
              <a:rPr lang="en-US" sz="1600" b="1" dirty="0" err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Descubri</a:t>
            </a:r>
            <a:r>
              <a:rPr lang="en-US" sz="16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br>
              <a:rPr lang="en-US" sz="16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6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endo</a:t>
            </a:r>
          </a:p>
        </p:txBody>
      </p:sp>
      <p:sp>
        <p:nvSpPr>
          <p:cNvPr id="17" name="Rectangle 16"/>
          <p:cNvSpPr/>
          <p:nvPr/>
        </p:nvSpPr>
        <p:spPr>
          <a:xfrm rot="5400000">
            <a:off x="8036040" y="3022381"/>
            <a:ext cx="1132964" cy="1647288"/>
          </a:xfrm>
          <a:prstGeom prst="rect">
            <a:avLst/>
          </a:prstGeom>
          <a:solidFill>
            <a:srgbClr val="1180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rtlCol="0" anchor="ctr" anchorCtr="0"/>
          <a:lstStyle/>
          <a:p>
            <a:pPr algn="ctr"/>
            <a:r>
              <a:rPr lang="en-US" sz="1600" b="1" dirty="0" err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Desarrollando</a:t>
            </a:r>
            <a:endParaRPr lang="en-US" sz="16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 rot="5400000">
            <a:off x="9806494" y="3022380"/>
            <a:ext cx="1132965" cy="1647288"/>
          </a:xfrm>
          <a:prstGeom prst="rect">
            <a:avLst/>
          </a:prstGeom>
          <a:solidFill>
            <a:srgbClr val="1180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rtlCol="0" anchor="ctr" anchorCtr="0"/>
          <a:lstStyle/>
          <a:p>
            <a:pPr algn="ctr"/>
            <a:r>
              <a:rPr lang="en-US" sz="1600" b="1" dirty="0" err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Contribuyendo</a:t>
            </a:r>
            <a:endParaRPr lang="en-US" sz="16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Isosceles Triangle 18"/>
          <p:cNvSpPr/>
          <p:nvPr/>
        </p:nvSpPr>
        <p:spPr>
          <a:xfrm rot="5400000">
            <a:off x="11015746" y="3562318"/>
            <a:ext cx="1132964" cy="567414"/>
          </a:xfrm>
          <a:prstGeom prst="triangle">
            <a:avLst/>
          </a:prstGeom>
          <a:solidFill>
            <a:srgbClr val="1180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 rot="19579477">
            <a:off x="2346238" y="4811164"/>
            <a:ext cx="4397416" cy="6206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400"/>
              </a:lnSpc>
            </a:pPr>
            <a:r>
              <a:rPr lang="en-US" sz="3600" b="1" dirty="0" err="1">
                <a:latin typeface="Arial" panose="020B0604020202020204" pitchFamily="34" charset="0"/>
                <a:cs typeface="Arial" panose="020B0604020202020204" pitchFamily="34" charset="0"/>
              </a:rPr>
              <a:t>Quebrantado</a:t>
            </a:r>
            <a:endParaRPr lang="en-US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 rot="19578011">
            <a:off x="8575329" y="896264"/>
            <a:ext cx="3496896" cy="12208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400"/>
              </a:lnSpc>
            </a:pPr>
            <a:r>
              <a:rPr lang="en-US" sz="4000" b="1" dirty="0" err="1">
                <a:latin typeface="Arial" panose="020B0604020202020204" pitchFamily="34" charset="0"/>
                <a:cs typeface="Arial" panose="020B0604020202020204" pitchFamily="34" charset="0"/>
              </a:rPr>
              <a:t>Restaurado</a:t>
            </a:r>
            <a:r>
              <a:rPr lang="en-US" sz="4000" b="1" dirty="0">
                <a:latin typeface="Arial" panose="020B0604020202020204" pitchFamily="34" charset="0"/>
                <a:cs typeface="Arial" panose="020B0604020202020204" pitchFamily="34" charset="0"/>
              </a:rPr>
              <a:t> por </a:t>
            </a:r>
            <a:r>
              <a:rPr lang="en-US" sz="4000" b="1" dirty="0" err="1">
                <a:latin typeface="Arial" panose="020B0604020202020204" pitchFamily="34" charset="0"/>
                <a:cs typeface="Arial" panose="020B0604020202020204" pitchFamily="34" charset="0"/>
              </a:rPr>
              <a:t>completo</a:t>
            </a:r>
            <a:endParaRPr lang="en-US"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 flipV="1">
            <a:off x="2565697" y="536304"/>
            <a:ext cx="9300238" cy="6151576"/>
          </a:xfrm>
          <a:prstGeom prst="straightConnector1">
            <a:avLst/>
          </a:prstGeom>
          <a:ln w="76200">
            <a:solidFill>
              <a:srgbClr val="F37A2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7AB69135-2064-6942-A42B-BB452CDC3F47}"/>
              </a:ext>
            </a:extLst>
          </p:cNvPr>
          <p:cNvSpPr txBox="1"/>
          <p:nvPr/>
        </p:nvSpPr>
        <p:spPr>
          <a:xfrm rot="16200000">
            <a:off x="-2153992" y="2644169"/>
            <a:ext cx="632737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b="1" spc="-3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Floreciente</a:t>
            </a:r>
            <a:endParaRPr lang="en-US" sz="9600" b="1" spc="-3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864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994263" cy="6858000"/>
          </a:xfrm>
          <a:prstGeom prst="rect">
            <a:avLst/>
          </a:prstGeom>
          <a:solidFill>
            <a:srgbClr val="F37A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2127727" y="146380"/>
            <a:ext cx="92498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latin typeface="Nunito" panose="00000500000000000000" pitchFamily="2" charset="0"/>
              </a:rPr>
              <a:t>¡Dios </a:t>
            </a:r>
            <a:r>
              <a:rPr lang="en-US" sz="4000" b="1" dirty="0" err="1">
                <a:latin typeface="Nunito" panose="00000500000000000000" pitchFamily="2" charset="0"/>
              </a:rPr>
              <a:t>quiere</a:t>
            </a:r>
            <a:r>
              <a:rPr lang="en-US" sz="4000" b="1" dirty="0">
                <a:latin typeface="Nunito" panose="00000500000000000000" pitchFamily="2" charset="0"/>
              </a:rPr>
              <a:t> que los </a:t>
            </a:r>
            <a:r>
              <a:rPr lang="en-US" sz="4000" b="1" dirty="0" err="1">
                <a:latin typeface="Nunito" panose="00000500000000000000" pitchFamily="2" charset="0"/>
              </a:rPr>
              <a:t>niños</a:t>
            </a:r>
            <a:r>
              <a:rPr lang="en-US" sz="4000" b="1" dirty="0">
                <a:latin typeface="Nunito" panose="00000500000000000000" pitchFamily="2" charset="0"/>
              </a:rPr>
              <a:t> </a:t>
            </a:r>
            <a:r>
              <a:rPr lang="en-US" sz="4000" b="1" dirty="0" err="1">
                <a:latin typeface="Nunito" panose="00000500000000000000" pitchFamily="2" charset="0"/>
              </a:rPr>
              <a:t>florezcan</a:t>
            </a:r>
            <a:r>
              <a:rPr lang="en-US" sz="4000" b="1" dirty="0">
                <a:latin typeface="Nunito" panose="00000500000000000000" pitchFamily="2" charset="0"/>
              </a:rPr>
              <a:t>!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019390" y="989451"/>
            <a:ext cx="9624581" cy="57246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err="1">
                <a:latin typeface="Arial" panose="020B0604020202020204" pitchFamily="34" charset="0"/>
                <a:cs typeface="Arial" panose="020B0604020202020204" pitchFamily="34" charset="0"/>
              </a:rPr>
              <a:t>Él</a:t>
            </a:r>
            <a:r>
              <a:rPr lang="en-US" sz="4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latin typeface="Arial" panose="020B0604020202020204" pitchFamily="34" charset="0"/>
                <a:cs typeface="Arial" panose="020B0604020202020204" pitchFamily="34" charset="0"/>
              </a:rPr>
              <a:t>anhela</a:t>
            </a:r>
            <a:r>
              <a:rPr lang="en-US" sz="4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latin typeface="Arial" panose="020B0604020202020204" pitchFamily="34" charset="0"/>
                <a:cs typeface="Arial" panose="020B0604020202020204" pitchFamily="34" charset="0"/>
              </a:rPr>
              <a:t>ver</a:t>
            </a:r>
            <a:r>
              <a:rPr lang="en-US" sz="4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latin typeface="Arial" panose="020B0604020202020204" pitchFamily="34" charset="0"/>
                <a:cs typeface="Arial" panose="020B0604020202020204" pitchFamily="34" charset="0"/>
              </a:rPr>
              <a:t>niños</a:t>
            </a:r>
            <a:r>
              <a:rPr lang="en-US" sz="4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US" sz="4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latin typeface="Arial" panose="020B0604020202020204" pitchFamily="34" charset="0"/>
                <a:cs typeface="Arial" panose="020B0604020202020204" pitchFamily="34" charset="0"/>
              </a:rPr>
              <a:t>todas</a:t>
            </a:r>
            <a:r>
              <a:rPr lang="en-US" sz="4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latin typeface="Arial" panose="020B0604020202020204" pitchFamily="34" charset="0"/>
                <a:cs typeface="Arial" panose="020B0604020202020204" pitchFamily="34" charset="0"/>
              </a:rPr>
              <a:t>partes</a:t>
            </a:r>
            <a:r>
              <a:rPr lang="en-US" sz="4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en-US" sz="4000" b="1" dirty="0" err="1">
                <a:latin typeface="Arial" panose="020B0604020202020204" pitchFamily="34" charset="0"/>
                <a:cs typeface="Arial" panose="020B0604020202020204" pitchFamily="34" charset="0"/>
              </a:rPr>
              <a:t>caminando</a:t>
            </a:r>
            <a:r>
              <a:rPr lang="en-US" sz="4000" b="1" dirty="0">
                <a:latin typeface="Arial" panose="020B0604020202020204" pitchFamily="34" charset="0"/>
                <a:cs typeface="Arial" panose="020B0604020202020204" pitchFamily="34" charset="0"/>
              </a:rPr>
              <a:t> con Jesús. </a:t>
            </a:r>
          </a:p>
          <a:p>
            <a:endParaRPr lang="en-US"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6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Nuestro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privilegio es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trabajar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con Dios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esta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misión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4000" b="1" dirty="0">
                <a:latin typeface="Arial" panose="020B0604020202020204" pitchFamily="34" charset="0"/>
                <a:cs typeface="Arial" panose="020B0604020202020204" pitchFamily="34" charset="0"/>
              </a:rPr>
              <a:t>La </a:t>
            </a:r>
            <a:r>
              <a:rPr lang="en-US" sz="4000" b="1" dirty="0" err="1">
                <a:latin typeface="Arial" panose="020B0604020202020204" pitchFamily="34" charset="0"/>
                <a:cs typeface="Arial" panose="020B0604020202020204" pitchFamily="34" charset="0"/>
              </a:rPr>
              <a:t>pregunta</a:t>
            </a:r>
            <a:r>
              <a:rPr lang="en-US" sz="4000" b="1" dirty="0">
                <a:latin typeface="Arial" panose="020B0604020202020204" pitchFamily="34" charset="0"/>
                <a:cs typeface="Arial" panose="020B0604020202020204" pitchFamily="34" charset="0"/>
              </a:rPr>
              <a:t> es …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1010" y="1969572"/>
            <a:ext cx="6969288" cy="227399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B7766F5-FC96-8F44-B0D0-C68C61ADD7DA}"/>
              </a:ext>
            </a:extLst>
          </p:cNvPr>
          <p:cNvSpPr txBox="1"/>
          <p:nvPr/>
        </p:nvSpPr>
        <p:spPr>
          <a:xfrm rot="16200000">
            <a:off x="-2153992" y="2644169"/>
            <a:ext cx="632737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b="1" spc="-3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Floreciente</a:t>
            </a:r>
            <a:endParaRPr lang="en-US" sz="9600" b="1" spc="-3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5917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994263" cy="6858000"/>
          </a:xfrm>
          <a:prstGeom prst="rect">
            <a:avLst/>
          </a:prstGeom>
          <a:solidFill>
            <a:srgbClr val="D740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 rot="16200000">
            <a:off x="-2509049" y="2705724"/>
            <a:ext cx="703750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spc="-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800" b="1" spc="-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para y </a:t>
            </a:r>
            <a:r>
              <a:rPr lang="en-US" sz="8800" b="1" spc="-3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piensa</a:t>
            </a:r>
            <a:endParaRPr lang="en-US" sz="5400" b="1" spc="-3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22442" y="567403"/>
            <a:ext cx="442003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latin typeface="Nunito" panose="00000500000000000000" pitchFamily="2" charset="0"/>
              </a:rPr>
              <a:t>¿</a:t>
            </a:r>
            <a:r>
              <a:rPr lang="en-US" sz="3200" b="1" dirty="0" err="1">
                <a:latin typeface="Nunito" panose="00000500000000000000" pitchFamily="2" charset="0"/>
              </a:rPr>
              <a:t>Cómo</a:t>
            </a:r>
            <a:r>
              <a:rPr lang="en-US" sz="3200" b="1" dirty="0">
                <a:latin typeface="Nunito" panose="00000500000000000000" pitchFamily="2" charset="0"/>
              </a:rPr>
              <a:t> </a:t>
            </a:r>
            <a:r>
              <a:rPr lang="en-US" sz="3200" b="1" dirty="0" err="1">
                <a:latin typeface="Nunito" panose="00000500000000000000" pitchFamily="2" charset="0"/>
              </a:rPr>
              <a:t>podemos</a:t>
            </a:r>
            <a:r>
              <a:rPr lang="en-US" sz="3200" b="1" dirty="0">
                <a:latin typeface="Nunito" panose="00000500000000000000" pitchFamily="2" charset="0"/>
              </a:rPr>
              <a:t> </a:t>
            </a:r>
            <a:r>
              <a:rPr lang="en-US" sz="3200" b="1" dirty="0" err="1">
                <a:latin typeface="Nunito" panose="00000500000000000000" pitchFamily="2" charset="0"/>
              </a:rPr>
              <a:t>trabajar</a:t>
            </a:r>
            <a:r>
              <a:rPr lang="en-US" sz="3200" b="1" dirty="0">
                <a:latin typeface="Nunito" panose="00000500000000000000" pitchFamily="2" charset="0"/>
              </a:rPr>
              <a:t> con Dios para </a:t>
            </a:r>
            <a:r>
              <a:rPr lang="en-US" sz="3200" b="1" dirty="0" err="1">
                <a:latin typeface="Nunito" panose="00000500000000000000" pitchFamily="2" charset="0"/>
              </a:rPr>
              <a:t>ver</a:t>
            </a:r>
            <a:r>
              <a:rPr lang="en-US" sz="3200" b="1" dirty="0">
                <a:latin typeface="Nunito" panose="00000500000000000000" pitchFamily="2" charset="0"/>
              </a:rPr>
              <a:t> </a:t>
            </a:r>
            <a:r>
              <a:rPr lang="en-US" sz="3200" b="1" dirty="0" err="1">
                <a:latin typeface="Nunito" panose="00000500000000000000" pitchFamily="2" charset="0"/>
              </a:rPr>
              <a:t>niños</a:t>
            </a:r>
            <a:r>
              <a:rPr lang="en-US" sz="3200" b="1" dirty="0">
                <a:latin typeface="Nunito" panose="00000500000000000000" pitchFamily="2" charset="0"/>
              </a:rPr>
              <a:t> </a:t>
            </a:r>
            <a:r>
              <a:rPr lang="en-US" sz="3200" b="1" dirty="0" err="1">
                <a:latin typeface="Nunito" panose="00000500000000000000" pitchFamily="2" charset="0"/>
              </a:rPr>
              <a:t>en</a:t>
            </a:r>
            <a:r>
              <a:rPr lang="en-US" sz="3200" b="1" dirty="0">
                <a:latin typeface="Nunito" panose="00000500000000000000" pitchFamily="2" charset="0"/>
              </a:rPr>
              <a:t> </a:t>
            </a:r>
            <a:r>
              <a:rPr lang="en-US" sz="3200" b="1" dirty="0" err="1">
                <a:latin typeface="Nunito" panose="00000500000000000000" pitchFamily="2" charset="0"/>
              </a:rPr>
              <a:t>todas</a:t>
            </a:r>
            <a:r>
              <a:rPr lang="en-US" sz="3200" b="1" dirty="0">
                <a:latin typeface="Nunito" panose="00000500000000000000" pitchFamily="2" charset="0"/>
              </a:rPr>
              <a:t> </a:t>
            </a:r>
            <a:r>
              <a:rPr lang="en-US" sz="3200" b="1" dirty="0" err="1">
                <a:latin typeface="Nunito" panose="00000500000000000000" pitchFamily="2" charset="0"/>
              </a:rPr>
              <a:t>partes</a:t>
            </a:r>
            <a:r>
              <a:rPr lang="en-US" sz="3200" b="1" dirty="0">
                <a:latin typeface="Nunito" panose="00000500000000000000" pitchFamily="2" charset="0"/>
              </a:rPr>
              <a:t> </a:t>
            </a:r>
            <a:r>
              <a:rPr lang="en-US" sz="3200" b="1" dirty="0" err="1">
                <a:latin typeface="Nunito" panose="00000500000000000000" pitchFamily="2" charset="0"/>
              </a:rPr>
              <a:t>caminando</a:t>
            </a:r>
            <a:r>
              <a:rPr lang="en-US" sz="3200" b="1" dirty="0">
                <a:latin typeface="Nunito" panose="00000500000000000000" pitchFamily="2" charset="0"/>
              </a:rPr>
              <a:t> con Jesús?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0652" y="260354"/>
            <a:ext cx="4588556" cy="316864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1993" y="3736955"/>
            <a:ext cx="3761968" cy="2917447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127725" y="3550658"/>
            <a:ext cx="4692799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Detente y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piensa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estos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grandes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5:</a:t>
            </a:r>
          </a:p>
          <a:p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5 palabras</a:t>
            </a:r>
          </a:p>
          <a:p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5 pasos</a:t>
            </a:r>
          </a:p>
          <a:p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5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declaraciones</a:t>
            </a:r>
            <a:endParaRPr lang="en-US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5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preguntas</a:t>
            </a:r>
            <a:endParaRPr lang="en-US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4875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: Shape 8">
            <a:extLst>
              <a:ext uri="{FF2B5EF4-FFF2-40B4-BE49-F238E27FC236}">
                <a16:creationId xmlns:a16="http://schemas.microsoft.com/office/drawing/2014/main" id="{CF62D2A7-8207-488C-9F46-316BA81A16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582780" y="-2008"/>
            <a:ext cx="5609220" cy="5840278"/>
          </a:xfrm>
          <a:custGeom>
            <a:avLst/>
            <a:gdLst>
              <a:gd name="connsiteX0" fmla="*/ 0 w 5609220"/>
              <a:gd name="connsiteY0" fmla="*/ 0 h 5840278"/>
              <a:gd name="connsiteX1" fmla="*/ 4637091 w 5609220"/>
              <a:gd name="connsiteY1" fmla="*/ 0 h 5840278"/>
              <a:gd name="connsiteX2" fmla="*/ 4822569 w 5609220"/>
              <a:gd name="connsiteY2" fmla="*/ 204077 h 5840278"/>
              <a:gd name="connsiteX3" fmla="*/ 5609220 w 5609220"/>
              <a:gd name="connsiteY3" fmla="*/ 2395363 h 5840278"/>
              <a:gd name="connsiteX4" fmla="*/ 2164305 w 5609220"/>
              <a:gd name="connsiteY4" fmla="*/ 5840278 h 5840278"/>
              <a:gd name="connsiteX5" fmla="*/ 238220 w 5609220"/>
              <a:gd name="connsiteY5" fmla="*/ 5251941 h 5840278"/>
              <a:gd name="connsiteX6" fmla="*/ 0 w 5609220"/>
              <a:gd name="connsiteY6" fmla="*/ 5073803 h 5840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609220" h="5840278">
                <a:moveTo>
                  <a:pt x="0" y="0"/>
                </a:moveTo>
                <a:lnTo>
                  <a:pt x="4637091" y="0"/>
                </a:lnTo>
                <a:lnTo>
                  <a:pt x="4822569" y="204077"/>
                </a:lnTo>
                <a:cubicBezTo>
                  <a:pt x="5314007" y="799562"/>
                  <a:pt x="5609220" y="1562987"/>
                  <a:pt x="5609220" y="2395363"/>
                </a:cubicBezTo>
                <a:cubicBezTo>
                  <a:pt x="5609220" y="4297937"/>
                  <a:pt x="4066879" y="5840278"/>
                  <a:pt x="2164305" y="5840278"/>
                </a:cubicBezTo>
                <a:cubicBezTo>
                  <a:pt x="1450840" y="5840278"/>
                  <a:pt x="788032" y="5623387"/>
                  <a:pt x="238220" y="5251941"/>
                </a:cubicBezTo>
                <a:lnTo>
                  <a:pt x="0" y="5073803"/>
                </a:ln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EE4BE6B-8915-4676-9623-5CD72F80E44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4501" r="21266" b="2"/>
          <a:stretch/>
        </p:blipFill>
        <p:spPr>
          <a:xfrm>
            <a:off x="6750141" y="-2"/>
            <a:ext cx="5441859" cy="5654940"/>
          </a:xfrm>
          <a:custGeom>
            <a:avLst/>
            <a:gdLst/>
            <a:ahLst/>
            <a:cxnLst/>
            <a:rect l="l" t="t" r="r" b="b"/>
            <a:pathLst>
              <a:path w="5441859" h="5654940">
                <a:moveTo>
                  <a:pt x="1041368" y="0"/>
                </a:moveTo>
                <a:lnTo>
                  <a:pt x="5441859" y="0"/>
                </a:lnTo>
                <a:lnTo>
                  <a:pt x="5441859" y="4820612"/>
                </a:lnTo>
                <a:lnTo>
                  <a:pt x="5285166" y="4957981"/>
                </a:lnTo>
                <a:cubicBezTo>
                  <a:pt x="4729628" y="5394557"/>
                  <a:pt x="4029081" y="5654940"/>
                  <a:pt x="3267719" y="5654940"/>
                </a:cubicBezTo>
                <a:cubicBezTo>
                  <a:pt x="1463008" y="5654940"/>
                  <a:pt x="0" y="4191932"/>
                  <a:pt x="0" y="2387221"/>
                </a:cubicBezTo>
                <a:cubicBezTo>
                  <a:pt x="0" y="1484866"/>
                  <a:pt x="365752" y="667936"/>
                  <a:pt x="957093" y="76595"/>
                </a:cubicBezTo>
                <a:close/>
              </a:path>
            </a:pathLst>
          </a:custGeom>
        </p:spPr>
      </p:pic>
      <p:graphicFrame>
        <p:nvGraphicFramePr>
          <p:cNvPr id="4" name="TextBox 1">
            <a:extLst>
              <a:ext uri="{FF2B5EF4-FFF2-40B4-BE49-F238E27FC236}">
                <a16:creationId xmlns:a16="http://schemas.microsoft.com/office/drawing/2014/main" id="{BDD5F17D-EFEA-4EA6-8BA7-E0D64D600C6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36234808"/>
              </p:ext>
            </p:extLst>
          </p:nvPr>
        </p:nvGraphicFramePr>
        <p:xfrm>
          <a:off x="292040" y="301676"/>
          <a:ext cx="5945966" cy="63089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1757092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 rot="2667359">
            <a:off x="7327454" y="1105004"/>
            <a:ext cx="3075403" cy="3075403"/>
          </a:xfrm>
          <a:prstGeom prst="roundRect">
            <a:avLst>
              <a:gd name="adj" fmla="val 6912"/>
            </a:avLst>
          </a:prstGeom>
          <a:solidFill>
            <a:srgbClr val="6D5B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/>
          <p:cNvSpPr/>
          <p:nvPr/>
        </p:nvSpPr>
        <p:spPr>
          <a:xfrm rot="2667359">
            <a:off x="6317362" y="1105005"/>
            <a:ext cx="3075403" cy="3075403"/>
          </a:xfrm>
          <a:prstGeom prst="roundRect">
            <a:avLst>
              <a:gd name="adj" fmla="val 6912"/>
            </a:avLst>
          </a:prstGeom>
          <a:solidFill>
            <a:srgbClr val="D740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/>
          <p:cNvSpPr/>
          <p:nvPr/>
        </p:nvSpPr>
        <p:spPr>
          <a:xfrm rot="2667359">
            <a:off x="5335787" y="1105005"/>
            <a:ext cx="3075403" cy="3075403"/>
          </a:xfrm>
          <a:prstGeom prst="roundRect">
            <a:avLst>
              <a:gd name="adj" fmla="val 6912"/>
            </a:avLst>
          </a:prstGeom>
          <a:solidFill>
            <a:srgbClr val="F37A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 rot="2667359">
            <a:off x="4354212" y="1105002"/>
            <a:ext cx="3075403" cy="3075403"/>
          </a:xfrm>
          <a:prstGeom prst="roundRect">
            <a:avLst>
              <a:gd name="adj" fmla="val 6912"/>
            </a:avLst>
          </a:prstGeom>
          <a:solidFill>
            <a:srgbClr val="1180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 rot="2667359">
            <a:off x="3393409" y="1105000"/>
            <a:ext cx="3075403" cy="3075403"/>
          </a:xfrm>
          <a:prstGeom prst="roundRect">
            <a:avLst>
              <a:gd name="adj" fmla="val 6912"/>
            </a:avLst>
          </a:prstGeom>
          <a:solidFill>
            <a:srgbClr val="FCB2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1994263" cy="6858000"/>
          </a:xfrm>
          <a:prstGeom prst="rect">
            <a:avLst/>
          </a:prstGeom>
          <a:solidFill>
            <a:srgbClr val="4D4D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 rot="16200000">
            <a:off x="-2056200" y="2644169"/>
            <a:ext cx="613180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spc="-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9600" b="1" spc="-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 Palabras</a:t>
            </a:r>
            <a:endParaRPr lang="en-US" sz="6000" b="1" spc="-3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5E82E32-D0FE-6B41-8354-BE9CC1F3B6D3}"/>
              </a:ext>
            </a:extLst>
          </p:cNvPr>
          <p:cNvSpPr txBox="1"/>
          <p:nvPr/>
        </p:nvSpPr>
        <p:spPr>
          <a:xfrm>
            <a:off x="3232908" y="5203747"/>
            <a:ext cx="125386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err="1">
                <a:latin typeface="Arial" panose="020B0604020202020204" pitchFamily="34" charset="0"/>
                <a:cs typeface="Arial" panose="020B0604020202020204" pitchFamily="34" charset="0"/>
              </a:rPr>
              <a:t>Niños</a:t>
            </a:r>
            <a:endParaRPr lang="en-US" sz="3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B1FA0F6-1B66-E74A-A77A-DFAFB01B8DBC}"/>
              </a:ext>
            </a:extLst>
          </p:cNvPr>
          <p:cNvSpPr txBox="1"/>
          <p:nvPr/>
        </p:nvSpPr>
        <p:spPr>
          <a:xfrm>
            <a:off x="4407452" y="5203747"/>
            <a:ext cx="302679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 err="1"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US" sz="3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latin typeface="Arial" panose="020B0604020202020204" pitchFamily="34" charset="0"/>
                <a:cs typeface="Arial" panose="020B0604020202020204" pitchFamily="34" charset="0"/>
              </a:rPr>
              <a:t>todas</a:t>
            </a:r>
            <a:r>
              <a:rPr lang="en-US" sz="3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latin typeface="Arial" panose="020B0604020202020204" pitchFamily="34" charset="0"/>
                <a:cs typeface="Arial" panose="020B0604020202020204" pitchFamily="34" charset="0"/>
              </a:rPr>
              <a:t>partes</a:t>
            </a:r>
            <a:endParaRPr lang="en-US" sz="3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A45746C-9758-A147-9417-73B65B90159F}"/>
              </a:ext>
            </a:extLst>
          </p:cNvPr>
          <p:cNvSpPr txBox="1"/>
          <p:nvPr/>
        </p:nvSpPr>
        <p:spPr>
          <a:xfrm>
            <a:off x="7012949" y="5203747"/>
            <a:ext cx="159691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en-US" sz="3000" b="1" dirty="0" err="1">
                <a:latin typeface="Arial" panose="020B0604020202020204" pitchFamily="34" charset="0"/>
                <a:cs typeface="Arial" panose="020B0604020202020204" pitchFamily="34" charset="0"/>
              </a:rPr>
              <a:t>viajan</a:t>
            </a:r>
            <a:endParaRPr lang="en-US" sz="3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9402772-1CDE-AC44-B499-95214D08F022}"/>
              </a:ext>
            </a:extLst>
          </p:cNvPr>
          <p:cNvSpPr txBox="1"/>
          <p:nvPr/>
        </p:nvSpPr>
        <p:spPr>
          <a:xfrm>
            <a:off x="8532971" y="5203747"/>
            <a:ext cx="86914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>
                <a:latin typeface="Arial" panose="020B0604020202020204" pitchFamily="34" charset="0"/>
                <a:cs typeface="Arial" panose="020B0604020202020204" pitchFamily="34" charset="0"/>
              </a:rPr>
              <a:t>con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C5D6CBCF-BA50-1641-BAA3-24FC86FC832A}"/>
              </a:ext>
            </a:extLst>
          </p:cNvPr>
          <p:cNvSpPr txBox="1"/>
          <p:nvPr/>
        </p:nvSpPr>
        <p:spPr>
          <a:xfrm>
            <a:off x="9322569" y="5203747"/>
            <a:ext cx="127310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>
                <a:latin typeface="Arial" panose="020B0604020202020204" pitchFamily="34" charset="0"/>
                <a:cs typeface="Arial" panose="020B0604020202020204" pitchFamily="34" charset="0"/>
              </a:rPr>
              <a:t>Jesús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3975F438-E63E-C244-BB43-79974E53FE83}"/>
              </a:ext>
            </a:extLst>
          </p:cNvPr>
          <p:cNvSpPr/>
          <p:nvPr/>
        </p:nvSpPr>
        <p:spPr>
          <a:xfrm>
            <a:off x="3350729" y="5757745"/>
            <a:ext cx="74462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5 palabras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sencillas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. Una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visión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cautivadora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y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alegre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88347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2" grpId="0" animBg="1"/>
      <p:bldP spid="13" grpId="0" animBg="1"/>
      <p:bldP spid="14" grpId="0" animBg="1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994263" cy="6858000"/>
          </a:xfrm>
          <a:prstGeom prst="rect">
            <a:avLst/>
          </a:prstGeom>
          <a:solidFill>
            <a:srgbClr val="FCB2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 rot="16200000">
            <a:off x="-1737200" y="2497975"/>
            <a:ext cx="5493812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500" b="1" spc="-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 Pasos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310735" y="142468"/>
            <a:ext cx="232146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 err="1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Niños</a:t>
            </a:r>
            <a:endParaRPr lang="en-US" sz="6000" b="1" dirty="0">
              <a:solidFill>
                <a:srgbClr val="FFC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2332395" y="1045037"/>
            <a:ext cx="60975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err="1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Verlos</a:t>
            </a:r>
            <a:r>
              <a:rPr lang="en-US" sz="2800" b="1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n-US" sz="2800" b="1" dirty="0" err="1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través</a:t>
            </a:r>
            <a:r>
              <a:rPr lang="en-US" sz="2800" b="1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los </a:t>
            </a:r>
            <a:r>
              <a:rPr lang="en-US" sz="2800" b="1" dirty="0" err="1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ojos</a:t>
            </a:r>
            <a:r>
              <a:rPr lang="en-US" sz="2800" b="1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Dios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5711" y="763363"/>
            <a:ext cx="3955649" cy="3955649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3239589" y="1702540"/>
            <a:ext cx="4876122" cy="3447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Cada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niño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está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hecho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manera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única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a la imagen de Dios y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amado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por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Él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Necesitamos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conocerlos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y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valorarlos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como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Él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lo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hace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si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queremos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ayudarlos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caminar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con Jesús.</a:t>
            </a:r>
          </a:p>
          <a:p>
            <a:endParaRPr lang="en-US" sz="2200" dirty="0">
              <a:solidFill>
                <a:srgbClr val="4D4D4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8464" y="1976845"/>
            <a:ext cx="1064508" cy="733366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1216" y="5177721"/>
            <a:ext cx="934478" cy="724698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12A7E4A-275C-F144-8FCE-A1D9699E29E5}"/>
              </a:ext>
            </a:extLst>
          </p:cNvPr>
          <p:cNvSpPr/>
          <p:nvPr/>
        </p:nvSpPr>
        <p:spPr>
          <a:xfrm>
            <a:off x="3162972" y="5177721"/>
            <a:ext cx="890838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i="1" dirty="0">
                <a:latin typeface="Arial" panose="020B0604020202020204" pitchFamily="34" charset="0"/>
                <a:cs typeface="Arial" panose="020B0604020202020204" pitchFamily="34" charset="0"/>
              </a:rPr>
              <a:t>¿</a:t>
            </a:r>
            <a:r>
              <a:rPr lang="en-US" sz="28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Qué</a:t>
            </a:r>
            <a:r>
              <a:rPr lang="en-US" sz="2800" b="1" i="1" dirty="0">
                <a:latin typeface="Arial" panose="020B0604020202020204" pitchFamily="34" charset="0"/>
                <a:cs typeface="Arial" panose="020B0604020202020204" pitchFamily="34" charset="0"/>
              </a:rPr>
              <a:t> tan bien </a:t>
            </a:r>
            <a:r>
              <a:rPr lang="en-US" sz="28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conozco</a:t>
            </a:r>
            <a:r>
              <a:rPr lang="en-US" sz="2800" b="1" i="1" dirty="0">
                <a:latin typeface="Arial" panose="020B0604020202020204" pitchFamily="34" charset="0"/>
                <a:cs typeface="Arial" panose="020B0604020202020204" pitchFamily="34" charset="0"/>
              </a:rPr>
              <a:t> a los </a:t>
            </a:r>
            <a:r>
              <a:rPr lang="en-US" sz="28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niños</a:t>
            </a:r>
            <a:r>
              <a:rPr lang="en-US" sz="2800" b="1" i="1" dirty="0">
                <a:latin typeface="Arial" panose="020B0604020202020204" pitchFamily="34" charset="0"/>
                <a:cs typeface="Arial" panose="020B0604020202020204" pitchFamily="34" charset="0"/>
              </a:rPr>
              <a:t> que me </a:t>
            </a:r>
            <a:r>
              <a:rPr lang="en-US" sz="28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rodean</a:t>
            </a:r>
            <a:r>
              <a:rPr lang="en-US" sz="2800" b="1" i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entiendo</a:t>
            </a:r>
            <a:r>
              <a:rPr lang="en-US" sz="2800" b="1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su</a:t>
            </a:r>
            <a:r>
              <a:rPr lang="en-US" sz="2800" b="1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mundo</a:t>
            </a:r>
            <a:r>
              <a:rPr lang="en-US" sz="2800" b="1" i="1" dirty="0">
                <a:latin typeface="Arial" panose="020B0604020202020204" pitchFamily="34" charset="0"/>
                <a:cs typeface="Arial" panose="020B0604020202020204" pitchFamily="34" charset="0"/>
              </a:rPr>
              <a:t> y </a:t>
            </a:r>
            <a:r>
              <a:rPr lang="en-US" sz="28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permito</a:t>
            </a:r>
            <a:r>
              <a:rPr lang="en-US" sz="2800" b="1" i="1" dirty="0">
                <a:latin typeface="Arial" panose="020B0604020202020204" pitchFamily="34" charset="0"/>
                <a:cs typeface="Arial" panose="020B0604020202020204" pitchFamily="34" charset="0"/>
              </a:rPr>
              <a:t> que sus voces se </a:t>
            </a:r>
            <a:r>
              <a:rPr lang="en-US" sz="28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escuche</a:t>
            </a:r>
            <a:r>
              <a:rPr lang="en-US" sz="2800" b="1" i="1" dirty="0">
                <a:latin typeface="Arial" panose="020B0604020202020204" pitchFamily="34" charset="0"/>
                <a:cs typeface="Arial" panose="020B0604020202020204" pitchFamily="34" charset="0"/>
              </a:rPr>
              <a:t> y se </a:t>
            </a:r>
            <a:r>
              <a:rPr lang="en-US" sz="28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actúe</a:t>
            </a:r>
            <a:r>
              <a:rPr lang="en-US" sz="2800" b="1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sobre</a:t>
            </a:r>
            <a:r>
              <a:rPr lang="en-US" sz="2800" b="1" i="1" dirty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516384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uiExpand="1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8464" y="1976845"/>
            <a:ext cx="1064508" cy="733366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9686" y="5513163"/>
            <a:ext cx="934478" cy="72469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353" y="1344838"/>
            <a:ext cx="2894654" cy="2894654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0" y="0"/>
            <a:ext cx="1994263" cy="6858000"/>
          </a:xfrm>
          <a:prstGeom prst="rect">
            <a:avLst/>
          </a:prstGeom>
          <a:solidFill>
            <a:srgbClr val="1180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332395" y="235223"/>
            <a:ext cx="537839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err="1">
                <a:solidFill>
                  <a:srgbClr val="1180A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US" sz="5400" b="1" dirty="0">
                <a:solidFill>
                  <a:srgbClr val="1180A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400" b="1" dirty="0" err="1">
                <a:solidFill>
                  <a:srgbClr val="1180A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todas</a:t>
            </a:r>
            <a:r>
              <a:rPr lang="en-US" sz="5400" b="1" dirty="0">
                <a:solidFill>
                  <a:srgbClr val="1180A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400" b="1" dirty="0" err="1">
                <a:solidFill>
                  <a:srgbClr val="1180A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partes</a:t>
            </a:r>
            <a:endParaRPr lang="en-US" sz="5400" b="1" dirty="0">
              <a:solidFill>
                <a:srgbClr val="1180A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2332395" y="1199363"/>
            <a:ext cx="40591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err="1">
                <a:solidFill>
                  <a:srgbClr val="1180A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entrando</a:t>
            </a:r>
            <a:r>
              <a:rPr lang="en-US" sz="2800" b="1" dirty="0">
                <a:solidFill>
                  <a:srgbClr val="1180A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1180A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US" sz="2800" b="1" dirty="0">
                <a:solidFill>
                  <a:srgbClr val="1180A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1180A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</a:t>
            </a:r>
            <a:r>
              <a:rPr lang="en-US" sz="2800" b="1" dirty="0">
                <a:solidFill>
                  <a:srgbClr val="1180A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1180A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mundo</a:t>
            </a:r>
            <a:endParaRPr lang="en-US" sz="2800" b="1" dirty="0">
              <a:solidFill>
                <a:srgbClr val="1180A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239587" y="1976845"/>
            <a:ext cx="604988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Los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entornos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quebrantados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carecen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de la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seguridad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y el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cuidado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que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necesitan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los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niños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. El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Buen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Pastor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anhela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que los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niños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caminen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entre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pastos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verdes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y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aguas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tranquilas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donde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puedan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prosperar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87C07B2-58FE-5D42-9FAB-1F5638A19F90}"/>
              </a:ext>
            </a:extLst>
          </p:cNvPr>
          <p:cNvSpPr txBox="1"/>
          <p:nvPr/>
        </p:nvSpPr>
        <p:spPr>
          <a:xfrm>
            <a:off x="3239587" y="4998129"/>
            <a:ext cx="8933963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>
                <a:latin typeface="Arial" panose="020B0604020202020204" pitchFamily="34" charset="0"/>
                <a:cs typeface="Arial" panose="020B0604020202020204" pitchFamily="34" charset="0"/>
              </a:rPr>
              <a:t>¿Estamos </a:t>
            </a:r>
            <a:r>
              <a:rPr lang="en-US" sz="28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creando</a:t>
            </a:r>
            <a:r>
              <a:rPr lang="en-US" sz="2800" b="1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entornos</a:t>
            </a:r>
            <a:r>
              <a:rPr lang="en-US" sz="2800" b="1" i="1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28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seguridad</a:t>
            </a:r>
            <a:r>
              <a:rPr lang="en-US" sz="2800" b="1" i="1" dirty="0">
                <a:latin typeface="Arial" panose="020B0604020202020204" pitchFamily="34" charset="0"/>
                <a:cs typeface="Arial" panose="020B0604020202020204" pitchFamily="34" charset="0"/>
              </a:rPr>
              <a:t> y </a:t>
            </a:r>
            <a:r>
              <a:rPr lang="en-US" sz="28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educación</a:t>
            </a:r>
            <a:r>
              <a:rPr lang="en-US" sz="2800" b="1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donde</a:t>
            </a:r>
            <a:r>
              <a:rPr lang="en-US" sz="2800" b="1" i="1" dirty="0">
                <a:latin typeface="Arial" panose="020B0604020202020204" pitchFamily="34" charset="0"/>
                <a:cs typeface="Arial" panose="020B0604020202020204" pitchFamily="34" charset="0"/>
              </a:rPr>
              <a:t> los </a:t>
            </a:r>
            <a:r>
              <a:rPr lang="en-US" sz="28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niños</a:t>
            </a:r>
            <a:r>
              <a:rPr lang="en-US" sz="2800" b="1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puedan</a:t>
            </a:r>
            <a:r>
              <a:rPr lang="en-US" sz="2800" b="1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prosperar</a:t>
            </a:r>
            <a:r>
              <a:rPr lang="en-US" sz="2800" b="1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incluso</a:t>
            </a:r>
            <a:r>
              <a:rPr lang="en-US" sz="2800" b="1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US" sz="2800" b="1" i="1" dirty="0">
                <a:latin typeface="Arial" panose="020B0604020202020204" pitchFamily="34" charset="0"/>
                <a:cs typeface="Arial" panose="020B0604020202020204" pitchFamily="34" charset="0"/>
              </a:rPr>
              <a:t> medio de </a:t>
            </a:r>
            <a:r>
              <a:rPr lang="en-US" sz="28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circunstancias</a:t>
            </a:r>
            <a:r>
              <a:rPr lang="en-US" sz="2800" b="1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desafiantes</a:t>
            </a:r>
            <a:r>
              <a:rPr lang="en-US" sz="2800" b="1" i="1" dirty="0">
                <a:latin typeface="Arial" panose="020B0604020202020204" pitchFamily="34" charset="0"/>
                <a:cs typeface="Arial" panose="020B0604020202020204" pitchFamily="34" charset="0"/>
              </a:rPr>
              <a:t> (es </a:t>
            </a:r>
            <a:r>
              <a:rPr lang="en-US" sz="28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decir</a:t>
            </a:r>
            <a:r>
              <a:rPr lang="en-US" sz="2800" b="1" i="1" dirty="0">
                <a:latin typeface="Arial" panose="020B0604020202020204" pitchFamily="34" charset="0"/>
                <a:cs typeface="Arial" panose="020B0604020202020204" pitchFamily="34" charset="0"/>
              </a:rPr>
              <a:t>, COVID19)?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393F31E-051E-B74C-94C6-C1BAF6661F76}"/>
              </a:ext>
            </a:extLst>
          </p:cNvPr>
          <p:cNvSpPr txBox="1"/>
          <p:nvPr/>
        </p:nvSpPr>
        <p:spPr>
          <a:xfrm rot="16200000">
            <a:off x="-1737200" y="2497975"/>
            <a:ext cx="5493812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500" b="1" spc="-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 Pasos</a:t>
            </a:r>
          </a:p>
        </p:txBody>
      </p:sp>
    </p:spTree>
    <p:extLst>
      <p:ext uri="{BB962C8B-B14F-4D97-AF65-F5344CB8AC3E}">
        <p14:creationId xmlns:p14="http://schemas.microsoft.com/office/powerpoint/2010/main" val="232920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uiExpand="1" build="p"/>
      <p:bldP spid="11" grpId="0" uiExpand="1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8464" y="1781975"/>
            <a:ext cx="1064508" cy="733366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3479" y="5143540"/>
            <a:ext cx="934478" cy="72469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0160" y="98222"/>
            <a:ext cx="2362876" cy="2362876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0" y="0"/>
            <a:ext cx="1994263" cy="6858000"/>
          </a:xfrm>
          <a:prstGeom prst="rect">
            <a:avLst/>
          </a:prstGeom>
          <a:solidFill>
            <a:srgbClr val="F37A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301840" y="-96649"/>
            <a:ext cx="243579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 err="1">
                <a:solidFill>
                  <a:srgbClr val="F37A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Viajan</a:t>
            </a:r>
            <a:endParaRPr lang="en-US" sz="6000" b="1" dirty="0">
              <a:solidFill>
                <a:srgbClr val="F37A2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2301840" y="870610"/>
            <a:ext cx="584640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err="1">
                <a:solidFill>
                  <a:srgbClr val="F37A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creciendo</a:t>
            </a:r>
            <a:r>
              <a:rPr lang="en-US" sz="2800" b="1" dirty="0">
                <a:solidFill>
                  <a:srgbClr val="F37A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F37A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US" sz="2800" b="1" dirty="0">
                <a:solidFill>
                  <a:srgbClr val="F37A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la </a:t>
            </a:r>
            <a:r>
              <a:rPr lang="en-US" sz="2800" b="1" dirty="0" err="1">
                <a:solidFill>
                  <a:srgbClr val="F37A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gracia</a:t>
            </a:r>
            <a:r>
              <a:rPr lang="en-US" sz="2800" b="1" dirty="0">
                <a:solidFill>
                  <a:srgbClr val="F37A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Dios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3239588" y="1557125"/>
            <a:ext cx="7418419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Aprender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caminar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con Jesús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comienza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a una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edad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temprana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y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continuará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la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vida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... Un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discipulado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por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vida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y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hacer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discípulos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semejantes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a Cristo. Las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experiencias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aprendizaje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son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vitales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para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desarrollar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raíces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profundas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Dios que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permitirán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a los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niños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mantenerse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firmes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la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verdad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191795" y="4874044"/>
            <a:ext cx="881250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>
                <a:latin typeface="Arial" panose="020B0604020202020204" pitchFamily="34" charset="0"/>
                <a:cs typeface="Arial" panose="020B0604020202020204" pitchFamily="34" charset="0"/>
              </a:rPr>
              <a:t>Como </a:t>
            </a:r>
            <a:r>
              <a:rPr lang="en-US" sz="28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exploro</a:t>
            </a:r>
            <a:r>
              <a:rPr lang="en-US" sz="2800" b="1" i="1" dirty="0">
                <a:latin typeface="Arial" panose="020B0604020202020204" pitchFamily="34" charset="0"/>
                <a:cs typeface="Arial" panose="020B0604020202020204" pitchFamily="34" charset="0"/>
              </a:rPr>
              <a:t> la </a:t>
            </a:r>
            <a:r>
              <a:rPr lang="en-US" sz="28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vida</a:t>
            </a:r>
            <a:r>
              <a:rPr lang="en-US" sz="2800" b="1" i="1" dirty="0">
                <a:latin typeface="Arial" panose="020B0604020202020204" pitchFamily="34" charset="0"/>
                <a:cs typeface="Arial" panose="020B0604020202020204" pitchFamily="34" charset="0"/>
              </a:rPr>
              <a:t> y la </a:t>
            </a:r>
            <a:r>
              <a:rPr lang="en-US" sz="28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fe</a:t>
            </a:r>
            <a:r>
              <a:rPr lang="en-US" sz="2800" b="1" i="1" dirty="0">
                <a:latin typeface="Arial" panose="020B0604020202020204" pitchFamily="34" charset="0"/>
                <a:cs typeface="Arial" panose="020B0604020202020204" pitchFamily="34" charset="0"/>
              </a:rPr>
              <a:t> con los </a:t>
            </a:r>
            <a:r>
              <a:rPr lang="en-US" sz="28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niños</a:t>
            </a:r>
            <a:r>
              <a:rPr lang="en-US" sz="2800" b="1" i="1" dirty="0">
                <a:latin typeface="Arial" panose="020B0604020202020204" pitchFamily="34" charset="0"/>
                <a:cs typeface="Arial" panose="020B0604020202020204" pitchFamily="34" charset="0"/>
              </a:rPr>
              <a:t>, ¿</a:t>
            </a:r>
            <a:r>
              <a:rPr lang="en-US" sz="28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demuestro</a:t>
            </a:r>
            <a:r>
              <a:rPr lang="en-US" sz="2800" b="1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creatividad</a:t>
            </a:r>
            <a:r>
              <a:rPr lang="en-US" sz="2800" b="1" i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relevancia</a:t>
            </a:r>
            <a:r>
              <a:rPr lang="en-US" sz="2800" b="1" i="1" dirty="0">
                <a:latin typeface="Arial" panose="020B0604020202020204" pitchFamily="34" charset="0"/>
                <a:cs typeface="Arial" panose="020B0604020202020204" pitchFamily="34" charset="0"/>
              </a:rPr>
              <a:t> y </a:t>
            </a:r>
            <a:r>
              <a:rPr lang="en-US" sz="28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confianza</a:t>
            </a:r>
            <a:r>
              <a:rPr lang="en-US" sz="2800" b="1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US" sz="2800" b="1" i="1" dirty="0">
                <a:latin typeface="Arial" panose="020B0604020202020204" pitchFamily="34" charset="0"/>
                <a:cs typeface="Arial" panose="020B0604020202020204" pitchFamily="34" charset="0"/>
              </a:rPr>
              <a:t> que Dios les </a:t>
            </a:r>
            <a:r>
              <a:rPr lang="en-US" sz="28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habla</a:t>
            </a:r>
            <a:r>
              <a:rPr lang="en-US" sz="2800" b="1" i="1" dirty="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n-US" sz="28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través</a:t>
            </a:r>
            <a:r>
              <a:rPr lang="en-US" sz="2800" b="1" i="1" dirty="0">
                <a:latin typeface="Arial" panose="020B0604020202020204" pitchFamily="34" charset="0"/>
                <a:cs typeface="Arial" panose="020B0604020202020204" pitchFamily="34" charset="0"/>
              </a:rPr>
              <a:t> de la Biblia, la </a:t>
            </a:r>
            <a:r>
              <a:rPr lang="en-US" sz="28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oración</a:t>
            </a:r>
            <a:r>
              <a:rPr lang="en-US" sz="2800" b="1" i="1" dirty="0">
                <a:latin typeface="Arial" panose="020B0604020202020204" pitchFamily="34" charset="0"/>
                <a:cs typeface="Arial" panose="020B0604020202020204" pitchFamily="34" charset="0"/>
              </a:rPr>
              <a:t> y las </a:t>
            </a:r>
            <a:r>
              <a:rPr lang="en-US" sz="28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experiencias</a:t>
            </a:r>
            <a:r>
              <a:rPr lang="en-US" sz="2800" b="1" i="1" dirty="0">
                <a:latin typeface="Arial" panose="020B0604020202020204" pitchFamily="34" charset="0"/>
                <a:cs typeface="Arial" panose="020B0604020202020204" pitchFamily="34" charset="0"/>
              </a:rPr>
              <a:t> de la </a:t>
            </a:r>
            <a:r>
              <a:rPr lang="en-US" sz="28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vida</a:t>
            </a:r>
            <a:r>
              <a:rPr lang="en-US" sz="2800" b="1" i="1" dirty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0BD6E62-3FF7-1D41-8B33-843214EEF0FD}"/>
              </a:ext>
            </a:extLst>
          </p:cNvPr>
          <p:cNvSpPr txBox="1"/>
          <p:nvPr/>
        </p:nvSpPr>
        <p:spPr>
          <a:xfrm rot="16200000">
            <a:off x="-1737200" y="2497975"/>
            <a:ext cx="5493812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500" b="1" spc="-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 Pasos</a:t>
            </a:r>
          </a:p>
        </p:txBody>
      </p:sp>
    </p:spTree>
    <p:extLst>
      <p:ext uri="{BB962C8B-B14F-4D97-AF65-F5344CB8AC3E}">
        <p14:creationId xmlns:p14="http://schemas.microsoft.com/office/powerpoint/2010/main" val="2083047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1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8464" y="1975111"/>
            <a:ext cx="1064508" cy="73510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8494" y="4566525"/>
            <a:ext cx="934478" cy="72469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0539" y="73018"/>
            <a:ext cx="2791501" cy="2791501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0" y="0"/>
            <a:ext cx="1994263" cy="6858000"/>
          </a:xfrm>
          <a:prstGeom prst="rect">
            <a:avLst/>
          </a:prstGeom>
          <a:solidFill>
            <a:srgbClr val="D740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310735" y="7558"/>
            <a:ext cx="168026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>
                <a:solidFill>
                  <a:srgbClr val="D740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</a:t>
            </a:r>
            <a:endParaRPr lang="en-US" sz="6000" b="1" dirty="0">
              <a:solidFill>
                <a:srgbClr val="1180A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2332395" y="850167"/>
            <a:ext cx="699148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err="1">
                <a:solidFill>
                  <a:srgbClr val="D740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prosperar</a:t>
            </a:r>
            <a:r>
              <a:rPr lang="en-US" sz="2800" b="1" dirty="0">
                <a:solidFill>
                  <a:srgbClr val="D740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n-US" sz="2800" b="1" dirty="0" err="1">
                <a:solidFill>
                  <a:srgbClr val="D740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través</a:t>
            </a:r>
            <a:r>
              <a:rPr lang="en-US" sz="2800" b="1" dirty="0">
                <a:solidFill>
                  <a:srgbClr val="D740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las </a:t>
            </a:r>
            <a:r>
              <a:rPr lang="en-US" sz="2800" b="1" dirty="0" err="1">
                <a:solidFill>
                  <a:srgbClr val="D740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relaciones</a:t>
            </a:r>
            <a:endParaRPr lang="en-US" sz="2800" b="1" dirty="0">
              <a:solidFill>
                <a:srgbClr val="D7406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239589" y="1976845"/>
            <a:ext cx="8722562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Dios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busca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una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relación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con </a:t>
            </a:r>
            <a:b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cada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niño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Mientras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caminamos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con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ellos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, los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apoyamos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y les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ayudamos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dar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sentido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a la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vida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y la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fe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b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br>
              <a:rPr lang="en-US" sz="3200" b="1" i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3200" b="1" i="1" dirty="0">
                <a:latin typeface="Arial" panose="020B0604020202020204" pitchFamily="34" charset="0"/>
                <a:cs typeface="Arial" panose="020B0604020202020204" pitchFamily="34" charset="0"/>
              </a:rPr>
              <a:t>¿</a:t>
            </a:r>
            <a:r>
              <a:rPr lang="en-US" sz="32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Veo</a:t>
            </a:r>
            <a:r>
              <a:rPr lang="en-US" sz="3200" b="1" i="1" dirty="0">
                <a:latin typeface="Arial" panose="020B0604020202020204" pitchFamily="34" charset="0"/>
                <a:cs typeface="Arial" panose="020B0604020202020204" pitchFamily="34" charset="0"/>
              </a:rPr>
              <a:t> mis </a:t>
            </a:r>
            <a:r>
              <a:rPr lang="en-US" sz="32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relaciones</a:t>
            </a:r>
            <a:r>
              <a:rPr lang="en-US" sz="3200" b="1" i="1" dirty="0">
                <a:latin typeface="Arial" panose="020B0604020202020204" pitchFamily="34" charset="0"/>
                <a:cs typeface="Arial" panose="020B0604020202020204" pitchFamily="34" charset="0"/>
              </a:rPr>
              <a:t> con los </a:t>
            </a:r>
            <a:r>
              <a:rPr lang="en-US" sz="32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niños</a:t>
            </a:r>
            <a:r>
              <a:rPr lang="en-US" sz="3200" b="1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como</a:t>
            </a:r>
            <a:r>
              <a:rPr lang="en-US" sz="3200" b="1" i="1" dirty="0">
                <a:latin typeface="Arial" panose="020B0604020202020204" pitchFamily="34" charset="0"/>
                <a:cs typeface="Arial" panose="020B0604020202020204" pitchFamily="34" charset="0"/>
              </a:rPr>
              <a:t> una </a:t>
            </a:r>
            <a:r>
              <a:rPr lang="en-US" sz="32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apertura</a:t>
            </a:r>
            <a:r>
              <a:rPr lang="en-US" sz="3200" b="1" i="1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32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posibilidades</a:t>
            </a:r>
            <a:r>
              <a:rPr lang="en-US" sz="3200" b="1" i="1" dirty="0">
                <a:latin typeface="Arial" panose="020B0604020202020204" pitchFamily="34" charset="0"/>
                <a:cs typeface="Arial" panose="020B0604020202020204" pitchFamily="34" charset="0"/>
              </a:rPr>
              <a:t> para que </a:t>
            </a:r>
            <a:r>
              <a:rPr lang="en-US" sz="32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tengan</a:t>
            </a:r>
            <a:r>
              <a:rPr lang="en-US" sz="3200" b="1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experiencias</a:t>
            </a:r>
            <a:r>
              <a:rPr lang="en-US" sz="3200" b="1" i="1" dirty="0">
                <a:latin typeface="Arial" panose="020B0604020202020204" pitchFamily="34" charset="0"/>
                <a:cs typeface="Arial" panose="020B0604020202020204" pitchFamily="34" charset="0"/>
              </a:rPr>
              <a:t> con Dios que les </a:t>
            </a:r>
            <a:r>
              <a:rPr lang="en-US" sz="32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cambiarán</a:t>
            </a:r>
            <a:r>
              <a:rPr lang="en-US" sz="3200" b="1" i="1" dirty="0">
                <a:latin typeface="Arial" panose="020B0604020202020204" pitchFamily="34" charset="0"/>
                <a:cs typeface="Arial" panose="020B0604020202020204" pitchFamily="34" charset="0"/>
              </a:rPr>
              <a:t> la </a:t>
            </a:r>
            <a:r>
              <a:rPr lang="en-US" sz="32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vida</a:t>
            </a:r>
            <a:r>
              <a:rPr lang="en-US" sz="3200" b="1" i="1" dirty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29A9F78-40D6-624B-B72C-D0F499F1CB62}"/>
              </a:ext>
            </a:extLst>
          </p:cNvPr>
          <p:cNvSpPr txBox="1"/>
          <p:nvPr/>
        </p:nvSpPr>
        <p:spPr>
          <a:xfrm rot="16200000">
            <a:off x="-1737200" y="2497975"/>
            <a:ext cx="5493812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500" b="1" spc="-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 Pasos</a:t>
            </a:r>
          </a:p>
        </p:txBody>
      </p:sp>
    </p:spTree>
    <p:extLst>
      <p:ext uri="{BB962C8B-B14F-4D97-AF65-F5344CB8AC3E}">
        <p14:creationId xmlns:p14="http://schemas.microsoft.com/office/powerpoint/2010/main" val="3005124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uiExpand="1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8464" y="1976845"/>
            <a:ext cx="1064508" cy="733366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8494" y="5403062"/>
            <a:ext cx="934478" cy="72469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1059" y="38399"/>
            <a:ext cx="2635059" cy="2639371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0" y="0"/>
            <a:ext cx="1994263" cy="6858000"/>
          </a:xfrm>
          <a:prstGeom prst="rect">
            <a:avLst/>
          </a:prstGeom>
          <a:solidFill>
            <a:srgbClr val="6D5B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332395" y="38399"/>
            <a:ext cx="236635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>
                <a:solidFill>
                  <a:srgbClr val="6D5B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Jesús</a:t>
            </a:r>
          </a:p>
        </p:txBody>
      </p:sp>
      <p:sp>
        <p:nvSpPr>
          <p:cNvPr id="20" name="Rectangle 19"/>
          <p:cNvSpPr/>
          <p:nvPr/>
        </p:nvSpPr>
        <p:spPr>
          <a:xfrm>
            <a:off x="2332395" y="895132"/>
            <a:ext cx="47019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err="1">
                <a:solidFill>
                  <a:srgbClr val="6D5B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llevar</a:t>
            </a:r>
            <a:r>
              <a:rPr lang="en-US" sz="2800" b="1" dirty="0">
                <a:solidFill>
                  <a:srgbClr val="6D5B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Jesús a los </a:t>
            </a:r>
            <a:r>
              <a:rPr lang="en-US" sz="2800" b="1" dirty="0" err="1">
                <a:solidFill>
                  <a:srgbClr val="6D5B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demás</a:t>
            </a:r>
            <a:endParaRPr lang="en-US" sz="2800" b="1" dirty="0">
              <a:solidFill>
                <a:srgbClr val="6D5B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239588" y="1976845"/>
            <a:ext cx="8836529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Cuando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los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niños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caminan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con Jesús, </a:t>
            </a:r>
            <a:b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lo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llevan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Él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y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Su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mensaje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esperanza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su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mundo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Pueden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compartirlo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lugares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y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formas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que los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adultos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no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pueden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. Los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niños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hacen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discípulos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semejantes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a Cristo.</a:t>
            </a:r>
          </a:p>
          <a:p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br>
              <a:rPr lang="en-US" sz="2800" b="1" i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800" b="1" i="1" dirty="0">
                <a:latin typeface="Arial" panose="020B0604020202020204" pitchFamily="34" charset="0"/>
                <a:cs typeface="Arial" panose="020B0604020202020204" pitchFamily="34" charset="0"/>
              </a:rPr>
              <a:t>¿</a:t>
            </a:r>
            <a:r>
              <a:rPr lang="en-US" sz="28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Estoy</a:t>
            </a:r>
            <a:r>
              <a:rPr lang="en-US" sz="2800" b="1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pasando</a:t>
            </a:r>
            <a:r>
              <a:rPr lang="en-US" sz="2800" b="1" i="1" dirty="0">
                <a:latin typeface="Arial" panose="020B0604020202020204" pitchFamily="34" charset="0"/>
                <a:cs typeface="Arial" panose="020B0604020202020204" pitchFamily="34" charset="0"/>
              </a:rPr>
              <a:t> por alto la </a:t>
            </a:r>
            <a:r>
              <a:rPr lang="en-US" sz="28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contribución</a:t>
            </a:r>
            <a:r>
              <a:rPr lang="en-US" sz="2800" b="1" i="1" dirty="0">
                <a:latin typeface="Arial" panose="020B0604020202020204" pitchFamily="34" charset="0"/>
                <a:cs typeface="Arial" panose="020B0604020202020204" pitchFamily="34" charset="0"/>
              </a:rPr>
              <a:t> que los </a:t>
            </a:r>
            <a:r>
              <a:rPr lang="en-US" sz="28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niños</a:t>
            </a:r>
            <a:r>
              <a:rPr lang="en-US" sz="2800" b="1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pueden</a:t>
            </a:r>
            <a:r>
              <a:rPr lang="en-US" sz="2800" b="1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hacer</a:t>
            </a:r>
            <a:r>
              <a:rPr lang="en-US" sz="2800" b="1" i="1" dirty="0">
                <a:latin typeface="Arial" panose="020B0604020202020204" pitchFamily="34" charset="0"/>
                <a:cs typeface="Arial" panose="020B0604020202020204" pitchFamily="34" charset="0"/>
              </a:rPr>
              <a:t> a la Gran </a:t>
            </a:r>
            <a:r>
              <a:rPr lang="en-US" sz="28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Comisión</a:t>
            </a:r>
            <a:r>
              <a:rPr lang="en-US" sz="2800" b="1" i="1" dirty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1C34795-EEAB-5F43-AEF2-F2CE41184DC7}"/>
              </a:ext>
            </a:extLst>
          </p:cNvPr>
          <p:cNvSpPr txBox="1"/>
          <p:nvPr/>
        </p:nvSpPr>
        <p:spPr>
          <a:xfrm rot="16200000">
            <a:off x="-1737200" y="2497975"/>
            <a:ext cx="5493812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500" b="1" spc="-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 Pasos</a:t>
            </a:r>
          </a:p>
        </p:txBody>
      </p:sp>
    </p:spTree>
    <p:extLst>
      <p:ext uri="{BB962C8B-B14F-4D97-AF65-F5344CB8AC3E}">
        <p14:creationId xmlns:p14="http://schemas.microsoft.com/office/powerpoint/2010/main" val="2171666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1049866" y="2299675"/>
            <a:ext cx="102277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>
                <a:latin typeface="Nunito" panose="00000500000000000000" pitchFamily="2" charset="0"/>
              </a:rPr>
              <a:t>Niños</a:t>
            </a:r>
            <a:r>
              <a:rPr lang="en-US" sz="4000" b="1" dirty="0">
                <a:latin typeface="Nunito" panose="00000500000000000000" pitchFamily="2" charset="0"/>
              </a:rPr>
              <a:t> </a:t>
            </a:r>
            <a:r>
              <a:rPr lang="en-US" sz="4000" b="1" dirty="0" err="1">
                <a:latin typeface="Nunito" panose="00000500000000000000" pitchFamily="2" charset="0"/>
              </a:rPr>
              <a:t>en</a:t>
            </a:r>
            <a:r>
              <a:rPr lang="en-US" sz="4000" b="1" dirty="0">
                <a:latin typeface="Nunito" panose="00000500000000000000" pitchFamily="2" charset="0"/>
              </a:rPr>
              <a:t> </a:t>
            </a:r>
            <a:r>
              <a:rPr lang="en-US" sz="4000" b="1" dirty="0" err="1">
                <a:latin typeface="Nunito" panose="00000500000000000000" pitchFamily="2" charset="0"/>
              </a:rPr>
              <a:t>todas</a:t>
            </a:r>
            <a:r>
              <a:rPr lang="en-US" sz="4000" b="1" dirty="0">
                <a:latin typeface="Nunito" panose="00000500000000000000" pitchFamily="2" charset="0"/>
              </a:rPr>
              <a:t> </a:t>
            </a:r>
            <a:r>
              <a:rPr lang="en-US" sz="4000" b="1" dirty="0" err="1">
                <a:latin typeface="Nunito" panose="00000500000000000000" pitchFamily="2" charset="0"/>
              </a:rPr>
              <a:t>partes</a:t>
            </a:r>
            <a:r>
              <a:rPr lang="en-US" sz="4000" b="1" dirty="0">
                <a:latin typeface="Nunito" panose="00000500000000000000" pitchFamily="2" charset="0"/>
              </a:rPr>
              <a:t> </a:t>
            </a:r>
            <a:r>
              <a:rPr lang="en-US" sz="4000" b="1" dirty="0" err="1">
                <a:latin typeface="Nunito" panose="00000500000000000000" pitchFamily="2" charset="0"/>
              </a:rPr>
              <a:t>viajan</a:t>
            </a:r>
            <a:r>
              <a:rPr lang="en-US" sz="4000" b="1" dirty="0">
                <a:latin typeface="Nunito" panose="00000500000000000000" pitchFamily="2" charset="0"/>
              </a:rPr>
              <a:t> con Jesús</a:t>
            </a:r>
          </a:p>
        </p:txBody>
      </p:sp>
      <p:grpSp>
        <p:nvGrpSpPr>
          <p:cNvPr id="31" name="Group 30"/>
          <p:cNvGrpSpPr/>
          <p:nvPr/>
        </p:nvGrpSpPr>
        <p:grpSpPr>
          <a:xfrm>
            <a:off x="4381578" y="3901573"/>
            <a:ext cx="3651824" cy="1602244"/>
            <a:chOff x="2409341" y="903857"/>
            <a:chExt cx="7009448" cy="3075408"/>
          </a:xfrm>
        </p:grpSpPr>
        <p:sp>
          <p:nvSpPr>
            <p:cNvPr id="20" name="Rounded Rectangle 19"/>
            <p:cNvSpPr/>
            <p:nvPr/>
          </p:nvSpPr>
          <p:spPr>
            <a:xfrm rot="2667359">
              <a:off x="6343386" y="903861"/>
              <a:ext cx="3075403" cy="3075403"/>
            </a:xfrm>
            <a:prstGeom prst="roundRect">
              <a:avLst>
                <a:gd name="adj" fmla="val 6912"/>
              </a:avLst>
            </a:prstGeom>
            <a:solidFill>
              <a:srgbClr val="6D5B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ounded Rectangle 20"/>
            <p:cNvSpPr/>
            <p:nvPr/>
          </p:nvSpPr>
          <p:spPr>
            <a:xfrm rot="2667359">
              <a:off x="5333294" y="903862"/>
              <a:ext cx="3075403" cy="3075403"/>
            </a:xfrm>
            <a:prstGeom prst="roundRect">
              <a:avLst>
                <a:gd name="adj" fmla="val 6912"/>
              </a:avLst>
            </a:prstGeom>
            <a:solidFill>
              <a:srgbClr val="D740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ounded Rectangle 21"/>
            <p:cNvSpPr/>
            <p:nvPr/>
          </p:nvSpPr>
          <p:spPr>
            <a:xfrm rot="2667359">
              <a:off x="4351719" y="903862"/>
              <a:ext cx="3075403" cy="3075403"/>
            </a:xfrm>
            <a:prstGeom prst="roundRect">
              <a:avLst>
                <a:gd name="adj" fmla="val 6912"/>
              </a:avLst>
            </a:prstGeom>
            <a:solidFill>
              <a:srgbClr val="F37A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ounded Rectangle 22"/>
            <p:cNvSpPr/>
            <p:nvPr/>
          </p:nvSpPr>
          <p:spPr>
            <a:xfrm rot="2667359">
              <a:off x="3370144" y="903859"/>
              <a:ext cx="3075403" cy="3075403"/>
            </a:xfrm>
            <a:prstGeom prst="roundRect">
              <a:avLst>
                <a:gd name="adj" fmla="val 6912"/>
              </a:avLst>
            </a:prstGeom>
            <a:solidFill>
              <a:srgbClr val="1180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ounded Rectangle 23"/>
            <p:cNvSpPr/>
            <p:nvPr/>
          </p:nvSpPr>
          <p:spPr>
            <a:xfrm rot="2667359">
              <a:off x="2409341" y="903857"/>
              <a:ext cx="3075403" cy="3075403"/>
            </a:xfrm>
            <a:prstGeom prst="roundRect">
              <a:avLst>
                <a:gd name="adj" fmla="val 6912"/>
              </a:avLst>
            </a:prstGeom>
            <a:solidFill>
              <a:srgbClr val="FCB2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9623" y="361725"/>
            <a:ext cx="1307202" cy="130720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6322" y="361725"/>
            <a:ext cx="1307202" cy="130720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9023" y="365983"/>
            <a:ext cx="1300815" cy="130294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1456" y="361725"/>
            <a:ext cx="1307202" cy="130720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3889" y="361725"/>
            <a:ext cx="1307202" cy="1307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4617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994263" cy="6858000"/>
          </a:xfrm>
          <a:prstGeom prst="rect">
            <a:avLst/>
          </a:prstGeom>
          <a:solidFill>
            <a:srgbClr val="D740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 rot="16200000">
            <a:off x="-2359164" y="2767278"/>
            <a:ext cx="673774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spc="-3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Discusión</a:t>
            </a:r>
            <a:r>
              <a:rPr lang="en-US" sz="4000" b="1" spc="-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spc="-3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US" sz="4000" b="1" spc="-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spc="-3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grupos</a:t>
            </a:r>
            <a:r>
              <a:rPr lang="en-US" sz="4000" b="1" spc="-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spc="-3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pequeños</a:t>
            </a:r>
            <a:endParaRPr lang="en-US" sz="4000" b="1" spc="-3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4000" b="1" spc="-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(15 </a:t>
            </a:r>
            <a:r>
              <a:rPr lang="en-US" sz="4000" b="1" spc="-3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minutos</a:t>
            </a:r>
            <a:r>
              <a:rPr lang="en-US" sz="4000" b="1" spc="-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315730" y="138980"/>
            <a:ext cx="3492403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¿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Cómo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podemos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trabajar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con Dios para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ver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niños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todas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partes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caminando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con Jesús?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6428" y="995840"/>
            <a:ext cx="1774881" cy="122565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1396" y="4075621"/>
            <a:ext cx="1513471" cy="117371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9384F3C-D83A-9243-86DA-C4D26FE8CE31}"/>
              </a:ext>
            </a:extLst>
          </p:cNvPr>
          <p:cNvSpPr txBox="1"/>
          <p:nvPr/>
        </p:nvSpPr>
        <p:spPr>
          <a:xfrm>
            <a:off x="2315730" y="3726153"/>
            <a:ext cx="2984403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en-PH" sz="2800" dirty="0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¿</a:t>
            </a:r>
            <a:r>
              <a:rPr lang="en-PH" sz="2800" dirty="0" err="1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Qué</a:t>
            </a:r>
            <a:r>
              <a:rPr lang="en-PH" sz="2800" dirty="0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es </a:t>
            </a:r>
            <a:r>
              <a:rPr lang="en-PH" sz="2800" dirty="0" err="1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nuestra</a:t>
            </a:r>
            <a:r>
              <a:rPr lang="en-PH" sz="2800" dirty="0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PH" sz="2800" dirty="0" err="1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parte</a:t>
            </a:r>
            <a:r>
              <a:rPr lang="en-PH" sz="2800" dirty="0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PH" sz="2800" dirty="0" err="1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en</a:t>
            </a:r>
            <a:r>
              <a:rPr lang="en-PH" sz="2800" dirty="0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la </a:t>
            </a:r>
            <a:r>
              <a:rPr lang="en-PH" sz="2800" dirty="0" err="1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realización</a:t>
            </a:r>
            <a:r>
              <a:rPr lang="en-PH" sz="2800" dirty="0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del </a:t>
            </a:r>
            <a:r>
              <a:rPr lang="en-PH" sz="2800" dirty="0" err="1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corazón</a:t>
            </a:r>
            <a:r>
              <a:rPr lang="en-PH" sz="2800" dirty="0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de Dios para los </a:t>
            </a:r>
            <a:r>
              <a:rPr lang="en-PH" sz="2800" dirty="0" err="1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niños</a:t>
            </a:r>
            <a:r>
              <a:rPr lang="en-PH" sz="2800" dirty="0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?</a:t>
            </a:r>
            <a:endParaRPr lang="en-PH" sz="2800" dirty="0">
              <a:effectLst/>
              <a:latin typeface="Arial" panose="020B0604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D0689C5-BEE5-DB41-B759-B516178EE19D}"/>
              </a:ext>
            </a:extLst>
          </p:cNvPr>
          <p:cNvSpPr txBox="1"/>
          <p:nvPr/>
        </p:nvSpPr>
        <p:spPr>
          <a:xfrm>
            <a:off x="6926882" y="258900"/>
            <a:ext cx="5265118" cy="60287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42950" lvl="0" indent="-742950" fontAlgn="base">
              <a:lnSpc>
                <a:spcPct val="88000"/>
              </a:lnSpc>
              <a:spcAft>
                <a:spcPts val="3200"/>
              </a:spcAft>
              <a:buClr>
                <a:srgbClr val="000000"/>
              </a:buClr>
              <a:buSzPct val="100000"/>
              <a:buFont typeface="+mj-lt"/>
              <a:buAutoNum type="arabicPeriod"/>
              <a:tabLst>
                <a:tab pos="228600" algn="dec"/>
              </a:tabLst>
              <a:defRPr/>
            </a:pPr>
            <a:r>
              <a:rPr lang="en-US" sz="2800" spc="-25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¿</a:t>
            </a:r>
            <a:r>
              <a:rPr lang="en-US" sz="2800" spc="-25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Comparte</a:t>
            </a:r>
            <a:r>
              <a:rPr lang="en-US" sz="2800" spc="-25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el </a:t>
            </a:r>
            <a:r>
              <a:rPr lang="en-US" sz="2800" spc="-25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aprendizaje</a:t>
            </a:r>
            <a:r>
              <a:rPr lang="en-US" sz="2800" spc="-25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spc="-25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significativo</a:t>
            </a:r>
            <a:r>
              <a:rPr lang="en-US" sz="2800" spc="-25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y los </a:t>
            </a:r>
            <a:r>
              <a:rPr lang="en-US" sz="2800" spc="-25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conocimientos</a:t>
            </a:r>
            <a:r>
              <a:rPr lang="en-US" sz="2800" spc="-25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spc="-25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adquiridos</a:t>
            </a:r>
            <a:r>
              <a:rPr lang="en-US" sz="2800" spc="-25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a </a:t>
            </a:r>
            <a:r>
              <a:rPr lang="en-US" sz="2800" spc="-25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partir</a:t>
            </a:r>
            <a:r>
              <a:rPr lang="en-US" sz="2800" spc="-25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de </a:t>
            </a:r>
            <a:r>
              <a:rPr lang="en-US" sz="2800" spc="-25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su</a:t>
            </a:r>
            <a:r>
              <a:rPr lang="en-US" sz="2800" spc="-25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spc="-25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comprensión</a:t>
            </a:r>
            <a:r>
              <a:rPr lang="en-US" sz="2800" spc="-25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del Sendero </a:t>
            </a:r>
            <a:r>
              <a:rPr lang="en-US" sz="2800" spc="-25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en</a:t>
            </a:r>
            <a:r>
              <a:rPr lang="en-US" sz="2800" spc="-25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la </a:t>
            </a:r>
            <a:r>
              <a:rPr lang="en-US" sz="2800" spc="-25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gracia</a:t>
            </a:r>
            <a:r>
              <a:rPr lang="en-US" sz="2800" spc="-25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y </a:t>
            </a:r>
            <a:r>
              <a:rPr lang="en-US" sz="2800" spc="-25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su</a:t>
            </a:r>
            <a:r>
              <a:rPr lang="en-US" sz="2800" spc="-25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spc="-25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relación</a:t>
            </a:r>
            <a:r>
              <a:rPr lang="en-US" sz="2800" spc="-25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con el </a:t>
            </a:r>
            <a:r>
              <a:rPr lang="en-US" sz="2800" spc="-25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discipulado</a:t>
            </a:r>
            <a:r>
              <a:rPr lang="en-US" sz="2800" spc="-25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de los </a:t>
            </a:r>
            <a:r>
              <a:rPr lang="en-US" sz="2800" spc="-25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niños</a:t>
            </a:r>
            <a:r>
              <a:rPr lang="en-US" sz="2800" spc="-25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?</a:t>
            </a:r>
            <a:endParaRPr kumimoji="0" lang="en-PH" sz="2800" b="0" i="0" u="none" strike="noStrike" kern="1200" cap="none" spc="-25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742950" marR="0" lvl="0" indent="-742950" defTabSz="914400" rtl="0" eaLnBrk="1" fontAlgn="base" latinLnBrk="0" hangingPunct="1">
              <a:lnSpc>
                <a:spcPct val="86000"/>
              </a:lnSpc>
              <a:spcAft>
                <a:spcPts val="3200"/>
              </a:spcAft>
              <a:buClr>
                <a:srgbClr val="000000"/>
              </a:buClr>
              <a:buSzPct val="100000"/>
              <a:buFont typeface="+mj-lt"/>
              <a:buAutoNum type="arabicPeriod"/>
              <a:tabLst>
                <a:tab pos="228600" algn="dec"/>
              </a:tabLst>
              <a:defRPr/>
            </a:pPr>
            <a:r>
              <a:rPr lang="en-PH" sz="2800" spc="-25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Enumere</a:t>
            </a:r>
            <a:r>
              <a:rPr lang="en-PH" sz="2800" spc="-25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PH" sz="2800" spc="-25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algunos</a:t>
            </a:r>
            <a:r>
              <a:rPr lang="en-PH" sz="2800" spc="-25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PH" sz="2800" spc="-25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posibles</a:t>
            </a:r>
            <a:r>
              <a:rPr lang="en-PH" sz="2800" spc="-25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pasos a </a:t>
            </a:r>
            <a:r>
              <a:rPr lang="en-PH" sz="2800" spc="-25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seguir</a:t>
            </a:r>
            <a:r>
              <a:rPr lang="en-PH" sz="2800" spc="-25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PH" sz="2800" spc="-25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después</a:t>
            </a:r>
            <a:r>
              <a:rPr lang="en-PH" sz="2800" spc="-25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de </a:t>
            </a:r>
            <a:r>
              <a:rPr lang="en-PH" sz="2800" spc="-25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este</a:t>
            </a:r>
            <a:r>
              <a:rPr lang="en-PH" sz="2800" spc="-25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taller.</a:t>
            </a:r>
            <a:endParaRPr kumimoji="0" lang="en-PH" sz="2800" b="0" i="0" u="none" strike="noStrike" kern="1200" cap="none" spc="-25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742950" marR="228600" lvl="0" indent="-742950" defTabSz="914400" rtl="0" eaLnBrk="1" fontAlgn="base" latinLnBrk="0" hangingPunct="1">
              <a:lnSpc>
                <a:spcPct val="107000"/>
              </a:lnSpc>
              <a:spcAft>
                <a:spcPts val="3200"/>
              </a:spcAft>
              <a:buClr>
                <a:srgbClr val="000000"/>
              </a:buClr>
              <a:buSzPct val="100000"/>
              <a:buFont typeface="+mj-lt"/>
              <a:buAutoNum type="arabicPeriod"/>
              <a:tabLst>
                <a:tab pos="228600" algn="dec"/>
              </a:tabLst>
              <a:defRPr/>
            </a:pPr>
            <a:r>
              <a:rPr lang="en-PH" sz="2800" spc="-25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Resuma</a:t>
            </a:r>
            <a:r>
              <a:rPr lang="en-PH" sz="2800" spc="-25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el </a:t>
            </a:r>
            <a:r>
              <a:rPr lang="en-PH" sz="2800" spc="-25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aprendizaje</a:t>
            </a:r>
            <a:r>
              <a:rPr lang="en-PH" sz="2800" spc="-25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del </a:t>
            </a:r>
            <a:r>
              <a:rPr lang="en-PH" sz="2800" spc="-25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grupo</a:t>
            </a:r>
            <a:r>
              <a:rPr lang="en-PH" sz="2800" spc="-25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y las ideas para la </a:t>
            </a:r>
            <a:r>
              <a:rPr lang="en-PH" sz="2800" spc="-25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acción</a:t>
            </a:r>
            <a:r>
              <a:rPr lang="en-PH" sz="2800" spc="-25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y </a:t>
            </a:r>
            <a:r>
              <a:rPr lang="en-PH" sz="2800" spc="-25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preséntelas</a:t>
            </a:r>
            <a:r>
              <a:rPr lang="en-PH" sz="2800" spc="-25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endParaRPr kumimoji="0" lang="en-PH" sz="2800" b="0" i="0" u="none" strike="noStrike" kern="1200" cap="none" spc="-25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6461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994263" cy="6858000"/>
          </a:xfrm>
          <a:prstGeom prst="rect">
            <a:avLst/>
          </a:prstGeom>
          <a:solidFill>
            <a:srgbClr val="D740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0652" y="260354"/>
            <a:ext cx="4588556" cy="316864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1993" y="3736955"/>
            <a:ext cx="3761968" cy="291744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8BCE9DD-FD6D-E44D-BDAE-4048B4A74604}"/>
              </a:ext>
            </a:extLst>
          </p:cNvPr>
          <p:cNvSpPr txBox="1"/>
          <p:nvPr/>
        </p:nvSpPr>
        <p:spPr>
          <a:xfrm>
            <a:off x="2238179" y="1536173"/>
            <a:ext cx="4588556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Abre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tu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boca por el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mudo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el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juicio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todos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los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desvalidos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.”</a:t>
            </a:r>
          </a:p>
          <a:p>
            <a:pPr algn="ctr"/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Proverbios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31:8)</a:t>
            </a:r>
            <a:endParaRPr lang="en-PH" sz="40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3E351A3-A239-C543-8524-659F7BC07055}"/>
              </a:ext>
            </a:extLst>
          </p:cNvPr>
          <p:cNvSpPr txBox="1"/>
          <p:nvPr/>
        </p:nvSpPr>
        <p:spPr>
          <a:xfrm rot="16200000">
            <a:off x="-1380530" y="2644169"/>
            <a:ext cx="478047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b="1" spc="-3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Discusión</a:t>
            </a:r>
            <a:r>
              <a:rPr lang="en-US" sz="4800" b="1" spc="-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spc="-3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US" sz="4800" b="1" spc="-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en-US" sz="4000" b="1" spc="-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800" b="1" spc="-3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grupos</a:t>
            </a:r>
            <a:r>
              <a:rPr lang="en-US" sz="4800" b="1" spc="-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spc="-3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pequeños</a:t>
            </a:r>
            <a:endParaRPr lang="en-US" sz="4000" b="1" spc="-3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466772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Freeform: Shape 70">
            <a:extLst>
              <a:ext uri="{FF2B5EF4-FFF2-40B4-BE49-F238E27FC236}">
                <a16:creationId xmlns:a16="http://schemas.microsoft.com/office/drawing/2014/main" id="{357DD0D3-F869-46D0-944C-6EC60E19E3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6136816" cy="5254922"/>
          </a:xfrm>
          <a:custGeom>
            <a:avLst/>
            <a:gdLst>
              <a:gd name="connsiteX0" fmla="*/ 0 w 6136816"/>
              <a:gd name="connsiteY0" fmla="*/ 0 h 5254922"/>
              <a:gd name="connsiteX1" fmla="*/ 6136816 w 6136816"/>
              <a:gd name="connsiteY1" fmla="*/ 0 h 5254922"/>
              <a:gd name="connsiteX2" fmla="*/ 6134892 w 6136816"/>
              <a:gd name="connsiteY2" fmla="*/ 111520 h 5254922"/>
              <a:gd name="connsiteX3" fmla="*/ 6066513 w 6136816"/>
              <a:gd name="connsiteY3" fmla="*/ 752995 h 5254922"/>
              <a:gd name="connsiteX4" fmla="*/ 140712 w 6136816"/>
              <a:gd name="connsiteY4" fmla="*/ 5219363 h 5254922"/>
              <a:gd name="connsiteX5" fmla="*/ 0 w 6136816"/>
              <a:gd name="connsiteY5" fmla="*/ 5199534 h 5254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136816" h="5254922">
                <a:moveTo>
                  <a:pt x="0" y="0"/>
                </a:moveTo>
                <a:lnTo>
                  <a:pt x="6136816" y="0"/>
                </a:lnTo>
                <a:lnTo>
                  <a:pt x="6134892" y="111520"/>
                </a:lnTo>
                <a:cubicBezTo>
                  <a:pt x="6124961" y="323936"/>
                  <a:pt x="6102367" y="538040"/>
                  <a:pt x="6066513" y="752995"/>
                </a:cubicBezTo>
                <a:cubicBezTo>
                  <a:pt x="5592281" y="3596146"/>
                  <a:pt x="2972232" y="5545369"/>
                  <a:pt x="140712" y="5219363"/>
                </a:cubicBezTo>
                <a:lnTo>
                  <a:pt x="0" y="5199534"/>
                </a:ln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146" name="Picture 2" descr="Facilitating Literature Discussions in the English Classroom - Owlcation">
            <a:extLst>
              <a:ext uri="{FF2B5EF4-FFF2-40B4-BE49-F238E27FC236}">
                <a16:creationId xmlns:a16="http://schemas.microsoft.com/office/drawing/2014/main" id="{756C6944-C190-E443-A644-FEFE1F9CC83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" r="1824" b="2"/>
          <a:stretch/>
        </p:blipFill>
        <p:spPr bwMode="auto">
          <a:xfrm>
            <a:off x="1" y="2"/>
            <a:ext cx="5863721" cy="4984915"/>
          </a:xfrm>
          <a:custGeom>
            <a:avLst/>
            <a:gdLst/>
            <a:ahLst/>
            <a:cxnLst/>
            <a:rect l="l" t="t" r="r" b="b"/>
            <a:pathLst>
              <a:path w="5863721" h="4984915">
                <a:moveTo>
                  <a:pt x="0" y="0"/>
                </a:moveTo>
                <a:lnTo>
                  <a:pt x="5863721" y="0"/>
                </a:lnTo>
                <a:lnTo>
                  <a:pt x="5844576" y="326138"/>
                </a:lnTo>
                <a:cubicBezTo>
                  <a:pt x="5833049" y="448313"/>
                  <a:pt x="5817094" y="570952"/>
                  <a:pt x="5796589" y="693884"/>
                </a:cubicBezTo>
                <a:cubicBezTo>
                  <a:pt x="5344573" y="3403845"/>
                  <a:pt x="2847261" y="5261756"/>
                  <a:pt x="148386" y="4951022"/>
                </a:cubicBezTo>
                <a:lnTo>
                  <a:pt x="0" y="4930112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990B9C2-CA89-3B49-A080-44C3D62BD2D6}"/>
              </a:ext>
            </a:extLst>
          </p:cNvPr>
          <p:cNvSpPr txBox="1"/>
          <p:nvPr/>
        </p:nvSpPr>
        <p:spPr>
          <a:xfrm>
            <a:off x="6824134" y="277302"/>
            <a:ext cx="5003105" cy="525492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lvl="0" algn="ctr">
              <a:lnSpc>
                <a:spcPct val="90000"/>
              </a:lnSpc>
              <a:spcAft>
                <a:spcPts val="600"/>
              </a:spcAft>
              <a:defRPr/>
            </a:pP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Comparta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su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trabajo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grupo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lvl="0" algn="ctr">
              <a:lnSpc>
                <a:spcPct val="90000"/>
              </a:lnSpc>
              <a:spcAft>
                <a:spcPts val="600"/>
              </a:spcAft>
              <a:defRPr/>
            </a:pP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>
              <a:lnSpc>
                <a:spcPct val="90000"/>
              </a:lnSpc>
              <a:spcAft>
                <a:spcPts val="600"/>
              </a:spcAft>
              <a:defRPr/>
            </a:pP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Informe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durante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no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más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de 2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minutos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552921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ABF1851-2E8C-C34A-AC17-B61A19835DDD}"/>
              </a:ext>
            </a:extLst>
          </p:cNvPr>
          <p:cNvSpPr txBox="1"/>
          <p:nvPr/>
        </p:nvSpPr>
        <p:spPr>
          <a:xfrm>
            <a:off x="288472" y="325899"/>
            <a:ext cx="5968448" cy="411547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en-US" sz="4400" b="0" i="0" dirty="0">
                <a:effectLst/>
              </a:rPr>
              <a:t>Juan 6:44</a:t>
            </a:r>
          </a:p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en-US" sz="4000" dirty="0"/>
              <a:t>“</a:t>
            </a:r>
            <a:r>
              <a:rPr lang="en-US" sz="4000" dirty="0" err="1"/>
              <a:t>Ninguno</a:t>
            </a:r>
            <a:r>
              <a:rPr lang="en-US" sz="4000" dirty="0"/>
              <a:t> </a:t>
            </a:r>
            <a:r>
              <a:rPr lang="en-US" sz="4000" dirty="0" err="1"/>
              <a:t>puede</a:t>
            </a:r>
            <a:r>
              <a:rPr lang="en-US" sz="4000" dirty="0"/>
              <a:t> </a:t>
            </a:r>
            <a:r>
              <a:rPr lang="en-US" sz="4000" dirty="0" err="1"/>
              <a:t>venir</a:t>
            </a:r>
            <a:r>
              <a:rPr lang="en-US" sz="4000" dirty="0"/>
              <a:t> a </a:t>
            </a:r>
            <a:r>
              <a:rPr lang="en-US" sz="4000" dirty="0" err="1"/>
              <a:t>mí</a:t>
            </a:r>
            <a:r>
              <a:rPr lang="en-US" sz="4000" dirty="0"/>
              <a:t>, </a:t>
            </a:r>
            <a:r>
              <a:rPr lang="en-US" sz="4000" dirty="0" err="1"/>
              <a:t>si</a:t>
            </a:r>
            <a:r>
              <a:rPr lang="en-US" sz="4000" dirty="0"/>
              <a:t> el Padre que me </a:t>
            </a:r>
            <a:r>
              <a:rPr lang="en-US" sz="4000" dirty="0" err="1"/>
              <a:t>envió</a:t>
            </a:r>
            <a:r>
              <a:rPr lang="en-US" sz="4000" dirty="0"/>
              <a:t> no les </a:t>
            </a:r>
            <a:r>
              <a:rPr lang="en-US" sz="4000" dirty="0" err="1"/>
              <a:t>trajere</a:t>
            </a:r>
            <a:r>
              <a:rPr lang="en-US" sz="4000" dirty="0"/>
              <a:t>; y </a:t>
            </a:r>
            <a:r>
              <a:rPr lang="en-US" sz="4000" dirty="0" err="1"/>
              <a:t>yo</a:t>
            </a:r>
            <a:r>
              <a:rPr lang="en-US" sz="4000" dirty="0"/>
              <a:t> les </a:t>
            </a:r>
            <a:r>
              <a:rPr lang="en-US" sz="4000" dirty="0" err="1"/>
              <a:t>resucitaré</a:t>
            </a:r>
            <a:r>
              <a:rPr lang="en-US" sz="4000" dirty="0"/>
              <a:t> </a:t>
            </a:r>
            <a:r>
              <a:rPr lang="en-US" sz="4000" dirty="0" err="1"/>
              <a:t>en</a:t>
            </a:r>
            <a:r>
              <a:rPr lang="en-US" sz="4000" dirty="0"/>
              <a:t> el día </a:t>
            </a:r>
            <a:r>
              <a:rPr lang="en-US" sz="4000" dirty="0" err="1"/>
              <a:t>postrero</a:t>
            </a:r>
            <a:r>
              <a:rPr lang="en-US" sz="4000" dirty="0"/>
              <a:t>.”</a:t>
            </a:r>
            <a:endParaRPr lang="en-US" sz="4000" b="0" i="0" dirty="0">
              <a:effectLst/>
            </a:endParaRPr>
          </a:p>
        </p:txBody>
      </p:sp>
      <p:sp>
        <p:nvSpPr>
          <p:cNvPr id="71" name="Freeform: Shape 70">
            <a:extLst>
              <a:ext uri="{FF2B5EF4-FFF2-40B4-BE49-F238E27FC236}">
                <a16:creationId xmlns:a16="http://schemas.microsoft.com/office/drawing/2014/main" id="{CF62D2A7-8207-488C-9F46-316BA81A16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582780" y="-2008"/>
            <a:ext cx="5609220" cy="5840278"/>
          </a:xfrm>
          <a:custGeom>
            <a:avLst/>
            <a:gdLst>
              <a:gd name="connsiteX0" fmla="*/ 0 w 5609220"/>
              <a:gd name="connsiteY0" fmla="*/ 0 h 5840278"/>
              <a:gd name="connsiteX1" fmla="*/ 4637091 w 5609220"/>
              <a:gd name="connsiteY1" fmla="*/ 0 h 5840278"/>
              <a:gd name="connsiteX2" fmla="*/ 4822569 w 5609220"/>
              <a:gd name="connsiteY2" fmla="*/ 204077 h 5840278"/>
              <a:gd name="connsiteX3" fmla="*/ 5609220 w 5609220"/>
              <a:gd name="connsiteY3" fmla="*/ 2395363 h 5840278"/>
              <a:gd name="connsiteX4" fmla="*/ 2164305 w 5609220"/>
              <a:gd name="connsiteY4" fmla="*/ 5840278 h 5840278"/>
              <a:gd name="connsiteX5" fmla="*/ 238220 w 5609220"/>
              <a:gd name="connsiteY5" fmla="*/ 5251941 h 5840278"/>
              <a:gd name="connsiteX6" fmla="*/ 0 w 5609220"/>
              <a:gd name="connsiteY6" fmla="*/ 5073803 h 5840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609220" h="5840278">
                <a:moveTo>
                  <a:pt x="0" y="0"/>
                </a:moveTo>
                <a:lnTo>
                  <a:pt x="4637091" y="0"/>
                </a:lnTo>
                <a:lnTo>
                  <a:pt x="4822569" y="204077"/>
                </a:lnTo>
                <a:cubicBezTo>
                  <a:pt x="5314007" y="799562"/>
                  <a:pt x="5609220" y="1562987"/>
                  <a:pt x="5609220" y="2395363"/>
                </a:cubicBezTo>
                <a:cubicBezTo>
                  <a:pt x="5609220" y="4297937"/>
                  <a:pt x="4066879" y="5840278"/>
                  <a:pt x="2164305" y="5840278"/>
                </a:cubicBezTo>
                <a:cubicBezTo>
                  <a:pt x="1450840" y="5840278"/>
                  <a:pt x="788032" y="5623387"/>
                  <a:pt x="238220" y="5251941"/>
                </a:cubicBezTo>
                <a:lnTo>
                  <a:pt x="0" y="5073803"/>
                </a:ln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098" name="Picture 2" descr="Children with multiple eating problems may benefit from screening for  developmental delay">
            <a:extLst>
              <a:ext uri="{FF2B5EF4-FFF2-40B4-BE49-F238E27FC236}">
                <a16:creationId xmlns:a16="http://schemas.microsoft.com/office/drawing/2014/main" id="{E470C851-4AB4-6F49-A3AC-2DE9C00E34B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45" r="5376" b="1"/>
          <a:stretch/>
        </p:blipFill>
        <p:spPr bwMode="auto">
          <a:xfrm>
            <a:off x="6765131" y="-2"/>
            <a:ext cx="5441859" cy="5654940"/>
          </a:xfrm>
          <a:custGeom>
            <a:avLst/>
            <a:gdLst/>
            <a:ahLst/>
            <a:cxnLst/>
            <a:rect l="l" t="t" r="r" b="b"/>
            <a:pathLst>
              <a:path w="5441859" h="5654940">
                <a:moveTo>
                  <a:pt x="1041368" y="0"/>
                </a:moveTo>
                <a:lnTo>
                  <a:pt x="5441859" y="0"/>
                </a:lnTo>
                <a:lnTo>
                  <a:pt x="5441859" y="4820612"/>
                </a:lnTo>
                <a:lnTo>
                  <a:pt x="5285166" y="4957981"/>
                </a:lnTo>
                <a:cubicBezTo>
                  <a:pt x="4729628" y="5394557"/>
                  <a:pt x="4029081" y="5654940"/>
                  <a:pt x="3267719" y="5654940"/>
                </a:cubicBezTo>
                <a:cubicBezTo>
                  <a:pt x="1463008" y="5654940"/>
                  <a:pt x="0" y="4191932"/>
                  <a:pt x="0" y="2387221"/>
                </a:cubicBezTo>
                <a:cubicBezTo>
                  <a:pt x="0" y="1484866"/>
                  <a:pt x="365752" y="667936"/>
                  <a:pt x="957093" y="76595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C3FCB7B-86E9-BE47-8DF5-00E0B09E5618}"/>
              </a:ext>
            </a:extLst>
          </p:cNvPr>
          <p:cNvSpPr txBox="1"/>
          <p:nvPr/>
        </p:nvSpPr>
        <p:spPr>
          <a:xfrm>
            <a:off x="660383" y="4343796"/>
            <a:ext cx="479912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i="1" dirty="0"/>
              <a:t>La palabra ”les" </a:t>
            </a:r>
            <a:r>
              <a:rPr lang="en-US" sz="3600" i="1" dirty="0" err="1"/>
              <a:t>incluye</a:t>
            </a:r>
            <a:r>
              <a:rPr lang="en-US" sz="3600" i="1" dirty="0"/>
              <a:t> a los </a:t>
            </a:r>
            <a:r>
              <a:rPr lang="en-US" sz="3600" i="1" dirty="0" err="1"/>
              <a:t>niños</a:t>
            </a:r>
            <a:r>
              <a:rPr lang="en-US" sz="3600" i="1" dirty="0"/>
              <a:t>.</a:t>
            </a:r>
          </a:p>
          <a:p>
            <a:pPr algn="ctr"/>
            <a:r>
              <a:rPr lang="en-US" sz="3600" i="1" dirty="0"/>
              <a:t>¡Alabado sea el </a:t>
            </a:r>
            <a:r>
              <a:rPr lang="en-US" sz="3600" i="1" dirty="0" err="1"/>
              <a:t>Señor</a:t>
            </a:r>
            <a:r>
              <a:rPr lang="en-US" sz="3600" i="1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1863593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994263" cy="6858000"/>
          </a:xfrm>
          <a:prstGeom prst="rect">
            <a:avLst/>
          </a:prstGeom>
          <a:solidFill>
            <a:srgbClr val="D740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6612" y="466360"/>
            <a:ext cx="2606956" cy="202172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693667E-623C-AF48-87B1-9666EA7EFBF2}"/>
              </a:ext>
            </a:extLst>
          </p:cNvPr>
          <p:cNvSpPr txBox="1"/>
          <p:nvPr/>
        </p:nvSpPr>
        <p:spPr>
          <a:xfrm>
            <a:off x="5360853" y="77402"/>
            <a:ext cx="668346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sz="4000" i="1" u="sng" dirty="0" err="1">
                <a:latin typeface="Arial" panose="020B0604020202020204" pitchFamily="34" charset="0"/>
                <a:cs typeface="Arial" panose="020B0604020202020204" pitchFamily="34" charset="0"/>
              </a:rPr>
              <a:t>Actividades</a:t>
            </a:r>
            <a:r>
              <a:rPr lang="en-US" sz="4000" i="1" u="sng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i="1" u="sng" dirty="0" err="1">
                <a:latin typeface="Arial" panose="020B0604020202020204" pitchFamily="34" charset="0"/>
                <a:cs typeface="Arial" panose="020B0604020202020204" pitchFamily="34" charset="0"/>
              </a:rPr>
              <a:t>actuales</a:t>
            </a:r>
            <a:r>
              <a:rPr lang="en-US" sz="4000" i="1" u="sng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kumimoji="0" lang="en-US" sz="4000" b="0" i="1" u="sng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lvl="0">
              <a:defRPr/>
            </a:pP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¿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Qué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estoy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haciendo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ahora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para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discipular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 a los </a:t>
            </a:r>
            <a:r>
              <a:rPr 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niños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111AF1A-5AF7-1545-87DA-154A27D5E5C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3093" y="3731946"/>
            <a:ext cx="2606956" cy="202172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F8F194A-65DC-4B49-B66F-76BC4F959FB4}"/>
              </a:ext>
            </a:extLst>
          </p:cNvPr>
          <p:cNvSpPr txBox="1"/>
          <p:nvPr/>
        </p:nvSpPr>
        <p:spPr>
          <a:xfrm>
            <a:off x="5325918" y="3166414"/>
            <a:ext cx="6718399" cy="3447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sz="3600" i="1" u="sng" dirty="0" err="1">
                <a:latin typeface="Arial" panose="020B0604020202020204" pitchFamily="34" charset="0"/>
                <a:cs typeface="Arial" panose="020B0604020202020204" pitchFamily="34" charset="0"/>
              </a:rPr>
              <a:t>Acciones</a:t>
            </a:r>
            <a:r>
              <a:rPr lang="en-US" sz="3600" i="1" u="sng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i="1" u="sng" dirty="0" err="1">
                <a:latin typeface="Arial" panose="020B0604020202020204" pitchFamily="34" charset="0"/>
                <a:cs typeface="Arial" panose="020B0604020202020204" pitchFamily="34" charset="0"/>
              </a:rPr>
              <a:t>prácticas</a:t>
            </a:r>
            <a:r>
              <a:rPr lang="en-US" sz="3600" i="1" u="sng" dirty="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n-US" sz="3600" i="1" u="sng" dirty="0" err="1">
                <a:latin typeface="Arial" panose="020B0604020202020204" pitchFamily="34" charset="0"/>
                <a:cs typeface="Arial" panose="020B0604020202020204" pitchFamily="34" charset="0"/>
              </a:rPr>
              <a:t>considerar</a:t>
            </a:r>
            <a:r>
              <a:rPr lang="en-US" sz="3600" i="1" u="sng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kumimoji="0" lang="en-US" sz="3600" b="0" i="1" u="sng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1" u="sng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457200" lvl="0" indent="-457200">
              <a:buFont typeface="Wingdings" pitchFamily="2" charset="2"/>
              <a:buChar char="Ø"/>
              <a:defRPr/>
            </a:pPr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Qué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seguiré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haciendo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b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kumimoji="0" lang="en-US" sz="3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0" indent="-457200">
              <a:buFont typeface="Wingdings" pitchFamily="2" charset="2"/>
              <a:buChar char="Ø"/>
              <a:defRPr/>
            </a:pPr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Qué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voy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empezar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hacer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B88F45F-3A20-D946-B4AF-3BBA3B33C082}"/>
              </a:ext>
            </a:extLst>
          </p:cNvPr>
          <p:cNvSpPr txBox="1"/>
          <p:nvPr/>
        </p:nvSpPr>
        <p:spPr>
          <a:xfrm rot="16200000">
            <a:off x="-1380530" y="2644169"/>
            <a:ext cx="478047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b="1" spc="-3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Discusión</a:t>
            </a:r>
            <a:r>
              <a:rPr lang="en-US" sz="4800" b="1" spc="-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spc="-3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US" sz="4800" b="1" spc="-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en-US" sz="4000" b="1" spc="-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800" b="1" spc="-3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grupos</a:t>
            </a:r>
            <a:r>
              <a:rPr lang="en-US" sz="4800" b="1" spc="-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spc="-3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pequeños</a:t>
            </a:r>
            <a:endParaRPr lang="en-US" sz="4000" b="1" spc="-3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8066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1994263" cy="6858000"/>
          </a:xfrm>
          <a:prstGeom prst="rect">
            <a:avLst/>
          </a:prstGeom>
          <a:solidFill>
            <a:srgbClr val="1180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 rot="16200000">
            <a:off x="-1242973" y="2497975"/>
            <a:ext cx="4505336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5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Viajan</a:t>
            </a:r>
            <a:endParaRPr lang="en-US" sz="115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39022" y="87699"/>
            <a:ext cx="661523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Logramos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el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objetivo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de que los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niños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todo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el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mundo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viajen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con Jesús a </a:t>
            </a:r>
            <a:r>
              <a:rPr lang="en-US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través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 de ...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7423" y="3751842"/>
            <a:ext cx="3264196" cy="214954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6908" y="4457145"/>
            <a:ext cx="2988857" cy="2164737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65192">
            <a:off x="4979544" y="2009800"/>
            <a:ext cx="3264196" cy="2149546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80558">
            <a:off x="7081177" y="2608484"/>
            <a:ext cx="2988857" cy="2164737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37095">
            <a:off x="8193614" y="279546"/>
            <a:ext cx="3264196" cy="2149546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 rot="19775307">
            <a:off x="1895356" y="4607460"/>
            <a:ext cx="21655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familias</a:t>
            </a:r>
            <a:endParaRPr 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 rot="19775307">
            <a:off x="3929664" y="5271745"/>
            <a:ext cx="25536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Iglesias</a:t>
            </a:r>
          </a:p>
        </p:txBody>
      </p:sp>
      <p:sp>
        <p:nvSpPr>
          <p:cNvPr id="19" name="TextBox 18"/>
          <p:cNvSpPr txBox="1"/>
          <p:nvPr/>
        </p:nvSpPr>
        <p:spPr>
          <a:xfrm rot="19133708">
            <a:off x="5477686" y="2558371"/>
            <a:ext cx="25536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Niños</a:t>
            </a:r>
            <a:endParaRPr 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 rot="19133708">
            <a:off x="7152915" y="3635709"/>
            <a:ext cx="280606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Organizaciones</a:t>
            </a:r>
            <a:endParaRPr lang="en-US" sz="2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 rot="19908031">
            <a:off x="8415221" y="990730"/>
            <a:ext cx="280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Seminarios</a:t>
            </a:r>
            <a:endParaRPr lang="en-US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80558">
            <a:off x="10439347" y="618487"/>
            <a:ext cx="2988857" cy="2164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8041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1994263" cy="6858000"/>
          </a:xfrm>
          <a:prstGeom prst="rect">
            <a:avLst/>
          </a:prstGeom>
          <a:solidFill>
            <a:srgbClr val="1180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00203">
            <a:off x="1860589" y="-503068"/>
            <a:ext cx="5881185" cy="3872892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 rot="20968724">
            <a:off x="2422794" y="991527"/>
            <a:ext cx="39656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Familias</a:t>
            </a:r>
            <a:r>
              <a:rPr lang="en-US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que ...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218544" y="2830525"/>
            <a:ext cx="9973456" cy="37394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spcAft>
                <a:spcPts val="1800"/>
              </a:spcAft>
              <a:buFont typeface="+mj-lt"/>
              <a:buAutoNum type="arabicPeriod"/>
            </a:pP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Celebre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los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dones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y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viajes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únicos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cada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niño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514350" indent="-514350">
              <a:spcAft>
                <a:spcPts val="1800"/>
              </a:spcAft>
              <a:buFont typeface="+mj-lt"/>
              <a:buAutoNum type="arabicPeriod"/>
            </a:pP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Asegúrese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de que la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familia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sea un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lugar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seguro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para que los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niños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crezcan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y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aprendan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514350" indent="-514350">
              <a:spcAft>
                <a:spcPts val="1800"/>
              </a:spcAft>
              <a:buFont typeface="+mj-lt"/>
              <a:buAutoNum type="arabicPeriod"/>
            </a:pP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Modele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y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transmita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la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fe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las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circunstancias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cotidianas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514350" indent="-514350">
              <a:spcAft>
                <a:spcPts val="1800"/>
              </a:spcAft>
              <a:buFont typeface="+mj-lt"/>
              <a:buAutoNum type="arabicPeriod"/>
            </a:pP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Sirvan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a Dios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juntos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la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iglesia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y la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comunidad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DF140D8-EAE5-A447-AA4D-ABA5405CF4F7}"/>
              </a:ext>
            </a:extLst>
          </p:cNvPr>
          <p:cNvSpPr txBox="1"/>
          <p:nvPr/>
        </p:nvSpPr>
        <p:spPr>
          <a:xfrm rot="16200000">
            <a:off x="-1242973" y="2497975"/>
            <a:ext cx="4505336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5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Viajan</a:t>
            </a:r>
            <a:endParaRPr lang="en-US" sz="115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1373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1994263" cy="6858000"/>
          </a:xfrm>
          <a:prstGeom prst="rect">
            <a:avLst/>
          </a:prstGeom>
          <a:solidFill>
            <a:srgbClr val="1180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48802">
            <a:off x="50145" y="1470263"/>
            <a:ext cx="5907541" cy="427865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750326" y="2254317"/>
            <a:ext cx="4046785" cy="12208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400"/>
              </a:lnSpc>
            </a:pPr>
            <a:r>
              <a:rPr lang="en-US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Iglesias</a:t>
            </a:r>
          </a:p>
          <a:p>
            <a:pPr>
              <a:lnSpc>
                <a:spcPts val="4400"/>
              </a:lnSpc>
            </a:pPr>
            <a:r>
              <a:rPr lang="en-US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 …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764069" y="347515"/>
            <a:ext cx="6375816" cy="63863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spcAft>
                <a:spcPts val="1800"/>
              </a:spcAft>
              <a:buFont typeface="+mj-lt"/>
              <a:buAutoNum type="arabicPeriod"/>
            </a:pP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Dé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la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bienvenida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a los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niños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y las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familias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a una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comunidad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segura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y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enriquecedora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que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satisfaga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sus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necesidades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integrales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457200" indent="-457200">
              <a:spcAft>
                <a:spcPts val="1800"/>
              </a:spcAft>
              <a:buFont typeface="+mj-lt"/>
              <a:buAutoNum type="arabicPeriod"/>
            </a:pP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Apoyar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y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equipar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a las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familias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para que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sean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centros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desarrollo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de la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fe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457200" indent="-457200">
              <a:spcAft>
                <a:spcPts val="1800"/>
              </a:spcAft>
              <a:buFont typeface="+mj-lt"/>
              <a:buAutoNum type="arabicPeriod"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Ore,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aprenda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sirva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y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celebre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juntos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través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de las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generaciones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457200" indent="-457200">
              <a:spcAft>
                <a:spcPts val="1800"/>
              </a:spcAft>
              <a:buFont typeface="+mj-lt"/>
              <a:buAutoNum type="arabicPeriod"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Cree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oportunidades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para que los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niños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exploren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los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dones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que Dios les ha dado y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caminen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junto a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ellos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mientras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aprenden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36EFB99-5D17-3C45-BB5C-55158535CF21}"/>
              </a:ext>
            </a:extLst>
          </p:cNvPr>
          <p:cNvSpPr txBox="1"/>
          <p:nvPr/>
        </p:nvSpPr>
        <p:spPr>
          <a:xfrm rot="16200000">
            <a:off x="-1242973" y="2497975"/>
            <a:ext cx="4505336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5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Viajan</a:t>
            </a:r>
            <a:endParaRPr lang="en-US" sz="115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340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1994263" cy="6858000"/>
          </a:xfrm>
          <a:prstGeom prst="rect">
            <a:avLst/>
          </a:prstGeom>
          <a:solidFill>
            <a:srgbClr val="1180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121996">
            <a:off x="590382" y="1021373"/>
            <a:ext cx="6165037" cy="4059815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833696" y="1743038"/>
            <a:ext cx="3654899" cy="12208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400"/>
              </a:lnSpc>
            </a:pPr>
            <a:r>
              <a:rPr lang="en-US" sz="4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niños</a:t>
            </a:r>
            <a:r>
              <a:rPr lang="en-US" sz="4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en-US" sz="4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 …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883722" y="933913"/>
            <a:ext cx="6123399" cy="4985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spcAft>
                <a:spcPts val="1800"/>
              </a:spcAft>
              <a:buFont typeface="+mj-lt"/>
              <a:buAutoNum type="arabicPeriod"/>
            </a:pPr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Sepa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 que sus </a:t>
            </a:r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dones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 son </a:t>
            </a:r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valorados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 y </a:t>
            </a:r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tenga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 la </a:t>
            </a:r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oportunidad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utilizarlos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514350" indent="-514350">
              <a:spcAft>
                <a:spcPts val="1800"/>
              </a:spcAft>
              <a:buFont typeface="+mj-lt"/>
              <a:buAutoNum type="arabicPeriod"/>
            </a:pPr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Comparta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su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fe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 con </a:t>
            </a:r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otros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manera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creativa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514350" indent="-514350">
              <a:spcAft>
                <a:spcPts val="1800"/>
              </a:spcAft>
              <a:buFont typeface="+mj-lt"/>
              <a:buAutoNum type="arabicPeriod"/>
            </a:pP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Son </a:t>
            </a:r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participantes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activos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 la </a:t>
            </a:r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construcción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 del </a:t>
            </a:r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Reino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 de Dios.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30737D8-5A46-C948-8D46-5DF7E30606B7}"/>
              </a:ext>
            </a:extLst>
          </p:cNvPr>
          <p:cNvSpPr txBox="1"/>
          <p:nvPr/>
        </p:nvSpPr>
        <p:spPr>
          <a:xfrm rot="16200000">
            <a:off x="-1242973" y="2497975"/>
            <a:ext cx="4505336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5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Viajan</a:t>
            </a:r>
            <a:endParaRPr lang="en-US" sz="115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6904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1994263" cy="6858000"/>
          </a:xfrm>
          <a:prstGeom prst="rect">
            <a:avLst/>
          </a:prstGeom>
          <a:solidFill>
            <a:srgbClr val="1180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96602">
            <a:off x="-578415" y="1496930"/>
            <a:ext cx="6911703" cy="5005934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343834" y="2065521"/>
            <a:ext cx="4046785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800"/>
              </a:lnSpc>
            </a:pPr>
            <a:r>
              <a:rPr lang="en-US" sz="2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Asociaciones</a:t>
            </a:r>
            <a:b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entre </a:t>
            </a:r>
            <a:b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organizaciones</a:t>
            </a:r>
            <a:b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cristianas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</a:t>
            </a:r>
            <a:b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seculares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 ...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0" y="87699"/>
            <a:ext cx="6705600" cy="63863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spcAft>
                <a:spcPts val="1800"/>
              </a:spcAft>
              <a:buFont typeface="+mj-lt"/>
              <a:buAutoNum type="arabicPeriod"/>
            </a:pP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Satisfacer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las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necesidades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prácticas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de los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niños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cuanto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a comida y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refugio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salud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y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educación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457200" indent="-457200">
              <a:spcAft>
                <a:spcPts val="1800"/>
              </a:spcAft>
              <a:buFont typeface="+mj-lt"/>
              <a:buAutoNum type="arabicPeriod"/>
            </a:pP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Abogar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por los derechos del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niños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todos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los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niveles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de la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comunidad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y el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gobierno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457200" indent="-457200">
              <a:spcAft>
                <a:spcPts val="1800"/>
              </a:spcAft>
              <a:buFont typeface="+mj-lt"/>
              <a:buAutoNum type="arabicPeriod"/>
            </a:pP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Explorar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enfoques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innovadores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que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aborden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las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realidades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cambiantes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, a menudo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difíciles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, de los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niños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y las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familias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de hoy y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garantizar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que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cuenten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con los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recursos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adecuados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457200" indent="-457200">
              <a:spcAft>
                <a:spcPts val="1800"/>
              </a:spcAft>
              <a:buFont typeface="+mj-lt"/>
              <a:buAutoNum type="arabicPeriod"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Anime a los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niños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contribuir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al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bienestar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de la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comunidad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A39B33F-43CB-0C43-B931-2E36A4B4E50B}"/>
              </a:ext>
            </a:extLst>
          </p:cNvPr>
          <p:cNvSpPr txBox="1"/>
          <p:nvPr/>
        </p:nvSpPr>
        <p:spPr>
          <a:xfrm rot="16200000">
            <a:off x="-1242973" y="2497975"/>
            <a:ext cx="4505336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5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Viajan</a:t>
            </a:r>
            <a:endParaRPr lang="en-US" sz="115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1736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1994263" cy="6858000"/>
          </a:xfrm>
          <a:prstGeom prst="rect">
            <a:avLst/>
          </a:prstGeom>
          <a:solidFill>
            <a:srgbClr val="1180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121996">
            <a:off x="73857" y="995534"/>
            <a:ext cx="6766701" cy="4456024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319928" y="1934484"/>
            <a:ext cx="3654899" cy="1528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800"/>
              </a:lnSpc>
            </a:pPr>
            <a:r>
              <a:rPr lang="en-US" sz="28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Instituciones</a:t>
            </a:r>
            <a:br>
              <a:rPr lang="en-US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8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teológicas</a:t>
            </a:r>
            <a:r>
              <a:rPr lang="en-US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</a:t>
            </a:r>
            <a:br>
              <a:rPr lang="en-US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seminaries</a:t>
            </a:r>
          </a:p>
          <a:p>
            <a:pPr>
              <a:lnSpc>
                <a:spcPts val="2800"/>
              </a:lnSpc>
            </a:pPr>
            <a:r>
              <a:rPr lang="en-US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 ...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367610" y="337083"/>
            <a:ext cx="6683378" cy="6093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spcAft>
                <a:spcPts val="1800"/>
              </a:spcAft>
              <a:buFont typeface="+mj-lt"/>
              <a:buAutoNum type="arabicPeriod"/>
            </a:pP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Impacten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todos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los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líderes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de la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iglesia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por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incluir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una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sólida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teología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del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ministerio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a los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niños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y las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familias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cada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disciplina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académica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457200" indent="-457200">
              <a:spcAft>
                <a:spcPts val="1800"/>
              </a:spcAft>
              <a:buFont typeface="+mj-lt"/>
              <a:buAutoNum type="arabicPeriod"/>
            </a:pP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Asegurar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que el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ministerio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niños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sea una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opción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académica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genuina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457200" indent="-457200">
              <a:spcAft>
                <a:spcPts val="1800"/>
              </a:spcAft>
              <a:buFont typeface="+mj-lt"/>
              <a:buAutoNum type="arabicPeriod"/>
            </a:pP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Convertirse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centros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regionales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para la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creación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de redes, la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conversación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y los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recursos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para el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ministerio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a los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niños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y las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familias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5F2F142-3C4F-C247-B880-1FA1C909861F}"/>
              </a:ext>
            </a:extLst>
          </p:cNvPr>
          <p:cNvSpPr txBox="1"/>
          <p:nvPr/>
        </p:nvSpPr>
        <p:spPr>
          <a:xfrm rot="16200000">
            <a:off x="-1242973" y="2497975"/>
            <a:ext cx="4505336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5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Viajan</a:t>
            </a:r>
            <a:endParaRPr lang="en-US" sz="115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7048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imlower_video_Spanish.mp4" descr="aimlower_video_Spanish.mp4">
            <a:hlinkClick r:id="" action="ppaction://media"/>
            <a:extLst>
              <a:ext uri="{FF2B5EF4-FFF2-40B4-BE49-F238E27FC236}">
                <a16:creationId xmlns:a16="http://schemas.microsoft.com/office/drawing/2014/main" id="{EA2E5AF3-E001-2D41-BBB4-A8828EF0386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502353" y="1"/>
            <a:ext cx="93535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5046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568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 rot="5400000">
            <a:off x="5074922" y="-5074921"/>
            <a:ext cx="2042160" cy="12192001"/>
          </a:xfrm>
          <a:prstGeom prst="rect">
            <a:avLst/>
          </a:prstGeom>
          <a:solidFill>
            <a:srgbClr val="4D4D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784320" y="342979"/>
            <a:ext cx="924518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Iniciativa</a:t>
            </a:r>
            <a:r>
              <a:rPr lang="en-US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Sendero </a:t>
            </a:r>
            <a:r>
              <a:rPr lang="en-US" sz="4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US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la </a:t>
            </a:r>
            <a:r>
              <a:rPr lang="en-US" sz="4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Gracia</a:t>
            </a:r>
            <a:r>
              <a:rPr lang="en-US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</a:t>
            </a:r>
          </a:p>
          <a:p>
            <a:pPr algn="ctr"/>
            <a:r>
              <a:rPr lang="en-US" sz="4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Iglesia</a:t>
            </a:r>
            <a:r>
              <a:rPr lang="en-US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del </a:t>
            </a:r>
            <a:r>
              <a:rPr lang="en-US" sz="4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Nazareno</a:t>
            </a:r>
            <a:r>
              <a:rPr lang="en-US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-GMA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60741" y="1351182"/>
            <a:ext cx="21691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children everywhere</a:t>
            </a:r>
            <a:br>
              <a:rPr lang="en-US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journey with Jesus</a:t>
            </a:r>
          </a:p>
        </p:txBody>
      </p:sp>
      <p:grpSp>
        <p:nvGrpSpPr>
          <p:cNvPr id="31" name="Group 30"/>
          <p:cNvGrpSpPr/>
          <p:nvPr/>
        </p:nvGrpSpPr>
        <p:grpSpPr>
          <a:xfrm>
            <a:off x="779971" y="452529"/>
            <a:ext cx="1530721" cy="671607"/>
            <a:chOff x="2409341" y="903857"/>
            <a:chExt cx="7009448" cy="3075408"/>
          </a:xfrm>
        </p:grpSpPr>
        <p:sp>
          <p:nvSpPr>
            <p:cNvPr id="20" name="Rounded Rectangle 19"/>
            <p:cNvSpPr/>
            <p:nvPr/>
          </p:nvSpPr>
          <p:spPr>
            <a:xfrm rot="2667359">
              <a:off x="6343386" y="903861"/>
              <a:ext cx="3075403" cy="3075403"/>
            </a:xfrm>
            <a:prstGeom prst="roundRect">
              <a:avLst>
                <a:gd name="adj" fmla="val 6912"/>
              </a:avLst>
            </a:prstGeom>
            <a:solidFill>
              <a:srgbClr val="6D5B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" name="Rounded Rectangle 20"/>
            <p:cNvSpPr/>
            <p:nvPr/>
          </p:nvSpPr>
          <p:spPr>
            <a:xfrm rot="2667359">
              <a:off x="5333294" y="903862"/>
              <a:ext cx="3075403" cy="3075403"/>
            </a:xfrm>
            <a:prstGeom prst="roundRect">
              <a:avLst>
                <a:gd name="adj" fmla="val 6912"/>
              </a:avLst>
            </a:prstGeom>
            <a:solidFill>
              <a:srgbClr val="D740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" name="Rounded Rectangle 21"/>
            <p:cNvSpPr/>
            <p:nvPr/>
          </p:nvSpPr>
          <p:spPr>
            <a:xfrm rot="2667359">
              <a:off x="4351719" y="903862"/>
              <a:ext cx="3075403" cy="3075403"/>
            </a:xfrm>
            <a:prstGeom prst="roundRect">
              <a:avLst>
                <a:gd name="adj" fmla="val 6912"/>
              </a:avLst>
            </a:prstGeom>
            <a:solidFill>
              <a:srgbClr val="F37A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" name="Rounded Rectangle 22"/>
            <p:cNvSpPr/>
            <p:nvPr/>
          </p:nvSpPr>
          <p:spPr>
            <a:xfrm rot="2667359">
              <a:off x="3370144" y="903859"/>
              <a:ext cx="3075403" cy="3075403"/>
            </a:xfrm>
            <a:prstGeom prst="roundRect">
              <a:avLst>
                <a:gd name="adj" fmla="val 6912"/>
              </a:avLst>
            </a:prstGeom>
            <a:solidFill>
              <a:srgbClr val="1180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" name="Rounded Rectangle 23"/>
            <p:cNvSpPr/>
            <p:nvPr/>
          </p:nvSpPr>
          <p:spPr>
            <a:xfrm rot="2667359">
              <a:off x="2409341" y="903857"/>
              <a:ext cx="3075403" cy="3075403"/>
            </a:xfrm>
            <a:prstGeom prst="roundRect">
              <a:avLst>
                <a:gd name="adj" fmla="val 6912"/>
              </a:avLst>
            </a:prstGeom>
            <a:solidFill>
              <a:srgbClr val="FCB2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248611" y="3017601"/>
            <a:ext cx="328304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err="1">
                <a:latin typeface="Arial" panose="020B0604020202020204" pitchFamily="34" charset="0"/>
                <a:cs typeface="Arial" panose="020B0604020202020204" pitchFamily="34" charset="0"/>
              </a:rPr>
              <a:t>Empezando</a:t>
            </a:r>
            <a:r>
              <a:rPr lang="en-US" sz="4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latin typeface="Arial" panose="020B0604020202020204" pitchFamily="34" charset="0"/>
                <a:cs typeface="Arial" panose="020B0604020202020204" pitchFamily="34" charset="0"/>
              </a:rPr>
              <a:t>juntos</a:t>
            </a:r>
            <a:r>
              <a:rPr lang="en-US" sz="4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US" sz="4000" b="1" dirty="0">
                <a:latin typeface="Arial" panose="020B0604020202020204" pitchFamily="34" charset="0"/>
                <a:cs typeface="Arial" panose="020B0604020202020204" pitchFamily="34" charset="0"/>
              </a:rPr>
              <a:t> el </a:t>
            </a:r>
            <a:r>
              <a:rPr lang="en-US" sz="4000" b="1" dirty="0" err="1">
                <a:latin typeface="Arial" panose="020B0604020202020204" pitchFamily="34" charset="0"/>
                <a:cs typeface="Arial" panose="020B0604020202020204" pitchFamily="34" charset="0"/>
              </a:rPr>
              <a:t>viaje</a:t>
            </a:r>
            <a:r>
              <a:rPr lang="en-US" sz="4000" b="1" dirty="0">
                <a:latin typeface="Arial" panose="020B0604020202020204" pitchFamily="34" charset="0"/>
                <a:cs typeface="Arial" panose="020B0604020202020204" pitchFamily="34" charset="0"/>
              </a:rPr>
              <a:t> ...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531657" y="2430083"/>
            <a:ext cx="8273353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Children Everywhere Journey with Jesus 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Niños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todas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partes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viajan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con Jesús) es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desafiar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y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equipar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a la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iglesia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para que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reconsidere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su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ministerio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hacia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y con los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niños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y la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familia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para que la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iglesia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pueda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ayudar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mejor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a los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niños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seguir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a Jesús y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seguir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caminando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su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gracia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y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vivir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un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estilo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vida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santidad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56420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 rot="5400000">
            <a:off x="5074919" y="-259081"/>
            <a:ext cx="2042160" cy="12192001"/>
          </a:xfrm>
          <a:prstGeom prst="rect">
            <a:avLst/>
          </a:prstGeom>
          <a:solidFill>
            <a:srgbClr val="4D4D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262425" y="5176891"/>
            <a:ext cx="4198585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Junto a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60737" y="6167022"/>
            <a:ext cx="21691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children everywhere</a:t>
            </a:r>
            <a:br>
              <a:rPr lang="en-US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journey with Jesus</a:t>
            </a:r>
          </a:p>
        </p:txBody>
      </p:sp>
      <p:grpSp>
        <p:nvGrpSpPr>
          <p:cNvPr id="31" name="Group 30"/>
          <p:cNvGrpSpPr/>
          <p:nvPr/>
        </p:nvGrpSpPr>
        <p:grpSpPr>
          <a:xfrm>
            <a:off x="779968" y="5268369"/>
            <a:ext cx="1530721" cy="671607"/>
            <a:chOff x="2409341" y="903857"/>
            <a:chExt cx="7009448" cy="3075408"/>
          </a:xfrm>
        </p:grpSpPr>
        <p:sp>
          <p:nvSpPr>
            <p:cNvPr id="20" name="Rounded Rectangle 19"/>
            <p:cNvSpPr/>
            <p:nvPr/>
          </p:nvSpPr>
          <p:spPr>
            <a:xfrm rot="2667359">
              <a:off x="6343386" y="903861"/>
              <a:ext cx="3075403" cy="3075403"/>
            </a:xfrm>
            <a:prstGeom prst="roundRect">
              <a:avLst>
                <a:gd name="adj" fmla="val 6912"/>
              </a:avLst>
            </a:prstGeom>
            <a:solidFill>
              <a:srgbClr val="6D5B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" name="Rounded Rectangle 20"/>
            <p:cNvSpPr/>
            <p:nvPr/>
          </p:nvSpPr>
          <p:spPr>
            <a:xfrm rot="2667359">
              <a:off x="5333294" y="903862"/>
              <a:ext cx="3075403" cy="3075403"/>
            </a:xfrm>
            <a:prstGeom prst="roundRect">
              <a:avLst>
                <a:gd name="adj" fmla="val 6912"/>
              </a:avLst>
            </a:prstGeom>
            <a:solidFill>
              <a:srgbClr val="D740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" name="Rounded Rectangle 21"/>
            <p:cNvSpPr/>
            <p:nvPr/>
          </p:nvSpPr>
          <p:spPr>
            <a:xfrm rot="2667359">
              <a:off x="4351719" y="903862"/>
              <a:ext cx="3075403" cy="3075403"/>
            </a:xfrm>
            <a:prstGeom prst="roundRect">
              <a:avLst>
                <a:gd name="adj" fmla="val 6912"/>
              </a:avLst>
            </a:prstGeom>
            <a:solidFill>
              <a:srgbClr val="F37A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" name="Rounded Rectangle 22"/>
            <p:cNvSpPr/>
            <p:nvPr/>
          </p:nvSpPr>
          <p:spPr>
            <a:xfrm rot="2667359">
              <a:off x="3370144" y="903859"/>
              <a:ext cx="3075403" cy="3075403"/>
            </a:xfrm>
            <a:prstGeom prst="roundRect">
              <a:avLst>
                <a:gd name="adj" fmla="val 6912"/>
              </a:avLst>
            </a:prstGeom>
            <a:solidFill>
              <a:srgbClr val="1180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" name="Rounded Rectangle 23"/>
            <p:cNvSpPr/>
            <p:nvPr/>
          </p:nvSpPr>
          <p:spPr>
            <a:xfrm rot="2667359">
              <a:off x="2409341" y="903857"/>
              <a:ext cx="3075403" cy="3075403"/>
            </a:xfrm>
            <a:prstGeom prst="roundRect">
              <a:avLst>
                <a:gd name="adj" fmla="val 6912"/>
              </a:avLst>
            </a:prstGeom>
            <a:solidFill>
              <a:srgbClr val="FCB2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4E067551-75CF-0846-B28A-1101FBE6B4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942" y="155865"/>
            <a:ext cx="3429000" cy="4572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9173D0A-9891-624E-9A1D-B9CD098B3A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27762" y="155865"/>
            <a:ext cx="4465539" cy="296539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7F03780-E087-284D-B7D5-53BA8294B55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23121" y="155864"/>
            <a:ext cx="3695981" cy="296539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1200279-AF3A-1D4B-988D-A6FFE80736EB}"/>
              </a:ext>
            </a:extLst>
          </p:cNvPr>
          <p:cNvSpPr txBox="1"/>
          <p:nvPr/>
        </p:nvSpPr>
        <p:spPr>
          <a:xfrm>
            <a:off x="3727762" y="3158360"/>
            <a:ext cx="82913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err="1"/>
              <a:t>Discipulado</a:t>
            </a:r>
            <a:r>
              <a:rPr lang="en-US" sz="3200" dirty="0"/>
              <a:t> uno a uno, </a:t>
            </a:r>
            <a:r>
              <a:rPr lang="en-US" sz="3200" dirty="0" err="1"/>
              <a:t>capacitando</a:t>
            </a:r>
            <a:r>
              <a:rPr lang="en-US" sz="3200" dirty="0"/>
              <a:t>, </a:t>
            </a:r>
            <a:r>
              <a:rPr lang="en-US" sz="3200" dirty="0" err="1"/>
              <a:t>equipando</a:t>
            </a:r>
            <a:r>
              <a:rPr lang="en-US" sz="3200" dirty="0"/>
              <a:t> y </a:t>
            </a:r>
            <a:r>
              <a:rPr lang="en-US" sz="3200" dirty="0" err="1"/>
              <a:t>mentorando</a:t>
            </a:r>
            <a:r>
              <a:rPr lang="en-US" sz="3200" dirty="0"/>
              <a:t> a los </a:t>
            </a:r>
            <a:r>
              <a:rPr lang="en-US" sz="3200" dirty="0" err="1"/>
              <a:t>líderes</a:t>
            </a:r>
            <a:r>
              <a:rPr lang="en-US" sz="3200" dirty="0"/>
              <a:t> </a:t>
            </a:r>
            <a:r>
              <a:rPr lang="en-US" sz="3200" dirty="0" err="1"/>
              <a:t>emergentes</a:t>
            </a:r>
            <a:r>
              <a:rPr lang="en-US" sz="3200" dirty="0"/>
              <a:t> (</a:t>
            </a:r>
            <a:r>
              <a:rPr lang="en-US" sz="3200" dirty="0" err="1"/>
              <a:t>niños</a:t>
            </a:r>
            <a:r>
              <a:rPr lang="en-US" sz="3200" dirty="0"/>
              <a:t> y </a:t>
            </a:r>
            <a:r>
              <a:rPr lang="en-US" sz="3200" dirty="0" err="1"/>
              <a:t>adolescentes</a:t>
            </a:r>
            <a:r>
              <a:rPr lang="en-US" sz="3200" dirty="0"/>
              <a:t>). </a:t>
            </a:r>
          </a:p>
        </p:txBody>
      </p:sp>
    </p:spTree>
    <p:extLst>
      <p:ext uri="{BB962C8B-B14F-4D97-AF65-F5344CB8AC3E}">
        <p14:creationId xmlns:p14="http://schemas.microsoft.com/office/powerpoint/2010/main" val="2966639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International legal rights of children living with disabilities: The  realizations behind country-level implementation - Campbell Law Observer">
            <a:extLst>
              <a:ext uri="{FF2B5EF4-FFF2-40B4-BE49-F238E27FC236}">
                <a16:creationId xmlns:a16="http://schemas.microsoft.com/office/drawing/2014/main" id="{403B3D78-915B-5045-BEAF-6EBE5F44A21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06" r="-2" b="-2"/>
          <a:stretch/>
        </p:blipFill>
        <p:spPr bwMode="auto">
          <a:xfrm>
            <a:off x="20" y="10"/>
            <a:ext cx="7009876" cy="6857990"/>
          </a:xfrm>
          <a:custGeom>
            <a:avLst/>
            <a:gdLst/>
            <a:ahLst/>
            <a:cxnLst/>
            <a:rect l="l" t="t" r="r" b="b"/>
            <a:pathLst>
              <a:path w="7009896" h="6858000">
                <a:moveTo>
                  <a:pt x="0" y="0"/>
                </a:moveTo>
                <a:lnTo>
                  <a:pt x="7009896" y="0"/>
                </a:lnTo>
                <a:lnTo>
                  <a:pt x="7009896" y="1"/>
                </a:lnTo>
                <a:lnTo>
                  <a:pt x="6295211" y="1"/>
                </a:lnTo>
                <a:lnTo>
                  <a:pt x="6195255" y="380651"/>
                </a:lnTo>
                <a:cubicBezTo>
                  <a:pt x="5677600" y="2559611"/>
                  <a:pt x="5966601" y="4758249"/>
                  <a:pt x="6880029" y="6647018"/>
                </a:cubicBezTo>
                <a:lnTo>
                  <a:pt x="6988280" y="6858000"/>
                </a:lnTo>
                <a:lnTo>
                  <a:pt x="0" y="685800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" name="Freeform: Shape 70">
            <a:extLst>
              <a:ext uri="{FF2B5EF4-FFF2-40B4-BE49-F238E27FC236}">
                <a16:creationId xmlns:a16="http://schemas.microsoft.com/office/drawing/2014/main" id="{5FDF4720-5445-47BE-89FE-E40D1AE6F6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711927" y="-1"/>
            <a:ext cx="6480073" cy="6858002"/>
          </a:xfrm>
          <a:custGeom>
            <a:avLst/>
            <a:gdLst>
              <a:gd name="connsiteX0" fmla="*/ 6130244 w 6480073"/>
              <a:gd name="connsiteY0" fmla="*/ 0 h 6858002"/>
              <a:gd name="connsiteX1" fmla="*/ 6212951 w 6480073"/>
              <a:gd name="connsiteY1" fmla="*/ 314584 h 6858002"/>
              <a:gd name="connsiteX2" fmla="*/ 5540779 w 6480073"/>
              <a:gd name="connsiteY2" fmla="*/ 6756649 h 6858002"/>
              <a:gd name="connsiteX3" fmla="*/ 5489971 w 6480073"/>
              <a:gd name="connsiteY3" fmla="*/ 6858002 h 6858002"/>
              <a:gd name="connsiteX4" fmla="*/ 0 w 6480073"/>
              <a:gd name="connsiteY4" fmla="*/ 6858002 h 6858002"/>
              <a:gd name="connsiteX5" fmla="*/ 0 w 6480073"/>
              <a:gd name="connsiteY5" fmla="*/ 0 h 6858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480073" h="6858002">
                <a:moveTo>
                  <a:pt x="6130244" y="0"/>
                </a:moveTo>
                <a:lnTo>
                  <a:pt x="6212951" y="314584"/>
                </a:lnTo>
                <a:cubicBezTo>
                  <a:pt x="6745828" y="2551616"/>
                  <a:pt x="6460994" y="4808873"/>
                  <a:pt x="5540779" y="6756649"/>
                </a:cubicBezTo>
                <a:lnTo>
                  <a:pt x="5489971" y="6858002"/>
                </a:lnTo>
                <a:lnTo>
                  <a:pt x="0" y="6858002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 useBgFill="1">
        <p:nvSpPr>
          <p:cNvPr id="73" name="Freeform: Shape 72">
            <a:extLst>
              <a:ext uri="{FF2B5EF4-FFF2-40B4-BE49-F238E27FC236}">
                <a16:creationId xmlns:a16="http://schemas.microsoft.com/office/drawing/2014/main" id="{AC8710B4-A815-4082-9E4F-F13A000709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942784" y="0"/>
            <a:ext cx="6249216" cy="6858001"/>
          </a:xfrm>
          <a:custGeom>
            <a:avLst/>
            <a:gdLst>
              <a:gd name="connsiteX0" fmla="*/ 0 w 6249216"/>
              <a:gd name="connsiteY0" fmla="*/ 0 h 6858001"/>
              <a:gd name="connsiteX1" fmla="*/ 5893742 w 6249216"/>
              <a:gd name="connsiteY1" fmla="*/ 1 h 6858001"/>
              <a:gd name="connsiteX2" fmla="*/ 5993697 w 6249216"/>
              <a:gd name="connsiteY2" fmla="*/ 380651 h 6858001"/>
              <a:gd name="connsiteX3" fmla="*/ 5308924 w 6249216"/>
              <a:gd name="connsiteY3" fmla="*/ 6647018 h 6858001"/>
              <a:gd name="connsiteX4" fmla="*/ 5200672 w 6249216"/>
              <a:gd name="connsiteY4" fmla="*/ 6858001 h 6858001"/>
              <a:gd name="connsiteX5" fmla="*/ 1 w 6249216"/>
              <a:gd name="connsiteY5" fmla="*/ 6858001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249216" h="6858001">
                <a:moveTo>
                  <a:pt x="0" y="0"/>
                </a:moveTo>
                <a:lnTo>
                  <a:pt x="5893742" y="1"/>
                </a:lnTo>
                <a:lnTo>
                  <a:pt x="5993697" y="380651"/>
                </a:lnTo>
                <a:cubicBezTo>
                  <a:pt x="6511353" y="2559611"/>
                  <a:pt x="6222352" y="4758249"/>
                  <a:pt x="5308924" y="6647018"/>
                </a:cubicBezTo>
                <a:lnTo>
                  <a:pt x="5200672" y="6858001"/>
                </a:lnTo>
                <a:lnTo>
                  <a:pt x="1" y="6858001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6DBC81A-0547-064E-B92C-4FB5ECD3ED06}"/>
              </a:ext>
            </a:extLst>
          </p:cNvPr>
          <p:cNvSpPr txBox="1"/>
          <p:nvPr/>
        </p:nvSpPr>
        <p:spPr>
          <a:xfrm>
            <a:off x="6096000" y="217923"/>
            <a:ext cx="6095980" cy="362678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en-US" sz="3800" b="0" i="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Romanos</a:t>
            </a:r>
            <a:r>
              <a:rPr lang="en-US" sz="38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5:8</a:t>
            </a:r>
          </a:p>
          <a:p>
            <a:pPr algn="ctr">
              <a:lnSpc>
                <a:spcPct val="90000"/>
              </a:lnSpc>
              <a:spcAft>
                <a:spcPts val="600"/>
              </a:spcAft>
            </a:pPr>
            <a:endParaRPr lang="en-US" sz="1500" b="0" i="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Mas Dios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muestra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su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amor para con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nosotros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que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siendo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aún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pecadores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, Cristo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murió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por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nosotros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3200" b="0" i="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C5C7BBC-9DAE-1746-9E62-CDD27098540C}"/>
              </a:ext>
            </a:extLst>
          </p:cNvPr>
          <p:cNvSpPr txBox="1"/>
          <p:nvPr/>
        </p:nvSpPr>
        <p:spPr>
          <a:xfrm>
            <a:off x="6657416" y="3797085"/>
            <a:ext cx="553456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i="1" dirty="0" err="1"/>
              <a:t>Jesucristo</a:t>
            </a:r>
            <a:r>
              <a:rPr lang="en-US" sz="3600" i="1" dirty="0"/>
              <a:t> </a:t>
            </a:r>
            <a:r>
              <a:rPr lang="en-US" sz="3600" i="1" dirty="0" err="1"/>
              <a:t>también</a:t>
            </a:r>
            <a:r>
              <a:rPr lang="en-US" sz="3600" i="1" dirty="0"/>
              <a:t> </a:t>
            </a:r>
            <a:r>
              <a:rPr lang="en-US" sz="3600" i="1" dirty="0" err="1"/>
              <a:t>murió</a:t>
            </a:r>
            <a:r>
              <a:rPr lang="en-US" sz="3600" i="1" dirty="0"/>
              <a:t> por los </a:t>
            </a:r>
            <a:r>
              <a:rPr lang="en-US" sz="3600" i="1" dirty="0" err="1"/>
              <a:t>niños</a:t>
            </a:r>
            <a:r>
              <a:rPr lang="en-US" sz="3600" i="1" dirty="0"/>
              <a:t>. </a:t>
            </a:r>
            <a:r>
              <a:rPr lang="en-US" sz="3600" i="1" dirty="0" err="1"/>
              <a:t>Su</a:t>
            </a:r>
            <a:r>
              <a:rPr lang="en-US" sz="3600" i="1" dirty="0"/>
              <a:t> </a:t>
            </a:r>
            <a:r>
              <a:rPr lang="en-US" sz="3600" i="1" dirty="0" err="1"/>
              <a:t>gracia</a:t>
            </a:r>
            <a:r>
              <a:rPr lang="en-US" sz="3600" i="1" dirty="0"/>
              <a:t> es para </a:t>
            </a:r>
            <a:r>
              <a:rPr lang="en-US" sz="3600" i="1" dirty="0" err="1"/>
              <a:t>todos</a:t>
            </a:r>
            <a:r>
              <a:rPr lang="en-US" sz="3600" i="1" dirty="0"/>
              <a:t>, </a:t>
            </a:r>
            <a:r>
              <a:rPr lang="en-US" sz="3600" i="1" dirty="0" err="1"/>
              <a:t>jóvenes</a:t>
            </a:r>
            <a:r>
              <a:rPr lang="en-US" sz="3600" i="1" dirty="0"/>
              <a:t> y </a:t>
            </a:r>
            <a:r>
              <a:rPr lang="en-US" sz="3600" i="1" dirty="0" err="1"/>
              <a:t>ancianos</a:t>
            </a:r>
            <a:r>
              <a:rPr lang="en-US" sz="3600" i="1" dirty="0"/>
              <a:t>, hombres y </a:t>
            </a:r>
            <a:r>
              <a:rPr lang="en-US" sz="3600" i="1" dirty="0" err="1"/>
              <a:t>mujeres</a:t>
            </a:r>
            <a:r>
              <a:rPr lang="en-US" sz="3600" i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1770809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 rot="5400000">
            <a:off x="5074919" y="-259081"/>
            <a:ext cx="2042160" cy="12192001"/>
          </a:xfrm>
          <a:prstGeom prst="rect">
            <a:avLst/>
          </a:prstGeom>
          <a:solidFill>
            <a:srgbClr val="4D4D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629922" y="4936317"/>
            <a:ext cx="940236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KID’S BLAST:</a:t>
            </a:r>
          </a:p>
          <a:p>
            <a:pPr algn="ctr"/>
            <a:r>
              <a:rPr lang="en-US" sz="4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Niños</a:t>
            </a:r>
            <a:r>
              <a:rPr lang="en-US" sz="4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discipulando a los </a:t>
            </a:r>
            <a:r>
              <a:rPr lang="en-US" sz="4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niños</a:t>
            </a:r>
            <a:endParaRPr lang="en-US" sz="4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60737" y="6167022"/>
            <a:ext cx="21691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children everywhere</a:t>
            </a:r>
            <a:br>
              <a:rPr lang="en-US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journey with Jesus</a:t>
            </a:r>
          </a:p>
        </p:txBody>
      </p:sp>
      <p:grpSp>
        <p:nvGrpSpPr>
          <p:cNvPr id="31" name="Group 30"/>
          <p:cNvGrpSpPr/>
          <p:nvPr/>
        </p:nvGrpSpPr>
        <p:grpSpPr>
          <a:xfrm>
            <a:off x="779968" y="5268369"/>
            <a:ext cx="1530721" cy="671607"/>
            <a:chOff x="2409341" y="903857"/>
            <a:chExt cx="7009448" cy="3075408"/>
          </a:xfrm>
        </p:grpSpPr>
        <p:sp>
          <p:nvSpPr>
            <p:cNvPr id="20" name="Rounded Rectangle 19"/>
            <p:cNvSpPr/>
            <p:nvPr/>
          </p:nvSpPr>
          <p:spPr>
            <a:xfrm rot="2667359">
              <a:off x="6343386" y="903861"/>
              <a:ext cx="3075403" cy="3075403"/>
            </a:xfrm>
            <a:prstGeom prst="roundRect">
              <a:avLst>
                <a:gd name="adj" fmla="val 6912"/>
              </a:avLst>
            </a:prstGeom>
            <a:solidFill>
              <a:srgbClr val="6D5B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" name="Rounded Rectangle 20"/>
            <p:cNvSpPr/>
            <p:nvPr/>
          </p:nvSpPr>
          <p:spPr>
            <a:xfrm rot="2667359">
              <a:off x="5333294" y="903862"/>
              <a:ext cx="3075403" cy="3075403"/>
            </a:xfrm>
            <a:prstGeom prst="roundRect">
              <a:avLst>
                <a:gd name="adj" fmla="val 6912"/>
              </a:avLst>
            </a:prstGeom>
            <a:solidFill>
              <a:srgbClr val="D740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" name="Rounded Rectangle 21"/>
            <p:cNvSpPr/>
            <p:nvPr/>
          </p:nvSpPr>
          <p:spPr>
            <a:xfrm rot="2667359">
              <a:off x="4351719" y="903862"/>
              <a:ext cx="3075403" cy="3075403"/>
            </a:xfrm>
            <a:prstGeom prst="roundRect">
              <a:avLst>
                <a:gd name="adj" fmla="val 6912"/>
              </a:avLst>
            </a:prstGeom>
            <a:solidFill>
              <a:srgbClr val="F37A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" name="Rounded Rectangle 22"/>
            <p:cNvSpPr/>
            <p:nvPr/>
          </p:nvSpPr>
          <p:spPr>
            <a:xfrm rot="2667359">
              <a:off x="3370144" y="903859"/>
              <a:ext cx="3075403" cy="3075403"/>
            </a:xfrm>
            <a:prstGeom prst="roundRect">
              <a:avLst>
                <a:gd name="adj" fmla="val 6912"/>
              </a:avLst>
            </a:prstGeom>
            <a:solidFill>
              <a:srgbClr val="1180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" name="Rounded Rectangle 23"/>
            <p:cNvSpPr/>
            <p:nvPr/>
          </p:nvSpPr>
          <p:spPr>
            <a:xfrm rot="2667359">
              <a:off x="2409341" y="903857"/>
              <a:ext cx="3075403" cy="3075403"/>
            </a:xfrm>
            <a:prstGeom prst="roundRect">
              <a:avLst>
                <a:gd name="adj" fmla="val 6912"/>
              </a:avLst>
            </a:prstGeom>
            <a:solidFill>
              <a:srgbClr val="FCB2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61200279-AF3A-1D4B-988D-A6FFE80736EB}"/>
              </a:ext>
            </a:extLst>
          </p:cNvPr>
          <p:cNvSpPr txBox="1"/>
          <p:nvPr/>
        </p:nvSpPr>
        <p:spPr>
          <a:xfrm>
            <a:off x="117438" y="3041798"/>
            <a:ext cx="119148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Los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niños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y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adolescentes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están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capacitados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y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equipados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para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organizar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y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dirigir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grupos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pequeños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niños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y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adolescentes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para la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clase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3200" dirty="0" err="1">
                <a:latin typeface="Arial" panose="020B0604020202020204" pitchFamily="34" charset="0"/>
                <a:cs typeface="Arial" panose="020B0604020202020204" pitchFamily="34" charset="0"/>
              </a:rPr>
              <a:t>discipulado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</p:txBody>
      </p:sp>
      <p:pic>
        <p:nvPicPr>
          <p:cNvPr id="7170" name="Picture 2" descr="Maaaring larawan ng isa o higit pang tao, mga taong nakaupo at mga taong nakatayo">
            <a:extLst>
              <a:ext uri="{FF2B5EF4-FFF2-40B4-BE49-F238E27FC236}">
                <a16:creationId xmlns:a16="http://schemas.microsoft.com/office/drawing/2014/main" id="{595DDF0C-4F76-2347-9E9C-0ABD62E963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709" y="106204"/>
            <a:ext cx="3815645" cy="2861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Maaaring larawan ng isa o higit pang tao, mga taong nakaupo at sa loob">
            <a:extLst>
              <a:ext uri="{FF2B5EF4-FFF2-40B4-BE49-F238E27FC236}">
                <a16:creationId xmlns:a16="http://schemas.microsoft.com/office/drawing/2014/main" id="{08893DAB-F5E8-8B4D-868A-9E91888553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8177" y="106203"/>
            <a:ext cx="3815644" cy="2861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Maaaring larawan ng isa o higit pang tao at mga taong nakaupo">
            <a:extLst>
              <a:ext uri="{FF2B5EF4-FFF2-40B4-BE49-F238E27FC236}">
                <a16:creationId xmlns:a16="http://schemas.microsoft.com/office/drawing/2014/main" id="{498E4C44-9A62-FD45-91C8-9ED7C94B8D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4463" y="112066"/>
            <a:ext cx="3807827" cy="2855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4629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 rot="5400000">
            <a:off x="5074919" y="-259081"/>
            <a:ext cx="2042160" cy="12192001"/>
          </a:xfrm>
          <a:prstGeom prst="rect">
            <a:avLst/>
          </a:prstGeom>
          <a:solidFill>
            <a:srgbClr val="4D4D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629922" y="5143874"/>
            <a:ext cx="943751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GRUPO DE VIDA TRANSFORMACIONAL 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60737" y="6167022"/>
            <a:ext cx="21691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children everywhere</a:t>
            </a:r>
            <a:br>
              <a:rPr lang="en-US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journey with Jesus</a:t>
            </a:r>
          </a:p>
        </p:txBody>
      </p:sp>
      <p:grpSp>
        <p:nvGrpSpPr>
          <p:cNvPr id="31" name="Group 30"/>
          <p:cNvGrpSpPr/>
          <p:nvPr/>
        </p:nvGrpSpPr>
        <p:grpSpPr>
          <a:xfrm>
            <a:off x="779968" y="5268369"/>
            <a:ext cx="1530721" cy="671607"/>
            <a:chOff x="2409341" y="903857"/>
            <a:chExt cx="7009448" cy="3075408"/>
          </a:xfrm>
        </p:grpSpPr>
        <p:sp>
          <p:nvSpPr>
            <p:cNvPr id="20" name="Rounded Rectangle 19"/>
            <p:cNvSpPr/>
            <p:nvPr/>
          </p:nvSpPr>
          <p:spPr>
            <a:xfrm rot="2667359">
              <a:off x="6343386" y="903861"/>
              <a:ext cx="3075403" cy="3075403"/>
            </a:xfrm>
            <a:prstGeom prst="roundRect">
              <a:avLst>
                <a:gd name="adj" fmla="val 6912"/>
              </a:avLst>
            </a:prstGeom>
            <a:solidFill>
              <a:srgbClr val="6D5B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" name="Rounded Rectangle 20"/>
            <p:cNvSpPr/>
            <p:nvPr/>
          </p:nvSpPr>
          <p:spPr>
            <a:xfrm rot="2667359">
              <a:off x="5333294" y="903862"/>
              <a:ext cx="3075403" cy="3075403"/>
            </a:xfrm>
            <a:prstGeom prst="roundRect">
              <a:avLst>
                <a:gd name="adj" fmla="val 6912"/>
              </a:avLst>
            </a:prstGeom>
            <a:solidFill>
              <a:srgbClr val="D740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" name="Rounded Rectangle 21"/>
            <p:cNvSpPr/>
            <p:nvPr/>
          </p:nvSpPr>
          <p:spPr>
            <a:xfrm rot="2667359">
              <a:off x="4351719" y="903862"/>
              <a:ext cx="3075403" cy="3075403"/>
            </a:xfrm>
            <a:prstGeom prst="roundRect">
              <a:avLst>
                <a:gd name="adj" fmla="val 6912"/>
              </a:avLst>
            </a:prstGeom>
            <a:solidFill>
              <a:srgbClr val="F37A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" name="Rounded Rectangle 22"/>
            <p:cNvSpPr/>
            <p:nvPr/>
          </p:nvSpPr>
          <p:spPr>
            <a:xfrm rot="2667359">
              <a:off x="3370144" y="903859"/>
              <a:ext cx="3075403" cy="3075403"/>
            </a:xfrm>
            <a:prstGeom prst="roundRect">
              <a:avLst>
                <a:gd name="adj" fmla="val 6912"/>
              </a:avLst>
            </a:prstGeom>
            <a:solidFill>
              <a:srgbClr val="1180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" name="Rounded Rectangle 23"/>
            <p:cNvSpPr/>
            <p:nvPr/>
          </p:nvSpPr>
          <p:spPr>
            <a:xfrm rot="2667359">
              <a:off x="2409341" y="903857"/>
              <a:ext cx="3075403" cy="3075403"/>
            </a:xfrm>
            <a:prstGeom prst="roundRect">
              <a:avLst>
                <a:gd name="adj" fmla="val 6912"/>
              </a:avLst>
            </a:prstGeom>
            <a:solidFill>
              <a:srgbClr val="FCB2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61200279-AF3A-1D4B-988D-A6FFE80736EB}"/>
              </a:ext>
            </a:extLst>
          </p:cNvPr>
          <p:cNvSpPr txBox="1"/>
          <p:nvPr/>
        </p:nvSpPr>
        <p:spPr>
          <a:xfrm>
            <a:off x="2913891" y="3289551"/>
            <a:ext cx="897466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Clase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discipulado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de padres y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familias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Capacitando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y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equipando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a los padres para que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sean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padres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transformadores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y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discipuladores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de sus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hijos</a:t>
            </a:r>
            <a:r>
              <a:rPr lang="en-US" sz="2000" dirty="0">
                <a:solidFill>
                  <a:srgbClr val="1180A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3" name="Picture 2" descr="A group of people sitting outside&#10;&#10;Description automatically generated with low confidence">
            <a:extLst>
              <a:ext uri="{FF2B5EF4-FFF2-40B4-BE49-F238E27FC236}">
                <a16:creationId xmlns:a16="http://schemas.microsoft.com/office/drawing/2014/main" id="{398BD35A-9472-5E46-B0DB-5D1416EA6F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0082" y="218562"/>
            <a:ext cx="3904165" cy="2929696"/>
          </a:xfrm>
          <a:prstGeom prst="rect">
            <a:avLst/>
          </a:prstGeom>
        </p:spPr>
      </p:pic>
      <p:pic>
        <p:nvPicPr>
          <p:cNvPr id="5" name="Picture 4" descr="A group of people sitting on the floor playing video games&#10;&#10;Description automatically generated with medium confidence">
            <a:extLst>
              <a:ext uri="{FF2B5EF4-FFF2-40B4-BE49-F238E27FC236}">
                <a16:creationId xmlns:a16="http://schemas.microsoft.com/office/drawing/2014/main" id="{39E61340-30E2-D14C-96D0-991F35395C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443" y="62216"/>
            <a:ext cx="2146319" cy="4709636"/>
          </a:xfrm>
          <a:prstGeom prst="rect">
            <a:avLst/>
          </a:prstGeom>
        </p:spPr>
      </p:pic>
      <p:pic>
        <p:nvPicPr>
          <p:cNvPr id="7" name="Picture 6" descr="A group of people sitting in a classroom&#10;&#10;Description automatically generated with low confidence">
            <a:extLst>
              <a:ext uri="{FF2B5EF4-FFF2-40B4-BE49-F238E27FC236}">
                <a16:creationId xmlns:a16="http://schemas.microsoft.com/office/drawing/2014/main" id="{B8321CDD-127F-BE48-B005-3190CC497AA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836" y="662329"/>
            <a:ext cx="4411068" cy="2042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5236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0" y="3981901"/>
            <a:ext cx="12192000" cy="20249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5000"/>
              </a:lnSpc>
            </a:pPr>
            <a:r>
              <a:rPr lang="en-US" sz="4400" b="1" dirty="0" err="1">
                <a:solidFill>
                  <a:srgbClr val="1180AE"/>
                </a:solidFill>
                <a:latin typeface="Nunito" panose="00000500000000000000" pitchFamily="2" charset="0"/>
              </a:rPr>
              <a:t>Niños</a:t>
            </a:r>
            <a:r>
              <a:rPr lang="en-US" sz="4400" b="1" dirty="0">
                <a:solidFill>
                  <a:srgbClr val="1180AE"/>
                </a:solidFill>
                <a:latin typeface="Nunito" panose="00000500000000000000" pitchFamily="2" charset="0"/>
              </a:rPr>
              <a:t> </a:t>
            </a:r>
            <a:r>
              <a:rPr lang="en-US" sz="4400" b="1" dirty="0" err="1">
                <a:solidFill>
                  <a:srgbClr val="1180AE"/>
                </a:solidFill>
                <a:latin typeface="Nunito" panose="00000500000000000000" pitchFamily="2" charset="0"/>
              </a:rPr>
              <a:t>en</a:t>
            </a:r>
            <a:r>
              <a:rPr lang="en-US" sz="4400" b="1" dirty="0">
                <a:solidFill>
                  <a:srgbClr val="1180AE"/>
                </a:solidFill>
                <a:latin typeface="Nunito" panose="00000500000000000000" pitchFamily="2" charset="0"/>
              </a:rPr>
              <a:t> </a:t>
            </a:r>
            <a:r>
              <a:rPr lang="en-US" sz="4400" b="1" dirty="0" err="1">
                <a:solidFill>
                  <a:srgbClr val="1180AE"/>
                </a:solidFill>
                <a:latin typeface="Nunito" panose="00000500000000000000" pitchFamily="2" charset="0"/>
              </a:rPr>
              <a:t>todas</a:t>
            </a:r>
            <a:r>
              <a:rPr lang="en-US" sz="4400" b="1" dirty="0">
                <a:solidFill>
                  <a:srgbClr val="1180AE"/>
                </a:solidFill>
                <a:latin typeface="Nunito" panose="00000500000000000000" pitchFamily="2" charset="0"/>
              </a:rPr>
              <a:t> </a:t>
            </a:r>
            <a:r>
              <a:rPr lang="en-US" sz="4400" b="1" dirty="0" err="1">
                <a:solidFill>
                  <a:srgbClr val="1180AE"/>
                </a:solidFill>
                <a:latin typeface="Nunito" panose="00000500000000000000" pitchFamily="2" charset="0"/>
              </a:rPr>
              <a:t>partes</a:t>
            </a:r>
            <a:r>
              <a:rPr lang="en-US" sz="4400" b="1" dirty="0">
                <a:solidFill>
                  <a:srgbClr val="1180AE"/>
                </a:solidFill>
                <a:latin typeface="Nunito" panose="00000500000000000000" pitchFamily="2" charset="0"/>
              </a:rPr>
              <a:t>, </a:t>
            </a:r>
          </a:p>
          <a:p>
            <a:pPr algn="ctr">
              <a:lnSpc>
                <a:spcPts val="5000"/>
              </a:lnSpc>
            </a:pPr>
            <a:r>
              <a:rPr lang="en-US" sz="4400" b="1" dirty="0" err="1">
                <a:solidFill>
                  <a:srgbClr val="1180AE"/>
                </a:solidFill>
                <a:latin typeface="Nunito" panose="00000500000000000000" pitchFamily="2" charset="0"/>
              </a:rPr>
              <a:t>caminando</a:t>
            </a:r>
            <a:r>
              <a:rPr lang="en-US" sz="4400" b="1" dirty="0">
                <a:solidFill>
                  <a:srgbClr val="1180AE"/>
                </a:solidFill>
                <a:latin typeface="Nunito" panose="00000500000000000000" pitchFamily="2" charset="0"/>
              </a:rPr>
              <a:t> con Jesús ...</a:t>
            </a:r>
          </a:p>
          <a:p>
            <a:pPr algn="ctr">
              <a:lnSpc>
                <a:spcPts val="5000"/>
              </a:lnSpc>
            </a:pPr>
            <a:r>
              <a:rPr lang="en-US" sz="4400" b="1" dirty="0">
                <a:solidFill>
                  <a:srgbClr val="1180AE"/>
                </a:solidFill>
                <a:latin typeface="Nunito" panose="00000500000000000000" pitchFamily="2" charset="0"/>
              </a:rPr>
              <a:t>Discipulando a la </a:t>
            </a:r>
            <a:r>
              <a:rPr lang="en-US" sz="4400" b="1" dirty="0" err="1">
                <a:solidFill>
                  <a:srgbClr val="1180AE"/>
                </a:solidFill>
                <a:latin typeface="Nunito" panose="00000500000000000000" pitchFamily="2" charset="0"/>
              </a:rPr>
              <a:t>próxima</a:t>
            </a:r>
            <a:r>
              <a:rPr lang="en-US" sz="4400" b="1" dirty="0">
                <a:solidFill>
                  <a:srgbClr val="1180AE"/>
                </a:solidFill>
                <a:latin typeface="Nunito" panose="00000500000000000000" pitchFamily="2" charset="0"/>
              </a:rPr>
              <a:t> </a:t>
            </a:r>
            <a:r>
              <a:rPr lang="en-US" sz="4400" b="1" dirty="0" err="1">
                <a:solidFill>
                  <a:srgbClr val="1180AE"/>
                </a:solidFill>
                <a:latin typeface="Nunito" panose="00000500000000000000" pitchFamily="2" charset="0"/>
              </a:rPr>
              <a:t>generación</a:t>
            </a:r>
            <a:endParaRPr lang="en-US" sz="4400" b="1" dirty="0">
              <a:solidFill>
                <a:srgbClr val="1180AE"/>
              </a:solidFill>
              <a:latin typeface="Nunito" panose="00000500000000000000" pitchFamily="2" charset="0"/>
            </a:endParaRPr>
          </a:p>
        </p:txBody>
      </p:sp>
      <p:grpSp>
        <p:nvGrpSpPr>
          <p:cNvPr id="31" name="Group 30"/>
          <p:cNvGrpSpPr/>
          <p:nvPr/>
        </p:nvGrpSpPr>
        <p:grpSpPr>
          <a:xfrm>
            <a:off x="3567607" y="1170903"/>
            <a:ext cx="4946462" cy="2170269"/>
            <a:chOff x="2409341" y="903857"/>
            <a:chExt cx="7009448" cy="3075408"/>
          </a:xfrm>
        </p:grpSpPr>
        <p:sp>
          <p:nvSpPr>
            <p:cNvPr id="20" name="Rounded Rectangle 19"/>
            <p:cNvSpPr/>
            <p:nvPr/>
          </p:nvSpPr>
          <p:spPr>
            <a:xfrm rot="2667359">
              <a:off x="6343386" y="903861"/>
              <a:ext cx="3075403" cy="3075403"/>
            </a:xfrm>
            <a:prstGeom prst="roundRect">
              <a:avLst>
                <a:gd name="adj" fmla="val 6912"/>
              </a:avLst>
            </a:prstGeom>
            <a:solidFill>
              <a:srgbClr val="6D5B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ounded Rectangle 20"/>
            <p:cNvSpPr/>
            <p:nvPr/>
          </p:nvSpPr>
          <p:spPr>
            <a:xfrm rot="2667359">
              <a:off x="5333294" y="903862"/>
              <a:ext cx="3075403" cy="3075403"/>
            </a:xfrm>
            <a:prstGeom prst="roundRect">
              <a:avLst>
                <a:gd name="adj" fmla="val 6912"/>
              </a:avLst>
            </a:prstGeom>
            <a:solidFill>
              <a:srgbClr val="D740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ounded Rectangle 21"/>
            <p:cNvSpPr/>
            <p:nvPr/>
          </p:nvSpPr>
          <p:spPr>
            <a:xfrm rot="2667359">
              <a:off x="4351719" y="903862"/>
              <a:ext cx="3075403" cy="3075403"/>
            </a:xfrm>
            <a:prstGeom prst="roundRect">
              <a:avLst>
                <a:gd name="adj" fmla="val 6912"/>
              </a:avLst>
            </a:prstGeom>
            <a:solidFill>
              <a:srgbClr val="F37A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ounded Rectangle 22"/>
            <p:cNvSpPr/>
            <p:nvPr/>
          </p:nvSpPr>
          <p:spPr>
            <a:xfrm rot="2667359">
              <a:off x="3370144" y="903859"/>
              <a:ext cx="3075403" cy="3075403"/>
            </a:xfrm>
            <a:prstGeom prst="roundRect">
              <a:avLst>
                <a:gd name="adj" fmla="val 6912"/>
              </a:avLst>
            </a:prstGeom>
            <a:solidFill>
              <a:srgbClr val="1180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ounded Rectangle 23"/>
            <p:cNvSpPr/>
            <p:nvPr/>
          </p:nvSpPr>
          <p:spPr>
            <a:xfrm rot="2667359">
              <a:off x="2409341" y="903857"/>
              <a:ext cx="3075403" cy="3075403"/>
            </a:xfrm>
            <a:prstGeom prst="roundRect">
              <a:avLst>
                <a:gd name="adj" fmla="val 6912"/>
              </a:avLst>
            </a:prstGeom>
            <a:solidFill>
              <a:srgbClr val="FCB2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6761884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todayvideo_spanish.mp4" descr="todayvideo_spanish.mp4">
            <a:hlinkClick r:id="" action="ppaction://media"/>
            <a:extLst>
              <a:ext uri="{FF2B5EF4-FFF2-40B4-BE49-F238E27FC236}">
                <a16:creationId xmlns:a16="http://schemas.microsoft.com/office/drawing/2014/main" id="{AB9584CD-EE4F-4340-A82E-697E7F51015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1408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348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53D28B5-8A72-8841-8DE5-9980665D8FFA}"/>
              </a:ext>
            </a:extLst>
          </p:cNvPr>
          <p:cNvSpPr txBox="1"/>
          <p:nvPr/>
        </p:nvSpPr>
        <p:spPr>
          <a:xfrm>
            <a:off x="851647" y="732011"/>
            <a:ext cx="10488706" cy="53939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45720" algn="just">
              <a:lnSpc>
                <a:spcPct val="87000"/>
              </a:lnSpc>
              <a:spcBef>
                <a:spcPts val="3060"/>
              </a:spcBef>
              <a:spcAft>
                <a:spcPts val="800"/>
              </a:spcAft>
            </a:pPr>
            <a:r>
              <a:rPr lang="en-PH" sz="4400" dirty="0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La </a:t>
            </a:r>
            <a:r>
              <a:rPr lang="en-PH" sz="4400" dirty="0" err="1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Iglesia</a:t>
            </a:r>
            <a:r>
              <a:rPr lang="en-PH" sz="4400" dirty="0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del </a:t>
            </a:r>
            <a:r>
              <a:rPr lang="en-PH" sz="4400" dirty="0" err="1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Nazareno</a:t>
            </a:r>
            <a:r>
              <a:rPr lang="en-PH" sz="4400" dirty="0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PH" sz="4400" dirty="0" err="1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reconoce</a:t>
            </a:r>
            <a:r>
              <a:rPr lang="en-PH" sz="4400" dirty="0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que los </a:t>
            </a:r>
            <a:r>
              <a:rPr lang="en-PH" sz="4400" dirty="0" err="1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niños</a:t>
            </a:r>
            <a:r>
              <a:rPr lang="en-PH" sz="4400" dirty="0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son </a:t>
            </a:r>
            <a:r>
              <a:rPr lang="en-PH" sz="4400" dirty="0" err="1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importantes</a:t>
            </a:r>
            <a:r>
              <a:rPr lang="en-PH" sz="4400" dirty="0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para Dios y una </a:t>
            </a:r>
            <a:r>
              <a:rPr lang="en-PH" sz="4400" dirty="0" err="1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prioridad</a:t>
            </a:r>
            <a:r>
              <a:rPr lang="en-PH" sz="4400" dirty="0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PH" sz="4400" dirty="0" err="1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en</a:t>
            </a:r>
            <a:r>
              <a:rPr lang="en-PH" sz="4400" dirty="0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PH" sz="4400" dirty="0" err="1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</a:t>
            </a:r>
            <a:r>
              <a:rPr lang="en-PH" sz="4400" dirty="0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PH" sz="4400" dirty="0" err="1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reino</a:t>
            </a:r>
            <a:r>
              <a:rPr lang="en-PH" sz="4400" dirty="0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en-PH" sz="4400" dirty="0" err="1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Creemos</a:t>
            </a:r>
            <a:r>
              <a:rPr lang="en-PH" sz="4400" dirty="0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que Dios </a:t>
            </a:r>
            <a:r>
              <a:rPr lang="en-PH" sz="4400" dirty="0" err="1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nos</a:t>
            </a:r>
            <a:r>
              <a:rPr lang="en-PH" sz="4400" dirty="0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PH" sz="4400" dirty="0" err="1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dirigió</a:t>
            </a:r>
            <a:r>
              <a:rPr lang="en-PH" sz="4400" dirty="0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 </a:t>
            </a:r>
            <a:r>
              <a:rPr lang="en-PH" sz="4400" dirty="0" err="1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atender</a:t>
            </a:r>
            <a:r>
              <a:rPr lang="en-PH" sz="4400" dirty="0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 </a:t>
            </a:r>
            <a:r>
              <a:rPr lang="en-PH" sz="4400" dirty="0" err="1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todos</a:t>
            </a:r>
            <a:r>
              <a:rPr lang="en-PH" sz="4400" dirty="0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los </a:t>
            </a:r>
            <a:r>
              <a:rPr lang="en-PH" sz="4400" dirty="0" err="1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niños</a:t>
            </a:r>
            <a:r>
              <a:rPr lang="en-PH" sz="4400" dirty="0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y </a:t>
            </a:r>
            <a:r>
              <a:rPr lang="en-PH" sz="4400" dirty="0" err="1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niñas</a:t>
            </a:r>
            <a:r>
              <a:rPr lang="en-PH" sz="4400" dirty="0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lang="en-PH" sz="4400" dirty="0" err="1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amarlos</a:t>
            </a:r>
            <a:r>
              <a:rPr lang="en-PH" sz="4400" dirty="0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PH" sz="4400" dirty="0" err="1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nutrirlos</a:t>
            </a:r>
            <a:r>
              <a:rPr lang="en-PH" sz="4400" dirty="0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PH" sz="4400" dirty="0" err="1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protegerlos</a:t>
            </a:r>
            <a:r>
              <a:rPr lang="en-PH" sz="4400" dirty="0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PH" sz="4400" dirty="0" err="1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sostenerlos</a:t>
            </a:r>
            <a:r>
              <a:rPr lang="en-PH" sz="4400" dirty="0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PH" sz="4400" dirty="0" err="1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guiarlos</a:t>
            </a:r>
            <a:r>
              <a:rPr lang="en-PH" sz="4400" dirty="0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y </a:t>
            </a:r>
            <a:r>
              <a:rPr lang="en-PH" sz="4400" dirty="0" err="1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abogar</a:t>
            </a:r>
            <a:r>
              <a:rPr lang="en-PH" sz="4400" dirty="0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por </a:t>
            </a:r>
            <a:r>
              <a:rPr lang="en-PH" sz="4400" dirty="0" err="1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ellos</a:t>
            </a:r>
            <a:r>
              <a:rPr lang="en-PH" sz="4400" dirty="0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Dios </a:t>
            </a:r>
            <a:r>
              <a:rPr lang="en-PH" sz="4400" dirty="0" err="1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nos</a:t>
            </a:r>
            <a:r>
              <a:rPr lang="en-PH" sz="4400" dirty="0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ha </a:t>
            </a:r>
            <a:r>
              <a:rPr lang="en-PH" sz="4400" dirty="0" err="1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llamado</a:t>
            </a:r>
            <a:r>
              <a:rPr lang="en-PH" sz="4400" dirty="0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la </a:t>
            </a:r>
            <a:r>
              <a:rPr lang="en-PH" sz="4400" dirty="0" err="1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iglesia</a:t>
            </a:r>
            <a:r>
              <a:rPr lang="en-PH" sz="4400" dirty="0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a </a:t>
            </a:r>
            <a:r>
              <a:rPr lang="en-PH" sz="4400" dirty="0" err="1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cumplir</a:t>
            </a:r>
            <a:r>
              <a:rPr lang="en-PH" sz="4400" dirty="0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PH" sz="4400" dirty="0" err="1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</a:t>
            </a:r>
            <a:r>
              <a:rPr lang="en-PH" sz="4400" dirty="0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PH" sz="4400" dirty="0" err="1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corazón</a:t>
            </a:r>
            <a:r>
              <a:rPr lang="en-PH" sz="4400" dirty="0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y </a:t>
            </a:r>
            <a:r>
              <a:rPr lang="en-PH" sz="4400" dirty="0" err="1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propósito</a:t>
            </a:r>
            <a:r>
              <a:rPr lang="en-PH" sz="4400" dirty="0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para los </a:t>
            </a:r>
            <a:r>
              <a:rPr lang="en-PH" sz="4400" dirty="0" err="1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niños</a:t>
            </a:r>
            <a:r>
              <a:rPr lang="en-PH" sz="4400" dirty="0"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PH" sz="4400" dirty="0">
              <a:effectLst/>
              <a:latin typeface="Arial" panose="020B0604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96940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The Value of Children  (921)"/>
          <p:cNvSpPr txBox="1"/>
          <p:nvPr/>
        </p:nvSpPr>
        <p:spPr>
          <a:xfrm>
            <a:off x="0" y="371337"/>
            <a:ext cx="11707318" cy="8925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rIns="45719">
            <a:spAutoFit/>
          </a:bodyPr>
          <a:lstStyle>
            <a:lvl1pPr>
              <a:defRPr sz="3000" b="1" u="sng"/>
            </a:lvl1pPr>
          </a:lstStyle>
          <a:p>
            <a:pPr algn="ctr" hangingPunct="0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El valor de la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niñez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y la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juventud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ctr" hangingPunct="0"/>
            <a:r>
              <a:rPr sz="2400" b="0" u="none" kern="0" dirty="0">
                <a:latin typeface="Calibri"/>
                <a:cs typeface="Calibri"/>
                <a:sym typeface="Calibri"/>
              </a:rPr>
              <a:t>(</a:t>
            </a:r>
            <a:r>
              <a:rPr lang="en-US" sz="2400" b="0" u="none" kern="0" dirty="0">
                <a:latin typeface="Calibri"/>
                <a:cs typeface="Calibri"/>
                <a:sym typeface="Calibri"/>
              </a:rPr>
              <a:t>Par 921 Manual </a:t>
            </a:r>
            <a:r>
              <a:rPr lang="en-US" sz="2400" b="0" u="none" kern="0" dirty="0" err="1">
                <a:latin typeface="Calibri"/>
                <a:cs typeface="Calibri"/>
                <a:sym typeface="Calibri"/>
              </a:rPr>
              <a:t>Iglesia</a:t>
            </a:r>
            <a:r>
              <a:rPr lang="en-US" sz="2400" b="0" u="none" kern="0" dirty="0">
                <a:latin typeface="Calibri"/>
                <a:cs typeface="Calibri"/>
                <a:sym typeface="Calibri"/>
              </a:rPr>
              <a:t> del </a:t>
            </a:r>
            <a:r>
              <a:rPr lang="en-US" sz="2400" b="0" u="none" kern="0" dirty="0" err="1">
                <a:latin typeface="Calibri"/>
                <a:cs typeface="Calibri"/>
                <a:sym typeface="Calibri"/>
              </a:rPr>
              <a:t>Nazareno</a:t>
            </a:r>
            <a:r>
              <a:rPr lang="en-US" sz="2400" b="0" u="none" kern="0" dirty="0">
                <a:latin typeface="Calibri"/>
                <a:cs typeface="Calibri"/>
                <a:sym typeface="Calibri"/>
              </a:rPr>
              <a:t> 2017-2021</a:t>
            </a:r>
            <a:r>
              <a:rPr sz="2400" b="0" u="none" kern="0" dirty="0">
                <a:latin typeface="Calibri"/>
                <a:cs typeface="Calibri"/>
                <a:sym typeface="Calibri"/>
              </a:rPr>
              <a:t>)</a:t>
            </a:r>
          </a:p>
        </p:txBody>
      </p:sp>
      <p:sp>
        <p:nvSpPr>
          <p:cNvPr id="4" name="“The Church of the Nazarene acknowledges that children are important to God and a priority in His kingdom. We believe God directed us to attend to all children—to love, nurture, protect, uphold, guide, and advocate for them…”">
            <a:extLst>
              <a:ext uri="{FF2B5EF4-FFF2-40B4-BE49-F238E27FC236}">
                <a16:creationId xmlns:a16="http://schemas.microsoft.com/office/drawing/2014/main" id="{9B0E8254-3994-E741-8045-E5D5DF12B7D3}"/>
              </a:ext>
            </a:extLst>
          </p:cNvPr>
          <p:cNvSpPr txBox="1"/>
          <p:nvPr/>
        </p:nvSpPr>
        <p:spPr>
          <a:xfrm>
            <a:off x="350537" y="1361901"/>
            <a:ext cx="11707317" cy="28623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rIns="45719">
            <a:spAutoFit/>
          </a:bodyPr>
          <a:lstStyle>
            <a:lvl1pPr algn="ctr">
              <a:defRPr sz="4100"/>
            </a:lvl1pPr>
          </a:lstStyle>
          <a:p>
            <a: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>“La </a:t>
            </a:r>
            <a:r>
              <a:rPr lang="en-US" sz="3600" dirty="0" err="1">
                <a:latin typeface="Calibri" panose="020F0502020204030204" pitchFamily="34" charset="0"/>
                <a:cs typeface="Calibri" panose="020F0502020204030204" pitchFamily="34" charset="0"/>
              </a:rPr>
              <a:t>Iglesia</a:t>
            </a:r>
            <a: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> del </a:t>
            </a:r>
            <a:r>
              <a:rPr lang="en-US" sz="3600" dirty="0" err="1">
                <a:latin typeface="Calibri" panose="020F0502020204030204" pitchFamily="34" charset="0"/>
                <a:cs typeface="Calibri" panose="020F0502020204030204" pitchFamily="34" charset="0"/>
              </a:rPr>
              <a:t>Nazareno</a:t>
            </a:r>
            <a: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cs typeface="Calibri" panose="020F0502020204030204" pitchFamily="34" charset="0"/>
              </a:rPr>
              <a:t>responde</a:t>
            </a:r>
            <a: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> a </a:t>
            </a:r>
            <a:r>
              <a:rPr lang="en-US" sz="3600" dirty="0" err="1">
                <a:latin typeface="Calibri" panose="020F0502020204030204" pitchFamily="34" charset="0"/>
                <a:cs typeface="Calibri" panose="020F0502020204030204" pitchFamily="34" charset="0"/>
              </a:rPr>
              <a:t>esta</a:t>
            </a:r>
            <a: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cs typeface="Calibri" panose="020F0502020204030204" pitchFamily="34" charset="0"/>
              </a:rPr>
              <a:t>instrucción</a:t>
            </a:r>
            <a: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cs typeface="Calibri" panose="020F0502020204030204" pitchFamily="34" charset="0"/>
              </a:rPr>
              <a:t>bíblica</a:t>
            </a:r>
            <a: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> y </a:t>
            </a:r>
            <a:r>
              <a:rPr lang="en-US" sz="3600" dirty="0" err="1">
                <a:latin typeface="Calibri" panose="020F0502020204030204" pitchFamily="34" charset="0"/>
                <a:cs typeface="Calibri" panose="020F0502020204030204" pitchFamily="34" charset="0"/>
              </a:rPr>
              <a:t>reconoce</a:t>
            </a:r>
            <a: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> que los </a:t>
            </a:r>
            <a:r>
              <a:rPr lang="en-US" sz="3600" dirty="0" err="1">
                <a:latin typeface="Calibri" panose="020F0502020204030204" pitchFamily="34" charset="0"/>
                <a:cs typeface="Calibri" panose="020F0502020204030204" pitchFamily="34" charset="0"/>
              </a:rPr>
              <a:t>niños</a:t>
            </a:r>
            <a: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> son </a:t>
            </a:r>
            <a:r>
              <a:rPr lang="en-US" sz="3600" dirty="0" err="1">
                <a:latin typeface="Calibri" panose="020F0502020204030204" pitchFamily="34" charset="0"/>
                <a:cs typeface="Calibri" panose="020F0502020204030204" pitchFamily="34" charset="0"/>
              </a:rPr>
              <a:t>importantes</a:t>
            </a:r>
            <a: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> y </a:t>
            </a:r>
            <a:r>
              <a:rPr lang="en-US" sz="3600" dirty="0" err="1">
                <a:latin typeface="Calibri" panose="020F0502020204030204" pitchFamily="34" charset="0"/>
                <a:cs typeface="Calibri" panose="020F0502020204030204" pitchFamily="34" charset="0"/>
              </a:rPr>
              <a:t>prioritarios</a:t>
            </a:r>
            <a: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dirty="0" err="1">
                <a:latin typeface="Calibri" panose="020F0502020204030204" pitchFamily="34" charset="0"/>
                <a:cs typeface="Calibri" panose="020F0502020204030204" pitchFamily="34" charset="0"/>
              </a:rPr>
              <a:t>en</a:t>
            </a:r>
            <a: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> el </a:t>
            </a:r>
            <a:r>
              <a:rPr lang="en-US" sz="3600" dirty="0" err="1">
                <a:latin typeface="Calibri" panose="020F0502020204030204" pitchFamily="34" charset="0"/>
                <a:cs typeface="Calibri" panose="020F0502020204030204" pitchFamily="34" charset="0"/>
              </a:rPr>
              <a:t>reino</a:t>
            </a:r>
            <a: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> de Dios. </a:t>
            </a:r>
            <a:r>
              <a:rPr lang="en-US" sz="3600" dirty="0" err="1">
                <a:latin typeface="Calibri" panose="020F0502020204030204" pitchFamily="34" charset="0"/>
                <a:cs typeface="Calibri" panose="020F0502020204030204" pitchFamily="34" charset="0"/>
              </a:rPr>
              <a:t>Creemos</a:t>
            </a:r>
            <a: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> que Dios </a:t>
            </a:r>
            <a:r>
              <a:rPr lang="en-US" sz="3600" dirty="0" err="1">
                <a:latin typeface="Calibri" panose="020F0502020204030204" pitchFamily="34" charset="0"/>
                <a:cs typeface="Calibri" panose="020F0502020204030204" pitchFamily="34" charset="0"/>
              </a:rPr>
              <a:t>nos</a:t>
            </a:r>
            <a: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> dirige a </a:t>
            </a:r>
            <a:r>
              <a:rPr lang="en-US" sz="3600" dirty="0" err="1">
                <a:latin typeface="Calibri" panose="020F0502020204030204" pitchFamily="34" charset="0"/>
                <a:cs typeface="Calibri" panose="020F0502020204030204" pitchFamily="34" charset="0"/>
              </a:rPr>
              <a:t>cuidar</a:t>
            </a:r>
            <a: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> a </a:t>
            </a:r>
            <a:r>
              <a:rPr lang="en-US" sz="3600" dirty="0" err="1">
                <a:latin typeface="Calibri" panose="020F0502020204030204" pitchFamily="34" charset="0"/>
                <a:cs typeface="Calibri" panose="020F0502020204030204" pitchFamily="34" charset="0"/>
              </a:rPr>
              <a:t>todos</a:t>
            </a:r>
            <a: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> los </a:t>
            </a:r>
            <a:r>
              <a:rPr lang="en-US" sz="3600" dirty="0" err="1">
                <a:latin typeface="Calibri" panose="020F0502020204030204" pitchFamily="34" charset="0"/>
                <a:cs typeface="Calibri" panose="020F0502020204030204" pitchFamily="34" charset="0"/>
              </a:rPr>
              <a:t>niños</a:t>
            </a:r>
            <a: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3600" dirty="0" err="1">
                <a:latin typeface="Calibri" panose="020F0502020204030204" pitchFamily="34" charset="0"/>
                <a:cs typeface="Calibri" panose="020F0502020204030204" pitchFamily="34" charset="0"/>
              </a:rPr>
              <a:t>amarlos</a:t>
            </a:r>
            <a: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3600" dirty="0" err="1">
                <a:latin typeface="Calibri" panose="020F0502020204030204" pitchFamily="34" charset="0"/>
                <a:cs typeface="Calibri" panose="020F0502020204030204" pitchFamily="34" charset="0"/>
              </a:rPr>
              <a:t>protegerlos</a:t>
            </a:r>
            <a: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3600" dirty="0" err="1">
                <a:latin typeface="Calibri" panose="020F0502020204030204" pitchFamily="34" charset="0"/>
                <a:cs typeface="Calibri" panose="020F0502020204030204" pitchFamily="34" charset="0"/>
              </a:rPr>
              <a:t>apoyarlos</a:t>
            </a:r>
            <a: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3600" dirty="0" err="1">
                <a:latin typeface="Calibri" panose="020F0502020204030204" pitchFamily="34" charset="0"/>
                <a:cs typeface="Calibri" panose="020F0502020204030204" pitchFamily="34" charset="0"/>
              </a:rPr>
              <a:t>guiarlos</a:t>
            </a:r>
            <a: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> y a interceder por </a:t>
            </a:r>
            <a:r>
              <a:rPr lang="en-US" sz="3600" dirty="0" err="1">
                <a:latin typeface="Calibri" panose="020F0502020204030204" pitchFamily="34" charset="0"/>
                <a:cs typeface="Calibri" panose="020F0502020204030204" pitchFamily="34" charset="0"/>
              </a:rPr>
              <a:t>ellos</a:t>
            </a:r>
            <a: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>.”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fade/>
      </p:transition>
    </mc:Choice>
    <mc:Fallback xmlns="" xmlns:m="http://schemas.openxmlformats.org/officeDocument/2006/math" xmlns:a14="http://schemas.microsoft.com/office/drawing/2010/main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The Value of Children  (921)"/>
          <p:cNvSpPr txBox="1">
            <a:spLocks noGrp="1"/>
          </p:cNvSpPr>
          <p:nvPr>
            <p:ph type="title"/>
          </p:nvPr>
        </p:nvSpPr>
        <p:spPr>
          <a:xfrm>
            <a:off x="134911" y="228601"/>
            <a:ext cx="11917181" cy="808629"/>
          </a:xfrm>
          <a:prstGeom prst="rect">
            <a:avLst/>
          </a:prstGeom>
        </p:spPr>
        <p:txBody>
          <a:bodyPr>
            <a:normAutofit/>
          </a:bodyPr>
          <a:lstStyle>
            <a:lvl1pPr defTabSz="914400">
              <a:defRPr sz="3000" b="1" u="sng"/>
            </a:lvl1pPr>
          </a:lstStyle>
          <a:p>
            <a:r>
              <a:rPr lang="en-US" sz="4400" dirty="0"/>
              <a:t>El valor de la </a:t>
            </a:r>
            <a:r>
              <a:rPr lang="en-US" sz="4400" dirty="0" err="1"/>
              <a:t>niñez</a:t>
            </a:r>
            <a:r>
              <a:rPr lang="en-US" sz="4400" dirty="0"/>
              <a:t> y la </a:t>
            </a:r>
            <a:r>
              <a:rPr lang="en-US" sz="4400" dirty="0" err="1"/>
              <a:t>juventud</a:t>
            </a:r>
            <a:r>
              <a:rPr lang="en-US" sz="4400" dirty="0"/>
              <a:t>.</a:t>
            </a:r>
          </a:p>
        </p:txBody>
      </p:sp>
      <p:sp>
        <p:nvSpPr>
          <p:cNvPr id="193" name="It is God’s plan that we introduce children to the life of salvation and growth in grace. Salvation, holiness, and discipleship are possible and imperative in the lives of children."/>
          <p:cNvSpPr txBox="1">
            <a:spLocks noGrp="1"/>
          </p:cNvSpPr>
          <p:nvPr>
            <p:ph type="body" idx="1"/>
          </p:nvPr>
        </p:nvSpPr>
        <p:spPr>
          <a:xfrm>
            <a:off x="134911" y="1194689"/>
            <a:ext cx="11782268" cy="316949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SzTx/>
              <a:buFontTx/>
              <a:buNone/>
              <a:defRPr sz="4000"/>
            </a:lvl1pPr>
          </a:lstStyle>
          <a:p>
            <a:r>
              <a:rPr lang="en-US" sz="4400" dirty="0">
                <a:solidFill>
                  <a:schemeClr val="tx1"/>
                </a:solidFill>
              </a:rPr>
              <a:t>El plan de Dios es que </a:t>
            </a:r>
            <a:r>
              <a:rPr lang="en-US" sz="4400" dirty="0" err="1">
                <a:solidFill>
                  <a:schemeClr val="tx1"/>
                </a:solidFill>
              </a:rPr>
              <a:t>guiemos</a:t>
            </a:r>
            <a:r>
              <a:rPr lang="en-US" sz="4400" dirty="0">
                <a:solidFill>
                  <a:schemeClr val="tx1"/>
                </a:solidFill>
              </a:rPr>
              <a:t> a los </a:t>
            </a:r>
            <a:r>
              <a:rPr lang="en-US" sz="4400" dirty="0" err="1">
                <a:solidFill>
                  <a:schemeClr val="tx1"/>
                </a:solidFill>
              </a:rPr>
              <a:t>niños</a:t>
            </a:r>
            <a:r>
              <a:rPr lang="en-US" sz="4400" dirty="0">
                <a:solidFill>
                  <a:schemeClr val="tx1"/>
                </a:solidFill>
              </a:rPr>
              <a:t> a la </a:t>
            </a:r>
            <a:r>
              <a:rPr lang="en-US" sz="4400" dirty="0" err="1">
                <a:solidFill>
                  <a:schemeClr val="tx1"/>
                </a:solidFill>
              </a:rPr>
              <a:t>salvación</a:t>
            </a:r>
            <a:r>
              <a:rPr lang="en-US" sz="4400" dirty="0">
                <a:solidFill>
                  <a:schemeClr val="tx1"/>
                </a:solidFill>
              </a:rPr>
              <a:t> y al </a:t>
            </a:r>
            <a:r>
              <a:rPr lang="en-US" sz="4400" dirty="0" err="1">
                <a:solidFill>
                  <a:schemeClr val="tx1"/>
                </a:solidFill>
              </a:rPr>
              <a:t>crecimiento</a:t>
            </a:r>
            <a:r>
              <a:rPr lang="en-US" sz="4400" dirty="0">
                <a:solidFill>
                  <a:schemeClr val="tx1"/>
                </a:solidFill>
              </a:rPr>
              <a:t> </a:t>
            </a:r>
            <a:r>
              <a:rPr lang="en-US" sz="4400" dirty="0" err="1">
                <a:solidFill>
                  <a:schemeClr val="tx1"/>
                </a:solidFill>
              </a:rPr>
              <a:t>en</a:t>
            </a:r>
            <a:r>
              <a:rPr lang="en-US" sz="4400" dirty="0">
                <a:solidFill>
                  <a:schemeClr val="tx1"/>
                </a:solidFill>
              </a:rPr>
              <a:t> la </a:t>
            </a:r>
            <a:r>
              <a:rPr lang="en-US" sz="4400" dirty="0" err="1">
                <a:solidFill>
                  <a:schemeClr val="tx1"/>
                </a:solidFill>
              </a:rPr>
              <a:t>gracia</a:t>
            </a:r>
            <a:r>
              <a:rPr lang="en-US" sz="4400" dirty="0">
                <a:solidFill>
                  <a:schemeClr val="tx1"/>
                </a:solidFill>
              </a:rPr>
              <a:t>. La </a:t>
            </a:r>
            <a:r>
              <a:rPr lang="en-US" sz="4400" dirty="0" err="1">
                <a:solidFill>
                  <a:schemeClr val="tx1"/>
                </a:solidFill>
              </a:rPr>
              <a:t>salvación</a:t>
            </a:r>
            <a:r>
              <a:rPr lang="en-US" sz="4400" dirty="0">
                <a:solidFill>
                  <a:schemeClr val="tx1"/>
                </a:solidFill>
              </a:rPr>
              <a:t>, la </a:t>
            </a:r>
            <a:r>
              <a:rPr lang="en-US" sz="4400" dirty="0" err="1">
                <a:solidFill>
                  <a:schemeClr val="tx1"/>
                </a:solidFill>
              </a:rPr>
              <a:t>santidad</a:t>
            </a:r>
            <a:r>
              <a:rPr lang="en-US" sz="4400" dirty="0">
                <a:solidFill>
                  <a:schemeClr val="tx1"/>
                </a:solidFill>
              </a:rPr>
              <a:t>, y el </a:t>
            </a:r>
            <a:r>
              <a:rPr lang="en-US" sz="4400" dirty="0" err="1">
                <a:solidFill>
                  <a:schemeClr val="tx1"/>
                </a:solidFill>
              </a:rPr>
              <a:t>discipulado</a:t>
            </a:r>
            <a:r>
              <a:rPr lang="en-US" sz="4400" dirty="0">
                <a:solidFill>
                  <a:schemeClr val="tx1"/>
                </a:solidFill>
              </a:rPr>
              <a:t> son </a:t>
            </a:r>
            <a:r>
              <a:rPr lang="en-US" sz="4400" dirty="0" err="1">
                <a:solidFill>
                  <a:schemeClr val="tx1"/>
                </a:solidFill>
              </a:rPr>
              <a:t>imperativos</a:t>
            </a:r>
            <a:r>
              <a:rPr lang="en-US" sz="4400" dirty="0">
                <a:solidFill>
                  <a:schemeClr val="tx1"/>
                </a:solidFill>
              </a:rPr>
              <a:t> y </a:t>
            </a:r>
            <a:r>
              <a:rPr lang="en-US" sz="4400" dirty="0" err="1">
                <a:solidFill>
                  <a:schemeClr val="tx1"/>
                </a:solidFill>
              </a:rPr>
              <a:t>posibles</a:t>
            </a:r>
            <a:r>
              <a:rPr lang="en-US" sz="4400" dirty="0">
                <a:solidFill>
                  <a:schemeClr val="tx1"/>
                </a:solidFill>
              </a:rPr>
              <a:t> </a:t>
            </a:r>
            <a:r>
              <a:rPr lang="en-US" sz="4400" dirty="0" err="1">
                <a:solidFill>
                  <a:schemeClr val="tx1"/>
                </a:solidFill>
              </a:rPr>
              <a:t>en</a:t>
            </a:r>
            <a:r>
              <a:rPr lang="en-US" sz="4400" dirty="0">
                <a:solidFill>
                  <a:schemeClr val="tx1"/>
                </a:solidFill>
              </a:rPr>
              <a:t> la </a:t>
            </a:r>
            <a:r>
              <a:rPr lang="en-US" sz="4400" dirty="0" err="1">
                <a:solidFill>
                  <a:schemeClr val="tx1"/>
                </a:solidFill>
              </a:rPr>
              <a:t>vida</a:t>
            </a:r>
            <a:r>
              <a:rPr lang="en-US" sz="4400" dirty="0">
                <a:solidFill>
                  <a:schemeClr val="tx1"/>
                </a:solidFill>
              </a:rPr>
              <a:t> de los </a:t>
            </a:r>
            <a:r>
              <a:rPr lang="en-US" sz="4400" dirty="0" err="1">
                <a:solidFill>
                  <a:schemeClr val="tx1"/>
                </a:solidFill>
              </a:rPr>
              <a:t>niños</a:t>
            </a:r>
            <a:r>
              <a:rPr lang="en-US" sz="4400" dirty="0">
                <a:solidFill>
                  <a:schemeClr val="tx1"/>
                </a:solidFill>
              </a:rPr>
              <a:t>.</a:t>
            </a:r>
            <a:endParaRPr sz="4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F46216B-77A9-411A-B9D3-5023FCB70208}"/>
    </a:ext>
  </a:extLst>
</a:theme>
</file>

<file path=ppt/theme/theme3.xml><?xml version="1.0" encoding="utf-8"?>
<a:theme xmlns:a="http://schemas.openxmlformats.org/drawingml/2006/main" name="2_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Office Theme">
      <a:majorFont>
        <a:latin typeface="Arial"/>
        <a:ea typeface="Arial"/>
        <a:cs typeface="Arial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2647</TotalTime>
  <Words>2612</Words>
  <Application>Microsoft Macintosh PowerPoint</Application>
  <PresentationFormat>Widescreen</PresentationFormat>
  <Paragraphs>260</Paragraphs>
  <Slides>52</Slides>
  <Notes>2</Notes>
  <HiddenSlides>0</HiddenSlides>
  <MMClips>2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52</vt:i4>
      </vt:variant>
    </vt:vector>
  </HeadingPairs>
  <TitlesOfParts>
    <vt:vector size="64" baseType="lpstr">
      <vt:lpstr>Arial</vt:lpstr>
      <vt:lpstr>Arial Black</vt:lpstr>
      <vt:lpstr>Brandon Grotesque Bold</vt:lpstr>
      <vt:lpstr>Brandon Grotesque Light</vt:lpstr>
      <vt:lpstr>Calibri</vt:lpstr>
      <vt:lpstr>Calibri Light</vt:lpstr>
      <vt:lpstr>Helvetica</vt:lpstr>
      <vt:lpstr>Nunito</vt:lpstr>
      <vt:lpstr>Wingdings</vt:lpstr>
      <vt:lpstr>Office Theme</vt:lpstr>
      <vt:lpstr>1_Office Theme</vt:lpstr>
      <vt:lpstr>2_Office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El valor de la niñez y la juventud.</vt:lpstr>
      <vt:lpstr>El valor de la niñez y la juventud.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Simon Hood</dc:creator>
  <cp:lastModifiedBy>Monte Cyr</cp:lastModifiedBy>
  <cp:revision>82</cp:revision>
  <dcterms:created xsi:type="dcterms:W3CDTF">2018-05-29T07:05:55Z</dcterms:created>
  <dcterms:modified xsi:type="dcterms:W3CDTF">2021-11-22T00:37:05Z</dcterms:modified>
</cp:coreProperties>
</file>