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</p:sldIdLst>
  <p:sldSz cx="18288000" cy="10287000"/>
  <p:notesSz cx="6858000" cy="9144000"/>
  <p:embeddedFontLst>
    <p:embeddedFont>
      <p:font typeface="Open Sans" panose="020B0606030504020204" pitchFamily="34" charset="0"/>
      <p:regular r:id="rId27"/>
      <p:bold r:id="rId28"/>
    </p:embeddedFont>
    <p:embeddedFont>
      <p:font typeface="Open Sans Bold" panose="020B060603050402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26" autoAdjust="0"/>
  </p:normalViewPr>
  <p:slideViewPr>
    <p:cSldViewPr>
      <p:cViewPr varScale="1">
        <p:scale>
          <a:sx n="69" d="100"/>
          <a:sy n="69" d="100"/>
        </p:scale>
        <p:origin x="256" y="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jpeg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7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7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jpeg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7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7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jpeg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7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7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jpeg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5.jpeg"/><Relationship Id="rId7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7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7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1519026" cy="868848"/>
          </a:xfrm>
          <a:custGeom>
            <a:avLst/>
            <a:gdLst/>
            <a:ahLst/>
            <a:cxnLst/>
            <a:rect l="l" t="t" r="r" b="b"/>
            <a:pathLst>
              <a:path w="1519026" h="868848">
                <a:moveTo>
                  <a:pt x="0" y="0"/>
                </a:moveTo>
                <a:lnTo>
                  <a:pt x="1519026" y="0"/>
                </a:lnTo>
                <a:lnTo>
                  <a:pt x="1519026" y="868848"/>
                </a:lnTo>
                <a:lnTo>
                  <a:pt x="0" y="868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1028700" y="2066731"/>
            <a:ext cx="1519026" cy="1519026"/>
          </a:xfrm>
          <a:custGeom>
            <a:avLst/>
            <a:gdLst/>
            <a:ahLst/>
            <a:cxnLst/>
            <a:rect l="l" t="t" r="r" b="b"/>
            <a:pathLst>
              <a:path w="1519026" h="1519026">
                <a:moveTo>
                  <a:pt x="0" y="0"/>
                </a:moveTo>
                <a:lnTo>
                  <a:pt x="1519026" y="0"/>
                </a:lnTo>
                <a:lnTo>
                  <a:pt x="1519026" y="1519026"/>
                </a:lnTo>
                <a:lnTo>
                  <a:pt x="0" y="1519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-231494" y="0"/>
            <a:ext cx="7599521" cy="10287000"/>
          </a:xfrm>
          <a:custGeom>
            <a:avLst/>
            <a:gdLst/>
            <a:ahLst/>
            <a:cxnLst/>
            <a:rect l="l" t="t" r="r" b="b"/>
            <a:pathLst>
              <a:path w="7599521" h="10287000">
                <a:moveTo>
                  <a:pt x="0" y="0"/>
                </a:moveTo>
                <a:lnTo>
                  <a:pt x="7599522" y="0"/>
                </a:lnTo>
                <a:lnTo>
                  <a:pt x="75995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Freeform 6"/>
          <p:cNvSpPr/>
          <p:nvPr/>
        </p:nvSpPr>
        <p:spPr>
          <a:xfrm>
            <a:off x="7168299" y="4118951"/>
            <a:ext cx="9831404" cy="2037782"/>
          </a:xfrm>
          <a:custGeom>
            <a:avLst/>
            <a:gdLst/>
            <a:ahLst/>
            <a:cxnLst/>
            <a:rect l="l" t="t" r="r" b="b"/>
            <a:pathLst>
              <a:path w="9831404" h="2037782">
                <a:moveTo>
                  <a:pt x="0" y="0"/>
                </a:moveTo>
                <a:lnTo>
                  <a:pt x="9831404" y="0"/>
                </a:lnTo>
                <a:lnTo>
                  <a:pt x="9831404" y="2037782"/>
                </a:lnTo>
                <a:lnTo>
                  <a:pt x="0" y="2037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7" name="Freeform 7"/>
          <p:cNvSpPr/>
          <p:nvPr/>
        </p:nvSpPr>
        <p:spPr>
          <a:xfrm>
            <a:off x="7168299" y="1463124"/>
            <a:ext cx="9831404" cy="2055657"/>
          </a:xfrm>
          <a:custGeom>
            <a:avLst/>
            <a:gdLst/>
            <a:ahLst/>
            <a:cxnLst/>
            <a:rect l="l" t="t" r="r" b="b"/>
            <a:pathLst>
              <a:path w="9831404" h="2055657">
                <a:moveTo>
                  <a:pt x="0" y="0"/>
                </a:moveTo>
                <a:lnTo>
                  <a:pt x="9831404" y="0"/>
                </a:lnTo>
                <a:lnTo>
                  <a:pt x="9831404" y="2055657"/>
                </a:lnTo>
                <a:lnTo>
                  <a:pt x="0" y="20556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8" name="Freeform 8"/>
          <p:cNvSpPr/>
          <p:nvPr/>
        </p:nvSpPr>
        <p:spPr>
          <a:xfrm>
            <a:off x="7233696" y="6756808"/>
            <a:ext cx="9766006" cy="2002031"/>
          </a:xfrm>
          <a:custGeom>
            <a:avLst/>
            <a:gdLst/>
            <a:ahLst/>
            <a:cxnLst/>
            <a:rect l="l" t="t" r="r" b="b"/>
            <a:pathLst>
              <a:path w="9766006" h="2002031">
                <a:moveTo>
                  <a:pt x="0" y="0"/>
                </a:moveTo>
                <a:lnTo>
                  <a:pt x="9766007" y="0"/>
                </a:lnTo>
                <a:lnTo>
                  <a:pt x="9766007" y="2002031"/>
                </a:lnTo>
                <a:lnTo>
                  <a:pt x="0" y="20020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-19050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0" y="8914265"/>
            <a:ext cx="18440400" cy="1461071"/>
          </a:xfrm>
          <a:custGeom>
            <a:avLst/>
            <a:gdLst/>
            <a:ahLst/>
            <a:cxnLst/>
            <a:rect l="l" t="t" r="r" b="b"/>
            <a:pathLst>
              <a:path w="18440400" h="1461071">
                <a:moveTo>
                  <a:pt x="0" y="0"/>
                </a:moveTo>
                <a:lnTo>
                  <a:pt x="18440400" y="0"/>
                </a:lnTo>
                <a:lnTo>
                  <a:pt x="18440400" y="1461071"/>
                </a:lnTo>
                <a:lnTo>
                  <a:pt x="0" y="1461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19019" b="-688463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TextBox 5"/>
          <p:cNvSpPr txBox="1"/>
          <p:nvPr/>
        </p:nvSpPr>
        <p:spPr>
          <a:xfrm>
            <a:off x="1919662" y="4003689"/>
            <a:ext cx="14601075" cy="1114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1"/>
              </a:lnSpc>
            </a:pPr>
            <a:r>
              <a:rPr lang="en-US" sz="6622" spc="-172">
                <a:solidFill>
                  <a:srgbClr val="000000"/>
                </a:solidFill>
                <a:latin typeface="Open Sans"/>
              </a:rPr>
              <a:t>3. Pourquoi un mentor est nécessaire</a:t>
            </a:r>
          </a:p>
        </p:txBody>
      </p:sp>
      <p:sp>
        <p:nvSpPr>
          <p:cNvPr id="6" name="Freeform 6"/>
          <p:cNvSpPr/>
          <p:nvPr/>
        </p:nvSpPr>
        <p:spPr>
          <a:xfrm>
            <a:off x="1704077" y="9186492"/>
            <a:ext cx="1219108" cy="920956"/>
          </a:xfrm>
          <a:custGeom>
            <a:avLst/>
            <a:gdLst/>
            <a:ahLst/>
            <a:cxnLst/>
            <a:rect l="l" t="t" r="r" b="b"/>
            <a:pathLst>
              <a:path w="1219108" h="920956">
                <a:moveTo>
                  <a:pt x="0" y="0"/>
                </a:moveTo>
                <a:lnTo>
                  <a:pt x="1219107" y="0"/>
                </a:lnTo>
                <a:lnTo>
                  <a:pt x="1219107" y="920956"/>
                </a:lnTo>
                <a:lnTo>
                  <a:pt x="0" y="920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265" t="-119169" r="-114087" b="-118852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7" name="Freeform 7"/>
          <p:cNvSpPr/>
          <p:nvPr/>
        </p:nvSpPr>
        <p:spPr>
          <a:xfrm>
            <a:off x="192658" y="9183744"/>
            <a:ext cx="1109499" cy="972524"/>
          </a:xfrm>
          <a:custGeom>
            <a:avLst/>
            <a:gdLst/>
            <a:ahLst/>
            <a:cxnLst/>
            <a:rect l="l" t="t" r="r" b="b"/>
            <a:pathLst>
              <a:path w="1109499" h="972524">
                <a:moveTo>
                  <a:pt x="0" y="0"/>
                </a:moveTo>
                <a:lnTo>
                  <a:pt x="1109499" y="0"/>
                </a:lnTo>
                <a:lnTo>
                  <a:pt x="1109499" y="972524"/>
                </a:lnTo>
                <a:lnTo>
                  <a:pt x="0" y="9725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4277" t="-119468" r="-35753" b="-111411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8" name="Freeform 8"/>
          <p:cNvSpPr/>
          <p:nvPr/>
        </p:nvSpPr>
        <p:spPr>
          <a:xfrm>
            <a:off x="13341078" y="9062756"/>
            <a:ext cx="4915702" cy="1018891"/>
          </a:xfrm>
          <a:custGeom>
            <a:avLst/>
            <a:gdLst/>
            <a:ahLst/>
            <a:cxnLst/>
            <a:rect l="l" t="t" r="r" b="b"/>
            <a:pathLst>
              <a:path w="4915702" h="1018891">
                <a:moveTo>
                  <a:pt x="0" y="0"/>
                </a:moveTo>
                <a:lnTo>
                  <a:pt x="4915702" y="0"/>
                </a:lnTo>
                <a:lnTo>
                  <a:pt x="4915702" y="1018891"/>
                </a:lnTo>
                <a:lnTo>
                  <a:pt x="0" y="10188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9" name="TextBox 9"/>
          <p:cNvSpPr txBox="1"/>
          <p:nvPr/>
        </p:nvSpPr>
        <p:spPr>
          <a:xfrm>
            <a:off x="1302157" y="1619949"/>
            <a:ext cx="15446756" cy="94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7"/>
              </a:lnSpc>
            </a:pPr>
            <a:r>
              <a:rPr lang="en-US" sz="7303" spc="-189">
                <a:solidFill>
                  <a:srgbClr val="FFFFFF"/>
                </a:solidFill>
                <a:latin typeface="Open Sans Bold"/>
              </a:rPr>
              <a:t>3. Por qué se necesita un mentor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74802" y="6841757"/>
            <a:ext cx="12738396" cy="94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7"/>
              </a:lnSpc>
            </a:pPr>
            <a:r>
              <a:rPr lang="en-US" sz="7303" spc="-189">
                <a:solidFill>
                  <a:srgbClr val="BFBFBF"/>
                </a:solidFill>
                <a:latin typeface="Open Sans Bold"/>
              </a:rPr>
              <a:t>3. Why a mentor is needed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b="-18296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0" y="6172545"/>
            <a:ext cx="3039554" cy="4114455"/>
          </a:xfrm>
          <a:custGeom>
            <a:avLst/>
            <a:gdLst/>
            <a:ahLst/>
            <a:cxnLst/>
            <a:rect l="l" t="t" r="r" b="b"/>
            <a:pathLst>
              <a:path w="3039554" h="4114455">
                <a:moveTo>
                  <a:pt x="0" y="0"/>
                </a:moveTo>
                <a:lnTo>
                  <a:pt x="3039554" y="0"/>
                </a:lnTo>
                <a:lnTo>
                  <a:pt x="3039554" y="4114455"/>
                </a:lnTo>
                <a:lnTo>
                  <a:pt x="0" y="4114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15097586" y="822949"/>
            <a:ext cx="1052179" cy="601822"/>
          </a:xfrm>
          <a:custGeom>
            <a:avLst/>
            <a:gdLst/>
            <a:ahLst/>
            <a:cxnLst/>
            <a:rect l="l" t="t" r="r" b="b"/>
            <a:pathLst>
              <a:path w="1052179" h="601822">
                <a:moveTo>
                  <a:pt x="0" y="0"/>
                </a:moveTo>
                <a:lnTo>
                  <a:pt x="1052179" y="0"/>
                </a:lnTo>
                <a:lnTo>
                  <a:pt x="1052179" y="601822"/>
                </a:lnTo>
                <a:lnTo>
                  <a:pt x="0" y="601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Freeform 6"/>
          <p:cNvSpPr/>
          <p:nvPr/>
        </p:nvSpPr>
        <p:spPr>
          <a:xfrm>
            <a:off x="16502067" y="502611"/>
            <a:ext cx="1052179" cy="1052179"/>
          </a:xfrm>
          <a:custGeom>
            <a:avLst/>
            <a:gdLst/>
            <a:ahLst/>
            <a:cxnLst/>
            <a:rect l="l" t="t" r="r" b="b"/>
            <a:pathLst>
              <a:path w="1052179" h="1052179">
                <a:moveTo>
                  <a:pt x="0" y="0"/>
                </a:moveTo>
                <a:lnTo>
                  <a:pt x="1052179" y="0"/>
                </a:lnTo>
                <a:lnTo>
                  <a:pt x="1052179" y="1052178"/>
                </a:lnTo>
                <a:lnTo>
                  <a:pt x="0" y="10521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7" name="TextBox 7"/>
          <p:cNvSpPr txBox="1"/>
          <p:nvPr/>
        </p:nvSpPr>
        <p:spPr>
          <a:xfrm>
            <a:off x="2407194" y="3838920"/>
            <a:ext cx="14852106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 spc="-117">
                <a:solidFill>
                  <a:srgbClr val="000000"/>
                </a:solidFill>
                <a:latin typeface="Open Sans"/>
              </a:rPr>
              <a:t>a) Nous avons besoin de références</a:t>
            </a:r>
          </a:p>
          <a:p>
            <a:pPr>
              <a:lnSpc>
                <a:spcPts val="6299"/>
              </a:lnSpc>
            </a:pPr>
            <a:r>
              <a:rPr lang="en-US" sz="4500" spc="-117">
                <a:solidFill>
                  <a:srgbClr val="000000"/>
                </a:solidFill>
                <a:latin typeface="Open Sans"/>
              </a:rPr>
              <a:t>b) Il y a des défis culturels et sociaux à relever</a:t>
            </a:r>
          </a:p>
          <a:p>
            <a:pPr>
              <a:lnSpc>
                <a:spcPts val="6299"/>
              </a:lnSpc>
            </a:pPr>
            <a:r>
              <a:rPr lang="en-US" sz="4500" spc="-117">
                <a:solidFill>
                  <a:srgbClr val="000000"/>
                </a:solidFill>
                <a:latin typeface="Open Sans"/>
              </a:rPr>
              <a:t>c) La théologie est dynamique</a:t>
            </a:r>
          </a:p>
        </p:txBody>
      </p:sp>
      <p:sp>
        <p:nvSpPr>
          <p:cNvPr id="8" name="Freeform 8"/>
          <p:cNvSpPr/>
          <p:nvPr/>
        </p:nvSpPr>
        <p:spPr>
          <a:xfrm>
            <a:off x="13341078" y="9093273"/>
            <a:ext cx="4946922" cy="1034356"/>
          </a:xfrm>
          <a:custGeom>
            <a:avLst/>
            <a:gdLst/>
            <a:ahLst/>
            <a:cxnLst/>
            <a:rect l="l" t="t" r="r" b="b"/>
            <a:pathLst>
              <a:path w="4946922" h="1034356">
                <a:moveTo>
                  <a:pt x="0" y="0"/>
                </a:moveTo>
                <a:lnTo>
                  <a:pt x="4946922" y="0"/>
                </a:lnTo>
                <a:lnTo>
                  <a:pt x="4946922" y="1034356"/>
                </a:lnTo>
                <a:lnTo>
                  <a:pt x="0" y="1034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9" name="TextBox 9"/>
          <p:cNvSpPr txBox="1"/>
          <p:nvPr/>
        </p:nvSpPr>
        <p:spPr>
          <a:xfrm>
            <a:off x="713903" y="990600"/>
            <a:ext cx="15435862" cy="218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05"/>
              </a:lnSpc>
            </a:pPr>
            <a:r>
              <a:rPr lang="en-US" sz="4500" spc="-117" dirty="0">
                <a:solidFill>
                  <a:srgbClr val="545454"/>
                </a:solidFill>
                <a:latin typeface="Open Sans Bold"/>
              </a:rPr>
              <a:t>a) </a:t>
            </a:r>
            <a:r>
              <a:rPr lang="en-US" sz="4500" spc="-117" dirty="0" err="1">
                <a:solidFill>
                  <a:srgbClr val="545454"/>
                </a:solidFill>
                <a:latin typeface="Open Sans Bold"/>
              </a:rPr>
              <a:t>Necesitamos</a:t>
            </a:r>
            <a:r>
              <a:rPr lang="en-US" sz="4500" spc="-117" dirty="0">
                <a:solidFill>
                  <a:srgbClr val="545454"/>
                </a:solidFill>
                <a:latin typeface="Open Sans Bold"/>
              </a:rPr>
              <a:t> </a:t>
            </a:r>
            <a:r>
              <a:rPr lang="en-US" sz="4500" spc="-117" dirty="0" err="1">
                <a:solidFill>
                  <a:srgbClr val="545454"/>
                </a:solidFill>
                <a:latin typeface="Open Sans Bold"/>
              </a:rPr>
              <a:t>referentes</a:t>
            </a:r>
            <a:endParaRPr lang="en-US" sz="4500" spc="-117" dirty="0">
              <a:solidFill>
                <a:srgbClr val="545454"/>
              </a:solidFill>
              <a:latin typeface="Open Sans Bold"/>
            </a:endParaRPr>
          </a:p>
          <a:p>
            <a:pPr algn="just">
              <a:lnSpc>
                <a:spcPts val="5805"/>
              </a:lnSpc>
            </a:pPr>
            <a:r>
              <a:rPr lang="en-US" sz="4500" spc="-117" dirty="0">
                <a:solidFill>
                  <a:srgbClr val="545454"/>
                </a:solidFill>
                <a:latin typeface="Open Sans Bold"/>
              </a:rPr>
              <a:t>b) Hay </a:t>
            </a:r>
            <a:r>
              <a:rPr lang="en-US" sz="4500" spc="-117" dirty="0" err="1">
                <a:solidFill>
                  <a:srgbClr val="545454"/>
                </a:solidFill>
                <a:latin typeface="Open Sans Bold"/>
              </a:rPr>
              <a:t>retos</a:t>
            </a:r>
            <a:r>
              <a:rPr lang="en-US" sz="4500" spc="-117" dirty="0">
                <a:solidFill>
                  <a:srgbClr val="545454"/>
                </a:solidFill>
                <a:latin typeface="Open Sans Bold"/>
              </a:rPr>
              <a:t> </a:t>
            </a:r>
            <a:r>
              <a:rPr lang="en-US" sz="4500" spc="-117" dirty="0" err="1">
                <a:solidFill>
                  <a:srgbClr val="545454"/>
                </a:solidFill>
                <a:latin typeface="Open Sans Bold"/>
              </a:rPr>
              <a:t>culturales</a:t>
            </a:r>
            <a:r>
              <a:rPr lang="en-US" sz="4500" spc="-117" dirty="0">
                <a:solidFill>
                  <a:srgbClr val="545454"/>
                </a:solidFill>
                <a:latin typeface="Open Sans Bold"/>
              </a:rPr>
              <a:t> y </a:t>
            </a:r>
            <a:r>
              <a:rPr lang="en-US" sz="4500" spc="-117" dirty="0" err="1">
                <a:solidFill>
                  <a:srgbClr val="545454"/>
                </a:solidFill>
                <a:latin typeface="Open Sans Bold"/>
              </a:rPr>
              <a:t>sociales</a:t>
            </a:r>
            <a:r>
              <a:rPr lang="en-US" sz="4500" spc="-117" dirty="0">
                <a:solidFill>
                  <a:srgbClr val="545454"/>
                </a:solidFill>
                <a:latin typeface="Open Sans Bold"/>
              </a:rPr>
              <a:t> que </a:t>
            </a:r>
            <a:r>
              <a:rPr lang="en-US" sz="4500" spc="-117" dirty="0" err="1">
                <a:solidFill>
                  <a:srgbClr val="545454"/>
                </a:solidFill>
                <a:latin typeface="Open Sans Bold"/>
              </a:rPr>
              <a:t>enfrentar</a:t>
            </a:r>
            <a:endParaRPr lang="en-US" sz="4500" spc="-117" dirty="0">
              <a:solidFill>
                <a:srgbClr val="545454"/>
              </a:solidFill>
              <a:latin typeface="Open Sans Bold"/>
            </a:endParaRPr>
          </a:p>
          <a:p>
            <a:pPr algn="just">
              <a:lnSpc>
                <a:spcPts val="5805"/>
              </a:lnSpc>
            </a:pPr>
            <a:r>
              <a:rPr lang="en-US" sz="4500" spc="-117" dirty="0">
                <a:solidFill>
                  <a:srgbClr val="545454"/>
                </a:solidFill>
                <a:latin typeface="Open Sans Bold"/>
              </a:rPr>
              <a:t>c) La </a:t>
            </a:r>
            <a:r>
              <a:rPr lang="en-US" sz="4500" spc="-117" dirty="0" err="1">
                <a:solidFill>
                  <a:srgbClr val="545454"/>
                </a:solidFill>
                <a:latin typeface="Open Sans Bold"/>
              </a:rPr>
              <a:t>teología</a:t>
            </a:r>
            <a:r>
              <a:rPr lang="en-US" sz="4500" spc="-117" dirty="0">
                <a:solidFill>
                  <a:srgbClr val="545454"/>
                </a:solidFill>
                <a:latin typeface="Open Sans Bold"/>
              </a:rPr>
              <a:t> es </a:t>
            </a:r>
            <a:r>
              <a:rPr lang="en-US" sz="4500" spc="-117" dirty="0" err="1">
                <a:solidFill>
                  <a:srgbClr val="545454"/>
                </a:solidFill>
                <a:latin typeface="Open Sans Bold"/>
              </a:rPr>
              <a:t>dinámica</a:t>
            </a:r>
            <a:endParaRPr lang="en-US" sz="4500" spc="-117" dirty="0">
              <a:solidFill>
                <a:srgbClr val="545454"/>
              </a:solidFill>
              <a:latin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02399" y="7079089"/>
            <a:ext cx="13151847" cy="2234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84"/>
              </a:lnSpc>
            </a:pPr>
            <a:r>
              <a:rPr lang="en-US" sz="4400" spc="-114">
                <a:solidFill>
                  <a:srgbClr val="2B2B2B"/>
                </a:solidFill>
                <a:latin typeface="Open Sans Bold"/>
              </a:rPr>
              <a:t>a) We need references</a:t>
            </a:r>
          </a:p>
          <a:p>
            <a:pPr>
              <a:lnSpc>
                <a:spcPts val="5984"/>
              </a:lnSpc>
            </a:pPr>
            <a:r>
              <a:rPr lang="en-US" sz="4400" spc="-114">
                <a:solidFill>
                  <a:srgbClr val="2B2B2B"/>
                </a:solidFill>
                <a:latin typeface="Open Sans Bold"/>
              </a:rPr>
              <a:t>b) There are cultural and social challenges to face</a:t>
            </a:r>
          </a:p>
          <a:p>
            <a:pPr>
              <a:lnSpc>
                <a:spcPts val="5984"/>
              </a:lnSpc>
            </a:pPr>
            <a:r>
              <a:rPr lang="en-US" sz="4400" spc="-114">
                <a:solidFill>
                  <a:srgbClr val="2B2B2B"/>
                </a:solidFill>
                <a:latin typeface="Open Sans Bold"/>
              </a:rPr>
              <a:t>c) Theology is dynamic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b="-18296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0" y="6172545"/>
            <a:ext cx="3039554" cy="4114455"/>
          </a:xfrm>
          <a:custGeom>
            <a:avLst/>
            <a:gdLst/>
            <a:ahLst/>
            <a:cxnLst/>
            <a:rect l="l" t="t" r="r" b="b"/>
            <a:pathLst>
              <a:path w="3039554" h="4114455">
                <a:moveTo>
                  <a:pt x="0" y="0"/>
                </a:moveTo>
                <a:lnTo>
                  <a:pt x="3039554" y="0"/>
                </a:lnTo>
                <a:lnTo>
                  <a:pt x="3039554" y="4114455"/>
                </a:lnTo>
                <a:lnTo>
                  <a:pt x="0" y="4114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771569" y="631322"/>
            <a:ext cx="1052179" cy="601822"/>
          </a:xfrm>
          <a:custGeom>
            <a:avLst/>
            <a:gdLst/>
            <a:ahLst/>
            <a:cxnLst/>
            <a:rect l="l" t="t" r="r" b="b"/>
            <a:pathLst>
              <a:path w="1052179" h="601822">
                <a:moveTo>
                  <a:pt x="0" y="0"/>
                </a:moveTo>
                <a:lnTo>
                  <a:pt x="1052179" y="0"/>
                </a:lnTo>
                <a:lnTo>
                  <a:pt x="1052179" y="601822"/>
                </a:lnTo>
                <a:lnTo>
                  <a:pt x="0" y="601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Freeform 6"/>
          <p:cNvSpPr/>
          <p:nvPr/>
        </p:nvSpPr>
        <p:spPr>
          <a:xfrm>
            <a:off x="2176051" y="502956"/>
            <a:ext cx="1052179" cy="1052179"/>
          </a:xfrm>
          <a:custGeom>
            <a:avLst/>
            <a:gdLst/>
            <a:ahLst/>
            <a:cxnLst/>
            <a:rect l="l" t="t" r="r" b="b"/>
            <a:pathLst>
              <a:path w="1052179" h="1052179">
                <a:moveTo>
                  <a:pt x="0" y="0"/>
                </a:moveTo>
                <a:lnTo>
                  <a:pt x="1052179" y="0"/>
                </a:lnTo>
                <a:lnTo>
                  <a:pt x="1052179" y="1052179"/>
                </a:lnTo>
                <a:lnTo>
                  <a:pt x="0" y="1052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7" name="TextBox 7"/>
          <p:cNvSpPr txBox="1"/>
          <p:nvPr/>
        </p:nvSpPr>
        <p:spPr>
          <a:xfrm>
            <a:off x="1823748" y="4518267"/>
            <a:ext cx="14852106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-117">
                <a:solidFill>
                  <a:srgbClr val="000000"/>
                </a:solidFill>
                <a:latin typeface="Open Sans"/>
              </a:rPr>
              <a:t>Comment aider les jeunes à donner un sens à l’abondance d’informations auxquelles ils ont accès à l’ère numérique ?</a:t>
            </a:r>
          </a:p>
        </p:txBody>
      </p:sp>
      <p:sp>
        <p:nvSpPr>
          <p:cNvPr id="8" name="Freeform 8"/>
          <p:cNvSpPr/>
          <p:nvPr/>
        </p:nvSpPr>
        <p:spPr>
          <a:xfrm>
            <a:off x="13341078" y="9093273"/>
            <a:ext cx="4946922" cy="1034356"/>
          </a:xfrm>
          <a:custGeom>
            <a:avLst/>
            <a:gdLst/>
            <a:ahLst/>
            <a:cxnLst/>
            <a:rect l="l" t="t" r="r" b="b"/>
            <a:pathLst>
              <a:path w="4946922" h="1034356">
                <a:moveTo>
                  <a:pt x="0" y="0"/>
                </a:moveTo>
                <a:lnTo>
                  <a:pt x="4946922" y="0"/>
                </a:lnTo>
                <a:lnTo>
                  <a:pt x="4946922" y="1034356"/>
                </a:lnTo>
                <a:lnTo>
                  <a:pt x="0" y="1034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9" name="TextBox 9"/>
          <p:cNvSpPr txBox="1"/>
          <p:nvPr/>
        </p:nvSpPr>
        <p:spPr>
          <a:xfrm>
            <a:off x="1519777" y="1772738"/>
            <a:ext cx="15435862" cy="218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5"/>
              </a:lnSpc>
            </a:pPr>
            <a:r>
              <a:rPr lang="en-US" sz="4500" spc="-117">
                <a:solidFill>
                  <a:srgbClr val="545454"/>
                </a:solidFill>
                <a:latin typeface="Open Sans Bold"/>
              </a:rPr>
              <a:t>¿Cómo se puede ayudar a los jóvenes a dar sentido y significado a la abundante información a la que tienen acceso en la era digital?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03791" y="6648482"/>
            <a:ext cx="13151847" cy="2234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4"/>
              </a:lnSpc>
            </a:pPr>
            <a:r>
              <a:rPr lang="en-US" sz="4400" spc="-114">
                <a:solidFill>
                  <a:srgbClr val="2B2B2B"/>
                </a:solidFill>
                <a:latin typeface="Open Sans Bold"/>
              </a:rPr>
              <a:t>How can we assist young people in navigating and deriving meaning from the vast amount of information available in the digital age?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-19050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0" y="8914265"/>
            <a:ext cx="18440400" cy="1461071"/>
          </a:xfrm>
          <a:custGeom>
            <a:avLst/>
            <a:gdLst/>
            <a:ahLst/>
            <a:cxnLst/>
            <a:rect l="l" t="t" r="r" b="b"/>
            <a:pathLst>
              <a:path w="18440400" h="1461071">
                <a:moveTo>
                  <a:pt x="0" y="0"/>
                </a:moveTo>
                <a:lnTo>
                  <a:pt x="18440400" y="0"/>
                </a:lnTo>
                <a:lnTo>
                  <a:pt x="18440400" y="1461071"/>
                </a:lnTo>
                <a:lnTo>
                  <a:pt x="0" y="1461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19019" b="-688463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TextBox 5"/>
          <p:cNvSpPr txBox="1"/>
          <p:nvPr/>
        </p:nvSpPr>
        <p:spPr>
          <a:xfrm>
            <a:off x="1919662" y="4274189"/>
            <a:ext cx="14601075" cy="1114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1"/>
              </a:lnSpc>
            </a:pPr>
            <a:r>
              <a:rPr lang="en-US" sz="6622" spc="-172">
                <a:solidFill>
                  <a:srgbClr val="000000"/>
                </a:solidFill>
                <a:latin typeface="Open Sans"/>
              </a:rPr>
              <a:t>4. Une référence biblique au mentorat</a:t>
            </a:r>
          </a:p>
        </p:txBody>
      </p:sp>
      <p:sp>
        <p:nvSpPr>
          <p:cNvPr id="6" name="Freeform 6"/>
          <p:cNvSpPr/>
          <p:nvPr/>
        </p:nvSpPr>
        <p:spPr>
          <a:xfrm>
            <a:off x="1704077" y="9186492"/>
            <a:ext cx="1219108" cy="920956"/>
          </a:xfrm>
          <a:custGeom>
            <a:avLst/>
            <a:gdLst/>
            <a:ahLst/>
            <a:cxnLst/>
            <a:rect l="l" t="t" r="r" b="b"/>
            <a:pathLst>
              <a:path w="1219108" h="920956">
                <a:moveTo>
                  <a:pt x="0" y="0"/>
                </a:moveTo>
                <a:lnTo>
                  <a:pt x="1219107" y="0"/>
                </a:lnTo>
                <a:lnTo>
                  <a:pt x="1219107" y="920956"/>
                </a:lnTo>
                <a:lnTo>
                  <a:pt x="0" y="920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265" t="-119169" r="-114087" b="-118852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7" name="Freeform 7"/>
          <p:cNvSpPr/>
          <p:nvPr/>
        </p:nvSpPr>
        <p:spPr>
          <a:xfrm>
            <a:off x="192658" y="9183744"/>
            <a:ext cx="1109499" cy="972524"/>
          </a:xfrm>
          <a:custGeom>
            <a:avLst/>
            <a:gdLst/>
            <a:ahLst/>
            <a:cxnLst/>
            <a:rect l="l" t="t" r="r" b="b"/>
            <a:pathLst>
              <a:path w="1109499" h="972524">
                <a:moveTo>
                  <a:pt x="0" y="0"/>
                </a:moveTo>
                <a:lnTo>
                  <a:pt x="1109499" y="0"/>
                </a:lnTo>
                <a:lnTo>
                  <a:pt x="1109499" y="972524"/>
                </a:lnTo>
                <a:lnTo>
                  <a:pt x="0" y="9725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4277" t="-119468" r="-35753" b="-111411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8" name="Freeform 8"/>
          <p:cNvSpPr/>
          <p:nvPr/>
        </p:nvSpPr>
        <p:spPr>
          <a:xfrm>
            <a:off x="13341078" y="9062756"/>
            <a:ext cx="4915702" cy="1018891"/>
          </a:xfrm>
          <a:custGeom>
            <a:avLst/>
            <a:gdLst/>
            <a:ahLst/>
            <a:cxnLst/>
            <a:rect l="l" t="t" r="r" b="b"/>
            <a:pathLst>
              <a:path w="4915702" h="1018891">
                <a:moveTo>
                  <a:pt x="0" y="0"/>
                </a:moveTo>
                <a:lnTo>
                  <a:pt x="4915702" y="0"/>
                </a:lnTo>
                <a:lnTo>
                  <a:pt x="4915702" y="1018891"/>
                </a:lnTo>
                <a:lnTo>
                  <a:pt x="0" y="10188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9" name="TextBox 9"/>
          <p:cNvSpPr txBox="1"/>
          <p:nvPr/>
        </p:nvSpPr>
        <p:spPr>
          <a:xfrm>
            <a:off x="1302157" y="1619949"/>
            <a:ext cx="15446756" cy="1850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7"/>
              </a:lnSpc>
            </a:pPr>
            <a:r>
              <a:rPr lang="en-US" sz="7303" spc="-189">
                <a:solidFill>
                  <a:srgbClr val="FFFFFF"/>
                </a:solidFill>
                <a:latin typeface="Open Sans Bold"/>
              </a:rPr>
              <a:t>4. Una referencia bíblica del mentores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75916" y="6759832"/>
            <a:ext cx="15488567" cy="94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7"/>
              </a:lnSpc>
            </a:pPr>
            <a:r>
              <a:rPr lang="en-US" sz="7303" spc="-189">
                <a:solidFill>
                  <a:srgbClr val="BFBFBF"/>
                </a:solidFill>
                <a:latin typeface="Open Sans Bold"/>
              </a:rPr>
              <a:t>4. A biblical reference to mentoring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b="-18296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0" y="6172545"/>
            <a:ext cx="3039554" cy="4114455"/>
          </a:xfrm>
          <a:custGeom>
            <a:avLst/>
            <a:gdLst/>
            <a:ahLst/>
            <a:cxnLst/>
            <a:rect l="l" t="t" r="r" b="b"/>
            <a:pathLst>
              <a:path w="3039554" h="4114455">
                <a:moveTo>
                  <a:pt x="0" y="0"/>
                </a:moveTo>
                <a:lnTo>
                  <a:pt x="3039554" y="0"/>
                </a:lnTo>
                <a:lnTo>
                  <a:pt x="3039554" y="4114455"/>
                </a:lnTo>
                <a:lnTo>
                  <a:pt x="0" y="4114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771569" y="631322"/>
            <a:ext cx="1052179" cy="601822"/>
          </a:xfrm>
          <a:custGeom>
            <a:avLst/>
            <a:gdLst/>
            <a:ahLst/>
            <a:cxnLst/>
            <a:rect l="l" t="t" r="r" b="b"/>
            <a:pathLst>
              <a:path w="1052179" h="601822">
                <a:moveTo>
                  <a:pt x="0" y="0"/>
                </a:moveTo>
                <a:lnTo>
                  <a:pt x="1052179" y="0"/>
                </a:lnTo>
                <a:lnTo>
                  <a:pt x="1052179" y="601822"/>
                </a:lnTo>
                <a:lnTo>
                  <a:pt x="0" y="601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Freeform 6"/>
          <p:cNvSpPr/>
          <p:nvPr/>
        </p:nvSpPr>
        <p:spPr>
          <a:xfrm>
            <a:off x="2176051" y="502956"/>
            <a:ext cx="1052179" cy="1052179"/>
          </a:xfrm>
          <a:custGeom>
            <a:avLst/>
            <a:gdLst/>
            <a:ahLst/>
            <a:cxnLst/>
            <a:rect l="l" t="t" r="r" b="b"/>
            <a:pathLst>
              <a:path w="1052179" h="1052179">
                <a:moveTo>
                  <a:pt x="0" y="0"/>
                </a:moveTo>
                <a:lnTo>
                  <a:pt x="1052179" y="0"/>
                </a:lnTo>
                <a:lnTo>
                  <a:pt x="1052179" y="1052179"/>
                </a:lnTo>
                <a:lnTo>
                  <a:pt x="0" y="1052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7" name="TextBox 7"/>
          <p:cNvSpPr txBox="1"/>
          <p:nvPr/>
        </p:nvSpPr>
        <p:spPr>
          <a:xfrm>
            <a:off x="1811655" y="4324350"/>
            <a:ext cx="14852106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-117">
                <a:solidFill>
                  <a:srgbClr val="000000"/>
                </a:solidFill>
                <a:latin typeface="Open Sans"/>
              </a:rPr>
              <a:t>Christ formé dans la vie des gens et qu'ils peuvent apporter une contribution au Royaume de Dieu</a:t>
            </a:r>
          </a:p>
        </p:txBody>
      </p:sp>
      <p:sp>
        <p:nvSpPr>
          <p:cNvPr id="8" name="Freeform 8"/>
          <p:cNvSpPr/>
          <p:nvPr/>
        </p:nvSpPr>
        <p:spPr>
          <a:xfrm>
            <a:off x="13341078" y="9093273"/>
            <a:ext cx="4946922" cy="1034356"/>
          </a:xfrm>
          <a:custGeom>
            <a:avLst/>
            <a:gdLst/>
            <a:ahLst/>
            <a:cxnLst/>
            <a:rect l="l" t="t" r="r" b="b"/>
            <a:pathLst>
              <a:path w="4946922" h="1034356">
                <a:moveTo>
                  <a:pt x="0" y="0"/>
                </a:moveTo>
                <a:lnTo>
                  <a:pt x="4946922" y="0"/>
                </a:lnTo>
                <a:lnTo>
                  <a:pt x="4946922" y="1034356"/>
                </a:lnTo>
                <a:lnTo>
                  <a:pt x="0" y="1034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9" name="TextBox 9"/>
          <p:cNvSpPr txBox="1"/>
          <p:nvPr/>
        </p:nvSpPr>
        <p:spPr>
          <a:xfrm>
            <a:off x="1519777" y="1772738"/>
            <a:ext cx="15435862" cy="1453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5"/>
              </a:lnSpc>
            </a:pPr>
            <a:r>
              <a:rPr lang="en-US" sz="4500" spc="-117">
                <a:solidFill>
                  <a:srgbClr val="545454"/>
                </a:solidFill>
                <a:latin typeface="Open Sans Bold"/>
              </a:rPr>
              <a:t>Cristo formado en la vida de las personas y que puedan hacer una contribución al Reino de Dios.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03791" y="6648482"/>
            <a:ext cx="13151847" cy="1482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4"/>
              </a:lnSpc>
            </a:pPr>
            <a:r>
              <a:rPr lang="en-US" sz="4400" spc="-114">
                <a:solidFill>
                  <a:srgbClr val="2B2B2B"/>
                </a:solidFill>
                <a:latin typeface="Open Sans Bold"/>
              </a:rPr>
              <a:t>Christ formed in the lives of people and that they can make a contribution to the Kingdom of God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b="-18296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0" y="6172545"/>
            <a:ext cx="3039554" cy="4114455"/>
          </a:xfrm>
          <a:custGeom>
            <a:avLst/>
            <a:gdLst/>
            <a:ahLst/>
            <a:cxnLst/>
            <a:rect l="l" t="t" r="r" b="b"/>
            <a:pathLst>
              <a:path w="3039554" h="4114455">
                <a:moveTo>
                  <a:pt x="0" y="0"/>
                </a:moveTo>
                <a:lnTo>
                  <a:pt x="3039554" y="0"/>
                </a:lnTo>
                <a:lnTo>
                  <a:pt x="3039554" y="4114455"/>
                </a:lnTo>
                <a:lnTo>
                  <a:pt x="0" y="4114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771569" y="631322"/>
            <a:ext cx="1052179" cy="601822"/>
          </a:xfrm>
          <a:custGeom>
            <a:avLst/>
            <a:gdLst/>
            <a:ahLst/>
            <a:cxnLst/>
            <a:rect l="l" t="t" r="r" b="b"/>
            <a:pathLst>
              <a:path w="1052179" h="601822">
                <a:moveTo>
                  <a:pt x="0" y="0"/>
                </a:moveTo>
                <a:lnTo>
                  <a:pt x="1052179" y="0"/>
                </a:lnTo>
                <a:lnTo>
                  <a:pt x="1052179" y="601822"/>
                </a:lnTo>
                <a:lnTo>
                  <a:pt x="0" y="601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Freeform 6"/>
          <p:cNvSpPr/>
          <p:nvPr/>
        </p:nvSpPr>
        <p:spPr>
          <a:xfrm>
            <a:off x="2176051" y="502956"/>
            <a:ext cx="1052179" cy="1052179"/>
          </a:xfrm>
          <a:custGeom>
            <a:avLst/>
            <a:gdLst/>
            <a:ahLst/>
            <a:cxnLst/>
            <a:rect l="l" t="t" r="r" b="b"/>
            <a:pathLst>
              <a:path w="1052179" h="1052179">
                <a:moveTo>
                  <a:pt x="0" y="0"/>
                </a:moveTo>
                <a:lnTo>
                  <a:pt x="1052179" y="0"/>
                </a:lnTo>
                <a:lnTo>
                  <a:pt x="1052179" y="1052179"/>
                </a:lnTo>
                <a:lnTo>
                  <a:pt x="0" y="1052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7" name="TextBox 7"/>
          <p:cNvSpPr txBox="1"/>
          <p:nvPr/>
        </p:nvSpPr>
        <p:spPr>
          <a:xfrm>
            <a:off x="1823748" y="4610445"/>
            <a:ext cx="14852106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-117">
                <a:solidFill>
                  <a:srgbClr val="000000"/>
                </a:solidFill>
                <a:latin typeface="Open Sans"/>
              </a:rPr>
              <a:t>Quels aspects spécifiques de la vie et du caractère de Barnabas lui ont permis de devenir un mentor efficace ?</a:t>
            </a:r>
          </a:p>
        </p:txBody>
      </p:sp>
      <p:sp>
        <p:nvSpPr>
          <p:cNvPr id="8" name="Freeform 8"/>
          <p:cNvSpPr/>
          <p:nvPr/>
        </p:nvSpPr>
        <p:spPr>
          <a:xfrm>
            <a:off x="13341078" y="9093273"/>
            <a:ext cx="4946922" cy="1034356"/>
          </a:xfrm>
          <a:custGeom>
            <a:avLst/>
            <a:gdLst/>
            <a:ahLst/>
            <a:cxnLst/>
            <a:rect l="l" t="t" r="r" b="b"/>
            <a:pathLst>
              <a:path w="4946922" h="1034356">
                <a:moveTo>
                  <a:pt x="0" y="0"/>
                </a:moveTo>
                <a:lnTo>
                  <a:pt x="4946922" y="0"/>
                </a:lnTo>
                <a:lnTo>
                  <a:pt x="4946922" y="1034356"/>
                </a:lnTo>
                <a:lnTo>
                  <a:pt x="0" y="1034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9" name="TextBox 9"/>
          <p:cNvSpPr txBox="1"/>
          <p:nvPr/>
        </p:nvSpPr>
        <p:spPr>
          <a:xfrm>
            <a:off x="1028700" y="2128230"/>
            <a:ext cx="16174545" cy="1453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5"/>
              </a:lnSpc>
            </a:pPr>
            <a:r>
              <a:rPr lang="en-US" sz="4500" spc="-117">
                <a:solidFill>
                  <a:srgbClr val="545454"/>
                </a:solidFill>
                <a:latin typeface="Open Sans Bold"/>
              </a:rPr>
              <a:t>¿Qué aspectos específicos de la vida y el carácter de Bernabé le permitieron convertirse en un mentor efectivo?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28230" y="7208051"/>
            <a:ext cx="14253498" cy="1482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4"/>
              </a:lnSpc>
            </a:pPr>
            <a:r>
              <a:rPr lang="en-US" sz="4400" spc="-114">
                <a:solidFill>
                  <a:srgbClr val="2B2B2B"/>
                </a:solidFill>
                <a:latin typeface="Open Sans Bold"/>
              </a:rPr>
              <a:t>What specific aspects of Barnabas's life and character allowed him to become an effective mentor?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-19050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0" y="8914265"/>
            <a:ext cx="18440400" cy="1461071"/>
          </a:xfrm>
          <a:custGeom>
            <a:avLst/>
            <a:gdLst/>
            <a:ahLst/>
            <a:cxnLst/>
            <a:rect l="l" t="t" r="r" b="b"/>
            <a:pathLst>
              <a:path w="18440400" h="1461071">
                <a:moveTo>
                  <a:pt x="0" y="0"/>
                </a:moveTo>
                <a:lnTo>
                  <a:pt x="18440400" y="0"/>
                </a:lnTo>
                <a:lnTo>
                  <a:pt x="18440400" y="1461071"/>
                </a:lnTo>
                <a:lnTo>
                  <a:pt x="0" y="1461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19019" b="-688463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TextBox 5"/>
          <p:cNvSpPr txBox="1"/>
          <p:nvPr/>
        </p:nvSpPr>
        <p:spPr>
          <a:xfrm>
            <a:off x="1919662" y="4003689"/>
            <a:ext cx="14601075" cy="1114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1"/>
              </a:lnSpc>
            </a:pPr>
            <a:r>
              <a:rPr lang="en-US" sz="6622" spc="-172">
                <a:solidFill>
                  <a:srgbClr val="000000"/>
                </a:solidFill>
                <a:latin typeface="Open Sans"/>
              </a:rPr>
              <a:t>5. Comment accompagner les autres ?</a:t>
            </a:r>
          </a:p>
        </p:txBody>
      </p:sp>
      <p:sp>
        <p:nvSpPr>
          <p:cNvPr id="6" name="Freeform 6"/>
          <p:cNvSpPr/>
          <p:nvPr/>
        </p:nvSpPr>
        <p:spPr>
          <a:xfrm>
            <a:off x="1704077" y="9186492"/>
            <a:ext cx="1219108" cy="920956"/>
          </a:xfrm>
          <a:custGeom>
            <a:avLst/>
            <a:gdLst/>
            <a:ahLst/>
            <a:cxnLst/>
            <a:rect l="l" t="t" r="r" b="b"/>
            <a:pathLst>
              <a:path w="1219108" h="920956">
                <a:moveTo>
                  <a:pt x="0" y="0"/>
                </a:moveTo>
                <a:lnTo>
                  <a:pt x="1219107" y="0"/>
                </a:lnTo>
                <a:lnTo>
                  <a:pt x="1219107" y="920956"/>
                </a:lnTo>
                <a:lnTo>
                  <a:pt x="0" y="920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265" t="-119169" r="-114087" b="-118852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7" name="Freeform 7"/>
          <p:cNvSpPr/>
          <p:nvPr/>
        </p:nvSpPr>
        <p:spPr>
          <a:xfrm>
            <a:off x="192658" y="9183744"/>
            <a:ext cx="1109499" cy="972524"/>
          </a:xfrm>
          <a:custGeom>
            <a:avLst/>
            <a:gdLst/>
            <a:ahLst/>
            <a:cxnLst/>
            <a:rect l="l" t="t" r="r" b="b"/>
            <a:pathLst>
              <a:path w="1109499" h="972524">
                <a:moveTo>
                  <a:pt x="0" y="0"/>
                </a:moveTo>
                <a:lnTo>
                  <a:pt x="1109499" y="0"/>
                </a:lnTo>
                <a:lnTo>
                  <a:pt x="1109499" y="972524"/>
                </a:lnTo>
                <a:lnTo>
                  <a:pt x="0" y="9725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4277" t="-119468" r="-35753" b="-111411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8" name="Freeform 8"/>
          <p:cNvSpPr/>
          <p:nvPr/>
        </p:nvSpPr>
        <p:spPr>
          <a:xfrm>
            <a:off x="13341078" y="9062756"/>
            <a:ext cx="4915702" cy="1018891"/>
          </a:xfrm>
          <a:custGeom>
            <a:avLst/>
            <a:gdLst/>
            <a:ahLst/>
            <a:cxnLst/>
            <a:rect l="l" t="t" r="r" b="b"/>
            <a:pathLst>
              <a:path w="4915702" h="1018891">
                <a:moveTo>
                  <a:pt x="0" y="0"/>
                </a:moveTo>
                <a:lnTo>
                  <a:pt x="4915702" y="0"/>
                </a:lnTo>
                <a:lnTo>
                  <a:pt x="4915702" y="1018891"/>
                </a:lnTo>
                <a:lnTo>
                  <a:pt x="0" y="10188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9" name="TextBox 9"/>
          <p:cNvSpPr txBox="1"/>
          <p:nvPr/>
        </p:nvSpPr>
        <p:spPr>
          <a:xfrm>
            <a:off x="1302157" y="1619949"/>
            <a:ext cx="15446756" cy="1850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7"/>
              </a:lnSpc>
            </a:pPr>
            <a:r>
              <a:rPr lang="en-US" sz="7303" spc="-189">
                <a:solidFill>
                  <a:srgbClr val="FFFFFF"/>
                </a:solidFill>
                <a:latin typeface="Open Sans Bold"/>
              </a:rPr>
              <a:t>5. ¿Cómo acompañar a otros?</a:t>
            </a:r>
          </a:p>
          <a:p>
            <a:pPr algn="ctr">
              <a:lnSpc>
                <a:spcPts val="7157"/>
              </a:lnSpc>
            </a:pPr>
            <a:endParaRPr lang="en-US" sz="7303" spc="-189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75916" y="6759832"/>
            <a:ext cx="15488567" cy="94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7"/>
              </a:lnSpc>
            </a:pPr>
            <a:r>
              <a:rPr lang="en-US" sz="7303" spc="-189">
                <a:solidFill>
                  <a:srgbClr val="BFBFBF"/>
                </a:solidFill>
                <a:latin typeface="Open Sans Bold"/>
              </a:rPr>
              <a:t>5. How to accompany others?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b="-18296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0" y="6172545"/>
            <a:ext cx="3039554" cy="4114455"/>
          </a:xfrm>
          <a:custGeom>
            <a:avLst/>
            <a:gdLst/>
            <a:ahLst/>
            <a:cxnLst/>
            <a:rect l="l" t="t" r="r" b="b"/>
            <a:pathLst>
              <a:path w="3039554" h="4114455">
                <a:moveTo>
                  <a:pt x="0" y="0"/>
                </a:moveTo>
                <a:lnTo>
                  <a:pt x="3039554" y="0"/>
                </a:lnTo>
                <a:lnTo>
                  <a:pt x="3039554" y="4114455"/>
                </a:lnTo>
                <a:lnTo>
                  <a:pt x="0" y="4114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771569" y="631322"/>
            <a:ext cx="1052179" cy="601822"/>
          </a:xfrm>
          <a:custGeom>
            <a:avLst/>
            <a:gdLst/>
            <a:ahLst/>
            <a:cxnLst/>
            <a:rect l="l" t="t" r="r" b="b"/>
            <a:pathLst>
              <a:path w="1052179" h="601822">
                <a:moveTo>
                  <a:pt x="0" y="0"/>
                </a:moveTo>
                <a:lnTo>
                  <a:pt x="1052179" y="0"/>
                </a:lnTo>
                <a:lnTo>
                  <a:pt x="1052179" y="601822"/>
                </a:lnTo>
                <a:lnTo>
                  <a:pt x="0" y="601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Freeform 6"/>
          <p:cNvSpPr/>
          <p:nvPr/>
        </p:nvSpPr>
        <p:spPr>
          <a:xfrm>
            <a:off x="2176051" y="502956"/>
            <a:ext cx="1052179" cy="1052179"/>
          </a:xfrm>
          <a:custGeom>
            <a:avLst/>
            <a:gdLst/>
            <a:ahLst/>
            <a:cxnLst/>
            <a:rect l="l" t="t" r="r" b="b"/>
            <a:pathLst>
              <a:path w="1052179" h="1052179">
                <a:moveTo>
                  <a:pt x="0" y="0"/>
                </a:moveTo>
                <a:lnTo>
                  <a:pt x="1052179" y="0"/>
                </a:lnTo>
                <a:lnTo>
                  <a:pt x="1052179" y="1052179"/>
                </a:lnTo>
                <a:lnTo>
                  <a:pt x="0" y="1052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7" name="TextBox 7"/>
          <p:cNvSpPr txBox="1"/>
          <p:nvPr/>
        </p:nvSpPr>
        <p:spPr>
          <a:xfrm>
            <a:off x="2176051" y="3889104"/>
            <a:ext cx="11870645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103">
                <a:solidFill>
                  <a:srgbClr val="000000"/>
                </a:solidFill>
                <a:latin typeface="Open Sans"/>
              </a:rPr>
              <a:t>a) Prendre l’initiative d’aller vers les autres</a:t>
            </a:r>
          </a:p>
          <a:p>
            <a:pPr>
              <a:lnSpc>
                <a:spcPts val="5599"/>
              </a:lnSpc>
            </a:pPr>
            <a:r>
              <a:rPr lang="en-US" sz="3999" spc="-103">
                <a:solidFill>
                  <a:srgbClr val="000000"/>
                </a:solidFill>
                <a:latin typeface="Open Sans"/>
              </a:rPr>
              <a:t>b) Les accompagner dans leur voyage</a:t>
            </a:r>
          </a:p>
          <a:p>
            <a:pPr>
              <a:lnSpc>
                <a:spcPts val="5599"/>
              </a:lnSpc>
            </a:pPr>
            <a:r>
              <a:rPr lang="en-US" sz="3999" spc="-103">
                <a:solidFill>
                  <a:srgbClr val="000000"/>
                </a:solidFill>
                <a:latin typeface="Open Sans"/>
              </a:rPr>
              <a:t>c) Rendre la Parole de Dieu pertinente dans leur vie</a:t>
            </a:r>
          </a:p>
          <a:p>
            <a:pPr>
              <a:lnSpc>
                <a:spcPts val="5599"/>
              </a:lnSpc>
            </a:pPr>
            <a:r>
              <a:rPr lang="en-US" sz="3999" spc="-103">
                <a:solidFill>
                  <a:srgbClr val="000000"/>
                </a:solidFill>
                <a:latin typeface="Open Sans"/>
              </a:rPr>
              <a:t>d) La transformation se produit</a:t>
            </a:r>
          </a:p>
        </p:txBody>
      </p:sp>
      <p:sp>
        <p:nvSpPr>
          <p:cNvPr id="8" name="Freeform 8"/>
          <p:cNvSpPr/>
          <p:nvPr/>
        </p:nvSpPr>
        <p:spPr>
          <a:xfrm>
            <a:off x="14046696" y="9240811"/>
            <a:ext cx="4241304" cy="886818"/>
          </a:xfrm>
          <a:custGeom>
            <a:avLst/>
            <a:gdLst/>
            <a:ahLst/>
            <a:cxnLst/>
            <a:rect l="l" t="t" r="r" b="b"/>
            <a:pathLst>
              <a:path w="4241304" h="886818">
                <a:moveTo>
                  <a:pt x="0" y="0"/>
                </a:moveTo>
                <a:lnTo>
                  <a:pt x="4241304" y="0"/>
                </a:lnTo>
                <a:lnTo>
                  <a:pt x="4241304" y="886818"/>
                </a:lnTo>
                <a:lnTo>
                  <a:pt x="0" y="8868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9" name="TextBox 9"/>
          <p:cNvSpPr txBox="1"/>
          <p:nvPr/>
        </p:nvSpPr>
        <p:spPr>
          <a:xfrm>
            <a:off x="4457514" y="734424"/>
            <a:ext cx="15435862" cy="3230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59"/>
              </a:lnSpc>
            </a:pPr>
            <a:r>
              <a:rPr lang="en-US" sz="3999" spc="-103" dirty="0">
                <a:solidFill>
                  <a:srgbClr val="545454"/>
                </a:solidFill>
                <a:latin typeface="Open Sans Bold"/>
              </a:rPr>
              <a:t>a)   </a:t>
            </a:r>
            <a:r>
              <a:rPr lang="en-US" sz="3999" spc="-103" dirty="0" err="1">
                <a:solidFill>
                  <a:srgbClr val="545454"/>
                </a:solidFill>
                <a:latin typeface="Open Sans Bold"/>
              </a:rPr>
              <a:t>Tomar</a:t>
            </a:r>
            <a:r>
              <a:rPr lang="en-US" sz="3999" spc="-103" dirty="0">
                <a:solidFill>
                  <a:srgbClr val="545454"/>
                </a:solidFill>
                <a:latin typeface="Open Sans Bold"/>
              </a:rPr>
              <a:t> la </a:t>
            </a:r>
            <a:r>
              <a:rPr lang="en-US" sz="3999" spc="-103" dirty="0" err="1">
                <a:solidFill>
                  <a:srgbClr val="545454"/>
                </a:solidFill>
                <a:latin typeface="Open Sans Bold"/>
              </a:rPr>
              <a:t>iniciativa</a:t>
            </a:r>
            <a:r>
              <a:rPr lang="en-US" sz="3999" spc="-103" dirty="0">
                <a:solidFill>
                  <a:srgbClr val="545454"/>
                </a:solidFill>
                <a:latin typeface="Open Sans Bold"/>
              </a:rPr>
              <a:t> de </a:t>
            </a:r>
            <a:r>
              <a:rPr lang="en-US" sz="3999" spc="-103" dirty="0" err="1">
                <a:solidFill>
                  <a:srgbClr val="545454"/>
                </a:solidFill>
                <a:latin typeface="Open Sans Bold"/>
              </a:rPr>
              <a:t>acercarse</a:t>
            </a:r>
            <a:r>
              <a:rPr lang="en-US" sz="3999" spc="-103" dirty="0">
                <a:solidFill>
                  <a:srgbClr val="545454"/>
                </a:solidFill>
                <a:latin typeface="Open Sans Bold"/>
              </a:rPr>
              <a:t> a </a:t>
            </a:r>
            <a:r>
              <a:rPr lang="en-US" sz="3999" spc="-103" dirty="0" err="1">
                <a:solidFill>
                  <a:srgbClr val="545454"/>
                </a:solidFill>
                <a:latin typeface="Open Sans Bold"/>
              </a:rPr>
              <a:t>otros</a:t>
            </a:r>
            <a:endParaRPr lang="en-US" sz="3999" spc="-103" dirty="0">
              <a:solidFill>
                <a:srgbClr val="545454"/>
              </a:solidFill>
              <a:latin typeface="Open Sans Bold"/>
            </a:endParaRPr>
          </a:p>
          <a:p>
            <a:pPr algn="just">
              <a:lnSpc>
                <a:spcPts val="5159"/>
              </a:lnSpc>
            </a:pPr>
            <a:r>
              <a:rPr lang="en-US" sz="3999" spc="-103" dirty="0">
                <a:solidFill>
                  <a:srgbClr val="545454"/>
                </a:solidFill>
                <a:latin typeface="Open Sans Bold"/>
              </a:rPr>
              <a:t>b)   </a:t>
            </a:r>
            <a:r>
              <a:rPr lang="en-US" sz="3999" spc="-103" dirty="0" err="1">
                <a:solidFill>
                  <a:srgbClr val="545454"/>
                </a:solidFill>
                <a:latin typeface="Open Sans Bold"/>
              </a:rPr>
              <a:t>Acompañarlos</a:t>
            </a:r>
            <a:r>
              <a:rPr lang="en-US" sz="3999" spc="-103" dirty="0">
                <a:solidFill>
                  <a:srgbClr val="545454"/>
                </a:solidFill>
                <a:latin typeface="Open Sans Bold"/>
              </a:rPr>
              <a:t> </a:t>
            </a:r>
            <a:r>
              <a:rPr lang="en-US" sz="3999" spc="-103" dirty="0" err="1">
                <a:solidFill>
                  <a:srgbClr val="545454"/>
                </a:solidFill>
                <a:latin typeface="Open Sans Bold"/>
              </a:rPr>
              <a:t>en</a:t>
            </a:r>
            <a:r>
              <a:rPr lang="en-US" sz="3999" spc="-103" dirty="0">
                <a:solidFill>
                  <a:srgbClr val="545454"/>
                </a:solidFill>
                <a:latin typeface="Open Sans Bold"/>
              </a:rPr>
              <a:t> </a:t>
            </a:r>
            <a:r>
              <a:rPr lang="en-US" sz="3999" spc="-103" dirty="0" err="1">
                <a:solidFill>
                  <a:srgbClr val="545454"/>
                </a:solidFill>
                <a:latin typeface="Open Sans Bold"/>
              </a:rPr>
              <a:t>su</a:t>
            </a:r>
            <a:r>
              <a:rPr lang="en-US" sz="3999" spc="-103" dirty="0">
                <a:solidFill>
                  <a:srgbClr val="545454"/>
                </a:solidFill>
                <a:latin typeface="Open Sans Bold"/>
              </a:rPr>
              <a:t> </a:t>
            </a:r>
            <a:r>
              <a:rPr lang="en-US" sz="3999" spc="-103" dirty="0" err="1">
                <a:solidFill>
                  <a:srgbClr val="545454"/>
                </a:solidFill>
                <a:latin typeface="Open Sans Bold"/>
              </a:rPr>
              <a:t>viaje</a:t>
            </a:r>
            <a:endParaRPr lang="en-US" sz="3999" spc="-103" dirty="0">
              <a:solidFill>
                <a:srgbClr val="545454"/>
              </a:solidFill>
              <a:latin typeface="Open Sans Bold"/>
            </a:endParaRPr>
          </a:p>
          <a:p>
            <a:pPr algn="just">
              <a:lnSpc>
                <a:spcPts val="5159"/>
              </a:lnSpc>
            </a:pPr>
            <a:r>
              <a:rPr lang="en-US" sz="3999" spc="-103" dirty="0">
                <a:solidFill>
                  <a:srgbClr val="545454"/>
                </a:solidFill>
                <a:latin typeface="Open Sans Bold"/>
              </a:rPr>
              <a:t>c)   </a:t>
            </a:r>
            <a:r>
              <a:rPr lang="en-US" sz="3999" spc="-103" dirty="0" err="1">
                <a:solidFill>
                  <a:srgbClr val="545454"/>
                </a:solidFill>
                <a:latin typeface="Open Sans Bold"/>
              </a:rPr>
              <a:t>Hacer</a:t>
            </a:r>
            <a:r>
              <a:rPr lang="en-US" sz="3999" spc="-103" dirty="0">
                <a:solidFill>
                  <a:srgbClr val="545454"/>
                </a:solidFill>
                <a:latin typeface="Open Sans Bold"/>
              </a:rPr>
              <a:t> la Palabra de Dios </a:t>
            </a:r>
            <a:r>
              <a:rPr lang="en-US" sz="3999" spc="-103" dirty="0" err="1">
                <a:solidFill>
                  <a:srgbClr val="545454"/>
                </a:solidFill>
                <a:latin typeface="Open Sans Bold"/>
              </a:rPr>
              <a:t>relevante</a:t>
            </a:r>
            <a:r>
              <a:rPr lang="en-US" sz="3999" spc="-103" dirty="0">
                <a:solidFill>
                  <a:srgbClr val="545454"/>
                </a:solidFill>
                <a:latin typeface="Open Sans Bold"/>
              </a:rPr>
              <a:t> </a:t>
            </a:r>
            <a:r>
              <a:rPr lang="en-US" sz="3999" spc="-103" dirty="0" err="1">
                <a:solidFill>
                  <a:srgbClr val="545454"/>
                </a:solidFill>
                <a:latin typeface="Open Sans Bold"/>
              </a:rPr>
              <a:t>en</a:t>
            </a:r>
            <a:r>
              <a:rPr lang="en-US" sz="3999" spc="-103" dirty="0">
                <a:solidFill>
                  <a:srgbClr val="545454"/>
                </a:solidFill>
                <a:latin typeface="Open Sans Bold"/>
              </a:rPr>
              <a:t> sus </a:t>
            </a:r>
            <a:r>
              <a:rPr lang="en-US" sz="3999" spc="-103" dirty="0" err="1">
                <a:solidFill>
                  <a:srgbClr val="545454"/>
                </a:solidFill>
                <a:latin typeface="Open Sans Bold"/>
              </a:rPr>
              <a:t>vidas</a:t>
            </a:r>
            <a:endParaRPr lang="en-US" sz="3999" spc="-103" dirty="0">
              <a:solidFill>
                <a:srgbClr val="545454"/>
              </a:solidFill>
              <a:latin typeface="Open Sans Bold"/>
            </a:endParaRPr>
          </a:p>
          <a:p>
            <a:pPr algn="just">
              <a:lnSpc>
                <a:spcPts val="5159"/>
              </a:lnSpc>
            </a:pPr>
            <a:r>
              <a:rPr lang="en-US" sz="3999" spc="-103" dirty="0">
                <a:solidFill>
                  <a:srgbClr val="545454"/>
                </a:solidFill>
                <a:latin typeface="Open Sans Bold"/>
              </a:rPr>
              <a:t>d)   Se produce es la </a:t>
            </a:r>
            <a:r>
              <a:rPr lang="en-US" sz="3999" spc="-103" dirty="0" err="1">
                <a:solidFill>
                  <a:srgbClr val="545454"/>
                </a:solidFill>
                <a:latin typeface="Open Sans Bold"/>
              </a:rPr>
              <a:t>transformación</a:t>
            </a:r>
            <a:endParaRPr lang="en-US" sz="3999" spc="-103" dirty="0">
              <a:solidFill>
                <a:srgbClr val="545454"/>
              </a:solidFill>
              <a:latin typeface="Open Sans Bold"/>
            </a:endParaRPr>
          </a:p>
          <a:p>
            <a:pPr algn="just">
              <a:lnSpc>
                <a:spcPts val="5159"/>
              </a:lnSpc>
            </a:pPr>
            <a:endParaRPr lang="en-US" sz="3999" spc="-103" dirty="0">
              <a:solidFill>
                <a:srgbClr val="545454"/>
              </a:solidFill>
              <a:latin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501995" y="7110621"/>
            <a:ext cx="13151847" cy="272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39"/>
              </a:lnSpc>
            </a:pPr>
            <a:r>
              <a:rPr lang="en-US" sz="3999" spc="-103">
                <a:solidFill>
                  <a:srgbClr val="2B2B2B"/>
                </a:solidFill>
                <a:latin typeface="Open Sans Bold"/>
              </a:rPr>
              <a:t>a) Take the initiative to reach out to others</a:t>
            </a:r>
          </a:p>
          <a:p>
            <a:pPr>
              <a:lnSpc>
                <a:spcPts val="5439"/>
              </a:lnSpc>
            </a:pPr>
            <a:r>
              <a:rPr lang="en-US" sz="3999" spc="-103">
                <a:solidFill>
                  <a:srgbClr val="2B2B2B"/>
                </a:solidFill>
                <a:latin typeface="Open Sans Bold"/>
              </a:rPr>
              <a:t>b) Accompany them on their journey</a:t>
            </a:r>
          </a:p>
          <a:p>
            <a:pPr>
              <a:lnSpc>
                <a:spcPts val="5439"/>
              </a:lnSpc>
            </a:pPr>
            <a:r>
              <a:rPr lang="en-US" sz="3999" spc="-103">
                <a:solidFill>
                  <a:srgbClr val="2B2B2B"/>
                </a:solidFill>
                <a:latin typeface="Open Sans Bold"/>
              </a:rPr>
              <a:t>c) Make the Word of God relevant in their lives</a:t>
            </a:r>
          </a:p>
          <a:p>
            <a:pPr>
              <a:lnSpc>
                <a:spcPts val="5439"/>
              </a:lnSpc>
            </a:pPr>
            <a:r>
              <a:rPr lang="en-US" sz="3999" spc="-103">
                <a:solidFill>
                  <a:srgbClr val="2B2B2B"/>
                </a:solidFill>
                <a:latin typeface="Open Sans Bold"/>
              </a:rPr>
              <a:t>d) The transformation occurs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0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b="-18296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0" y="6172545"/>
            <a:ext cx="3039554" cy="4114455"/>
          </a:xfrm>
          <a:custGeom>
            <a:avLst/>
            <a:gdLst/>
            <a:ahLst/>
            <a:cxnLst/>
            <a:rect l="l" t="t" r="r" b="b"/>
            <a:pathLst>
              <a:path w="3039554" h="4114455">
                <a:moveTo>
                  <a:pt x="0" y="0"/>
                </a:moveTo>
                <a:lnTo>
                  <a:pt x="3039554" y="0"/>
                </a:lnTo>
                <a:lnTo>
                  <a:pt x="3039554" y="4114455"/>
                </a:lnTo>
                <a:lnTo>
                  <a:pt x="0" y="4114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771569" y="631322"/>
            <a:ext cx="1052179" cy="601822"/>
          </a:xfrm>
          <a:custGeom>
            <a:avLst/>
            <a:gdLst/>
            <a:ahLst/>
            <a:cxnLst/>
            <a:rect l="l" t="t" r="r" b="b"/>
            <a:pathLst>
              <a:path w="1052179" h="601822">
                <a:moveTo>
                  <a:pt x="0" y="0"/>
                </a:moveTo>
                <a:lnTo>
                  <a:pt x="1052179" y="0"/>
                </a:lnTo>
                <a:lnTo>
                  <a:pt x="1052179" y="601822"/>
                </a:lnTo>
                <a:lnTo>
                  <a:pt x="0" y="601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Freeform 6"/>
          <p:cNvSpPr/>
          <p:nvPr/>
        </p:nvSpPr>
        <p:spPr>
          <a:xfrm>
            <a:off x="2176051" y="502956"/>
            <a:ext cx="1052179" cy="1052179"/>
          </a:xfrm>
          <a:custGeom>
            <a:avLst/>
            <a:gdLst/>
            <a:ahLst/>
            <a:cxnLst/>
            <a:rect l="l" t="t" r="r" b="b"/>
            <a:pathLst>
              <a:path w="1052179" h="1052179">
                <a:moveTo>
                  <a:pt x="0" y="0"/>
                </a:moveTo>
                <a:lnTo>
                  <a:pt x="1052179" y="0"/>
                </a:lnTo>
                <a:lnTo>
                  <a:pt x="1052179" y="1052179"/>
                </a:lnTo>
                <a:lnTo>
                  <a:pt x="0" y="1052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7" name="TextBox 7"/>
          <p:cNvSpPr txBox="1"/>
          <p:nvPr/>
        </p:nvSpPr>
        <p:spPr>
          <a:xfrm>
            <a:off x="2176051" y="4463914"/>
            <a:ext cx="13185742" cy="1872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 spc="-140">
                <a:solidFill>
                  <a:srgbClr val="000000"/>
                </a:solidFill>
                <a:latin typeface="Open Sans"/>
              </a:rPr>
              <a:t>Quel est le but de la transformation vécue par une personne ?</a:t>
            </a:r>
          </a:p>
        </p:txBody>
      </p:sp>
      <p:sp>
        <p:nvSpPr>
          <p:cNvPr id="8" name="Freeform 8"/>
          <p:cNvSpPr/>
          <p:nvPr/>
        </p:nvSpPr>
        <p:spPr>
          <a:xfrm>
            <a:off x="13341078" y="9093273"/>
            <a:ext cx="4946922" cy="1034356"/>
          </a:xfrm>
          <a:custGeom>
            <a:avLst/>
            <a:gdLst/>
            <a:ahLst/>
            <a:cxnLst/>
            <a:rect l="l" t="t" r="r" b="b"/>
            <a:pathLst>
              <a:path w="4946922" h="1034356">
                <a:moveTo>
                  <a:pt x="0" y="0"/>
                </a:moveTo>
                <a:lnTo>
                  <a:pt x="4946922" y="0"/>
                </a:lnTo>
                <a:lnTo>
                  <a:pt x="4946922" y="1034356"/>
                </a:lnTo>
                <a:lnTo>
                  <a:pt x="0" y="1034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9" name="TextBox 9"/>
          <p:cNvSpPr txBox="1"/>
          <p:nvPr/>
        </p:nvSpPr>
        <p:spPr>
          <a:xfrm>
            <a:off x="1510252" y="1753688"/>
            <a:ext cx="15435862" cy="187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2"/>
              </a:lnSpc>
            </a:pPr>
            <a:r>
              <a:rPr lang="en-US" sz="5800" spc="-150">
                <a:solidFill>
                  <a:srgbClr val="545454"/>
                </a:solidFill>
                <a:latin typeface="Open Sans Bold"/>
              </a:rPr>
              <a:t>¿Cuál es el propósito de la transformación que experimenta una persona?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39360" y="7193780"/>
            <a:ext cx="13009280" cy="168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9"/>
              </a:lnSpc>
            </a:pPr>
            <a:r>
              <a:rPr lang="en-US" sz="4999" spc="-129">
                <a:solidFill>
                  <a:srgbClr val="2B2B2B"/>
                </a:solidFill>
                <a:latin typeface="Open Sans Bold"/>
              </a:rPr>
              <a:t>What is the purpose of the transformation that a person experiences?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-19050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0" y="8914265"/>
            <a:ext cx="18440400" cy="1461071"/>
          </a:xfrm>
          <a:custGeom>
            <a:avLst/>
            <a:gdLst/>
            <a:ahLst/>
            <a:cxnLst/>
            <a:rect l="l" t="t" r="r" b="b"/>
            <a:pathLst>
              <a:path w="18440400" h="1461071">
                <a:moveTo>
                  <a:pt x="0" y="0"/>
                </a:moveTo>
                <a:lnTo>
                  <a:pt x="18440400" y="0"/>
                </a:lnTo>
                <a:lnTo>
                  <a:pt x="18440400" y="1461071"/>
                </a:lnTo>
                <a:lnTo>
                  <a:pt x="0" y="1461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19019" b="-688463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1619781" y="9258300"/>
            <a:ext cx="990602" cy="811350"/>
          </a:xfrm>
          <a:custGeom>
            <a:avLst/>
            <a:gdLst/>
            <a:ahLst/>
            <a:cxnLst/>
            <a:rect l="l" t="t" r="r" b="b"/>
            <a:pathLst>
              <a:path w="990602" h="811350">
                <a:moveTo>
                  <a:pt x="0" y="0"/>
                </a:moveTo>
                <a:lnTo>
                  <a:pt x="990602" y="0"/>
                </a:lnTo>
                <a:lnTo>
                  <a:pt x="990602" y="811350"/>
                </a:lnTo>
                <a:lnTo>
                  <a:pt x="0" y="811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852" t="-109928" r="-124416" b="-107841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Freeform 6"/>
          <p:cNvSpPr/>
          <p:nvPr/>
        </p:nvSpPr>
        <p:spPr>
          <a:xfrm>
            <a:off x="213711" y="9104050"/>
            <a:ext cx="1178930" cy="965600"/>
          </a:xfrm>
          <a:custGeom>
            <a:avLst/>
            <a:gdLst/>
            <a:ahLst/>
            <a:cxnLst/>
            <a:rect l="l" t="t" r="r" b="b"/>
            <a:pathLst>
              <a:path w="1178930" h="965600">
                <a:moveTo>
                  <a:pt x="0" y="0"/>
                </a:moveTo>
                <a:lnTo>
                  <a:pt x="1178930" y="0"/>
                </a:lnTo>
                <a:lnTo>
                  <a:pt x="1178930" y="965600"/>
                </a:lnTo>
                <a:lnTo>
                  <a:pt x="0" y="965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2332" t="-108263" r="-27936" b="-109506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7" name="TextBox 7"/>
          <p:cNvSpPr txBox="1"/>
          <p:nvPr/>
        </p:nvSpPr>
        <p:spPr>
          <a:xfrm>
            <a:off x="1252413" y="1190625"/>
            <a:ext cx="13188278" cy="1850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7"/>
              </a:lnSpc>
            </a:pPr>
            <a:r>
              <a:rPr lang="en-US" sz="7303" spc="-189">
                <a:solidFill>
                  <a:srgbClr val="FFFFFF"/>
                </a:solidFill>
                <a:latin typeface="Open Sans Bold"/>
              </a:rPr>
              <a:t>El Espíritu santo en el acompañamiento espiritual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273723" y="6385345"/>
            <a:ext cx="15146434" cy="1850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7"/>
              </a:lnSpc>
            </a:pPr>
            <a:r>
              <a:rPr lang="en-US" sz="7303" spc="-189">
                <a:solidFill>
                  <a:srgbClr val="BFBFBF"/>
                </a:solidFill>
                <a:latin typeface="Open Sans Bold"/>
              </a:rPr>
              <a:t>The Holy Spirit in spiritual accompaniment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99494" y="3434290"/>
            <a:ext cx="10173705" cy="2272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1"/>
              </a:lnSpc>
            </a:pPr>
            <a:r>
              <a:rPr lang="en-US" sz="6622" spc="-172">
                <a:solidFill>
                  <a:srgbClr val="000000"/>
                </a:solidFill>
                <a:latin typeface="Open Sans"/>
              </a:rPr>
              <a:t>Le Saint-Esprit en accompagnement spirituel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341078" y="9062277"/>
            <a:ext cx="4946922" cy="1007373"/>
          </a:xfrm>
          <a:custGeom>
            <a:avLst/>
            <a:gdLst/>
            <a:ahLst/>
            <a:cxnLst/>
            <a:rect l="l" t="t" r="r" b="b"/>
            <a:pathLst>
              <a:path w="4946922" h="1007373">
                <a:moveTo>
                  <a:pt x="0" y="0"/>
                </a:moveTo>
                <a:lnTo>
                  <a:pt x="4946922" y="0"/>
                </a:lnTo>
                <a:lnTo>
                  <a:pt x="4946922" y="1007373"/>
                </a:lnTo>
                <a:lnTo>
                  <a:pt x="0" y="10073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</a:blip>
            <a:stretch>
              <a:fillRect l="-50585" r="-50585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15740274" y="6701243"/>
            <a:ext cx="1519026" cy="868848"/>
          </a:xfrm>
          <a:custGeom>
            <a:avLst/>
            <a:gdLst/>
            <a:ahLst/>
            <a:cxnLst/>
            <a:rect l="l" t="t" r="r" b="b"/>
            <a:pathLst>
              <a:path w="1519026" h="868848">
                <a:moveTo>
                  <a:pt x="0" y="0"/>
                </a:moveTo>
                <a:lnTo>
                  <a:pt x="1519026" y="0"/>
                </a:lnTo>
                <a:lnTo>
                  <a:pt x="1519026" y="868848"/>
                </a:lnTo>
                <a:lnTo>
                  <a:pt x="0" y="868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15740274" y="7739274"/>
            <a:ext cx="1519026" cy="1519026"/>
          </a:xfrm>
          <a:custGeom>
            <a:avLst/>
            <a:gdLst/>
            <a:ahLst/>
            <a:cxnLst/>
            <a:rect l="l" t="t" r="r" b="b"/>
            <a:pathLst>
              <a:path w="1519026" h="1519026">
                <a:moveTo>
                  <a:pt x="0" y="0"/>
                </a:moveTo>
                <a:lnTo>
                  <a:pt x="1519026" y="0"/>
                </a:lnTo>
                <a:lnTo>
                  <a:pt x="1519026" y="1519026"/>
                </a:lnTo>
                <a:lnTo>
                  <a:pt x="0" y="1519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13341078" y="511522"/>
            <a:ext cx="4946922" cy="1034356"/>
          </a:xfrm>
          <a:custGeom>
            <a:avLst/>
            <a:gdLst/>
            <a:ahLst/>
            <a:cxnLst/>
            <a:rect l="l" t="t" r="r" b="b"/>
            <a:pathLst>
              <a:path w="4946922" h="1034356">
                <a:moveTo>
                  <a:pt x="0" y="0"/>
                </a:moveTo>
                <a:lnTo>
                  <a:pt x="4946922" y="0"/>
                </a:lnTo>
                <a:lnTo>
                  <a:pt x="4946922" y="1034356"/>
                </a:lnTo>
                <a:lnTo>
                  <a:pt x="0" y="10343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TextBox 6"/>
          <p:cNvSpPr txBox="1"/>
          <p:nvPr/>
        </p:nvSpPr>
        <p:spPr>
          <a:xfrm>
            <a:off x="-215519" y="641466"/>
            <a:ext cx="14088409" cy="285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2"/>
              </a:lnSpc>
            </a:pPr>
            <a:r>
              <a:rPr lang="en-US" sz="6200" spc="-161">
                <a:solidFill>
                  <a:srgbClr val="545454"/>
                </a:solidFill>
                <a:latin typeface="Open Sans Bold"/>
              </a:rPr>
              <a:t>"Y Jonatán se quitó el manto que llevaba puesto y se lo dio a David</a:t>
            </a:r>
          </a:p>
          <a:p>
            <a:pPr algn="ctr">
              <a:lnSpc>
                <a:spcPts val="7502"/>
              </a:lnSpc>
            </a:pPr>
            <a:r>
              <a:rPr lang="en-US" sz="6200" spc="-161">
                <a:solidFill>
                  <a:srgbClr val="545454"/>
                </a:solidFill>
                <a:latin typeface="Open Sans Bold"/>
              </a:rPr>
              <a:t> (1 Samuel 18:4a).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374063" y="6825727"/>
            <a:ext cx="15247828" cy="2970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4"/>
              </a:lnSpc>
            </a:pPr>
            <a:r>
              <a:rPr lang="en-US" sz="6243" spc="-162">
                <a:solidFill>
                  <a:srgbClr val="2B2B2B"/>
                </a:solidFill>
                <a:latin typeface="Open Sans Bold"/>
              </a:rPr>
              <a:t>Jonathan took off the robe he was wearing and gave it to David </a:t>
            </a:r>
          </a:p>
          <a:p>
            <a:pPr algn="ctr">
              <a:lnSpc>
                <a:spcPts val="7804"/>
              </a:lnSpc>
            </a:pPr>
            <a:r>
              <a:rPr lang="en-US" sz="6243" spc="-162">
                <a:solidFill>
                  <a:srgbClr val="2B2B2B"/>
                </a:solidFill>
                <a:latin typeface="Open Sans Bold"/>
              </a:rPr>
              <a:t>(1 Samuel 18:4a)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01792" y="3959146"/>
            <a:ext cx="14457508" cy="2254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1"/>
              </a:lnSpc>
            </a:pPr>
            <a:r>
              <a:rPr lang="en-US" sz="6493" spc="-168">
                <a:solidFill>
                  <a:srgbClr val="000000"/>
                </a:solidFill>
                <a:latin typeface="Open Sans"/>
              </a:rPr>
              <a:t> Il retira le manteau qu'il portait pour le donner à David (1 Samuel 18:4a)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b="-18296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0" y="6172545"/>
            <a:ext cx="3039554" cy="4114455"/>
          </a:xfrm>
          <a:custGeom>
            <a:avLst/>
            <a:gdLst/>
            <a:ahLst/>
            <a:cxnLst/>
            <a:rect l="l" t="t" r="r" b="b"/>
            <a:pathLst>
              <a:path w="3039554" h="4114455">
                <a:moveTo>
                  <a:pt x="0" y="0"/>
                </a:moveTo>
                <a:lnTo>
                  <a:pt x="3039554" y="0"/>
                </a:lnTo>
                <a:lnTo>
                  <a:pt x="3039554" y="4114455"/>
                </a:lnTo>
                <a:lnTo>
                  <a:pt x="0" y="4114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832878" y="607224"/>
            <a:ext cx="825920" cy="676468"/>
          </a:xfrm>
          <a:custGeom>
            <a:avLst/>
            <a:gdLst/>
            <a:ahLst/>
            <a:cxnLst/>
            <a:rect l="l" t="t" r="r" b="b"/>
            <a:pathLst>
              <a:path w="825920" h="676468">
                <a:moveTo>
                  <a:pt x="0" y="0"/>
                </a:moveTo>
                <a:lnTo>
                  <a:pt x="825920" y="0"/>
                </a:lnTo>
                <a:lnTo>
                  <a:pt x="825920" y="676468"/>
                </a:lnTo>
                <a:lnTo>
                  <a:pt x="0" y="676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852" t="-109928" r="-124416" b="-107841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Freeform 6"/>
          <p:cNvSpPr/>
          <p:nvPr/>
        </p:nvSpPr>
        <p:spPr>
          <a:xfrm>
            <a:off x="1803083" y="522777"/>
            <a:ext cx="1032128" cy="845362"/>
          </a:xfrm>
          <a:custGeom>
            <a:avLst/>
            <a:gdLst/>
            <a:ahLst/>
            <a:cxnLst/>
            <a:rect l="l" t="t" r="r" b="b"/>
            <a:pathLst>
              <a:path w="1032128" h="845362">
                <a:moveTo>
                  <a:pt x="0" y="0"/>
                </a:moveTo>
                <a:lnTo>
                  <a:pt x="1032127" y="0"/>
                </a:lnTo>
                <a:lnTo>
                  <a:pt x="1032127" y="845362"/>
                </a:lnTo>
                <a:lnTo>
                  <a:pt x="0" y="8453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2332" t="-108263" r="-27936" b="-109506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7" name="TextBox 7"/>
          <p:cNvSpPr txBox="1"/>
          <p:nvPr/>
        </p:nvSpPr>
        <p:spPr>
          <a:xfrm>
            <a:off x="4741070" y="1200391"/>
            <a:ext cx="9561279" cy="2045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2"/>
              </a:lnSpc>
            </a:pPr>
            <a:r>
              <a:rPr lang="en-US" sz="8043" spc="-209">
                <a:solidFill>
                  <a:srgbClr val="545454"/>
                </a:solidFill>
                <a:latin typeface="Open Sans Bold"/>
              </a:rPr>
              <a:t>Dios llama a todas las personas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41070" y="7212902"/>
            <a:ext cx="9561279" cy="104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2"/>
              </a:lnSpc>
            </a:pPr>
            <a:r>
              <a:rPr lang="en-US" sz="8043" spc="-209">
                <a:solidFill>
                  <a:srgbClr val="2B2B2B"/>
                </a:solidFill>
                <a:latin typeface="Open Sans Bold"/>
              </a:rPr>
              <a:t>God calls all people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39554" y="4371319"/>
            <a:ext cx="13180375" cy="1392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1"/>
              </a:lnSpc>
            </a:pPr>
            <a:r>
              <a:rPr lang="en-US" sz="8193" spc="-213">
                <a:solidFill>
                  <a:srgbClr val="000000"/>
                </a:solidFill>
                <a:latin typeface="Open Sans"/>
              </a:rPr>
              <a:t>Dieu appelle tout le monde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341078" y="9074274"/>
            <a:ext cx="4946922" cy="1007373"/>
          </a:xfrm>
          <a:custGeom>
            <a:avLst/>
            <a:gdLst/>
            <a:ahLst/>
            <a:cxnLst/>
            <a:rect l="l" t="t" r="r" b="b"/>
            <a:pathLst>
              <a:path w="4946922" h="1007373">
                <a:moveTo>
                  <a:pt x="0" y="0"/>
                </a:moveTo>
                <a:lnTo>
                  <a:pt x="4946922" y="0"/>
                </a:lnTo>
                <a:lnTo>
                  <a:pt x="4946922" y="1007373"/>
                </a:lnTo>
                <a:lnTo>
                  <a:pt x="0" y="10073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-9525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1619781" y="9212292"/>
            <a:ext cx="1519913" cy="869355"/>
          </a:xfrm>
          <a:custGeom>
            <a:avLst/>
            <a:gdLst/>
            <a:ahLst/>
            <a:cxnLst/>
            <a:rect l="l" t="t" r="r" b="b"/>
            <a:pathLst>
              <a:path w="1519913" h="869355">
                <a:moveTo>
                  <a:pt x="0" y="0"/>
                </a:moveTo>
                <a:lnTo>
                  <a:pt x="1519913" y="0"/>
                </a:lnTo>
                <a:lnTo>
                  <a:pt x="1519913" y="869355"/>
                </a:lnTo>
                <a:lnTo>
                  <a:pt x="0" y="8693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192658" y="9092220"/>
            <a:ext cx="1109499" cy="1109499"/>
          </a:xfrm>
          <a:custGeom>
            <a:avLst/>
            <a:gdLst/>
            <a:ahLst/>
            <a:cxnLst/>
            <a:rect l="l" t="t" r="r" b="b"/>
            <a:pathLst>
              <a:path w="1109499" h="1109499">
                <a:moveTo>
                  <a:pt x="0" y="0"/>
                </a:moveTo>
                <a:lnTo>
                  <a:pt x="1109499" y="0"/>
                </a:lnTo>
                <a:lnTo>
                  <a:pt x="1109499" y="1109499"/>
                </a:lnTo>
                <a:lnTo>
                  <a:pt x="0" y="11094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TextBox 6"/>
          <p:cNvSpPr txBox="1"/>
          <p:nvPr/>
        </p:nvSpPr>
        <p:spPr>
          <a:xfrm>
            <a:off x="2731284" y="1057275"/>
            <a:ext cx="12965324" cy="205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9"/>
              </a:lnSpc>
            </a:pPr>
            <a:r>
              <a:rPr lang="en-US" sz="6999" spc="-181">
                <a:solidFill>
                  <a:srgbClr val="545454"/>
                </a:solidFill>
                <a:latin typeface="Open Sans Bold"/>
              </a:rPr>
              <a:t>En ocasiones es difícil reconocer la voz de Dios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19781" y="7079672"/>
            <a:ext cx="15056074" cy="203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6999" spc="-181">
                <a:solidFill>
                  <a:srgbClr val="2B2B2B"/>
                </a:solidFill>
                <a:latin typeface="Open Sans Bold"/>
              </a:rPr>
              <a:t>Sometimes it is difficult to recognize the voice of God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16167" y="3950781"/>
            <a:ext cx="11263302" cy="2229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5"/>
              </a:lnSpc>
            </a:pPr>
            <a:r>
              <a:rPr lang="en-US" sz="7293" spc="-189">
                <a:solidFill>
                  <a:srgbClr val="000000"/>
                </a:solidFill>
                <a:latin typeface="Open Sans"/>
              </a:rPr>
              <a:t>Il est parfois difficile de reconnaître la voix de Dieu</a:t>
            </a:r>
          </a:p>
        </p:txBody>
      </p:sp>
      <p:sp>
        <p:nvSpPr>
          <p:cNvPr id="9" name="Freeform 9"/>
          <p:cNvSpPr/>
          <p:nvPr/>
        </p:nvSpPr>
        <p:spPr>
          <a:xfrm>
            <a:off x="14563093" y="9358517"/>
            <a:ext cx="3551085" cy="723130"/>
          </a:xfrm>
          <a:custGeom>
            <a:avLst/>
            <a:gdLst/>
            <a:ahLst/>
            <a:cxnLst/>
            <a:rect l="l" t="t" r="r" b="b"/>
            <a:pathLst>
              <a:path w="3551085" h="723130">
                <a:moveTo>
                  <a:pt x="0" y="0"/>
                </a:moveTo>
                <a:lnTo>
                  <a:pt x="3551085" y="0"/>
                </a:lnTo>
                <a:lnTo>
                  <a:pt x="3551085" y="723130"/>
                </a:lnTo>
                <a:lnTo>
                  <a:pt x="0" y="723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-9525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4" name="Group 4"/>
          <p:cNvGrpSpPr/>
          <p:nvPr/>
        </p:nvGrpSpPr>
        <p:grpSpPr>
          <a:xfrm>
            <a:off x="3223017" y="1993351"/>
            <a:ext cx="11841966" cy="6300298"/>
            <a:chOff x="0" y="0"/>
            <a:chExt cx="15789287" cy="8400397"/>
          </a:xfrm>
        </p:grpSpPr>
        <p:sp>
          <p:nvSpPr>
            <p:cNvPr id="5" name="TextBox 5"/>
            <p:cNvSpPr txBox="1"/>
            <p:nvPr/>
          </p:nvSpPr>
          <p:spPr>
            <a:xfrm>
              <a:off x="0" y="171450"/>
              <a:ext cx="15789287" cy="1456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82"/>
                </a:lnSpc>
              </a:pPr>
              <a:r>
                <a:rPr lang="en-US" sz="8043" spc="-209">
                  <a:solidFill>
                    <a:srgbClr val="545454"/>
                  </a:solidFill>
                  <a:latin typeface="Open Sans Bold"/>
                </a:rPr>
                <a:t>Otros pueden ayudar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20458" y="6869823"/>
              <a:ext cx="12748372" cy="1530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74"/>
                </a:lnSpc>
              </a:pPr>
              <a:r>
                <a:rPr lang="en-US" sz="8443" spc="-219">
                  <a:solidFill>
                    <a:srgbClr val="2B2B2B"/>
                  </a:solidFill>
                  <a:latin typeface="Open Sans Bold"/>
                </a:rPr>
                <a:t>Others can help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0229" y="3217069"/>
              <a:ext cx="14268830" cy="1729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11"/>
                </a:lnSpc>
              </a:pPr>
              <a:r>
                <a:rPr lang="en-US" sz="7793" spc="-202">
                  <a:solidFill>
                    <a:srgbClr val="000000"/>
                  </a:solidFill>
                  <a:latin typeface="Open Sans"/>
                </a:rPr>
                <a:t>D'autres peuvent aider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704077" y="232561"/>
            <a:ext cx="1219108" cy="920956"/>
          </a:xfrm>
          <a:custGeom>
            <a:avLst/>
            <a:gdLst/>
            <a:ahLst/>
            <a:cxnLst/>
            <a:rect l="l" t="t" r="r" b="b"/>
            <a:pathLst>
              <a:path w="1219108" h="920956">
                <a:moveTo>
                  <a:pt x="0" y="0"/>
                </a:moveTo>
                <a:lnTo>
                  <a:pt x="1219107" y="0"/>
                </a:lnTo>
                <a:lnTo>
                  <a:pt x="1219107" y="920957"/>
                </a:lnTo>
                <a:lnTo>
                  <a:pt x="0" y="9209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265" t="-119169" r="-114087" b="-118852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9" name="Freeform 9"/>
          <p:cNvSpPr/>
          <p:nvPr/>
        </p:nvSpPr>
        <p:spPr>
          <a:xfrm>
            <a:off x="192658" y="229814"/>
            <a:ext cx="1109499" cy="972524"/>
          </a:xfrm>
          <a:custGeom>
            <a:avLst/>
            <a:gdLst/>
            <a:ahLst/>
            <a:cxnLst/>
            <a:rect l="l" t="t" r="r" b="b"/>
            <a:pathLst>
              <a:path w="1109499" h="972524">
                <a:moveTo>
                  <a:pt x="0" y="0"/>
                </a:moveTo>
                <a:lnTo>
                  <a:pt x="1109499" y="0"/>
                </a:lnTo>
                <a:lnTo>
                  <a:pt x="1109499" y="972524"/>
                </a:lnTo>
                <a:lnTo>
                  <a:pt x="0" y="9725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277" t="-119468" r="-35753" b="-111411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10" name="Freeform 10"/>
          <p:cNvSpPr/>
          <p:nvPr/>
        </p:nvSpPr>
        <p:spPr>
          <a:xfrm>
            <a:off x="14540875" y="9258300"/>
            <a:ext cx="3551085" cy="723130"/>
          </a:xfrm>
          <a:custGeom>
            <a:avLst/>
            <a:gdLst/>
            <a:ahLst/>
            <a:cxnLst/>
            <a:rect l="l" t="t" r="r" b="b"/>
            <a:pathLst>
              <a:path w="3551085" h="723130">
                <a:moveTo>
                  <a:pt x="0" y="0"/>
                </a:moveTo>
                <a:lnTo>
                  <a:pt x="3551085" y="0"/>
                </a:lnTo>
                <a:lnTo>
                  <a:pt x="3551085" y="723130"/>
                </a:lnTo>
                <a:lnTo>
                  <a:pt x="0" y="723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-9525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TextBox 4"/>
          <p:cNvSpPr txBox="1"/>
          <p:nvPr/>
        </p:nvSpPr>
        <p:spPr>
          <a:xfrm>
            <a:off x="1784573" y="1162050"/>
            <a:ext cx="14718855" cy="226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6000" spc="-156">
                <a:solidFill>
                  <a:srgbClr val="545454"/>
                </a:solidFill>
                <a:latin typeface="Open Sans Bold"/>
              </a:rPr>
              <a:t>¿Por qué es importante reconocer que el Espíritu Santo es el protagonista en el proceso de acompañamiento espiritual?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15082" y="7174922"/>
            <a:ext cx="14223554" cy="226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6000" spc="-156">
                <a:solidFill>
                  <a:srgbClr val="2B2B2B"/>
                </a:solidFill>
                <a:latin typeface="Open Sans Bold"/>
              </a:rPr>
              <a:t>Why is it important to recognize that the Holy Spirit is the protagonist in the process of spiritual accompaniment?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3176" y="3969635"/>
            <a:ext cx="16805294" cy="271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999" spc="-155">
                <a:solidFill>
                  <a:srgbClr val="000000"/>
                </a:solidFill>
                <a:latin typeface="Open Sans"/>
              </a:rPr>
              <a:t>Pourquoi est-il important de reconnaître que le Saint-Esprit est le protagoniste du processus d’accompagnement spirituel ?</a:t>
            </a:r>
          </a:p>
        </p:txBody>
      </p:sp>
      <p:sp>
        <p:nvSpPr>
          <p:cNvPr id="7" name="Freeform 7"/>
          <p:cNvSpPr/>
          <p:nvPr/>
        </p:nvSpPr>
        <p:spPr>
          <a:xfrm>
            <a:off x="1619781" y="9258300"/>
            <a:ext cx="990602" cy="811350"/>
          </a:xfrm>
          <a:custGeom>
            <a:avLst/>
            <a:gdLst/>
            <a:ahLst/>
            <a:cxnLst/>
            <a:rect l="l" t="t" r="r" b="b"/>
            <a:pathLst>
              <a:path w="990602" h="811350">
                <a:moveTo>
                  <a:pt x="0" y="0"/>
                </a:moveTo>
                <a:lnTo>
                  <a:pt x="990602" y="0"/>
                </a:lnTo>
                <a:lnTo>
                  <a:pt x="990602" y="811350"/>
                </a:lnTo>
                <a:lnTo>
                  <a:pt x="0" y="811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852" t="-109928" r="-124416" b="-107841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8" name="Freeform 8"/>
          <p:cNvSpPr/>
          <p:nvPr/>
        </p:nvSpPr>
        <p:spPr>
          <a:xfrm>
            <a:off x="213711" y="9104050"/>
            <a:ext cx="1178930" cy="965600"/>
          </a:xfrm>
          <a:custGeom>
            <a:avLst/>
            <a:gdLst/>
            <a:ahLst/>
            <a:cxnLst/>
            <a:rect l="l" t="t" r="r" b="b"/>
            <a:pathLst>
              <a:path w="1178930" h="965600">
                <a:moveTo>
                  <a:pt x="0" y="0"/>
                </a:moveTo>
                <a:lnTo>
                  <a:pt x="1178930" y="0"/>
                </a:lnTo>
                <a:lnTo>
                  <a:pt x="1178930" y="965600"/>
                </a:lnTo>
                <a:lnTo>
                  <a:pt x="0" y="965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2332" t="-108263" r="-27936" b="-109506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9" name="Freeform 9"/>
          <p:cNvSpPr/>
          <p:nvPr/>
        </p:nvSpPr>
        <p:spPr>
          <a:xfrm>
            <a:off x="15939176" y="9586850"/>
            <a:ext cx="2197220" cy="447434"/>
          </a:xfrm>
          <a:custGeom>
            <a:avLst/>
            <a:gdLst/>
            <a:ahLst/>
            <a:cxnLst/>
            <a:rect l="l" t="t" r="r" b="b"/>
            <a:pathLst>
              <a:path w="2197220" h="447434">
                <a:moveTo>
                  <a:pt x="0" y="0"/>
                </a:moveTo>
                <a:lnTo>
                  <a:pt x="2197220" y="0"/>
                </a:lnTo>
                <a:lnTo>
                  <a:pt x="2197220" y="447434"/>
                </a:lnTo>
                <a:lnTo>
                  <a:pt x="0" y="4474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-1958340"/>
            <a:ext cx="18288000" cy="12245340"/>
          </a:xfrm>
          <a:custGeom>
            <a:avLst/>
            <a:gdLst/>
            <a:ahLst/>
            <a:cxnLst/>
            <a:rect l="l" t="t" r="r" b="b"/>
            <a:pathLst>
              <a:path w="18288000" h="12245340">
                <a:moveTo>
                  <a:pt x="0" y="0"/>
                </a:moveTo>
                <a:lnTo>
                  <a:pt x="18288000" y="0"/>
                </a:lnTo>
                <a:lnTo>
                  <a:pt x="18288000" y="12245340"/>
                </a:lnTo>
                <a:lnTo>
                  <a:pt x="0" y="12245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 rot="2279612">
            <a:off x="-1786758" y="-1957688"/>
            <a:ext cx="3959481" cy="5778028"/>
          </a:xfrm>
          <a:custGeom>
            <a:avLst/>
            <a:gdLst/>
            <a:ahLst/>
            <a:cxnLst/>
            <a:rect l="l" t="t" r="r" b="b"/>
            <a:pathLst>
              <a:path w="3959481" h="5778028">
                <a:moveTo>
                  <a:pt x="0" y="0"/>
                </a:moveTo>
                <a:lnTo>
                  <a:pt x="3959481" y="0"/>
                </a:lnTo>
                <a:lnTo>
                  <a:pt x="3959481" y="5778028"/>
                </a:lnTo>
                <a:lnTo>
                  <a:pt x="0" y="57780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1229" t="-397409" r="-85304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0" y="6172545"/>
            <a:ext cx="3039554" cy="4114455"/>
          </a:xfrm>
          <a:custGeom>
            <a:avLst/>
            <a:gdLst/>
            <a:ahLst/>
            <a:cxnLst/>
            <a:rect l="l" t="t" r="r" b="b"/>
            <a:pathLst>
              <a:path w="3039554" h="4114455">
                <a:moveTo>
                  <a:pt x="0" y="0"/>
                </a:moveTo>
                <a:lnTo>
                  <a:pt x="3039554" y="0"/>
                </a:lnTo>
                <a:lnTo>
                  <a:pt x="3039554" y="4114455"/>
                </a:lnTo>
                <a:lnTo>
                  <a:pt x="0" y="4114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TextBox 6"/>
          <p:cNvSpPr txBox="1"/>
          <p:nvPr/>
        </p:nvSpPr>
        <p:spPr>
          <a:xfrm>
            <a:off x="4363361" y="1200150"/>
            <a:ext cx="9561279" cy="102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2"/>
              </a:lnSpc>
            </a:pPr>
            <a:r>
              <a:rPr lang="en-US" sz="8043" spc="-209" dirty="0">
                <a:solidFill>
                  <a:srgbClr val="FFFFFF"/>
                </a:solidFill>
                <a:latin typeface="Open Sans Bold"/>
              </a:rPr>
              <a:t>¡</a:t>
            </a:r>
            <a:r>
              <a:rPr lang="en-US" sz="8043" spc="-209" dirty="0" err="1">
                <a:solidFill>
                  <a:srgbClr val="FFFFFF"/>
                </a:solidFill>
                <a:latin typeface="Open Sans Bold"/>
              </a:rPr>
              <a:t>Muchas</a:t>
            </a:r>
            <a:r>
              <a:rPr lang="en-US" sz="8043" spc="-209" dirty="0">
                <a:solidFill>
                  <a:srgbClr val="FFFFFF"/>
                </a:solidFill>
                <a:latin typeface="Open Sans Bold"/>
              </a:rPr>
              <a:t> Gracias!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29480" y="7262976"/>
            <a:ext cx="11029039" cy="1026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2"/>
              </a:lnSpc>
            </a:pPr>
            <a:r>
              <a:rPr lang="en-US" sz="8043" spc="-209" dirty="0">
                <a:solidFill>
                  <a:srgbClr val="BFBFBF"/>
                </a:solidFill>
                <a:latin typeface="Open Sans Bold"/>
              </a:rPr>
              <a:t>Thank you very much!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63359" y="4164330"/>
            <a:ext cx="9561279" cy="1361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1"/>
              </a:lnSpc>
            </a:pPr>
            <a:r>
              <a:rPr lang="en-US" sz="11500" spc="-189" dirty="0" err="1">
                <a:solidFill>
                  <a:srgbClr val="000000"/>
                </a:solidFill>
                <a:latin typeface="Open Sans"/>
              </a:rPr>
              <a:t>Mèsi</a:t>
            </a:r>
            <a:r>
              <a:rPr lang="en-US" sz="11500" spc="-18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1500" spc="-189" dirty="0" err="1">
                <a:solidFill>
                  <a:srgbClr val="000000"/>
                </a:solidFill>
                <a:latin typeface="Open Sans"/>
              </a:rPr>
              <a:t>anpil</a:t>
            </a:r>
            <a:r>
              <a:rPr lang="en-US" sz="11500" spc="-189" dirty="0">
                <a:solidFill>
                  <a:srgbClr val="000000"/>
                </a:solidFill>
                <a:latin typeface="Open Sans"/>
              </a:rPr>
              <a:t>!</a:t>
            </a:r>
          </a:p>
        </p:txBody>
      </p:sp>
      <p:sp>
        <p:nvSpPr>
          <p:cNvPr id="9" name="Freeform 9"/>
          <p:cNvSpPr/>
          <p:nvPr/>
        </p:nvSpPr>
        <p:spPr>
          <a:xfrm>
            <a:off x="879633" y="453302"/>
            <a:ext cx="836052" cy="631583"/>
          </a:xfrm>
          <a:custGeom>
            <a:avLst/>
            <a:gdLst/>
            <a:ahLst/>
            <a:cxnLst/>
            <a:rect l="l" t="t" r="r" b="b"/>
            <a:pathLst>
              <a:path w="836052" h="631583">
                <a:moveTo>
                  <a:pt x="0" y="0"/>
                </a:moveTo>
                <a:lnTo>
                  <a:pt x="836051" y="0"/>
                </a:lnTo>
                <a:lnTo>
                  <a:pt x="836051" y="631583"/>
                </a:lnTo>
                <a:lnTo>
                  <a:pt x="0" y="6315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265" t="-119169" r="-114087" b="-118852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10" name="Freeform 10"/>
          <p:cNvSpPr/>
          <p:nvPr/>
        </p:nvSpPr>
        <p:spPr>
          <a:xfrm>
            <a:off x="771569" y="1189499"/>
            <a:ext cx="961677" cy="842951"/>
          </a:xfrm>
          <a:custGeom>
            <a:avLst/>
            <a:gdLst/>
            <a:ahLst/>
            <a:cxnLst/>
            <a:rect l="l" t="t" r="r" b="b"/>
            <a:pathLst>
              <a:path w="961677" h="842951">
                <a:moveTo>
                  <a:pt x="0" y="0"/>
                </a:moveTo>
                <a:lnTo>
                  <a:pt x="961677" y="0"/>
                </a:lnTo>
                <a:lnTo>
                  <a:pt x="961677" y="842951"/>
                </a:lnTo>
                <a:lnTo>
                  <a:pt x="0" y="8429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4277" t="-119468" r="-35753" b="-111411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11" name="Freeform 11"/>
          <p:cNvSpPr/>
          <p:nvPr/>
        </p:nvSpPr>
        <p:spPr>
          <a:xfrm>
            <a:off x="14563093" y="8946876"/>
            <a:ext cx="3551085" cy="723130"/>
          </a:xfrm>
          <a:custGeom>
            <a:avLst/>
            <a:gdLst/>
            <a:ahLst/>
            <a:cxnLst/>
            <a:rect l="l" t="t" r="r" b="b"/>
            <a:pathLst>
              <a:path w="3551085" h="723130">
                <a:moveTo>
                  <a:pt x="0" y="0"/>
                </a:moveTo>
                <a:lnTo>
                  <a:pt x="3551085" y="0"/>
                </a:lnTo>
                <a:lnTo>
                  <a:pt x="3551085" y="723130"/>
                </a:lnTo>
                <a:lnTo>
                  <a:pt x="0" y="7231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4BB83F-BB23-421D-727A-C1B2F4C8F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71700"/>
            <a:ext cx="6094952" cy="60949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2C9E243-6814-F91B-DD59-710909180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98" y="2171700"/>
            <a:ext cx="6094952" cy="60949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248413-8754-69E0-2583-476824AF9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049" y="2171700"/>
            <a:ext cx="6094952" cy="609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3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-70747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</a:blip>
            <a:stretch>
              <a:fillRect l="-50585" r="-50585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16428480" y="7437120"/>
            <a:ext cx="1219108" cy="920956"/>
          </a:xfrm>
          <a:custGeom>
            <a:avLst/>
            <a:gdLst/>
            <a:ahLst/>
            <a:cxnLst/>
            <a:rect l="l" t="t" r="r" b="b"/>
            <a:pathLst>
              <a:path w="1219108" h="920956">
                <a:moveTo>
                  <a:pt x="0" y="0"/>
                </a:moveTo>
                <a:lnTo>
                  <a:pt x="1219108" y="0"/>
                </a:lnTo>
                <a:lnTo>
                  <a:pt x="1219108" y="920956"/>
                </a:lnTo>
                <a:lnTo>
                  <a:pt x="0" y="920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265" t="-119169" r="-114087" b="-118852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16428480" y="8702691"/>
            <a:ext cx="1366618" cy="1197900"/>
          </a:xfrm>
          <a:custGeom>
            <a:avLst/>
            <a:gdLst/>
            <a:ahLst/>
            <a:cxnLst/>
            <a:rect l="l" t="t" r="r" b="b"/>
            <a:pathLst>
              <a:path w="1366618" h="1197900">
                <a:moveTo>
                  <a:pt x="0" y="0"/>
                </a:moveTo>
                <a:lnTo>
                  <a:pt x="1366618" y="0"/>
                </a:lnTo>
                <a:lnTo>
                  <a:pt x="1366618" y="1197900"/>
                </a:lnTo>
                <a:lnTo>
                  <a:pt x="0" y="1197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277" t="-119468" r="-35753" b="-111411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Freeform 6"/>
          <p:cNvSpPr/>
          <p:nvPr/>
        </p:nvSpPr>
        <p:spPr>
          <a:xfrm>
            <a:off x="13341078" y="511522"/>
            <a:ext cx="4915702" cy="1018891"/>
          </a:xfrm>
          <a:custGeom>
            <a:avLst/>
            <a:gdLst/>
            <a:ahLst/>
            <a:cxnLst/>
            <a:rect l="l" t="t" r="r" b="b"/>
            <a:pathLst>
              <a:path w="4915702" h="1018891">
                <a:moveTo>
                  <a:pt x="0" y="0"/>
                </a:moveTo>
                <a:lnTo>
                  <a:pt x="4915702" y="0"/>
                </a:lnTo>
                <a:lnTo>
                  <a:pt x="4915702" y="1018891"/>
                </a:lnTo>
                <a:lnTo>
                  <a:pt x="0" y="10188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7" name="TextBox 7"/>
          <p:cNvSpPr txBox="1"/>
          <p:nvPr/>
        </p:nvSpPr>
        <p:spPr>
          <a:xfrm>
            <a:off x="0" y="763803"/>
            <a:ext cx="13548209" cy="285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02"/>
              </a:lnSpc>
              <a:spcBef>
                <a:spcPct val="0"/>
              </a:spcBef>
            </a:pPr>
            <a:r>
              <a:rPr lang="en-US" sz="6200" u="none" strike="noStrike" spc="-161">
                <a:solidFill>
                  <a:srgbClr val="545454"/>
                </a:solidFill>
                <a:latin typeface="Open Sans Bold"/>
              </a:rPr>
              <a:t> Utiliza la plataforma de ministerio para servir a los demás, cuidarlos y ayudarles a crecer.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139" y="7437120"/>
            <a:ext cx="15689543" cy="1821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spc="-156">
                <a:solidFill>
                  <a:srgbClr val="2B2B2B"/>
                </a:solidFill>
                <a:latin typeface="Open Sans Bold"/>
              </a:rPr>
              <a:t>Use the ministry platform to serve others, care for them, and help them grow.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0519" y="4210050"/>
            <a:ext cx="16626961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spc="-155">
                <a:solidFill>
                  <a:srgbClr val="000000"/>
                </a:solidFill>
                <a:latin typeface="Open Sans"/>
              </a:rPr>
              <a:t>Utilisez la plateforme du ministère pour servir les autres, prendre soin d'eux et les aider à grandir.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-19050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0" y="8914265"/>
            <a:ext cx="18440400" cy="1461071"/>
          </a:xfrm>
          <a:custGeom>
            <a:avLst/>
            <a:gdLst/>
            <a:ahLst/>
            <a:cxnLst/>
            <a:rect l="l" t="t" r="r" b="b"/>
            <a:pathLst>
              <a:path w="18440400" h="1461071">
                <a:moveTo>
                  <a:pt x="0" y="0"/>
                </a:moveTo>
                <a:lnTo>
                  <a:pt x="18440400" y="0"/>
                </a:lnTo>
                <a:lnTo>
                  <a:pt x="18440400" y="1461071"/>
                </a:lnTo>
                <a:lnTo>
                  <a:pt x="0" y="1461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19019" b="-688463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1619781" y="9212292"/>
            <a:ext cx="1519913" cy="869355"/>
          </a:xfrm>
          <a:custGeom>
            <a:avLst/>
            <a:gdLst/>
            <a:ahLst/>
            <a:cxnLst/>
            <a:rect l="l" t="t" r="r" b="b"/>
            <a:pathLst>
              <a:path w="1519913" h="869355">
                <a:moveTo>
                  <a:pt x="0" y="0"/>
                </a:moveTo>
                <a:lnTo>
                  <a:pt x="1519913" y="0"/>
                </a:lnTo>
                <a:lnTo>
                  <a:pt x="1519913" y="869355"/>
                </a:lnTo>
                <a:lnTo>
                  <a:pt x="0" y="8693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Freeform 6"/>
          <p:cNvSpPr/>
          <p:nvPr/>
        </p:nvSpPr>
        <p:spPr>
          <a:xfrm>
            <a:off x="192658" y="9092220"/>
            <a:ext cx="1109499" cy="1109499"/>
          </a:xfrm>
          <a:custGeom>
            <a:avLst/>
            <a:gdLst/>
            <a:ahLst/>
            <a:cxnLst/>
            <a:rect l="l" t="t" r="r" b="b"/>
            <a:pathLst>
              <a:path w="1109499" h="1109499">
                <a:moveTo>
                  <a:pt x="0" y="0"/>
                </a:moveTo>
                <a:lnTo>
                  <a:pt x="1109499" y="0"/>
                </a:lnTo>
                <a:lnTo>
                  <a:pt x="1109499" y="1109499"/>
                </a:lnTo>
                <a:lnTo>
                  <a:pt x="0" y="11094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7" name="Freeform 7"/>
          <p:cNvSpPr/>
          <p:nvPr/>
        </p:nvSpPr>
        <p:spPr>
          <a:xfrm>
            <a:off x="13341078" y="9060783"/>
            <a:ext cx="4946922" cy="1034356"/>
          </a:xfrm>
          <a:custGeom>
            <a:avLst/>
            <a:gdLst/>
            <a:ahLst/>
            <a:cxnLst/>
            <a:rect l="l" t="t" r="r" b="b"/>
            <a:pathLst>
              <a:path w="4946922" h="1034356">
                <a:moveTo>
                  <a:pt x="0" y="0"/>
                </a:moveTo>
                <a:lnTo>
                  <a:pt x="4946922" y="0"/>
                </a:lnTo>
                <a:lnTo>
                  <a:pt x="4946922" y="1034356"/>
                </a:lnTo>
                <a:lnTo>
                  <a:pt x="0" y="1034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8" name="Group 8"/>
          <p:cNvGrpSpPr/>
          <p:nvPr/>
        </p:nvGrpSpPr>
        <p:grpSpPr>
          <a:xfrm>
            <a:off x="1830103" y="623045"/>
            <a:ext cx="14627794" cy="7885565"/>
            <a:chOff x="0" y="0"/>
            <a:chExt cx="19503725" cy="10514086"/>
          </a:xfrm>
        </p:grpSpPr>
        <p:sp>
          <p:nvSpPr>
            <p:cNvPr id="9" name="TextBox 9"/>
            <p:cNvSpPr txBox="1"/>
            <p:nvPr/>
          </p:nvSpPr>
          <p:spPr>
            <a:xfrm>
              <a:off x="0" y="-28575"/>
              <a:ext cx="19503725" cy="3326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74"/>
                </a:lnSpc>
              </a:pPr>
              <a:r>
                <a:rPr lang="en-US" sz="8043" spc="-209">
                  <a:solidFill>
                    <a:srgbClr val="FFFFFF"/>
                  </a:solidFill>
                  <a:latin typeface="Open Sans Bold"/>
                </a:rPr>
                <a:t>1.   El Acompañamiento espiritual es una mentalidad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28528" y="7536670"/>
              <a:ext cx="17846668" cy="2977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06"/>
                </a:lnSpc>
              </a:pPr>
              <a:r>
                <a:rPr lang="en-US" sz="8043" spc="-209">
                  <a:solidFill>
                    <a:srgbClr val="BFBFBF"/>
                  </a:solidFill>
                  <a:latin typeface="Open Sans Bold"/>
                </a:rPr>
                <a:t>1. Spiritual accompaniment is a mentality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44611" y="3765672"/>
              <a:ext cx="19214504" cy="329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11"/>
                </a:lnSpc>
              </a:pPr>
              <a:r>
                <a:rPr lang="en-US" sz="7293" spc="-189">
                  <a:solidFill>
                    <a:srgbClr val="000000"/>
                  </a:solidFill>
                  <a:latin typeface="Open Sans"/>
                </a:rPr>
                <a:t>1. L'accompagnement spirituel est une mentalité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-70747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</a:blip>
            <a:stretch>
              <a:fillRect l="-50585" r="-50585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15656494" y="6621928"/>
            <a:ext cx="1424102" cy="1166408"/>
          </a:xfrm>
          <a:custGeom>
            <a:avLst/>
            <a:gdLst/>
            <a:ahLst/>
            <a:cxnLst/>
            <a:rect l="l" t="t" r="r" b="b"/>
            <a:pathLst>
              <a:path w="1424102" h="1166408">
                <a:moveTo>
                  <a:pt x="0" y="0"/>
                </a:moveTo>
                <a:lnTo>
                  <a:pt x="1424102" y="0"/>
                </a:lnTo>
                <a:lnTo>
                  <a:pt x="1424102" y="1166407"/>
                </a:lnTo>
                <a:lnTo>
                  <a:pt x="0" y="11664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852" t="-109928" r="-124416" b="-107841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15656494" y="7859663"/>
            <a:ext cx="1602806" cy="1312775"/>
          </a:xfrm>
          <a:custGeom>
            <a:avLst/>
            <a:gdLst/>
            <a:ahLst/>
            <a:cxnLst/>
            <a:rect l="l" t="t" r="r" b="b"/>
            <a:pathLst>
              <a:path w="1602806" h="1312775">
                <a:moveTo>
                  <a:pt x="0" y="0"/>
                </a:moveTo>
                <a:lnTo>
                  <a:pt x="1602806" y="0"/>
                </a:lnTo>
                <a:lnTo>
                  <a:pt x="1602806" y="1312774"/>
                </a:lnTo>
                <a:lnTo>
                  <a:pt x="0" y="1312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2332" t="-108263" r="-27936" b="-109506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Freeform 6"/>
          <p:cNvSpPr/>
          <p:nvPr/>
        </p:nvSpPr>
        <p:spPr>
          <a:xfrm>
            <a:off x="13341078" y="544863"/>
            <a:ext cx="4946922" cy="1007373"/>
          </a:xfrm>
          <a:custGeom>
            <a:avLst/>
            <a:gdLst/>
            <a:ahLst/>
            <a:cxnLst/>
            <a:rect l="l" t="t" r="r" b="b"/>
            <a:pathLst>
              <a:path w="4946922" h="1007373">
                <a:moveTo>
                  <a:pt x="0" y="0"/>
                </a:moveTo>
                <a:lnTo>
                  <a:pt x="4946922" y="0"/>
                </a:lnTo>
                <a:lnTo>
                  <a:pt x="4946922" y="1007373"/>
                </a:lnTo>
                <a:lnTo>
                  <a:pt x="0" y="10073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7" name="TextBox 7"/>
          <p:cNvSpPr txBox="1"/>
          <p:nvPr/>
        </p:nvSpPr>
        <p:spPr>
          <a:xfrm>
            <a:off x="6287648" y="4012565"/>
            <a:ext cx="11069336" cy="214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 spc="-161">
                <a:solidFill>
                  <a:srgbClr val="000000"/>
                </a:solidFill>
                <a:latin typeface="Open Sans"/>
              </a:rPr>
              <a:t>Rejoindre l'œuvre de Dieu dans la vie des autres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4575" y="1537390"/>
            <a:ext cx="12909885" cy="158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6"/>
              </a:lnSpc>
            </a:pPr>
            <a:r>
              <a:rPr lang="en-US" sz="6200" spc="-161">
                <a:solidFill>
                  <a:srgbClr val="000000"/>
                </a:solidFill>
                <a:latin typeface="Open Sans Bold"/>
              </a:rPr>
              <a:t>Unirnos al trabajo de Dios en la vida de otras personas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4575" y="7613600"/>
            <a:ext cx="12166144" cy="158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6"/>
              </a:lnSpc>
            </a:pPr>
            <a:r>
              <a:rPr lang="en-US" sz="6200" spc="-161">
                <a:solidFill>
                  <a:srgbClr val="545454"/>
                </a:solidFill>
                <a:latin typeface="Open Sans Bold"/>
              </a:rPr>
              <a:t>Joining God's work in other people's lives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-70747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</a:blip>
            <a:stretch>
              <a:fillRect l="-50585" r="-50585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15656494" y="6621928"/>
            <a:ext cx="1424102" cy="1166408"/>
          </a:xfrm>
          <a:custGeom>
            <a:avLst/>
            <a:gdLst/>
            <a:ahLst/>
            <a:cxnLst/>
            <a:rect l="l" t="t" r="r" b="b"/>
            <a:pathLst>
              <a:path w="1424102" h="1166408">
                <a:moveTo>
                  <a:pt x="0" y="0"/>
                </a:moveTo>
                <a:lnTo>
                  <a:pt x="1424102" y="0"/>
                </a:lnTo>
                <a:lnTo>
                  <a:pt x="1424102" y="1166407"/>
                </a:lnTo>
                <a:lnTo>
                  <a:pt x="0" y="11664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852" t="-109928" r="-124416" b="-107841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15656494" y="7859663"/>
            <a:ext cx="1602806" cy="1312775"/>
          </a:xfrm>
          <a:custGeom>
            <a:avLst/>
            <a:gdLst/>
            <a:ahLst/>
            <a:cxnLst/>
            <a:rect l="l" t="t" r="r" b="b"/>
            <a:pathLst>
              <a:path w="1602806" h="1312775">
                <a:moveTo>
                  <a:pt x="0" y="0"/>
                </a:moveTo>
                <a:lnTo>
                  <a:pt x="1602806" y="0"/>
                </a:lnTo>
                <a:lnTo>
                  <a:pt x="1602806" y="1312774"/>
                </a:lnTo>
                <a:lnTo>
                  <a:pt x="0" y="1312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2332" t="-108263" r="-27936" b="-109506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TextBox 6"/>
          <p:cNvSpPr txBox="1"/>
          <p:nvPr/>
        </p:nvSpPr>
        <p:spPr>
          <a:xfrm>
            <a:off x="6587385" y="3364112"/>
            <a:ext cx="10493211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-130">
                <a:solidFill>
                  <a:srgbClr val="000000"/>
                </a:solidFill>
                <a:latin typeface="Open Sans"/>
              </a:rPr>
              <a:t>Quelle est la différence entre adopter un état d’esprit de mentorat et suivre un programme établi 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9324" y="734459"/>
            <a:ext cx="11732321" cy="218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spc="-130">
                <a:solidFill>
                  <a:srgbClr val="000000"/>
                </a:solidFill>
                <a:latin typeface="Open Sans Bold"/>
              </a:rPr>
              <a:t>¿Qué diferencia hay entre adoptar una mentalidad de mentoreo en contraste a seguir un programa establecido?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0985" y="6776988"/>
            <a:ext cx="12232799" cy="218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spc="-130">
                <a:solidFill>
                  <a:srgbClr val="545454"/>
                </a:solidFill>
                <a:latin typeface="Open Sans Bold"/>
              </a:rPr>
              <a:t>What is the difference between adopting a mentoring mindset versus following an established program?</a:t>
            </a:r>
          </a:p>
        </p:txBody>
      </p:sp>
      <p:sp>
        <p:nvSpPr>
          <p:cNvPr id="9" name="Freeform 9"/>
          <p:cNvSpPr/>
          <p:nvPr/>
        </p:nvSpPr>
        <p:spPr>
          <a:xfrm>
            <a:off x="13341078" y="525013"/>
            <a:ext cx="4946922" cy="1007373"/>
          </a:xfrm>
          <a:custGeom>
            <a:avLst/>
            <a:gdLst/>
            <a:ahLst/>
            <a:cxnLst/>
            <a:rect l="l" t="t" r="r" b="b"/>
            <a:pathLst>
              <a:path w="4946922" h="1007373">
                <a:moveTo>
                  <a:pt x="0" y="0"/>
                </a:moveTo>
                <a:lnTo>
                  <a:pt x="4946922" y="0"/>
                </a:lnTo>
                <a:lnTo>
                  <a:pt x="4946922" y="1007374"/>
                </a:lnTo>
                <a:lnTo>
                  <a:pt x="0" y="10073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-19050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0" y="8914265"/>
            <a:ext cx="18440400" cy="1461071"/>
          </a:xfrm>
          <a:custGeom>
            <a:avLst/>
            <a:gdLst/>
            <a:ahLst/>
            <a:cxnLst/>
            <a:rect l="l" t="t" r="r" b="b"/>
            <a:pathLst>
              <a:path w="18440400" h="1461071">
                <a:moveTo>
                  <a:pt x="0" y="0"/>
                </a:moveTo>
                <a:lnTo>
                  <a:pt x="18440400" y="0"/>
                </a:lnTo>
                <a:lnTo>
                  <a:pt x="18440400" y="1461071"/>
                </a:lnTo>
                <a:lnTo>
                  <a:pt x="0" y="1461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19019" b="-688463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1704077" y="9186492"/>
            <a:ext cx="1219108" cy="920956"/>
          </a:xfrm>
          <a:custGeom>
            <a:avLst/>
            <a:gdLst/>
            <a:ahLst/>
            <a:cxnLst/>
            <a:rect l="l" t="t" r="r" b="b"/>
            <a:pathLst>
              <a:path w="1219108" h="920956">
                <a:moveTo>
                  <a:pt x="0" y="0"/>
                </a:moveTo>
                <a:lnTo>
                  <a:pt x="1219107" y="0"/>
                </a:lnTo>
                <a:lnTo>
                  <a:pt x="1219107" y="920956"/>
                </a:lnTo>
                <a:lnTo>
                  <a:pt x="0" y="920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265" t="-119169" r="-114087" b="-118852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Freeform 6"/>
          <p:cNvSpPr/>
          <p:nvPr/>
        </p:nvSpPr>
        <p:spPr>
          <a:xfrm>
            <a:off x="192658" y="9183744"/>
            <a:ext cx="1109499" cy="972524"/>
          </a:xfrm>
          <a:custGeom>
            <a:avLst/>
            <a:gdLst/>
            <a:ahLst/>
            <a:cxnLst/>
            <a:rect l="l" t="t" r="r" b="b"/>
            <a:pathLst>
              <a:path w="1109499" h="972524">
                <a:moveTo>
                  <a:pt x="0" y="0"/>
                </a:moveTo>
                <a:lnTo>
                  <a:pt x="1109499" y="0"/>
                </a:lnTo>
                <a:lnTo>
                  <a:pt x="1109499" y="972524"/>
                </a:lnTo>
                <a:lnTo>
                  <a:pt x="0" y="9725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277" t="-119468" r="-35753" b="-111411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7" name="Freeform 7"/>
          <p:cNvSpPr/>
          <p:nvPr/>
        </p:nvSpPr>
        <p:spPr>
          <a:xfrm>
            <a:off x="13341078" y="9062756"/>
            <a:ext cx="4915702" cy="1018891"/>
          </a:xfrm>
          <a:custGeom>
            <a:avLst/>
            <a:gdLst/>
            <a:ahLst/>
            <a:cxnLst/>
            <a:rect l="l" t="t" r="r" b="b"/>
            <a:pathLst>
              <a:path w="4915702" h="1018891">
                <a:moveTo>
                  <a:pt x="0" y="0"/>
                </a:moveTo>
                <a:lnTo>
                  <a:pt x="4915702" y="0"/>
                </a:lnTo>
                <a:lnTo>
                  <a:pt x="4915702" y="1018891"/>
                </a:lnTo>
                <a:lnTo>
                  <a:pt x="0" y="10188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8" name="Group 8"/>
          <p:cNvGrpSpPr/>
          <p:nvPr/>
        </p:nvGrpSpPr>
        <p:grpSpPr>
          <a:xfrm>
            <a:off x="4803240" y="1028700"/>
            <a:ext cx="8681521" cy="6655961"/>
            <a:chOff x="0" y="0"/>
            <a:chExt cx="11575361" cy="8874614"/>
          </a:xfrm>
        </p:grpSpPr>
        <p:sp>
          <p:nvSpPr>
            <p:cNvPr id="9" name="TextBox 9"/>
            <p:cNvSpPr txBox="1"/>
            <p:nvPr/>
          </p:nvSpPr>
          <p:spPr>
            <a:xfrm>
              <a:off x="0" y="3377462"/>
              <a:ext cx="11575361" cy="195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319"/>
                </a:lnSpc>
              </a:pPr>
              <a:r>
                <a:rPr lang="en-US" sz="8799" spc="-228">
                  <a:solidFill>
                    <a:srgbClr val="000000"/>
                  </a:solidFill>
                  <a:latin typeface="Open Sans"/>
                </a:rPr>
                <a:t>2. Un mentor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80975"/>
              <a:ext cx="11575361" cy="16074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27"/>
                </a:lnSpc>
              </a:pPr>
              <a:r>
                <a:rPr lang="en-US" sz="8803" spc="-228">
                  <a:solidFill>
                    <a:srgbClr val="FFFFFF"/>
                  </a:solidFill>
                  <a:latin typeface="Open Sans Bold"/>
                </a:rPr>
                <a:t>2. Un mentor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279961"/>
              <a:ext cx="11575361" cy="1594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23"/>
                </a:lnSpc>
              </a:pPr>
              <a:r>
                <a:rPr lang="en-US" sz="8799" spc="-228">
                  <a:solidFill>
                    <a:srgbClr val="BFBFBF"/>
                  </a:solidFill>
                  <a:latin typeface="Open Sans Bold"/>
                </a:rPr>
                <a:t>2. A mentor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b="-18296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0" y="6172545"/>
            <a:ext cx="3039554" cy="4114455"/>
          </a:xfrm>
          <a:custGeom>
            <a:avLst/>
            <a:gdLst/>
            <a:ahLst/>
            <a:cxnLst/>
            <a:rect l="l" t="t" r="r" b="b"/>
            <a:pathLst>
              <a:path w="3039554" h="4114455">
                <a:moveTo>
                  <a:pt x="0" y="0"/>
                </a:moveTo>
                <a:lnTo>
                  <a:pt x="3039554" y="0"/>
                </a:lnTo>
                <a:lnTo>
                  <a:pt x="3039554" y="4114455"/>
                </a:lnTo>
                <a:lnTo>
                  <a:pt x="0" y="4114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771569" y="631322"/>
            <a:ext cx="1052179" cy="601822"/>
          </a:xfrm>
          <a:custGeom>
            <a:avLst/>
            <a:gdLst/>
            <a:ahLst/>
            <a:cxnLst/>
            <a:rect l="l" t="t" r="r" b="b"/>
            <a:pathLst>
              <a:path w="1052179" h="601822">
                <a:moveTo>
                  <a:pt x="0" y="0"/>
                </a:moveTo>
                <a:lnTo>
                  <a:pt x="1052179" y="0"/>
                </a:lnTo>
                <a:lnTo>
                  <a:pt x="1052179" y="601822"/>
                </a:lnTo>
                <a:lnTo>
                  <a:pt x="0" y="601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Freeform 6"/>
          <p:cNvSpPr/>
          <p:nvPr/>
        </p:nvSpPr>
        <p:spPr>
          <a:xfrm>
            <a:off x="2176051" y="502956"/>
            <a:ext cx="1052179" cy="1052179"/>
          </a:xfrm>
          <a:custGeom>
            <a:avLst/>
            <a:gdLst/>
            <a:ahLst/>
            <a:cxnLst/>
            <a:rect l="l" t="t" r="r" b="b"/>
            <a:pathLst>
              <a:path w="1052179" h="1052179">
                <a:moveTo>
                  <a:pt x="0" y="0"/>
                </a:moveTo>
                <a:lnTo>
                  <a:pt x="1052179" y="0"/>
                </a:lnTo>
                <a:lnTo>
                  <a:pt x="1052179" y="1052179"/>
                </a:lnTo>
                <a:lnTo>
                  <a:pt x="0" y="1052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7" name="TextBox 7"/>
          <p:cNvSpPr txBox="1"/>
          <p:nvPr/>
        </p:nvSpPr>
        <p:spPr>
          <a:xfrm>
            <a:off x="517682" y="3750557"/>
            <a:ext cx="14852106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spc="-155">
                <a:solidFill>
                  <a:srgbClr val="000000"/>
                </a:solidFill>
                <a:latin typeface="Open Sans"/>
              </a:rPr>
              <a:t>Quelqu'un qui investit dans la vie d'une autre personne pour l'aider à grandir</a:t>
            </a:r>
          </a:p>
        </p:txBody>
      </p:sp>
      <p:sp>
        <p:nvSpPr>
          <p:cNvPr id="8" name="Freeform 8"/>
          <p:cNvSpPr/>
          <p:nvPr/>
        </p:nvSpPr>
        <p:spPr>
          <a:xfrm>
            <a:off x="13341078" y="9093273"/>
            <a:ext cx="4946922" cy="1034356"/>
          </a:xfrm>
          <a:custGeom>
            <a:avLst/>
            <a:gdLst/>
            <a:ahLst/>
            <a:cxnLst/>
            <a:rect l="l" t="t" r="r" b="b"/>
            <a:pathLst>
              <a:path w="4946922" h="1034356">
                <a:moveTo>
                  <a:pt x="0" y="0"/>
                </a:moveTo>
                <a:lnTo>
                  <a:pt x="4946922" y="0"/>
                </a:lnTo>
                <a:lnTo>
                  <a:pt x="4946922" y="1034356"/>
                </a:lnTo>
                <a:lnTo>
                  <a:pt x="0" y="1034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9" name="TextBox 9"/>
          <p:cNvSpPr txBox="1"/>
          <p:nvPr/>
        </p:nvSpPr>
        <p:spPr>
          <a:xfrm>
            <a:off x="3580655" y="981075"/>
            <a:ext cx="14219746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0"/>
              </a:lnSpc>
            </a:pPr>
            <a:r>
              <a:rPr lang="en-US" sz="6000" spc="-156">
                <a:solidFill>
                  <a:srgbClr val="545454"/>
                </a:solidFill>
                <a:latin typeface="Open Sans Bold"/>
              </a:rPr>
              <a:t>Alguien que invierte en la vida de otra persona para ayudarle a crecer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80902" y="6750545"/>
            <a:ext cx="11978398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-156">
                <a:solidFill>
                  <a:srgbClr val="2B2B2B"/>
                </a:solidFill>
                <a:latin typeface="Open Sans Bold"/>
              </a:rPr>
              <a:t>Someone who invests in another person's life to help them grow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227188"/>
            <a:ext cx="18288000" cy="24741375"/>
          </a:xfrm>
          <a:custGeom>
            <a:avLst/>
            <a:gdLst/>
            <a:ahLst/>
            <a:cxnLst/>
            <a:rect l="l" t="t" r="r" b="b"/>
            <a:pathLst>
              <a:path w="18288000" h="24741375">
                <a:moveTo>
                  <a:pt x="0" y="0"/>
                </a:moveTo>
                <a:lnTo>
                  <a:pt x="18288000" y="0"/>
                </a:lnTo>
                <a:lnTo>
                  <a:pt x="18288000" y="24741376"/>
                </a:lnTo>
                <a:lnTo>
                  <a:pt x="0" y="2474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b="-18296"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4" name="Freeform 4"/>
          <p:cNvSpPr/>
          <p:nvPr/>
        </p:nvSpPr>
        <p:spPr>
          <a:xfrm>
            <a:off x="0" y="6172545"/>
            <a:ext cx="3039554" cy="4114455"/>
          </a:xfrm>
          <a:custGeom>
            <a:avLst/>
            <a:gdLst/>
            <a:ahLst/>
            <a:cxnLst/>
            <a:rect l="l" t="t" r="r" b="b"/>
            <a:pathLst>
              <a:path w="3039554" h="4114455">
                <a:moveTo>
                  <a:pt x="0" y="0"/>
                </a:moveTo>
                <a:lnTo>
                  <a:pt x="3039554" y="0"/>
                </a:lnTo>
                <a:lnTo>
                  <a:pt x="3039554" y="4114455"/>
                </a:lnTo>
                <a:lnTo>
                  <a:pt x="0" y="4114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5" name="Freeform 5"/>
          <p:cNvSpPr/>
          <p:nvPr/>
        </p:nvSpPr>
        <p:spPr>
          <a:xfrm>
            <a:off x="771569" y="631322"/>
            <a:ext cx="1052179" cy="601822"/>
          </a:xfrm>
          <a:custGeom>
            <a:avLst/>
            <a:gdLst/>
            <a:ahLst/>
            <a:cxnLst/>
            <a:rect l="l" t="t" r="r" b="b"/>
            <a:pathLst>
              <a:path w="1052179" h="601822">
                <a:moveTo>
                  <a:pt x="0" y="0"/>
                </a:moveTo>
                <a:lnTo>
                  <a:pt x="1052179" y="0"/>
                </a:lnTo>
                <a:lnTo>
                  <a:pt x="1052179" y="601822"/>
                </a:lnTo>
                <a:lnTo>
                  <a:pt x="0" y="601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6" name="Freeform 6"/>
          <p:cNvSpPr/>
          <p:nvPr/>
        </p:nvSpPr>
        <p:spPr>
          <a:xfrm>
            <a:off x="2176051" y="502956"/>
            <a:ext cx="1052179" cy="1052179"/>
          </a:xfrm>
          <a:custGeom>
            <a:avLst/>
            <a:gdLst/>
            <a:ahLst/>
            <a:cxnLst/>
            <a:rect l="l" t="t" r="r" b="b"/>
            <a:pathLst>
              <a:path w="1052179" h="1052179">
                <a:moveTo>
                  <a:pt x="0" y="0"/>
                </a:moveTo>
                <a:lnTo>
                  <a:pt x="1052179" y="0"/>
                </a:lnTo>
                <a:lnTo>
                  <a:pt x="1052179" y="1052179"/>
                </a:lnTo>
                <a:lnTo>
                  <a:pt x="0" y="1052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7" name="TextBox 7"/>
          <p:cNvSpPr txBox="1"/>
          <p:nvPr/>
        </p:nvSpPr>
        <p:spPr>
          <a:xfrm>
            <a:off x="1823748" y="4228283"/>
            <a:ext cx="14852106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spc="-155">
                <a:solidFill>
                  <a:srgbClr val="000000"/>
                </a:solidFill>
                <a:latin typeface="Open Sans"/>
              </a:rPr>
              <a:t>Quel rôle la foi chrétienne joue-t-elle dans la pratique du mentorat ?</a:t>
            </a:r>
          </a:p>
        </p:txBody>
      </p:sp>
      <p:sp>
        <p:nvSpPr>
          <p:cNvPr id="8" name="Freeform 8"/>
          <p:cNvSpPr/>
          <p:nvPr/>
        </p:nvSpPr>
        <p:spPr>
          <a:xfrm>
            <a:off x="13341078" y="9093273"/>
            <a:ext cx="4946922" cy="1034356"/>
          </a:xfrm>
          <a:custGeom>
            <a:avLst/>
            <a:gdLst/>
            <a:ahLst/>
            <a:cxnLst/>
            <a:rect l="l" t="t" r="r" b="b"/>
            <a:pathLst>
              <a:path w="4946922" h="1034356">
                <a:moveTo>
                  <a:pt x="0" y="0"/>
                </a:moveTo>
                <a:lnTo>
                  <a:pt x="4946922" y="0"/>
                </a:lnTo>
                <a:lnTo>
                  <a:pt x="4946922" y="1034356"/>
                </a:lnTo>
                <a:lnTo>
                  <a:pt x="0" y="1034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9" name="TextBox 9"/>
          <p:cNvSpPr txBox="1"/>
          <p:nvPr/>
        </p:nvSpPr>
        <p:spPr>
          <a:xfrm>
            <a:off x="1519777" y="1763213"/>
            <a:ext cx="15435862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0"/>
              </a:lnSpc>
            </a:pPr>
            <a:r>
              <a:rPr lang="en-US" sz="6000" spc="-156">
                <a:solidFill>
                  <a:srgbClr val="545454"/>
                </a:solidFill>
                <a:latin typeface="Open Sans Bold"/>
              </a:rPr>
              <a:t>¿Qué papel juega la fe cristiana en la práctica de la mentoría?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63361" y="7041572"/>
            <a:ext cx="12756035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-156">
                <a:solidFill>
                  <a:srgbClr val="2B2B2B"/>
                </a:solidFill>
                <a:latin typeface="Open Sans Bold"/>
              </a:rPr>
              <a:t>What role does Christian faith play in the practice of mentoring?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880</Words>
  <Application>Microsoft Macintosh PowerPoint</Application>
  <PresentationFormat>Personalizado</PresentationFormat>
  <Paragraphs>86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Open Sans</vt:lpstr>
      <vt:lpstr>Arial</vt:lpstr>
      <vt:lpstr>Open Sans Bold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abril 2024 (Presentación)</dc:title>
  <cp:lastModifiedBy>Jerson Chupina</cp:lastModifiedBy>
  <cp:revision>4</cp:revision>
  <dcterms:created xsi:type="dcterms:W3CDTF">2006-08-16T00:00:00Z</dcterms:created>
  <dcterms:modified xsi:type="dcterms:W3CDTF">2024-04-20T05:39:32Z</dcterms:modified>
  <dc:identifier>DAGBR7whVis</dc:identifier>
</cp:coreProperties>
</file>