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Lst>
  <p:sldSz cx="18288000" cy="10287000"/>
  <p:notesSz cx="6858000" cy="9144000"/>
  <p:embeddedFontLst>
    <p:embeddedFont>
      <p:font typeface="Arimo" panose="020B0604020202020204" pitchFamily="34" charset="0"/>
      <p:regular r:id="rId25"/>
    </p:embeddedFont>
    <p:embeddedFont>
      <p:font typeface="Calibri" panose="020F0502020204030204" pitchFamily="34" charset="0"/>
      <p:regular r:id="rId26"/>
      <p:bold r:id="rId27"/>
      <p:italic r:id="rId28"/>
      <p:boldItalic r:id="rId29"/>
    </p:embeddedFont>
    <p:embeddedFont>
      <p:font typeface="Open Sauce" pitchFamily="2" charset="77"/>
      <p:regular r:id="rId30"/>
    </p:embeddedFont>
    <p:embeddedFont>
      <p:font typeface="Open Sauce Bold" pitchFamily="2" charset="77"/>
      <p:regular r:id="rId31"/>
      <p:bold r:id="rId32"/>
    </p:embeddedFont>
    <p:embeddedFont>
      <p:font typeface="Open Sauce Bold Italics" pitchFamily="2" charset="77"/>
      <p:regular r:id="rId33"/>
      <p:bold r:id="rId34"/>
      <p:italic r:id="rId35"/>
      <p:boldItalic r:id="rId36"/>
    </p:embeddedFont>
    <p:embeddedFont>
      <p:font typeface="Open Sauce Italics" pitchFamily="2" charset="77"/>
      <p:regular r:id="rId37"/>
      <p:italic r:id="rId3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94648" autoAdjust="0"/>
  </p:normalViewPr>
  <p:slideViewPr>
    <p:cSldViewPr>
      <p:cViewPr varScale="1">
        <p:scale>
          <a:sx n="78" d="100"/>
          <a:sy n="78" d="100"/>
        </p:scale>
        <p:origin x="360"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font" Target="fonts/font10.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8.fntdata"/><Relationship Id="rId37" Type="http://schemas.openxmlformats.org/officeDocument/2006/relationships/font" Target="fonts/font13.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font" Target="fonts/font11.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38" Type="http://schemas.openxmlformats.org/officeDocument/2006/relationships/font" Target="fonts/font14.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9/28/21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9/28/21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9/28/21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9/28/21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9/28/21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9/28/21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9/28/21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9/28/21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9/28/21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7.jpeg"/><Relationship Id="rId5" Type="http://schemas.openxmlformats.org/officeDocument/2006/relationships/image" Target="../media/image43.svg"/><Relationship Id="rId4" Type="http://schemas.openxmlformats.org/officeDocument/2006/relationships/image" Target="../media/image42.png"/></Relationships>
</file>

<file path=ppt/slides/_rels/slide11.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41.svg"/><Relationship Id="rId4" Type="http://schemas.openxmlformats.org/officeDocument/2006/relationships/image" Target="../media/image40.png"/></Relationships>
</file>

<file path=ppt/slides/_rels/slide12.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9.jpeg"/><Relationship Id="rId5" Type="http://schemas.openxmlformats.org/officeDocument/2006/relationships/image" Target="../media/image43.svg"/><Relationship Id="rId4" Type="http://schemas.openxmlformats.org/officeDocument/2006/relationships/image" Target="../media/image42.png"/></Relationships>
</file>

<file path=ppt/slides/_rels/slide13.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3" Type="http://schemas.openxmlformats.org/officeDocument/2006/relationships/image" Target="../media/image47.svg"/><Relationship Id="rId7" Type="http://schemas.openxmlformats.org/officeDocument/2006/relationships/image" Target="../media/image23.sv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49.svg"/><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3" Type="http://schemas.openxmlformats.org/officeDocument/2006/relationships/image" Target="../media/image47.svg"/><Relationship Id="rId7" Type="http://schemas.openxmlformats.org/officeDocument/2006/relationships/image" Target="../media/image23.sv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49.svg"/><Relationship Id="rId4" Type="http://schemas.openxmlformats.org/officeDocument/2006/relationships/image" Target="../media/image48.png"/></Relationships>
</file>

<file path=ppt/slides/_rels/slide17.xml.rels><?xml version="1.0" encoding="UTF-8" standalone="yes"?>
<Relationships xmlns="http://schemas.openxmlformats.org/package/2006/relationships"><Relationship Id="rId3" Type="http://schemas.openxmlformats.org/officeDocument/2006/relationships/image" Target="../media/image47.svg"/><Relationship Id="rId7" Type="http://schemas.openxmlformats.org/officeDocument/2006/relationships/image" Target="../media/image23.sv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49.svg"/><Relationship Id="rId4" Type="http://schemas.openxmlformats.org/officeDocument/2006/relationships/image" Target="../media/image48.png"/></Relationships>
</file>

<file path=ppt/slides/_rels/slide18.xml.rels><?xml version="1.0" encoding="UTF-8" standalone="yes"?>
<Relationships xmlns="http://schemas.openxmlformats.org/package/2006/relationships"><Relationship Id="rId3" Type="http://schemas.openxmlformats.org/officeDocument/2006/relationships/image" Target="../media/image51.svg"/><Relationship Id="rId2" Type="http://schemas.openxmlformats.org/officeDocument/2006/relationships/image" Target="../media/image50.png"/><Relationship Id="rId1" Type="http://schemas.openxmlformats.org/officeDocument/2006/relationships/slideLayout" Target="../slideLayouts/slideLayout7.xml"/><Relationship Id="rId5" Type="http://schemas.openxmlformats.org/officeDocument/2006/relationships/image" Target="../media/image11.sv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image" Target="../media/image53.sv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sv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7.svg"/><Relationship Id="rId7" Type="http://schemas.openxmlformats.org/officeDocument/2006/relationships/image" Target="../media/image11.sv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51.svg"/><Relationship Id="rId4" Type="http://schemas.openxmlformats.org/officeDocument/2006/relationships/image" Target="../media/image50.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5.svg"/><Relationship Id="rId2" Type="http://schemas.openxmlformats.org/officeDocument/2006/relationships/image" Target="../media/image54.png"/><Relationship Id="rId1" Type="http://schemas.openxmlformats.org/officeDocument/2006/relationships/slideLayout" Target="../slideLayouts/slideLayout7.xml"/><Relationship Id="rId5" Type="http://schemas.openxmlformats.org/officeDocument/2006/relationships/image" Target="../media/image41.svg"/><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svg"/><Relationship Id="rId7" Type="http://schemas.openxmlformats.org/officeDocument/2006/relationships/image" Target="../media/image17.sv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svg"/><Relationship Id="rId4" Type="http://schemas.openxmlformats.org/officeDocument/2006/relationships/image" Target="../media/image14.png"/><Relationship Id="rId9" Type="http://schemas.openxmlformats.org/officeDocument/2006/relationships/image" Target="../media/image19.svg"/></Relationships>
</file>

<file path=ppt/slides/_rels/slide5.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svg"/><Relationship Id="rId7" Type="http://schemas.openxmlformats.org/officeDocument/2006/relationships/image" Target="../media/image27.svg"/><Relationship Id="rId2"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26.png"/><Relationship Id="rId5" Type="http://schemas.openxmlformats.org/officeDocument/2006/relationships/image" Target="../media/image25.svg"/><Relationship Id="rId4" Type="http://schemas.openxmlformats.org/officeDocument/2006/relationships/image" Target="../media/image24.png"/><Relationship Id="rId9" Type="http://schemas.openxmlformats.org/officeDocument/2006/relationships/image" Target="../media/image29.svg"/></Relationships>
</file>

<file path=ppt/slides/_rels/slide7.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svg"/><Relationship Id="rId4" Type="http://schemas.openxmlformats.org/officeDocument/2006/relationships/image" Target="../media/image32.png"/></Relationships>
</file>

<file path=ppt/slides/_rels/slide8.xml.rels><?xml version="1.0" encoding="UTF-8" standalone="yes"?>
<Relationships xmlns="http://schemas.openxmlformats.org/package/2006/relationships"><Relationship Id="rId3" Type="http://schemas.openxmlformats.org/officeDocument/2006/relationships/image" Target="../media/image35.svg"/><Relationship Id="rId7" Type="http://schemas.openxmlformats.org/officeDocument/2006/relationships/image" Target="../media/image39.jpeg"/><Relationship Id="rId2" Type="http://schemas.openxmlformats.org/officeDocument/2006/relationships/image" Target="../media/image34.pn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6.jpeg"/></Relationships>
</file>

<file path=ppt/slides/_rels/slide9.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41.svg"/><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3235286" flipH="1">
            <a:off x="11200232" y="-211675"/>
            <a:ext cx="6923564" cy="5551439"/>
          </a:xfrm>
          <a:prstGeom prst="rect">
            <a:avLst/>
          </a:prstGeom>
        </p:spPr>
      </p:pic>
      <p:sp>
        <p:nvSpPr>
          <p:cNvPr id="3" name="TextBox 3"/>
          <p:cNvSpPr txBox="1"/>
          <p:nvPr/>
        </p:nvSpPr>
        <p:spPr>
          <a:xfrm>
            <a:off x="3589518" y="4855001"/>
            <a:ext cx="11108963" cy="1421765"/>
          </a:xfrm>
          <a:prstGeom prst="rect">
            <a:avLst/>
          </a:prstGeom>
        </p:spPr>
        <p:txBody>
          <a:bodyPr lIns="0" tIns="0" rIns="0" bIns="0" rtlCol="0" anchor="t">
            <a:spAutoFit/>
          </a:bodyPr>
          <a:lstStyle/>
          <a:p>
            <a:pPr algn="ctr">
              <a:lnSpc>
                <a:spcPts val="5499"/>
              </a:lnSpc>
            </a:pPr>
            <a:r>
              <a:rPr lang="en-US" sz="5499" spc="54">
                <a:solidFill>
                  <a:srgbClr val="000000"/>
                </a:solidFill>
                <a:latin typeface="Luckiest Guy Bold"/>
              </a:rPr>
              <a:t>Contando historias y las 3 'i'  </a:t>
            </a:r>
            <a:r>
              <a:rPr lang="en-US" sz="5499" spc="54">
                <a:solidFill>
                  <a:srgbClr val="FFFFFF"/>
                </a:solidFill>
                <a:latin typeface="Luckiest Guy Bold"/>
              </a:rPr>
              <a:t>Storytelling and the 3 'i'</a:t>
            </a:r>
          </a:p>
        </p:txBody>
      </p:sp>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0" y="4750226"/>
            <a:ext cx="6944311" cy="5770091"/>
          </a:xfrm>
          <a:prstGeom prst="rect">
            <a:avLst/>
          </a:prstGeom>
        </p:spPr>
      </p:pic>
      <p:pic>
        <p:nvPicPr>
          <p:cNvPr id="5" name="Picture 5"/>
          <p:cNvPicPr>
            <a:picLocks noChangeAspect="1"/>
          </p:cNvPicPr>
          <p:nvPr/>
        </p:nvPicPr>
        <p:blipFill>
          <a:blip r:embed="rId6"/>
          <a:srcRect/>
          <a:stretch>
            <a:fillRect/>
          </a:stretch>
        </p:blipFill>
        <p:spPr>
          <a:xfrm>
            <a:off x="15853563" y="8750421"/>
            <a:ext cx="1774251" cy="101575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917E"/>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61027">
            <a:off x="13760135" y="519408"/>
            <a:ext cx="4977204" cy="9248184"/>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603034">
            <a:off x="15039564" y="701077"/>
            <a:ext cx="1167787" cy="1202777"/>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968529" flipH="1" flipV="1">
            <a:off x="678051" y="8398395"/>
            <a:ext cx="1167787" cy="1202777"/>
          </a:xfrm>
          <a:prstGeom prst="rect">
            <a:avLst/>
          </a:prstGeom>
        </p:spPr>
      </p:pic>
      <p:sp>
        <p:nvSpPr>
          <p:cNvPr id="5" name="TextBox 5"/>
          <p:cNvSpPr txBox="1"/>
          <p:nvPr/>
        </p:nvSpPr>
        <p:spPr>
          <a:xfrm>
            <a:off x="2440082" y="4598035"/>
            <a:ext cx="11106265" cy="1829435"/>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00000"/>
                </a:solidFill>
                <a:latin typeface="Open Sauce"/>
              </a:rPr>
              <a:t>Situar los eventos en un espacio físico es imprescindible. </a:t>
            </a:r>
            <a:r>
              <a:rPr lang="en-US" sz="3500">
                <a:solidFill>
                  <a:srgbClr val="FFFFFF"/>
                </a:solidFill>
                <a:latin typeface="Open Sauce"/>
              </a:rPr>
              <a:t>Placing the events in a physical space is essential.</a:t>
            </a:r>
          </a:p>
        </p:txBody>
      </p:sp>
      <p:sp>
        <p:nvSpPr>
          <p:cNvPr id="6" name="TextBox 6"/>
          <p:cNvSpPr txBox="1"/>
          <p:nvPr/>
        </p:nvSpPr>
        <p:spPr>
          <a:xfrm>
            <a:off x="4092176" y="1435815"/>
            <a:ext cx="11106265" cy="1938655"/>
          </a:xfrm>
          <a:prstGeom prst="rect">
            <a:avLst/>
          </a:prstGeom>
        </p:spPr>
        <p:txBody>
          <a:bodyPr lIns="0" tIns="0" rIns="0" bIns="0" rtlCol="0" anchor="t">
            <a:spAutoFit/>
          </a:bodyPr>
          <a:lstStyle/>
          <a:p>
            <a:pPr>
              <a:lnSpc>
                <a:spcPts val="5000"/>
              </a:lnSpc>
            </a:pPr>
            <a:r>
              <a:rPr lang="en-US" sz="5000" spc="50">
                <a:solidFill>
                  <a:srgbClr val="000000"/>
                </a:solidFill>
                <a:latin typeface="Luckiest Guy Bold"/>
              </a:rPr>
              <a:t>dar importancia al ambiente</a:t>
            </a:r>
          </a:p>
          <a:p>
            <a:pPr marL="0" lvl="0" indent="0">
              <a:lnSpc>
                <a:spcPts val="5000"/>
              </a:lnSpc>
              <a:spcBef>
                <a:spcPct val="0"/>
              </a:spcBef>
            </a:pPr>
            <a:r>
              <a:rPr lang="en-US" sz="5000" spc="50">
                <a:solidFill>
                  <a:srgbClr val="FFFFFF"/>
                </a:solidFill>
                <a:latin typeface="Luckiest Guy Bold"/>
              </a:rPr>
              <a:t>Give importance to the environment</a:t>
            </a:r>
          </a:p>
        </p:txBody>
      </p:sp>
      <p:sp>
        <p:nvSpPr>
          <p:cNvPr id="7" name="TextBox 7"/>
          <p:cNvSpPr txBox="1"/>
          <p:nvPr/>
        </p:nvSpPr>
        <p:spPr>
          <a:xfrm>
            <a:off x="2440082" y="6544948"/>
            <a:ext cx="11106265" cy="1212215"/>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00000"/>
                </a:solidFill>
                <a:latin typeface="Open Sauce"/>
              </a:rPr>
              <a:t>La imaginación resulta más sencilla. </a:t>
            </a:r>
            <a:r>
              <a:rPr lang="en-US" sz="3500">
                <a:solidFill>
                  <a:srgbClr val="FFFFFF"/>
                </a:solidFill>
                <a:latin typeface="Open Sauce"/>
              </a:rPr>
              <a:t>Imagination is easier.</a:t>
            </a:r>
          </a:p>
        </p:txBody>
      </p:sp>
      <p:grpSp>
        <p:nvGrpSpPr>
          <p:cNvPr id="8" name="Group 8"/>
          <p:cNvGrpSpPr/>
          <p:nvPr/>
        </p:nvGrpSpPr>
        <p:grpSpPr>
          <a:xfrm>
            <a:off x="1731102" y="1268504"/>
            <a:ext cx="2023381" cy="2023381"/>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10" name="Group 10"/>
          <p:cNvGrpSpPr>
            <a:grpSpLocks noChangeAspect="1"/>
          </p:cNvGrpSpPr>
          <p:nvPr/>
        </p:nvGrpSpPr>
        <p:grpSpPr>
          <a:xfrm>
            <a:off x="1882844" y="1420250"/>
            <a:ext cx="1719896" cy="1719889"/>
            <a:chOff x="0" y="0"/>
            <a:chExt cx="6350000" cy="6349975"/>
          </a:xfrm>
        </p:grpSpPr>
        <p:sp>
          <p:nvSpPr>
            <p:cNvPr id="11" name="Freeform 11"/>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6"/>
              <a:stretch>
                <a:fillRect l="-29865" t="-3814" r="-26050"/>
              </a:stretch>
            </a:blipFill>
          </p:spPr>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61027">
            <a:off x="14083985" y="519408"/>
            <a:ext cx="4977204" cy="9248184"/>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603034">
            <a:off x="15039564" y="701077"/>
            <a:ext cx="1167787" cy="1202777"/>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968529" flipH="1" flipV="1">
            <a:off x="678051" y="8398395"/>
            <a:ext cx="1167787" cy="1202777"/>
          </a:xfrm>
          <a:prstGeom prst="rect">
            <a:avLst/>
          </a:prstGeom>
        </p:spPr>
      </p:pic>
      <p:sp>
        <p:nvSpPr>
          <p:cNvPr id="5" name="TextBox 5"/>
          <p:cNvSpPr txBox="1"/>
          <p:nvPr/>
        </p:nvSpPr>
        <p:spPr>
          <a:xfrm>
            <a:off x="2440082" y="4274185"/>
            <a:ext cx="11106265" cy="1212215"/>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00000"/>
                </a:solidFill>
                <a:latin typeface="Open Sauce"/>
              </a:rPr>
              <a:t>Persona que vive los hechos. </a:t>
            </a:r>
            <a:r>
              <a:rPr lang="en-US" sz="3500">
                <a:solidFill>
                  <a:srgbClr val="FFFFFF"/>
                </a:solidFill>
                <a:latin typeface="Open Sauce"/>
              </a:rPr>
              <a:t>Person who lives the events.</a:t>
            </a:r>
          </a:p>
        </p:txBody>
      </p:sp>
      <p:sp>
        <p:nvSpPr>
          <p:cNvPr id="6" name="TextBox 6"/>
          <p:cNvSpPr txBox="1"/>
          <p:nvPr/>
        </p:nvSpPr>
        <p:spPr>
          <a:xfrm>
            <a:off x="4114204" y="1669959"/>
            <a:ext cx="11106265" cy="1306195"/>
          </a:xfrm>
          <a:prstGeom prst="rect">
            <a:avLst/>
          </a:prstGeom>
        </p:spPr>
        <p:txBody>
          <a:bodyPr lIns="0" tIns="0" rIns="0" bIns="0" rtlCol="0" anchor="t">
            <a:spAutoFit/>
          </a:bodyPr>
          <a:lstStyle/>
          <a:p>
            <a:pPr>
              <a:lnSpc>
                <a:spcPts val="5000"/>
              </a:lnSpc>
            </a:pPr>
            <a:r>
              <a:rPr lang="en-US" sz="5000" spc="50">
                <a:solidFill>
                  <a:srgbClr val="000000"/>
                </a:solidFill>
                <a:latin typeface="Luckiest Guy Bold"/>
              </a:rPr>
              <a:t>Identificar los protagonistas</a:t>
            </a:r>
          </a:p>
          <a:p>
            <a:pPr marL="0" lvl="0" indent="0">
              <a:lnSpc>
                <a:spcPts val="5000"/>
              </a:lnSpc>
              <a:spcBef>
                <a:spcPct val="0"/>
              </a:spcBef>
            </a:pPr>
            <a:r>
              <a:rPr lang="en-US" sz="5000" spc="50">
                <a:solidFill>
                  <a:srgbClr val="FFFFFF"/>
                </a:solidFill>
                <a:latin typeface="Luckiest Guy Bold"/>
              </a:rPr>
              <a:t>Identify the main characters</a:t>
            </a:r>
          </a:p>
        </p:txBody>
      </p:sp>
      <p:sp>
        <p:nvSpPr>
          <p:cNvPr id="7" name="TextBox 7"/>
          <p:cNvSpPr txBox="1"/>
          <p:nvPr/>
        </p:nvSpPr>
        <p:spPr>
          <a:xfrm>
            <a:off x="2440082" y="6221098"/>
            <a:ext cx="11106265" cy="1844437"/>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00000"/>
                </a:solidFill>
                <a:latin typeface="Open Sauce"/>
              </a:rPr>
              <a:t>Es quien toma una decisión basada en un conflicto en su interior. </a:t>
            </a:r>
            <a:r>
              <a:rPr lang="en-US" sz="3500">
                <a:solidFill>
                  <a:srgbClr val="FFFFFF"/>
                </a:solidFill>
                <a:latin typeface="Open Sauce"/>
              </a:rPr>
              <a:t>He/she is the one who makes a decision based on a conflict within.</a:t>
            </a:r>
          </a:p>
        </p:txBody>
      </p:sp>
      <p:grpSp>
        <p:nvGrpSpPr>
          <p:cNvPr id="8" name="Group 8"/>
          <p:cNvGrpSpPr/>
          <p:nvPr/>
        </p:nvGrpSpPr>
        <p:grpSpPr>
          <a:xfrm>
            <a:off x="1731102" y="1268504"/>
            <a:ext cx="2023381" cy="2023381"/>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10" name="Group 10"/>
          <p:cNvGrpSpPr>
            <a:grpSpLocks noChangeAspect="1"/>
          </p:cNvGrpSpPr>
          <p:nvPr/>
        </p:nvGrpSpPr>
        <p:grpSpPr>
          <a:xfrm>
            <a:off x="1854004" y="1391409"/>
            <a:ext cx="1777577" cy="1777570"/>
            <a:chOff x="0" y="0"/>
            <a:chExt cx="6350000" cy="6349975"/>
          </a:xfrm>
        </p:grpSpPr>
        <p:sp>
          <p:nvSpPr>
            <p:cNvPr id="11" name="Freeform 11"/>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6"/>
              <a:stretch>
                <a:fillRect l="-25117" r="-25117"/>
              </a:stretch>
            </a:blipFill>
          </p:spPr>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917E"/>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61027">
            <a:off x="14819103" y="519408"/>
            <a:ext cx="4977204" cy="9248184"/>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603034">
            <a:off x="15778989" y="667116"/>
            <a:ext cx="1167787" cy="1202777"/>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968529" flipH="1" flipV="1">
            <a:off x="678051" y="8398395"/>
            <a:ext cx="1167787" cy="1202777"/>
          </a:xfrm>
          <a:prstGeom prst="rect">
            <a:avLst/>
          </a:prstGeom>
        </p:spPr>
      </p:pic>
      <p:sp>
        <p:nvSpPr>
          <p:cNvPr id="5" name="TextBox 5"/>
          <p:cNvSpPr txBox="1"/>
          <p:nvPr/>
        </p:nvSpPr>
        <p:spPr>
          <a:xfrm>
            <a:off x="2440082" y="4790374"/>
            <a:ext cx="12165233" cy="1844437"/>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00000"/>
                </a:solidFill>
                <a:latin typeface="Open Sauce"/>
              </a:rPr>
              <a:t>El conflicto entre problema y posible solución debe ser atrapante. </a:t>
            </a:r>
            <a:r>
              <a:rPr lang="en-US" sz="3500">
                <a:solidFill>
                  <a:srgbClr val="FFFFFF"/>
                </a:solidFill>
                <a:latin typeface="Open Sauce"/>
              </a:rPr>
              <a:t>The conflict between problem and possible solution must be compelling.</a:t>
            </a:r>
          </a:p>
        </p:txBody>
      </p:sp>
      <p:sp>
        <p:nvSpPr>
          <p:cNvPr id="6" name="TextBox 6"/>
          <p:cNvSpPr txBox="1"/>
          <p:nvPr/>
        </p:nvSpPr>
        <p:spPr>
          <a:xfrm>
            <a:off x="4114204" y="1192304"/>
            <a:ext cx="11106265" cy="2571115"/>
          </a:xfrm>
          <a:prstGeom prst="rect">
            <a:avLst/>
          </a:prstGeom>
        </p:spPr>
        <p:txBody>
          <a:bodyPr lIns="0" tIns="0" rIns="0" bIns="0" rtlCol="0" anchor="t">
            <a:spAutoFit/>
          </a:bodyPr>
          <a:lstStyle/>
          <a:p>
            <a:pPr>
              <a:lnSpc>
                <a:spcPts val="5000"/>
              </a:lnSpc>
            </a:pPr>
            <a:r>
              <a:rPr lang="en-US" sz="5000" spc="50">
                <a:solidFill>
                  <a:srgbClr val="000000"/>
                </a:solidFill>
                <a:latin typeface="Luckiest Guy Bold"/>
              </a:rPr>
              <a:t>Establecer la problemática y la solución</a:t>
            </a:r>
          </a:p>
          <a:p>
            <a:pPr marL="0" lvl="0" indent="0">
              <a:lnSpc>
                <a:spcPts val="5000"/>
              </a:lnSpc>
              <a:spcBef>
                <a:spcPct val="0"/>
              </a:spcBef>
            </a:pPr>
            <a:r>
              <a:rPr lang="en-US" sz="5000" spc="50">
                <a:solidFill>
                  <a:srgbClr val="FFFFFF"/>
                </a:solidFill>
                <a:latin typeface="Luckiest Guy Bold"/>
              </a:rPr>
              <a:t>Establish the problem and the solution</a:t>
            </a:r>
          </a:p>
        </p:txBody>
      </p:sp>
      <p:sp>
        <p:nvSpPr>
          <p:cNvPr id="7" name="TextBox 7"/>
          <p:cNvSpPr txBox="1"/>
          <p:nvPr/>
        </p:nvSpPr>
        <p:spPr>
          <a:xfrm>
            <a:off x="2440082" y="6737287"/>
            <a:ext cx="12165233" cy="1222216"/>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00000"/>
                </a:solidFill>
                <a:latin typeface="Open Sauce"/>
              </a:rPr>
              <a:t>Si el conflicto es sencillo no causa interés. </a:t>
            </a:r>
            <a:r>
              <a:rPr lang="en-US" sz="3500">
                <a:solidFill>
                  <a:srgbClr val="FFFFFF"/>
                </a:solidFill>
                <a:latin typeface="Open Sauce"/>
              </a:rPr>
              <a:t>If the conflict is simple it does not cause interest.</a:t>
            </a:r>
          </a:p>
        </p:txBody>
      </p:sp>
      <p:grpSp>
        <p:nvGrpSpPr>
          <p:cNvPr id="8" name="Group 8"/>
          <p:cNvGrpSpPr/>
          <p:nvPr/>
        </p:nvGrpSpPr>
        <p:grpSpPr>
          <a:xfrm>
            <a:off x="1731102" y="1268504"/>
            <a:ext cx="2023381" cy="2023381"/>
            <a:chOff x="0" y="0"/>
            <a:chExt cx="6350000" cy="6350000"/>
          </a:xfrm>
        </p:grpSpPr>
        <p:sp>
          <p:nvSpPr>
            <p:cNvPr id="9" name="Freeform 9"/>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10" name="Group 10"/>
          <p:cNvGrpSpPr>
            <a:grpSpLocks noChangeAspect="1"/>
          </p:cNvGrpSpPr>
          <p:nvPr/>
        </p:nvGrpSpPr>
        <p:grpSpPr>
          <a:xfrm>
            <a:off x="1850722" y="1388128"/>
            <a:ext cx="1784140" cy="1784133"/>
            <a:chOff x="0" y="0"/>
            <a:chExt cx="6350000" cy="6349975"/>
          </a:xfrm>
        </p:grpSpPr>
        <p:sp>
          <p:nvSpPr>
            <p:cNvPr id="11" name="Freeform 11"/>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6"/>
              <a:stretch>
                <a:fillRect l="-24976" r="-24976"/>
              </a:stretch>
            </a:blipFill>
          </p:spPr>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388615" y="2166871"/>
            <a:ext cx="4828048" cy="2704867"/>
            <a:chOff x="0" y="0"/>
            <a:chExt cx="6437398" cy="3606490"/>
          </a:xfrm>
        </p:grpSpPr>
        <p:sp>
          <p:nvSpPr>
            <p:cNvPr id="3" name="AutoShape 3"/>
            <p:cNvSpPr/>
            <p:nvPr/>
          </p:nvSpPr>
          <p:spPr>
            <a:xfrm rot="-846823">
              <a:off x="-8080" y="3423554"/>
              <a:ext cx="1017874" cy="0"/>
            </a:xfrm>
            <a:prstGeom prst="line">
              <a:avLst/>
            </a:prstGeom>
            <a:ln w="63500" cap="rnd">
              <a:solidFill>
                <a:srgbClr val="FF917E"/>
              </a:solidFill>
              <a:prstDash val="solid"/>
              <a:headEnd type="none" w="sm" len="sm"/>
              <a:tailEnd type="none" w="sm" len="sm"/>
            </a:ln>
          </p:spPr>
        </p:sp>
        <p:sp>
          <p:nvSpPr>
            <p:cNvPr id="4" name="AutoShape 4"/>
            <p:cNvSpPr/>
            <p:nvPr/>
          </p:nvSpPr>
          <p:spPr>
            <a:xfrm rot="1596520">
              <a:off x="460331" y="1414541"/>
              <a:ext cx="1017874" cy="0"/>
            </a:xfrm>
            <a:prstGeom prst="line">
              <a:avLst/>
            </a:prstGeom>
            <a:ln w="63500" cap="rnd">
              <a:solidFill>
                <a:srgbClr val="FF917E"/>
              </a:solidFill>
              <a:prstDash val="solid"/>
              <a:headEnd type="none" w="sm" len="sm"/>
              <a:tailEnd type="none" w="sm" len="sm"/>
            </a:ln>
          </p:spPr>
        </p:sp>
        <p:sp>
          <p:nvSpPr>
            <p:cNvPr id="5" name="AutoShape 5"/>
            <p:cNvSpPr/>
            <p:nvPr/>
          </p:nvSpPr>
          <p:spPr>
            <a:xfrm rot="4415662">
              <a:off x="2141356" y="466784"/>
              <a:ext cx="1017874" cy="0"/>
            </a:xfrm>
            <a:prstGeom prst="line">
              <a:avLst/>
            </a:prstGeom>
            <a:ln w="63500" cap="rnd">
              <a:solidFill>
                <a:srgbClr val="FF917E"/>
              </a:solidFill>
              <a:prstDash val="solid"/>
              <a:headEnd type="none" w="sm" len="sm"/>
              <a:tailEnd type="none" w="sm" len="sm"/>
            </a:ln>
          </p:spPr>
        </p:sp>
        <p:sp>
          <p:nvSpPr>
            <p:cNvPr id="6" name="AutoShape 6"/>
            <p:cNvSpPr/>
            <p:nvPr/>
          </p:nvSpPr>
          <p:spPr>
            <a:xfrm rot="-480341">
              <a:off x="5420325" y="2210571"/>
              <a:ext cx="1017874" cy="0"/>
            </a:xfrm>
            <a:prstGeom prst="line">
              <a:avLst/>
            </a:prstGeom>
            <a:ln w="63500" cap="rnd">
              <a:solidFill>
                <a:srgbClr val="FF917E"/>
              </a:solidFill>
              <a:prstDash val="solid"/>
              <a:headEnd type="none" w="sm" len="sm"/>
              <a:tailEnd type="none" w="sm" len="sm"/>
            </a:ln>
          </p:spPr>
        </p:sp>
        <p:sp>
          <p:nvSpPr>
            <p:cNvPr id="7" name="AutoShape 7"/>
            <p:cNvSpPr/>
            <p:nvPr/>
          </p:nvSpPr>
          <p:spPr>
            <a:xfrm rot="7696170">
              <a:off x="4299257" y="799955"/>
              <a:ext cx="1017202" cy="0"/>
            </a:xfrm>
            <a:prstGeom prst="line">
              <a:avLst/>
            </a:prstGeom>
            <a:ln w="63500" cap="rnd">
              <a:solidFill>
                <a:srgbClr val="FF917E"/>
              </a:solidFill>
              <a:prstDash val="solid"/>
              <a:headEnd type="none" w="sm" len="sm"/>
              <a:tailEnd type="none" w="sm" len="sm"/>
            </a:ln>
          </p:spPr>
        </p:sp>
      </p:grpSp>
      <p:pic>
        <p:nvPicPr>
          <p:cNvPr id="8" name="Picture 8"/>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347226">
            <a:off x="3288626" y="3578294"/>
            <a:ext cx="1431443" cy="2586889"/>
          </a:xfrm>
          <a:prstGeom prst="rect">
            <a:avLst/>
          </a:prstGeom>
        </p:spPr>
      </p:pic>
      <p:sp>
        <p:nvSpPr>
          <p:cNvPr id="9" name="TextBox 9"/>
          <p:cNvSpPr txBox="1"/>
          <p:nvPr/>
        </p:nvSpPr>
        <p:spPr>
          <a:xfrm>
            <a:off x="7370478" y="4485005"/>
            <a:ext cx="9396487" cy="1421765"/>
          </a:xfrm>
          <a:prstGeom prst="rect">
            <a:avLst/>
          </a:prstGeom>
        </p:spPr>
        <p:txBody>
          <a:bodyPr lIns="0" tIns="0" rIns="0" bIns="0" rtlCol="0" anchor="t">
            <a:spAutoFit/>
          </a:bodyPr>
          <a:lstStyle/>
          <a:p>
            <a:pPr>
              <a:lnSpc>
                <a:spcPts val="5499"/>
              </a:lnSpc>
            </a:pPr>
            <a:r>
              <a:rPr lang="en-US" sz="5499" spc="54">
                <a:solidFill>
                  <a:srgbClr val="76DFD6"/>
                </a:solidFill>
                <a:latin typeface="Luckiest Guy Bold"/>
              </a:rPr>
              <a:t>Estructura  del artículo</a:t>
            </a:r>
          </a:p>
          <a:p>
            <a:pPr marL="0" lvl="0" indent="0" algn="l">
              <a:lnSpc>
                <a:spcPts val="5499"/>
              </a:lnSpc>
              <a:spcBef>
                <a:spcPct val="0"/>
              </a:spcBef>
            </a:pPr>
            <a:r>
              <a:rPr lang="en-US" sz="5499" spc="54">
                <a:solidFill>
                  <a:srgbClr val="FFFFFF"/>
                </a:solidFill>
                <a:latin typeface="Luckiest Guy Bold"/>
              </a:rPr>
              <a:t>article framework</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FF917E"/>
        </a:solidFill>
        <a:effectLst/>
      </p:bgPr>
    </p:bg>
    <p:spTree>
      <p:nvGrpSpPr>
        <p:cNvPr id="1" name=""/>
        <p:cNvGrpSpPr/>
        <p:nvPr/>
      </p:nvGrpSpPr>
      <p:grpSpPr>
        <a:xfrm>
          <a:off x="0" y="0"/>
          <a:ext cx="0" cy="0"/>
          <a:chOff x="0" y="0"/>
          <a:chExt cx="0" cy="0"/>
        </a:xfrm>
      </p:grpSpPr>
      <p:grpSp>
        <p:nvGrpSpPr>
          <p:cNvPr id="2" name="Group 2"/>
          <p:cNvGrpSpPr/>
          <p:nvPr/>
        </p:nvGrpSpPr>
        <p:grpSpPr>
          <a:xfrm>
            <a:off x="1028700" y="1028700"/>
            <a:ext cx="16230600" cy="8229600"/>
            <a:chOff x="0" y="0"/>
            <a:chExt cx="78445335" cy="39775100"/>
          </a:xfrm>
        </p:grpSpPr>
        <p:sp>
          <p:nvSpPr>
            <p:cNvPr id="3" name="Freeform 3"/>
            <p:cNvSpPr/>
            <p:nvPr/>
          </p:nvSpPr>
          <p:spPr>
            <a:xfrm>
              <a:off x="72390" y="72390"/>
              <a:ext cx="78300556" cy="39630318"/>
            </a:xfrm>
            <a:custGeom>
              <a:avLst/>
              <a:gdLst/>
              <a:ahLst/>
              <a:cxnLst/>
              <a:rect l="l" t="t" r="r" b="b"/>
              <a:pathLst>
                <a:path w="78300556" h="39630318">
                  <a:moveTo>
                    <a:pt x="0" y="0"/>
                  </a:moveTo>
                  <a:lnTo>
                    <a:pt x="78300556" y="0"/>
                  </a:lnTo>
                  <a:lnTo>
                    <a:pt x="78300556" y="39630318"/>
                  </a:lnTo>
                  <a:lnTo>
                    <a:pt x="0" y="39630318"/>
                  </a:lnTo>
                  <a:lnTo>
                    <a:pt x="0" y="0"/>
                  </a:lnTo>
                  <a:close/>
                </a:path>
              </a:pathLst>
            </a:custGeom>
            <a:solidFill>
              <a:srgbClr val="FF917E"/>
            </a:solidFill>
          </p:spPr>
        </p:sp>
        <p:sp>
          <p:nvSpPr>
            <p:cNvPr id="4" name="Freeform 4"/>
            <p:cNvSpPr/>
            <p:nvPr/>
          </p:nvSpPr>
          <p:spPr>
            <a:xfrm>
              <a:off x="0" y="0"/>
              <a:ext cx="78445333" cy="39775101"/>
            </a:xfrm>
            <a:custGeom>
              <a:avLst/>
              <a:gdLst/>
              <a:ahLst/>
              <a:cxnLst/>
              <a:rect l="l" t="t" r="r" b="b"/>
              <a:pathLst>
                <a:path w="78445333" h="39775101">
                  <a:moveTo>
                    <a:pt x="78300554" y="39630319"/>
                  </a:moveTo>
                  <a:lnTo>
                    <a:pt x="78445333" y="39630319"/>
                  </a:lnTo>
                  <a:lnTo>
                    <a:pt x="78445333" y="39775101"/>
                  </a:lnTo>
                  <a:lnTo>
                    <a:pt x="78300554" y="39775101"/>
                  </a:lnTo>
                  <a:lnTo>
                    <a:pt x="78300554" y="39630319"/>
                  </a:lnTo>
                  <a:close/>
                  <a:moveTo>
                    <a:pt x="0" y="144780"/>
                  </a:moveTo>
                  <a:lnTo>
                    <a:pt x="144780" y="144780"/>
                  </a:lnTo>
                  <a:lnTo>
                    <a:pt x="144780" y="39630319"/>
                  </a:lnTo>
                  <a:lnTo>
                    <a:pt x="0" y="39630319"/>
                  </a:lnTo>
                  <a:lnTo>
                    <a:pt x="0" y="144780"/>
                  </a:lnTo>
                  <a:close/>
                  <a:moveTo>
                    <a:pt x="0" y="39630319"/>
                  </a:moveTo>
                  <a:lnTo>
                    <a:pt x="144780" y="39630319"/>
                  </a:lnTo>
                  <a:lnTo>
                    <a:pt x="144780" y="39775101"/>
                  </a:lnTo>
                  <a:lnTo>
                    <a:pt x="0" y="39775101"/>
                  </a:lnTo>
                  <a:lnTo>
                    <a:pt x="0" y="39630319"/>
                  </a:lnTo>
                  <a:close/>
                  <a:moveTo>
                    <a:pt x="78300554" y="144780"/>
                  </a:moveTo>
                  <a:lnTo>
                    <a:pt x="78445333" y="144780"/>
                  </a:lnTo>
                  <a:lnTo>
                    <a:pt x="78445333" y="39630319"/>
                  </a:lnTo>
                  <a:lnTo>
                    <a:pt x="78300554" y="39630319"/>
                  </a:lnTo>
                  <a:lnTo>
                    <a:pt x="78300554" y="144780"/>
                  </a:lnTo>
                  <a:close/>
                  <a:moveTo>
                    <a:pt x="144780" y="39630319"/>
                  </a:moveTo>
                  <a:lnTo>
                    <a:pt x="78300554" y="39630319"/>
                  </a:lnTo>
                  <a:lnTo>
                    <a:pt x="78300554" y="39775101"/>
                  </a:lnTo>
                  <a:lnTo>
                    <a:pt x="144780" y="39775101"/>
                  </a:lnTo>
                  <a:lnTo>
                    <a:pt x="144780" y="39630319"/>
                  </a:lnTo>
                  <a:close/>
                  <a:moveTo>
                    <a:pt x="78300554" y="0"/>
                  </a:moveTo>
                  <a:lnTo>
                    <a:pt x="78445333" y="0"/>
                  </a:lnTo>
                  <a:lnTo>
                    <a:pt x="78445333" y="144780"/>
                  </a:lnTo>
                  <a:lnTo>
                    <a:pt x="78300554" y="144780"/>
                  </a:lnTo>
                  <a:lnTo>
                    <a:pt x="78300554" y="0"/>
                  </a:lnTo>
                  <a:close/>
                  <a:moveTo>
                    <a:pt x="0" y="0"/>
                  </a:moveTo>
                  <a:lnTo>
                    <a:pt x="144780" y="0"/>
                  </a:lnTo>
                  <a:lnTo>
                    <a:pt x="144780" y="144780"/>
                  </a:lnTo>
                  <a:lnTo>
                    <a:pt x="0" y="144780"/>
                  </a:lnTo>
                  <a:lnTo>
                    <a:pt x="0" y="0"/>
                  </a:lnTo>
                  <a:close/>
                  <a:moveTo>
                    <a:pt x="144780" y="0"/>
                  </a:moveTo>
                  <a:lnTo>
                    <a:pt x="78300554" y="0"/>
                  </a:lnTo>
                  <a:lnTo>
                    <a:pt x="78300554" y="144780"/>
                  </a:lnTo>
                  <a:lnTo>
                    <a:pt x="144780" y="144780"/>
                  </a:lnTo>
                  <a:lnTo>
                    <a:pt x="144780" y="0"/>
                  </a:lnTo>
                  <a:close/>
                </a:path>
              </a:pathLst>
            </a:custGeom>
            <a:solidFill>
              <a:srgbClr val="000000"/>
            </a:solidFill>
          </p:spPr>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384122" y="2736156"/>
            <a:ext cx="4018605" cy="4643347"/>
          </a:xfrm>
          <a:prstGeom prst="rect">
            <a:avLst/>
          </a:prstGeom>
        </p:spPr>
      </p:pic>
      <p:grpSp>
        <p:nvGrpSpPr>
          <p:cNvPr id="6" name="Group 6"/>
          <p:cNvGrpSpPr/>
          <p:nvPr/>
        </p:nvGrpSpPr>
        <p:grpSpPr>
          <a:xfrm>
            <a:off x="16509670" y="453843"/>
            <a:ext cx="1083687" cy="1496250"/>
            <a:chOff x="0" y="0"/>
            <a:chExt cx="1444916" cy="1995000"/>
          </a:xfrm>
        </p:grpSpPr>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751691">
              <a:off x="189981" y="30103"/>
              <a:ext cx="475553" cy="180382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751691">
              <a:off x="779382" y="161075"/>
              <a:ext cx="475553" cy="1803822"/>
            </a:xfrm>
            <a:prstGeom prst="rect">
              <a:avLst/>
            </a:prstGeom>
          </p:spPr>
        </p:pic>
      </p:grpSp>
      <p:sp>
        <p:nvSpPr>
          <p:cNvPr id="9" name="TextBox 9"/>
          <p:cNvSpPr txBox="1"/>
          <p:nvPr/>
        </p:nvSpPr>
        <p:spPr>
          <a:xfrm>
            <a:off x="4247765" y="1533665"/>
            <a:ext cx="9792469" cy="1421765"/>
          </a:xfrm>
          <a:prstGeom prst="rect">
            <a:avLst/>
          </a:prstGeom>
        </p:spPr>
        <p:txBody>
          <a:bodyPr lIns="0" tIns="0" rIns="0" bIns="0" rtlCol="0" anchor="t">
            <a:spAutoFit/>
          </a:bodyPr>
          <a:lstStyle/>
          <a:p>
            <a:pPr algn="ctr">
              <a:lnSpc>
                <a:spcPts val="5499"/>
              </a:lnSpc>
            </a:pPr>
            <a:r>
              <a:rPr lang="en-US" sz="5499" spc="54">
                <a:solidFill>
                  <a:srgbClr val="000000"/>
                </a:solidFill>
                <a:latin typeface="Luckiest Guy Bold"/>
              </a:rPr>
              <a:t>¿Qué es una entrada?</a:t>
            </a:r>
          </a:p>
          <a:p>
            <a:pPr marL="0" lvl="0" indent="0" algn="ctr">
              <a:lnSpc>
                <a:spcPts val="5499"/>
              </a:lnSpc>
              <a:spcBef>
                <a:spcPct val="0"/>
              </a:spcBef>
            </a:pPr>
            <a:r>
              <a:rPr lang="en-US" sz="5499" spc="54">
                <a:solidFill>
                  <a:srgbClr val="FFFFFF"/>
                </a:solidFill>
                <a:latin typeface="Luckiest Guy Bold"/>
              </a:rPr>
              <a:t>What is a lede?</a:t>
            </a:r>
          </a:p>
        </p:txBody>
      </p:sp>
      <p:grpSp>
        <p:nvGrpSpPr>
          <p:cNvPr id="10" name="Group 10"/>
          <p:cNvGrpSpPr/>
          <p:nvPr/>
        </p:nvGrpSpPr>
        <p:grpSpPr>
          <a:xfrm>
            <a:off x="1668880" y="3288924"/>
            <a:ext cx="693459" cy="621299"/>
            <a:chOff x="0" y="0"/>
            <a:chExt cx="924613" cy="828399"/>
          </a:xfrm>
        </p:grpSpPr>
        <p:grpSp>
          <p:nvGrpSpPr>
            <p:cNvPr id="11" name="Group 11"/>
            <p:cNvGrpSpPr/>
            <p:nvPr/>
          </p:nvGrpSpPr>
          <p:grpSpPr>
            <a:xfrm>
              <a:off x="0" y="63500"/>
              <a:ext cx="774699" cy="764899"/>
              <a:chOff x="0" y="0"/>
              <a:chExt cx="2808191" cy="2772667"/>
            </a:xfrm>
          </p:grpSpPr>
          <p:sp>
            <p:nvSpPr>
              <p:cNvPr id="12" name="Freeform 12"/>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3" name="Freeform 13"/>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14" name="Picture 14"/>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sp>
        <p:nvSpPr>
          <p:cNvPr id="15" name="TextBox 15"/>
          <p:cNvSpPr txBox="1"/>
          <p:nvPr/>
        </p:nvSpPr>
        <p:spPr>
          <a:xfrm>
            <a:off x="2543122" y="3016315"/>
            <a:ext cx="12520990" cy="5739765"/>
          </a:xfrm>
          <a:prstGeom prst="rect">
            <a:avLst/>
          </a:prstGeom>
        </p:spPr>
        <p:txBody>
          <a:bodyPr lIns="0" tIns="0" rIns="0" bIns="0" rtlCol="0" anchor="t">
            <a:spAutoFit/>
          </a:bodyPr>
          <a:lstStyle/>
          <a:p>
            <a:pPr>
              <a:lnSpc>
                <a:spcPts val="3779"/>
              </a:lnSpc>
            </a:pPr>
            <a:r>
              <a:rPr lang="en-US" sz="2700">
                <a:solidFill>
                  <a:srgbClr val="000000"/>
                </a:solidFill>
                <a:latin typeface="Open Sauce"/>
              </a:rPr>
              <a:t>Resume el artículo de una manera interesante que capte la atención del lector. </a:t>
            </a:r>
            <a:r>
              <a:rPr lang="en-US" sz="2700">
                <a:solidFill>
                  <a:srgbClr val="FFFFFF"/>
                </a:solidFill>
                <a:latin typeface="Open Sauce"/>
              </a:rPr>
              <a:t>Summarize the article in an interesting way that grabs the reader’s attention.</a:t>
            </a:r>
          </a:p>
          <a:p>
            <a:pPr>
              <a:lnSpc>
                <a:spcPts val="3779"/>
              </a:lnSpc>
            </a:pPr>
            <a:endParaRPr lang="en-US" sz="2700">
              <a:solidFill>
                <a:srgbClr val="FFFFFF"/>
              </a:solidFill>
              <a:latin typeface="Open Sauce"/>
            </a:endParaRPr>
          </a:p>
          <a:p>
            <a:pPr>
              <a:lnSpc>
                <a:spcPts val="3779"/>
              </a:lnSpc>
            </a:pPr>
            <a:r>
              <a:rPr lang="en-US" sz="1200">
                <a:solidFill>
                  <a:srgbClr val="000000"/>
                </a:solidFill>
                <a:latin typeface="Arimo"/>
              </a:rPr>
              <a:t>Explica ampliamente qué sucedió, cómo y por qué. </a:t>
            </a:r>
            <a:r>
              <a:rPr lang="en-US" sz="1200">
                <a:solidFill>
                  <a:srgbClr val="FFFFFF"/>
                </a:solidFill>
                <a:latin typeface="Arimo"/>
              </a:rPr>
              <a:t>Broadly explains what happened, how, and why.</a:t>
            </a:r>
          </a:p>
          <a:p>
            <a:pPr>
              <a:lnSpc>
                <a:spcPts val="3779"/>
              </a:lnSpc>
            </a:pPr>
            <a:endParaRPr lang="en-US" sz="1200">
              <a:solidFill>
                <a:srgbClr val="FFFFFF"/>
              </a:solidFill>
              <a:latin typeface="Arimo"/>
            </a:endParaRPr>
          </a:p>
          <a:p>
            <a:pPr>
              <a:lnSpc>
                <a:spcPts val="3779"/>
              </a:lnSpc>
            </a:pPr>
            <a:r>
              <a:rPr lang="en-US" sz="1200">
                <a:solidFill>
                  <a:srgbClr val="000000"/>
                </a:solidFill>
                <a:latin typeface="Arimo"/>
              </a:rPr>
              <a:t>35-40 palabras, aproximadamente dos oraciones. </a:t>
            </a:r>
            <a:r>
              <a:rPr lang="en-US" sz="1200">
                <a:solidFill>
                  <a:srgbClr val="FFFFFF"/>
                </a:solidFill>
                <a:latin typeface="Arimo"/>
              </a:rPr>
              <a:t>35-40 words, roughly two sentences.</a:t>
            </a:r>
          </a:p>
          <a:p>
            <a:pPr>
              <a:lnSpc>
                <a:spcPts val="3779"/>
              </a:lnSpc>
            </a:pPr>
            <a:endParaRPr lang="en-US" sz="1200">
              <a:solidFill>
                <a:srgbClr val="FFFFFF"/>
              </a:solidFill>
              <a:latin typeface="Arimo"/>
            </a:endParaRPr>
          </a:p>
          <a:p>
            <a:pPr algn="l">
              <a:lnSpc>
                <a:spcPts val="3779"/>
              </a:lnSpc>
              <a:spcBef>
                <a:spcPct val="0"/>
              </a:spcBef>
            </a:pPr>
            <a:r>
              <a:rPr lang="en-US" sz="2700">
                <a:solidFill>
                  <a:srgbClr val="000000"/>
                </a:solidFill>
                <a:latin typeface="Open Sauce"/>
              </a:rPr>
              <a:t>La entrada marca</a:t>
            </a:r>
            <a:r>
              <a:rPr lang="en-US" sz="1200">
                <a:solidFill>
                  <a:srgbClr val="000000"/>
                </a:solidFill>
                <a:latin typeface="Arimo"/>
              </a:rPr>
              <a:t> al lector lo que es importante. </a:t>
            </a:r>
            <a:r>
              <a:rPr lang="en-US" sz="1200">
                <a:solidFill>
                  <a:srgbClr val="FFFFFF"/>
                </a:solidFill>
                <a:latin typeface="Arimo"/>
              </a:rPr>
              <a:t>The lede frames to the reader what is important.</a:t>
            </a:r>
          </a:p>
        </p:txBody>
      </p:sp>
      <p:grpSp>
        <p:nvGrpSpPr>
          <p:cNvPr id="16" name="Group 16"/>
          <p:cNvGrpSpPr/>
          <p:nvPr/>
        </p:nvGrpSpPr>
        <p:grpSpPr>
          <a:xfrm>
            <a:off x="1668880" y="4975973"/>
            <a:ext cx="693459" cy="621299"/>
            <a:chOff x="0" y="0"/>
            <a:chExt cx="924613" cy="828399"/>
          </a:xfrm>
        </p:grpSpPr>
        <p:grpSp>
          <p:nvGrpSpPr>
            <p:cNvPr id="17" name="Group 17"/>
            <p:cNvGrpSpPr/>
            <p:nvPr/>
          </p:nvGrpSpPr>
          <p:grpSpPr>
            <a:xfrm>
              <a:off x="0" y="63500"/>
              <a:ext cx="774699" cy="764899"/>
              <a:chOff x="0" y="0"/>
              <a:chExt cx="2808191" cy="2772667"/>
            </a:xfrm>
          </p:grpSpPr>
          <p:sp>
            <p:nvSpPr>
              <p:cNvPr id="18" name="Freeform 18"/>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9" name="Freeform 19"/>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0" name="Picture 20"/>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grpSp>
        <p:nvGrpSpPr>
          <p:cNvPr id="21" name="Group 21"/>
          <p:cNvGrpSpPr/>
          <p:nvPr/>
        </p:nvGrpSpPr>
        <p:grpSpPr>
          <a:xfrm>
            <a:off x="1668880" y="6458529"/>
            <a:ext cx="693459" cy="621299"/>
            <a:chOff x="0" y="0"/>
            <a:chExt cx="924613" cy="828399"/>
          </a:xfrm>
        </p:grpSpPr>
        <p:grpSp>
          <p:nvGrpSpPr>
            <p:cNvPr id="22" name="Group 22"/>
            <p:cNvGrpSpPr/>
            <p:nvPr/>
          </p:nvGrpSpPr>
          <p:grpSpPr>
            <a:xfrm>
              <a:off x="0" y="63500"/>
              <a:ext cx="774699" cy="764899"/>
              <a:chOff x="0" y="0"/>
              <a:chExt cx="2808191" cy="2772667"/>
            </a:xfrm>
          </p:grpSpPr>
          <p:sp>
            <p:nvSpPr>
              <p:cNvPr id="23" name="Freeform 23"/>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24" name="Freeform 24"/>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5" name="Picture 2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grpSp>
        <p:nvGrpSpPr>
          <p:cNvPr id="26" name="Group 26"/>
          <p:cNvGrpSpPr/>
          <p:nvPr/>
        </p:nvGrpSpPr>
        <p:grpSpPr>
          <a:xfrm>
            <a:off x="1668880" y="7909797"/>
            <a:ext cx="693459" cy="621299"/>
            <a:chOff x="0" y="0"/>
            <a:chExt cx="924613" cy="828399"/>
          </a:xfrm>
        </p:grpSpPr>
        <p:grpSp>
          <p:nvGrpSpPr>
            <p:cNvPr id="27" name="Group 27"/>
            <p:cNvGrpSpPr/>
            <p:nvPr/>
          </p:nvGrpSpPr>
          <p:grpSpPr>
            <a:xfrm>
              <a:off x="0" y="63500"/>
              <a:ext cx="774699" cy="764899"/>
              <a:chOff x="0" y="0"/>
              <a:chExt cx="2808191" cy="2772667"/>
            </a:xfrm>
          </p:grpSpPr>
          <p:sp>
            <p:nvSpPr>
              <p:cNvPr id="28" name="Freeform 28"/>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29" name="Freeform 29"/>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30" name="Picture 30"/>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212988" y="2224365"/>
            <a:ext cx="5536094" cy="7344735"/>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9409711" y="2224365"/>
            <a:ext cx="5734041" cy="7316160"/>
          </a:xfrm>
          <a:prstGeom prst="rect">
            <a:avLst/>
          </a:prstGeom>
        </p:spPr>
      </p:pic>
      <p:pic>
        <p:nvPicPr>
          <p:cNvPr id="4" name="Picture 4"/>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4727269">
            <a:off x="-6364131" y="188717"/>
            <a:ext cx="8384352" cy="11032042"/>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4994161">
            <a:off x="16713040" y="-2068366"/>
            <a:ext cx="8911803" cy="11726056"/>
          </a:xfrm>
          <a:prstGeom prst="rect">
            <a:avLst/>
          </a:prstGeom>
        </p:spPr>
      </p:pic>
      <p:sp>
        <p:nvSpPr>
          <p:cNvPr id="6" name="TextBox 6"/>
          <p:cNvSpPr txBox="1"/>
          <p:nvPr/>
        </p:nvSpPr>
        <p:spPr>
          <a:xfrm>
            <a:off x="9737431" y="4141489"/>
            <a:ext cx="5008277" cy="4299585"/>
          </a:xfrm>
          <a:prstGeom prst="rect">
            <a:avLst/>
          </a:prstGeom>
        </p:spPr>
        <p:txBody>
          <a:bodyPr lIns="0" tIns="0" rIns="0" bIns="0" rtlCol="0" anchor="t">
            <a:spAutoFit/>
          </a:bodyPr>
          <a:lstStyle/>
          <a:p>
            <a:pPr marL="0" lvl="0" indent="0" algn="l">
              <a:lnSpc>
                <a:spcPts val="3779"/>
              </a:lnSpc>
              <a:spcBef>
                <a:spcPct val="0"/>
              </a:spcBef>
            </a:pPr>
            <a:r>
              <a:rPr lang="en-US" sz="2700">
                <a:solidFill>
                  <a:srgbClr val="000000"/>
                </a:solidFill>
                <a:latin typeface="Open Sauce"/>
              </a:rPr>
              <a:t>A Nazarene pastor in Los Angeles, California, who also works as a tow truck driver has been sharing the love of Jesus Christ during his service calls since 2014. </a:t>
            </a:r>
            <a:r>
              <a:rPr lang="en-US" sz="2700">
                <a:solidFill>
                  <a:srgbClr val="000000"/>
                </a:solidFill>
                <a:latin typeface="Open Sauce Bold"/>
              </a:rPr>
              <a:t>Through his “ministry on wheels,” he has led over 20 people to the Lord.</a:t>
            </a:r>
          </a:p>
        </p:txBody>
      </p:sp>
      <p:sp>
        <p:nvSpPr>
          <p:cNvPr id="7" name="TextBox 7"/>
          <p:cNvSpPr txBox="1"/>
          <p:nvPr/>
        </p:nvSpPr>
        <p:spPr>
          <a:xfrm>
            <a:off x="2753174" y="1414740"/>
            <a:ext cx="12781652" cy="809625"/>
          </a:xfrm>
          <a:prstGeom prst="rect">
            <a:avLst/>
          </a:prstGeom>
        </p:spPr>
        <p:txBody>
          <a:bodyPr lIns="0" tIns="0" rIns="0" bIns="0" rtlCol="0" anchor="t">
            <a:spAutoFit/>
          </a:bodyPr>
          <a:lstStyle/>
          <a:p>
            <a:pPr marL="0" lvl="0" indent="0" algn="ctr">
              <a:lnSpc>
                <a:spcPts val="6000"/>
              </a:lnSpc>
              <a:spcBef>
                <a:spcPct val="0"/>
              </a:spcBef>
            </a:pPr>
            <a:r>
              <a:rPr lang="en-US" sz="6000" spc="60">
                <a:solidFill>
                  <a:srgbClr val="FFFFFF"/>
                </a:solidFill>
                <a:latin typeface="Luckiest Guy Bold"/>
              </a:rPr>
              <a:t>lede example #1</a:t>
            </a:r>
          </a:p>
        </p:txBody>
      </p:sp>
      <p:sp>
        <p:nvSpPr>
          <p:cNvPr id="8" name="TextBox 8"/>
          <p:cNvSpPr txBox="1"/>
          <p:nvPr/>
        </p:nvSpPr>
        <p:spPr>
          <a:xfrm>
            <a:off x="3659382" y="2444696"/>
            <a:ext cx="4537099" cy="6618508"/>
          </a:xfrm>
          <a:prstGeom prst="rect">
            <a:avLst/>
          </a:prstGeom>
        </p:spPr>
        <p:txBody>
          <a:bodyPr lIns="0" tIns="0" rIns="0" bIns="0" rtlCol="0" anchor="t">
            <a:spAutoFit/>
          </a:bodyPr>
          <a:lstStyle/>
          <a:p>
            <a:pPr>
              <a:lnSpc>
                <a:spcPts val="4012"/>
              </a:lnSpc>
              <a:spcBef>
                <a:spcPct val="0"/>
              </a:spcBef>
            </a:pPr>
            <a:r>
              <a:rPr lang="en-US" sz="2866">
                <a:solidFill>
                  <a:srgbClr val="000000"/>
                </a:solidFill>
                <a:latin typeface="Open Sauce"/>
              </a:rPr>
              <a:t>Un pastor nazareno de Los Ángeles, California, que también trabaja como conductor de grúas, ha estado compartiendo el amor de Jesucristo durante sus llamadas de servicio desde 2014. </a:t>
            </a:r>
            <a:r>
              <a:rPr lang="en-US" sz="2866">
                <a:solidFill>
                  <a:srgbClr val="000000"/>
                </a:solidFill>
                <a:latin typeface="Open Sauce Bold"/>
              </a:rPr>
              <a:t>A través de su “ministerio sobre ruedas”, ha llevado a más de 20 personas al Señor.</a:t>
            </a:r>
          </a:p>
        </p:txBody>
      </p:sp>
      <p:sp>
        <p:nvSpPr>
          <p:cNvPr id="9" name="TextBox 9"/>
          <p:cNvSpPr txBox="1"/>
          <p:nvPr/>
        </p:nvSpPr>
        <p:spPr>
          <a:xfrm>
            <a:off x="2753174" y="624798"/>
            <a:ext cx="12781652" cy="809625"/>
          </a:xfrm>
          <a:prstGeom prst="rect">
            <a:avLst/>
          </a:prstGeom>
        </p:spPr>
        <p:txBody>
          <a:bodyPr lIns="0" tIns="0" rIns="0" bIns="0" rtlCol="0" anchor="t">
            <a:spAutoFit/>
          </a:bodyPr>
          <a:lstStyle/>
          <a:p>
            <a:pPr marL="0" lvl="0" indent="0" algn="ctr">
              <a:lnSpc>
                <a:spcPts val="6000"/>
              </a:lnSpc>
              <a:spcBef>
                <a:spcPct val="0"/>
              </a:spcBef>
            </a:pPr>
            <a:r>
              <a:rPr lang="en-US" sz="6000" spc="60">
                <a:solidFill>
                  <a:srgbClr val="000000"/>
                </a:solidFill>
                <a:latin typeface="Luckiest Guy Bold"/>
              </a:rPr>
              <a:t>ejemplo de entrada #1</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917E"/>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212988" y="2224365"/>
            <a:ext cx="5536094" cy="7344735"/>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9409711" y="2224365"/>
            <a:ext cx="5734041" cy="7316160"/>
          </a:xfrm>
          <a:prstGeom prst="rect">
            <a:avLst/>
          </a:prstGeom>
        </p:spPr>
      </p:pic>
      <p:pic>
        <p:nvPicPr>
          <p:cNvPr id="4" name="Picture 4"/>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4727269">
            <a:off x="-6364131" y="188717"/>
            <a:ext cx="8384352" cy="11032042"/>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4994161">
            <a:off x="16713040" y="-2068366"/>
            <a:ext cx="8911803" cy="11726056"/>
          </a:xfrm>
          <a:prstGeom prst="rect">
            <a:avLst/>
          </a:prstGeom>
        </p:spPr>
      </p:pic>
      <p:sp>
        <p:nvSpPr>
          <p:cNvPr id="6" name="TextBox 6"/>
          <p:cNvSpPr txBox="1"/>
          <p:nvPr/>
        </p:nvSpPr>
        <p:spPr>
          <a:xfrm>
            <a:off x="9737431" y="3901459"/>
            <a:ext cx="5008277" cy="4779645"/>
          </a:xfrm>
          <a:prstGeom prst="rect">
            <a:avLst/>
          </a:prstGeom>
        </p:spPr>
        <p:txBody>
          <a:bodyPr lIns="0" tIns="0" rIns="0" bIns="0" rtlCol="0" anchor="t">
            <a:spAutoFit/>
          </a:bodyPr>
          <a:lstStyle/>
          <a:p>
            <a:pPr marL="0" lvl="0" indent="0" algn="l">
              <a:lnSpc>
                <a:spcPts val="3779"/>
              </a:lnSpc>
              <a:spcBef>
                <a:spcPct val="0"/>
              </a:spcBef>
            </a:pPr>
            <a:r>
              <a:rPr lang="en-US" sz="2700">
                <a:solidFill>
                  <a:srgbClr val="000000"/>
                </a:solidFill>
                <a:latin typeface="Open Sauce Bold"/>
              </a:rPr>
              <a:t>A young man named Marvin was facing life in prison. </a:t>
            </a:r>
            <a:r>
              <a:rPr lang="en-US" sz="2700">
                <a:solidFill>
                  <a:srgbClr val="000000"/>
                </a:solidFill>
                <a:latin typeface="Open Sauce"/>
              </a:rPr>
              <a:t>His youth leader, Jenee Noriega, stood up for him and worked with his lawyer so Marvin could have a second chance at finding a brand-new life. Jenee's passion to fight for Marvin stemmed from her own life experiences.</a:t>
            </a:r>
          </a:p>
        </p:txBody>
      </p:sp>
      <p:sp>
        <p:nvSpPr>
          <p:cNvPr id="7" name="TextBox 7"/>
          <p:cNvSpPr txBox="1"/>
          <p:nvPr/>
        </p:nvSpPr>
        <p:spPr>
          <a:xfrm>
            <a:off x="2753174" y="1414740"/>
            <a:ext cx="12781652" cy="809625"/>
          </a:xfrm>
          <a:prstGeom prst="rect">
            <a:avLst/>
          </a:prstGeom>
        </p:spPr>
        <p:txBody>
          <a:bodyPr lIns="0" tIns="0" rIns="0" bIns="0" rtlCol="0" anchor="t">
            <a:spAutoFit/>
          </a:bodyPr>
          <a:lstStyle/>
          <a:p>
            <a:pPr marL="0" lvl="0" indent="0" algn="ctr">
              <a:lnSpc>
                <a:spcPts val="6000"/>
              </a:lnSpc>
              <a:spcBef>
                <a:spcPct val="0"/>
              </a:spcBef>
            </a:pPr>
            <a:r>
              <a:rPr lang="en-US" sz="6000" spc="60">
                <a:solidFill>
                  <a:srgbClr val="FFFFFF"/>
                </a:solidFill>
                <a:latin typeface="Luckiest Guy Bold"/>
              </a:rPr>
              <a:t>lede example #2</a:t>
            </a:r>
          </a:p>
        </p:txBody>
      </p:sp>
      <p:sp>
        <p:nvSpPr>
          <p:cNvPr id="8" name="TextBox 8"/>
          <p:cNvSpPr txBox="1"/>
          <p:nvPr/>
        </p:nvSpPr>
        <p:spPr>
          <a:xfrm>
            <a:off x="3659382" y="2444696"/>
            <a:ext cx="4537099" cy="6618508"/>
          </a:xfrm>
          <a:prstGeom prst="rect">
            <a:avLst/>
          </a:prstGeom>
        </p:spPr>
        <p:txBody>
          <a:bodyPr lIns="0" tIns="0" rIns="0" bIns="0" rtlCol="0" anchor="t">
            <a:spAutoFit/>
          </a:bodyPr>
          <a:lstStyle/>
          <a:p>
            <a:pPr>
              <a:lnSpc>
                <a:spcPts val="4012"/>
              </a:lnSpc>
              <a:spcBef>
                <a:spcPct val="0"/>
              </a:spcBef>
            </a:pPr>
            <a:r>
              <a:rPr lang="en-US" sz="2866">
                <a:solidFill>
                  <a:srgbClr val="000000"/>
                </a:solidFill>
                <a:latin typeface="Open Sauce Bold"/>
              </a:rPr>
              <a:t>Un joven llamado Marvin se enfrentaba a cadena perpetua.</a:t>
            </a:r>
            <a:r>
              <a:rPr lang="en-US" sz="2866">
                <a:solidFill>
                  <a:srgbClr val="000000"/>
                </a:solidFill>
                <a:latin typeface="Open Sauce"/>
              </a:rPr>
              <a:t> Su líder de jóvenes, Jenee Noriega, lo defendió y trabajó con su abogado para que Marvin pudiera tener una segunda oportunidad de encontrar una nueva vida. La pasión de Jenee por luchar por Marvin surgió de sus propias experiencias de vida.</a:t>
            </a:r>
          </a:p>
        </p:txBody>
      </p:sp>
      <p:sp>
        <p:nvSpPr>
          <p:cNvPr id="9" name="TextBox 9"/>
          <p:cNvSpPr txBox="1"/>
          <p:nvPr/>
        </p:nvSpPr>
        <p:spPr>
          <a:xfrm>
            <a:off x="2753174" y="624798"/>
            <a:ext cx="12781652" cy="809625"/>
          </a:xfrm>
          <a:prstGeom prst="rect">
            <a:avLst/>
          </a:prstGeom>
        </p:spPr>
        <p:txBody>
          <a:bodyPr lIns="0" tIns="0" rIns="0" bIns="0" rtlCol="0" anchor="t">
            <a:spAutoFit/>
          </a:bodyPr>
          <a:lstStyle/>
          <a:p>
            <a:pPr marL="0" lvl="0" indent="0" algn="ctr">
              <a:lnSpc>
                <a:spcPts val="6000"/>
              </a:lnSpc>
              <a:spcBef>
                <a:spcPct val="0"/>
              </a:spcBef>
            </a:pPr>
            <a:r>
              <a:rPr lang="en-US" sz="6000" spc="60">
                <a:solidFill>
                  <a:srgbClr val="000000"/>
                </a:solidFill>
                <a:latin typeface="Luckiest Guy Bold"/>
              </a:rPr>
              <a:t>ejemplo de entrada #2</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3212988" y="2224365"/>
            <a:ext cx="5536094" cy="7344735"/>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9409711" y="2224365"/>
            <a:ext cx="5734041" cy="7316160"/>
          </a:xfrm>
          <a:prstGeom prst="rect">
            <a:avLst/>
          </a:prstGeom>
        </p:spPr>
      </p:pic>
      <p:pic>
        <p:nvPicPr>
          <p:cNvPr id="4" name="Picture 4"/>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4727269">
            <a:off x="-6364131" y="188717"/>
            <a:ext cx="8384352" cy="11032042"/>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4994161">
            <a:off x="16713040" y="-2068366"/>
            <a:ext cx="8911803" cy="11726056"/>
          </a:xfrm>
          <a:prstGeom prst="rect">
            <a:avLst/>
          </a:prstGeom>
        </p:spPr>
      </p:pic>
      <p:sp>
        <p:nvSpPr>
          <p:cNvPr id="6" name="TextBox 6"/>
          <p:cNvSpPr txBox="1"/>
          <p:nvPr/>
        </p:nvSpPr>
        <p:spPr>
          <a:xfrm>
            <a:off x="9737431" y="3421399"/>
            <a:ext cx="5008277" cy="5739765"/>
          </a:xfrm>
          <a:prstGeom prst="rect">
            <a:avLst/>
          </a:prstGeom>
        </p:spPr>
        <p:txBody>
          <a:bodyPr lIns="0" tIns="0" rIns="0" bIns="0" rtlCol="0" anchor="t">
            <a:spAutoFit/>
          </a:bodyPr>
          <a:lstStyle/>
          <a:p>
            <a:pPr marL="0" lvl="0" indent="0" algn="l">
              <a:lnSpc>
                <a:spcPts val="3779"/>
              </a:lnSpc>
              <a:spcBef>
                <a:spcPct val="0"/>
              </a:spcBef>
            </a:pPr>
            <a:r>
              <a:rPr lang="en-US" sz="2700">
                <a:solidFill>
                  <a:srgbClr val="000000"/>
                </a:solidFill>
                <a:latin typeface="Open Sauce Bold"/>
              </a:rPr>
              <a:t>Mario and Irma Martinez had been faithfully serving the Lord for many years in Argentina when they began to feel restless.</a:t>
            </a:r>
            <a:r>
              <a:rPr lang="en-US" sz="2700">
                <a:solidFill>
                  <a:srgbClr val="000000"/>
                </a:solidFill>
                <a:latin typeface="Open Sauce"/>
              </a:rPr>
              <a:t> Mario had already served in numerous roles, including as a pastor, faculty member at Nazarene Theological Seminary–Southern Cone, and as a district superintendent, all at a young age.</a:t>
            </a:r>
          </a:p>
        </p:txBody>
      </p:sp>
      <p:sp>
        <p:nvSpPr>
          <p:cNvPr id="7" name="TextBox 7"/>
          <p:cNvSpPr txBox="1"/>
          <p:nvPr/>
        </p:nvSpPr>
        <p:spPr>
          <a:xfrm>
            <a:off x="2753174" y="1414740"/>
            <a:ext cx="12781652" cy="809625"/>
          </a:xfrm>
          <a:prstGeom prst="rect">
            <a:avLst/>
          </a:prstGeom>
        </p:spPr>
        <p:txBody>
          <a:bodyPr lIns="0" tIns="0" rIns="0" bIns="0" rtlCol="0" anchor="t">
            <a:spAutoFit/>
          </a:bodyPr>
          <a:lstStyle/>
          <a:p>
            <a:pPr marL="0" lvl="0" indent="0" algn="ctr">
              <a:lnSpc>
                <a:spcPts val="6000"/>
              </a:lnSpc>
              <a:spcBef>
                <a:spcPct val="0"/>
              </a:spcBef>
            </a:pPr>
            <a:r>
              <a:rPr lang="en-US" sz="6000" spc="60">
                <a:solidFill>
                  <a:srgbClr val="FFFFFF"/>
                </a:solidFill>
                <a:latin typeface="Luckiest Guy Bold"/>
              </a:rPr>
              <a:t>lede example #3</a:t>
            </a:r>
          </a:p>
        </p:txBody>
      </p:sp>
      <p:sp>
        <p:nvSpPr>
          <p:cNvPr id="8" name="TextBox 8"/>
          <p:cNvSpPr txBox="1"/>
          <p:nvPr/>
        </p:nvSpPr>
        <p:spPr>
          <a:xfrm>
            <a:off x="3563132" y="2455688"/>
            <a:ext cx="4860270" cy="6442869"/>
          </a:xfrm>
          <a:prstGeom prst="rect">
            <a:avLst/>
          </a:prstGeom>
        </p:spPr>
        <p:txBody>
          <a:bodyPr lIns="0" tIns="0" rIns="0" bIns="0" rtlCol="0" anchor="t">
            <a:spAutoFit/>
          </a:bodyPr>
          <a:lstStyle/>
          <a:p>
            <a:pPr>
              <a:lnSpc>
                <a:spcPts val="3640"/>
              </a:lnSpc>
              <a:spcBef>
                <a:spcPct val="0"/>
              </a:spcBef>
            </a:pPr>
            <a:r>
              <a:rPr lang="en-US" sz="2600">
                <a:solidFill>
                  <a:srgbClr val="000000"/>
                </a:solidFill>
                <a:latin typeface="Open Sauce Bold"/>
              </a:rPr>
              <a:t>Mario e Irma Martínez habían estado sirviendo fielmente al Señor durante muchos años en Argentina cuando comenzaron a sentirse inquietos.</a:t>
            </a:r>
            <a:r>
              <a:rPr lang="en-US" sz="2600">
                <a:solidFill>
                  <a:srgbClr val="000000"/>
                </a:solidFill>
                <a:latin typeface="Open Sauce"/>
              </a:rPr>
              <a:t> Mario ya había desempeñado numerosas funciones, incluso como pastor, miembro de la facultad en el Seminario Teológico Nazareno del Cono Sur y como superintendente de distrito, todo a una edad temprana.</a:t>
            </a:r>
          </a:p>
        </p:txBody>
      </p:sp>
      <p:sp>
        <p:nvSpPr>
          <p:cNvPr id="9" name="TextBox 9"/>
          <p:cNvSpPr txBox="1"/>
          <p:nvPr/>
        </p:nvSpPr>
        <p:spPr>
          <a:xfrm>
            <a:off x="2753174" y="624798"/>
            <a:ext cx="12781652" cy="809625"/>
          </a:xfrm>
          <a:prstGeom prst="rect">
            <a:avLst/>
          </a:prstGeom>
        </p:spPr>
        <p:txBody>
          <a:bodyPr lIns="0" tIns="0" rIns="0" bIns="0" rtlCol="0" anchor="t">
            <a:spAutoFit/>
          </a:bodyPr>
          <a:lstStyle/>
          <a:p>
            <a:pPr marL="0" lvl="0" indent="0" algn="ctr">
              <a:lnSpc>
                <a:spcPts val="6000"/>
              </a:lnSpc>
              <a:spcBef>
                <a:spcPct val="0"/>
              </a:spcBef>
            </a:pPr>
            <a:r>
              <a:rPr lang="en-US" sz="6000" spc="60">
                <a:solidFill>
                  <a:srgbClr val="000000"/>
                </a:solidFill>
                <a:latin typeface="Luckiest Guy Bold"/>
              </a:rPr>
              <a:t>ejemplo de entrada #3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grpSp>
        <p:nvGrpSpPr>
          <p:cNvPr id="2" name="Group 2"/>
          <p:cNvGrpSpPr/>
          <p:nvPr/>
        </p:nvGrpSpPr>
        <p:grpSpPr>
          <a:xfrm>
            <a:off x="1028700" y="1028700"/>
            <a:ext cx="16230600" cy="8229600"/>
            <a:chOff x="0" y="0"/>
            <a:chExt cx="78445335" cy="39775100"/>
          </a:xfrm>
        </p:grpSpPr>
        <p:sp>
          <p:nvSpPr>
            <p:cNvPr id="3" name="Freeform 3"/>
            <p:cNvSpPr/>
            <p:nvPr/>
          </p:nvSpPr>
          <p:spPr>
            <a:xfrm>
              <a:off x="72390" y="72390"/>
              <a:ext cx="78300556" cy="39630318"/>
            </a:xfrm>
            <a:custGeom>
              <a:avLst/>
              <a:gdLst/>
              <a:ahLst/>
              <a:cxnLst/>
              <a:rect l="l" t="t" r="r" b="b"/>
              <a:pathLst>
                <a:path w="78300556" h="39630318">
                  <a:moveTo>
                    <a:pt x="0" y="0"/>
                  </a:moveTo>
                  <a:lnTo>
                    <a:pt x="78300556" y="0"/>
                  </a:lnTo>
                  <a:lnTo>
                    <a:pt x="78300556" y="39630318"/>
                  </a:lnTo>
                  <a:lnTo>
                    <a:pt x="0" y="39630318"/>
                  </a:lnTo>
                  <a:lnTo>
                    <a:pt x="0" y="0"/>
                  </a:lnTo>
                  <a:close/>
                </a:path>
              </a:pathLst>
            </a:custGeom>
            <a:solidFill>
              <a:srgbClr val="76DFD6"/>
            </a:solidFill>
          </p:spPr>
        </p:sp>
        <p:sp>
          <p:nvSpPr>
            <p:cNvPr id="4" name="Freeform 4"/>
            <p:cNvSpPr/>
            <p:nvPr/>
          </p:nvSpPr>
          <p:spPr>
            <a:xfrm>
              <a:off x="0" y="0"/>
              <a:ext cx="78445333" cy="39775101"/>
            </a:xfrm>
            <a:custGeom>
              <a:avLst/>
              <a:gdLst/>
              <a:ahLst/>
              <a:cxnLst/>
              <a:rect l="l" t="t" r="r" b="b"/>
              <a:pathLst>
                <a:path w="78445333" h="39775101">
                  <a:moveTo>
                    <a:pt x="78300554" y="39630319"/>
                  </a:moveTo>
                  <a:lnTo>
                    <a:pt x="78445333" y="39630319"/>
                  </a:lnTo>
                  <a:lnTo>
                    <a:pt x="78445333" y="39775101"/>
                  </a:lnTo>
                  <a:lnTo>
                    <a:pt x="78300554" y="39775101"/>
                  </a:lnTo>
                  <a:lnTo>
                    <a:pt x="78300554" y="39630319"/>
                  </a:lnTo>
                  <a:close/>
                  <a:moveTo>
                    <a:pt x="0" y="144780"/>
                  </a:moveTo>
                  <a:lnTo>
                    <a:pt x="144780" y="144780"/>
                  </a:lnTo>
                  <a:lnTo>
                    <a:pt x="144780" y="39630319"/>
                  </a:lnTo>
                  <a:lnTo>
                    <a:pt x="0" y="39630319"/>
                  </a:lnTo>
                  <a:lnTo>
                    <a:pt x="0" y="144780"/>
                  </a:lnTo>
                  <a:close/>
                  <a:moveTo>
                    <a:pt x="0" y="39630319"/>
                  </a:moveTo>
                  <a:lnTo>
                    <a:pt x="144780" y="39630319"/>
                  </a:lnTo>
                  <a:lnTo>
                    <a:pt x="144780" y="39775101"/>
                  </a:lnTo>
                  <a:lnTo>
                    <a:pt x="0" y="39775101"/>
                  </a:lnTo>
                  <a:lnTo>
                    <a:pt x="0" y="39630319"/>
                  </a:lnTo>
                  <a:close/>
                  <a:moveTo>
                    <a:pt x="78300554" y="144780"/>
                  </a:moveTo>
                  <a:lnTo>
                    <a:pt x="78445333" y="144780"/>
                  </a:lnTo>
                  <a:lnTo>
                    <a:pt x="78445333" y="39630319"/>
                  </a:lnTo>
                  <a:lnTo>
                    <a:pt x="78300554" y="39630319"/>
                  </a:lnTo>
                  <a:lnTo>
                    <a:pt x="78300554" y="144780"/>
                  </a:lnTo>
                  <a:close/>
                  <a:moveTo>
                    <a:pt x="144780" y="39630319"/>
                  </a:moveTo>
                  <a:lnTo>
                    <a:pt x="78300554" y="39630319"/>
                  </a:lnTo>
                  <a:lnTo>
                    <a:pt x="78300554" y="39775101"/>
                  </a:lnTo>
                  <a:lnTo>
                    <a:pt x="144780" y="39775101"/>
                  </a:lnTo>
                  <a:lnTo>
                    <a:pt x="144780" y="39630319"/>
                  </a:lnTo>
                  <a:close/>
                  <a:moveTo>
                    <a:pt x="78300554" y="0"/>
                  </a:moveTo>
                  <a:lnTo>
                    <a:pt x="78445333" y="0"/>
                  </a:lnTo>
                  <a:lnTo>
                    <a:pt x="78445333" y="144780"/>
                  </a:lnTo>
                  <a:lnTo>
                    <a:pt x="78300554" y="144780"/>
                  </a:lnTo>
                  <a:lnTo>
                    <a:pt x="78300554" y="0"/>
                  </a:lnTo>
                  <a:close/>
                  <a:moveTo>
                    <a:pt x="0" y="0"/>
                  </a:moveTo>
                  <a:lnTo>
                    <a:pt x="144780" y="0"/>
                  </a:lnTo>
                  <a:lnTo>
                    <a:pt x="144780" y="144780"/>
                  </a:lnTo>
                  <a:lnTo>
                    <a:pt x="0" y="144780"/>
                  </a:lnTo>
                  <a:lnTo>
                    <a:pt x="0" y="0"/>
                  </a:lnTo>
                  <a:close/>
                  <a:moveTo>
                    <a:pt x="144780" y="0"/>
                  </a:moveTo>
                  <a:lnTo>
                    <a:pt x="78300554" y="0"/>
                  </a:lnTo>
                  <a:lnTo>
                    <a:pt x="78300554" y="144780"/>
                  </a:lnTo>
                  <a:lnTo>
                    <a:pt x="144780" y="144780"/>
                  </a:lnTo>
                  <a:lnTo>
                    <a:pt x="144780" y="0"/>
                  </a:lnTo>
                  <a:close/>
                </a:path>
              </a:pathLst>
            </a:custGeom>
            <a:solidFill>
              <a:srgbClr val="000000"/>
            </a:solidFill>
          </p:spPr>
        </p:sp>
      </p:grpSp>
      <p:grpSp>
        <p:nvGrpSpPr>
          <p:cNvPr id="5" name="Group 5"/>
          <p:cNvGrpSpPr/>
          <p:nvPr/>
        </p:nvGrpSpPr>
        <p:grpSpPr>
          <a:xfrm>
            <a:off x="16509670" y="453843"/>
            <a:ext cx="1083687" cy="1496250"/>
            <a:chOff x="0" y="0"/>
            <a:chExt cx="1444916" cy="1995000"/>
          </a:xfrm>
        </p:grpSpPr>
        <p:pic>
          <p:nvPicPr>
            <p:cNvPr id="6" name="Picture 6"/>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751691">
              <a:off x="189981" y="30103"/>
              <a:ext cx="475553" cy="1803822"/>
            </a:xfrm>
            <a:prstGeom prst="rect">
              <a:avLst/>
            </a:prstGeom>
          </p:spPr>
        </p:pic>
        <p:pic>
          <p:nvPicPr>
            <p:cNvPr id="7" name="Picture 7"/>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751691">
              <a:off x="779382" y="161075"/>
              <a:ext cx="475553" cy="1803822"/>
            </a:xfrm>
            <a:prstGeom prst="rect">
              <a:avLst/>
            </a:prstGeom>
          </p:spPr>
        </p:pic>
      </p:grpSp>
      <p:grpSp>
        <p:nvGrpSpPr>
          <p:cNvPr id="8" name="Group 8"/>
          <p:cNvGrpSpPr/>
          <p:nvPr/>
        </p:nvGrpSpPr>
        <p:grpSpPr>
          <a:xfrm>
            <a:off x="1668880" y="3657597"/>
            <a:ext cx="693459" cy="621299"/>
            <a:chOff x="0" y="0"/>
            <a:chExt cx="924613" cy="828399"/>
          </a:xfrm>
        </p:grpSpPr>
        <p:grpSp>
          <p:nvGrpSpPr>
            <p:cNvPr id="9" name="Group 9"/>
            <p:cNvGrpSpPr/>
            <p:nvPr/>
          </p:nvGrpSpPr>
          <p:grpSpPr>
            <a:xfrm>
              <a:off x="0" y="63500"/>
              <a:ext cx="774699" cy="764899"/>
              <a:chOff x="0" y="0"/>
              <a:chExt cx="2808191" cy="2772667"/>
            </a:xfrm>
          </p:grpSpPr>
          <p:sp>
            <p:nvSpPr>
              <p:cNvPr id="10" name="Freeform 10"/>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1" name="Freeform 11"/>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12" name="Picture 12"/>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300" y="0"/>
              <a:ext cx="810313" cy="741436"/>
            </a:xfrm>
            <a:prstGeom prst="rect">
              <a:avLst/>
            </a:prstGeom>
          </p:spPr>
        </p:pic>
      </p:grpSp>
      <p:grpSp>
        <p:nvGrpSpPr>
          <p:cNvPr id="13" name="Group 13"/>
          <p:cNvGrpSpPr/>
          <p:nvPr/>
        </p:nvGrpSpPr>
        <p:grpSpPr>
          <a:xfrm>
            <a:off x="1668880" y="4941301"/>
            <a:ext cx="693459" cy="621299"/>
            <a:chOff x="0" y="0"/>
            <a:chExt cx="924613" cy="828399"/>
          </a:xfrm>
        </p:grpSpPr>
        <p:grpSp>
          <p:nvGrpSpPr>
            <p:cNvPr id="14" name="Group 14"/>
            <p:cNvGrpSpPr/>
            <p:nvPr/>
          </p:nvGrpSpPr>
          <p:grpSpPr>
            <a:xfrm>
              <a:off x="0" y="63500"/>
              <a:ext cx="774699" cy="764899"/>
              <a:chOff x="0" y="0"/>
              <a:chExt cx="2808191" cy="2772667"/>
            </a:xfrm>
          </p:grpSpPr>
          <p:sp>
            <p:nvSpPr>
              <p:cNvPr id="15" name="Freeform 15"/>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6" name="Freeform 16"/>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17" name="Picture 1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300" y="0"/>
              <a:ext cx="810313" cy="741436"/>
            </a:xfrm>
            <a:prstGeom prst="rect">
              <a:avLst/>
            </a:prstGeom>
          </p:spPr>
        </p:pic>
      </p:grpSp>
      <p:grpSp>
        <p:nvGrpSpPr>
          <p:cNvPr id="18" name="Group 18"/>
          <p:cNvGrpSpPr/>
          <p:nvPr/>
        </p:nvGrpSpPr>
        <p:grpSpPr>
          <a:xfrm>
            <a:off x="1668880" y="6751561"/>
            <a:ext cx="693459" cy="621299"/>
            <a:chOff x="0" y="0"/>
            <a:chExt cx="924613" cy="828399"/>
          </a:xfrm>
        </p:grpSpPr>
        <p:grpSp>
          <p:nvGrpSpPr>
            <p:cNvPr id="19" name="Group 19"/>
            <p:cNvGrpSpPr/>
            <p:nvPr/>
          </p:nvGrpSpPr>
          <p:grpSpPr>
            <a:xfrm>
              <a:off x="0" y="63500"/>
              <a:ext cx="774699" cy="764899"/>
              <a:chOff x="0" y="0"/>
              <a:chExt cx="2808191" cy="2772667"/>
            </a:xfrm>
          </p:grpSpPr>
          <p:sp>
            <p:nvSpPr>
              <p:cNvPr id="20" name="Freeform 20"/>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21" name="Freeform 21"/>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2" name="Picture 22"/>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300" y="0"/>
              <a:ext cx="810313" cy="741436"/>
            </a:xfrm>
            <a:prstGeom prst="rect">
              <a:avLst/>
            </a:prstGeom>
          </p:spPr>
        </p:pic>
      </p:grpSp>
      <p:grpSp>
        <p:nvGrpSpPr>
          <p:cNvPr id="23" name="Group 23"/>
          <p:cNvGrpSpPr/>
          <p:nvPr/>
        </p:nvGrpSpPr>
        <p:grpSpPr>
          <a:xfrm>
            <a:off x="1668880" y="8073821"/>
            <a:ext cx="693459" cy="621299"/>
            <a:chOff x="0" y="0"/>
            <a:chExt cx="924613" cy="828399"/>
          </a:xfrm>
        </p:grpSpPr>
        <p:grpSp>
          <p:nvGrpSpPr>
            <p:cNvPr id="24" name="Group 24"/>
            <p:cNvGrpSpPr/>
            <p:nvPr/>
          </p:nvGrpSpPr>
          <p:grpSpPr>
            <a:xfrm>
              <a:off x="0" y="63500"/>
              <a:ext cx="774699" cy="764899"/>
              <a:chOff x="0" y="0"/>
              <a:chExt cx="2808191" cy="2772667"/>
            </a:xfrm>
          </p:grpSpPr>
          <p:sp>
            <p:nvSpPr>
              <p:cNvPr id="25" name="Freeform 25"/>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26" name="Freeform 26"/>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7" name="Picture 2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114300" y="0"/>
              <a:ext cx="810313" cy="741436"/>
            </a:xfrm>
            <a:prstGeom prst="rect">
              <a:avLst/>
            </a:prstGeom>
          </p:spPr>
        </p:pic>
      </p:grpSp>
      <p:sp>
        <p:nvSpPr>
          <p:cNvPr id="28" name="TextBox 28"/>
          <p:cNvSpPr txBox="1"/>
          <p:nvPr/>
        </p:nvSpPr>
        <p:spPr>
          <a:xfrm>
            <a:off x="4247765" y="1533665"/>
            <a:ext cx="9792469" cy="1421765"/>
          </a:xfrm>
          <a:prstGeom prst="rect">
            <a:avLst/>
          </a:prstGeom>
        </p:spPr>
        <p:txBody>
          <a:bodyPr lIns="0" tIns="0" rIns="0" bIns="0" rtlCol="0" anchor="t">
            <a:spAutoFit/>
          </a:bodyPr>
          <a:lstStyle/>
          <a:p>
            <a:pPr algn="ctr">
              <a:lnSpc>
                <a:spcPts val="5499"/>
              </a:lnSpc>
            </a:pPr>
            <a:r>
              <a:rPr lang="en-US" sz="5499" spc="54">
                <a:solidFill>
                  <a:srgbClr val="000000"/>
                </a:solidFill>
                <a:latin typeface="Luckiest Guy Bold"/>
              </a:rPr>
              <a:t>pirámide invertida</a:t>
            </a:r>
          </a:p>
          <a:p>
            <a:pPr marL="0" lvl="0" indent="0" algn="ctr">
              <a:lnSpc>
                <a:spcPts val="5499"/>
              </a:lnSpc>
              <a:spcBef>
                <a:spcPct val="0"/>
              </a:spcBef>
            </a:pPr>
            <a:r>
              <a:rPr lang="en-US" sz="5499" spc="54">
                <a:solidFill>
                  <a:srgbClr val="FFFFFF"/>
                </a:solidFill>
                <a:latin typeface="Luckiest Guy Bold"/>
              </a:rPr>
              <a:t>inverted pyramid</a:t>
            </a:r>
          </a:p>
        </p:txBody>
      </p:sp>
      <p:sp>
        <p:nvSpPr>
          <p:cNvPr id="29" name="TextBox 29"/>
          <p:cNvSpPr txBox="1"/>
          <p:nvPr/>
        </p:nvSpPr>
        <p:spPr>
          <a:xfrm>
            <a:off x="2543122" y="3463990"/>
            <a:ext cx="12520990" cy="5259705"/>
          </a:xfrm>
          <a:prstGeom prst="rect">
            <a:avLst/>
          </a:prstGeom>
        </p:spPr>
        <p:txBody>
          <a:bodyPr lIns="0" tIns="0" rIns="0" bIns="0" rtlCol="0" anchor="t">
            <a:spAutoFit/>
          </a:bodyPr>
          <a:lstStyle/>
          <a:p>
            <a:pPr>
              <a:lnSpc>
                <a:spcPts val="3779"/>
              </a:lnSpc>
            </a:pPr>
            <a:r>
              <a:rPr lang="en-US" sz="2700">
                <a:solidFill>
                  <a:srgbClr val="000000"/>
                </a:solidFill>
                <a:latin typeface="Open Sauce"/>
              </a:rPr>
              <a:t>Comience con la información más necesaria. </a:t>
            </a:r>
            <a:r>
              <a:rPr lang="en-US" sz="2700">
                <a:solidFill>
                  <a:srgbClr val="FFFFFF"/>
                </a:solidFill>
                <a:latin typeface="Open Sauce"/>
              </a:rPr>
              <a:t>Begin with the most necessary information.</a:t>
            </a:r>
          </a:p>
          <a:p>
            <a:pPr>
              <a:lnSpc>
                <a:spcPts val="3779"/>
              </a:lnSpc>
            </a:pPr>
            <a:endParaRPr lang="en-US" sz="2700">
              <a:solidFill>
                <a:srgbClr val="FFFFFF"/>
              </a:solidFill>
              <a:latin typeface="Open Sauce"/>
            </a:endParaRPr>
          </a:p>
          <a:p>
            <a:pPr>
              <a:lnSpc>
                <a:spcPts val="3779"/>
              </a:lnSpc>
            </a:pPr>
            <a:r>
              <a:rPr lang="en-US" sz="1200">
                <a:solidFill>
                  <a:srgbClr val="000000"/>
                </a:solidFill>
                <a:latin typeface="Arimo"/>
              </a:rPr>
              <a:t>Complete los detalles que la entrada no aborda. </a:t>
            </a:r>
            <a:r>
              <a:rPr lang="en-US" sz="1200">
                <a:solidFill>
                  <a:srgbClr val="FFFFFF"/>
                </a:solidFill>
                <a:latin typeface="Arimo"/>
              </a:rPr>
              <a:t>Fill out the details the lede does not address.</a:t>
            </a:r>
          </a:p>
          <a:p>
            <a:pPr>
              <a:lnSpc>
                <a:spcPts val="3779"/>
              </a:lnSpc>
            </a:pPr>
            <a:endParaRPr lang="en-US" sz="1200">
              <a:solidFill>
                <a:srgbClr val="FFFFFF"/>
              </a:solidFill>
              <a:latin typeface="Arimo"/>
            </a:endParaRPr>
          </a:p>
          <a:p>
            <a:pPr>
              <a:lnSpc>
                <a:spcPts val="3779"/>
              </a:lnSpc>
            </a:pPr>
            <a:r>
              <a:rPr lang="en-US" sz="1200">
                <a:solidFill>
                  <a:srgbClr val="000000"/>
                </a:solidFill>
                <a:latin typeface="Arimo"/>
              </a:rPr>
              <a:t>La información que sigue a la entrada proporciona contexto e introduce los elementos inspiradores y atractivos. </a:t>
            </a:r>
            <a:r>
              <a:rPr lang="en-US" sz="1200">
                <a:solidFill>
                  <a:srgbClr val="FFFFFF"/>
                </a:solidFill>
                <a:latin typeface="Arimo"/>
              </a:rPr>
              <a:t>The information that follows the lede provides context and introduces the inspiring and engaging elements.</a:t>
            </a:r>
          </a:p>
          <a:p>
            <a:pPr>
              <a:lnSpc>
                <a:spcPts val="3779"/>
              </a:lnSpc>
            </a:pPr>
            <a:endParaRPr lang="en-US" sz="1200">
              <a:solidFill>
                <a:srgbClr val="FFFFFF"/>
              </a:solidFill>
              <a:latin typeface="Arimo"/>
            </a:endParaRPr>
          </a:p>
          <a:p>
            <a:pPr algn="l">
              <a:lnSpc>
                <a:spcPts val="3779"/>
              </a:lnSpc>
              <a:spcBef>
                <a:spcPct val="0"/>
              </a:spcBef>
            </a:pPr>
            <a:r>
              <a:rPr lang="en-US" sz="1200">
                <a:solidFill>
                  <a:srgbClr val="000000"/>
                </a:solidFill>
                <a:latin typeface="Arimo"/>
              </a:rPr>
              <a:t>Recuento de palabras: 350-500 palabras. </a:t>
            </a:r>
            <a:r>
              <a:rPr lang="en-US" sz="1200">
                <a:solidFill>
                  <a:srgbClr val="FFFFFF"/>
                </a:solidFill>
                <a:latin typeface="Arimo"/>
              </a:rPr>
              <a:t>Word Count: 350-500 words.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388615" y="2166871"/>
            <a:ext cx="4828048" cy="2704867"/>
            <a:chOff x="0" y="0"/>
            <a:chExt cx="6437398" cy="3606490"/>
          </a:xfrm>
        </p:grpSpPr>
        <p:sp>
          <p:nvSpPr>
            <p:cNvPr id="3" name="AutoShape 3"/>
            <p:cNvSpPr/>
            <p:nvPr/>
          </p:nvSpPr>
          <p:spPr>
            <a:xfrm rot="-846823">
              <a:off x="-8080" y="3423554"/>
              <a:ext cx="1017874" cy="0"/>
            </a:xfrm>
            <a:prstGeom prst="line">
              <a:avLst/>
            </a:prstGeom>
            <a:ln w="63500" cap="rnd">
              <a:solidFill>
                <a:srgbClr val="FF917E"/>
              </a:solidFill>
              <a:prstDash val="solid"/>
              <a:headEnd type="none" w="sm" len="sm"/>
              <a:tailEnd type="none" w="sm" len="sm"/>
            </a:ln>
          </p:spPr>
        </p:sp>
        <p:sp>
          <p:nvSpPr>
            <p:cNvPr id="4" name="AutoShape 4"/>
            <p:cNvSpPr/>
            <p:nvPr/>
          </p:nvSpPr>
          <p:spPr>
            <a:xfrm rot="1596520">
              <a:off x="460331" y="1414541"/>
              <a:ext cx="1017874" cy="0"/>
            </a:xfrm>
            <a:prstGeom prst="line">
              <a:avLst/>
            </a:prstGeom>
            <a:ln w="63500" cap="rnd">
              <a:solidFill>
                <a:srgbClr val="FF917E"/>
              </a:solidFill>
              <a:prstDash val="solid"/>
              <a:headEnd type="none" w="sm" len="sm"/>
              <a:tailEnd type="none" w="sm" len="sm"/>
            </a:ln>
          </p:spPr>
        </p:sp>
        <p:sp>
          <p:nvSpPr>
            <p:cNvPr id="5" name="AutoShape 5"/>
            <p:cNvSpPr/>
            <p:nvPr/>
          </p:nvSpPr>
          <p:spPr>
            <a:xfrm rot="4415662">
              <a:off x="2141356" y="466784"/>
              <a:ext cx="1017874" cy="0"/>
            </a:xfrm>
            <a:prstGeom prst="line">
              <a:avLst/>
            </a:prstGeom>
            <a:ln w="63500" cap="rnd">
              <a:solidFill>
                <a:srgbClr val="FF917E"/>
              </a:solidFill>
              <a:prstDash val="solid"/>
              <a:headEnd type="none" w="sm" len="sm"/>
              <a:tailEnd type="none" w="sm" len="sm"/>
            </a:ln>
          </p:spPr>
        </p:sp>
        <p:sp>
          <p:nvSpPr>
            <p:cNvPr id="6" name="AutoShape 6"/>
            <p:cNvSpPr/>
            <p:nvPr/>
          </p:nvSpPr>
          <p:spPr>
            <a:xfrm rot="-480341">
              <a:off x="5420325" y="2210571"/>
              <a:ext cx="1017874" cy="0"/>
            </a:xfrm>
            <a:prstGeom prst="line">
              <a:avLst/>
            </a:prstGeom>
            <a:ln w="63500" cap="rnd">
              <a:solidFill>
                <a:srgbClr val="FF917E"/>
              </a:solidFill>
              <a:prstDash val="solid"/>
              <a:headEnd type="none" w="sm" len="sm"/>
              <a:tailEnd type="none" w="sm" len="sm"/>
            </a:ln>
          </p:spPr>
        </p:sp>
        <p:sp>
          <p:nvSpPr>
            <p:cNvPr id="7" name="AutoShape 7"/>
            <p:cNvSpPr/>
            <p:nvPr/>
          </p:nvSpPr>
          <p:spPr>
            <a:xfrm rot="7696170">
              <a:off x="4299257" y="799955"/>
              <a:ext cx="1017202" cy="0"/>
            </a:xfrm>
            <a:prstGeom prst="line">
              <a:avLst/>
            </a:prstGeom>
            <a:ln w="63500" cap="rnd">
              <a:solidFill>
                <a:srgbClr val="FF917E"/>
              </a:solidFill>
              <a:prstDash val="solid"/>
              <a:headEnd type="none" w="sm" len="sm"/>
              <a:tailEnd type="none" w="sm" len="sm"/>
            </a:ln>
          </p:spPr>
        </p:sp>
      </p:grpSp>
      <p:pic>
        <p:nvPicPr>
          <p:cNvPr id="8" name="Picture 8"/>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386718">
            <a:off x="2728173" y="3542146"/>
            <a:ext cx="2148933" cy="1676167"/>
          </a:xfrm>
          <a:prstGeom prst="rect">
            <a:avLst/>
          </a:prstGeom>
        </p:spPr>
      </p:pic>
      <p:sp>
        <p:nvSpPr>
          <p:cNvPr id="9" name="TextBox 9"/>
          <p:cNvSpPr txBox="1"/>
          <p:nvPr/>
        </p:nvSpPr>
        <p:spPr>
          <a:xfrm>
            <a:off x="7370478" y="4485005"/>
            <a:ext cx="9396487" cy="1421765"/>
          </a:xfrm>
          <a:prstGeom prst="rect">
            <a:avLst/>
          </a:prstGeom>
        </p:spPr>
        <p:txBody>
          <a:bodyPr lIns="0" tIns="0" rIns="0" bIns="0" rtlCol="0" anchor="t">
            <a:spAutoFit/>
          </a:bodyPr>
          <a:lstStyle/>
          <a:p>
            <a:pPr>
              <a:lnSpc>
                <a:spcPts val="5499"/>
              </a:lnSpc>
            </a:pPr>
            <a:r>
              <a:rPr lang="en-US" sz="5499" spc="54">
                <a:solidFill>
                  <a:srgbClr val="76DFD6"/>
                </a:solidFill>
                <a:latin typeface="Luckiest Guy Bold"/>
              </a:rPr>
              <a:t>Importancia de las citas</a:t>
            </a:r>
          </a:p>
          <a:p>
            <a:pPr marL="0" lvl="0" indent="0" algn="l">
              <a:lnSpc>
                <a:spcPts val="5499"/>
              </a:lnSpc>
              <a:spcBef>
                <a:spcPct val="0"/>
              </a:spcBef>
            </a:pPr>
            <a:r>
              <a:rPr lang="en-US" sz="5499" spc="54">
                <a:solidFill>
                  <a:srgbClr val="FFFFFF"/>
                </a:solidFill>
                <a:latin typeface="Luckiest Guy Bold"/>
              </a:rPr>
              <a:t>importance of the quotes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FF917E"/>
        </a:solidFill>
        <a:effectLst/>
      </p:bgPr>
    </p:bg>
    <p:spTree>
      <p:nvGrpSpPr>
        <p:cNvPr id="1" name=""/>
        <p:cNvGrpSpPr/>
        <p:nvPr/>
      </p:nvGrpSpPr>
      <p:grpSpPr>
        <a:xfrm>
          <a:off x="0" y="0"/>
          <a:ext cx="0" cy="0"/>
          <a:chOff x="0" y="0"/>
          <a:chExt cx="0" cy="0"/>
        </a:xfrm>
      </p:grpSpPr>
      <p:grpSp>
        <p:nvGrpSpPr>
          <p:cNvPr id="2" name="Group 2"/>
          <p:cNvGrpSpPr/>
          <p:nvPr/>
        </p:nvGrpSpPr>
        <p:grpSpPr>
          <a:xfrm>
            <a:off x="1028700" y="1028700"/>
            <a:ext cx="16230600" cy="8229600"/>
            <a:chOff x="0" y="0"/>
            <a:chExt cx="78445335" cy="39775100"/>
          </a:xfrm>
        </p:grpSpPr>
        <p:sp>
          <p:nvSpPr>
            <p:cNvPr id="3" name="Freeform 3"/>
            <p:cNvSpPr/>
            <p:nvPr/>
          </p:nvSpPr>
          <p:spPr>
            <a:xfrm>
              <a:off x="72390" y="72390"/>
              <a:ext cx="78300556" cy="39630318"/>
            </a:xfrm>
            <a:custGeom>
              <a:avLst/>
              <a:gdLst/>
              <a:ahLst/>
              <a:cxnLst/>
              <a:rect l="l" t="t" r="r" b="b"/>
              <a:pathLst>
                <a:path w="78300556" h="39630318">
                  <a:moveTo>
                    <a:pt x="0" y="0"/>
                  </a:moveTo>
                  <a:lnTo>
                    <a:pt x="78300556" y="0"/>
                  </a:lnTo>
                  <a:lnTo>
                    <a:pt x="78300556" y="39630318"/>
                  </a:lnTo>
                  <a:lnTo>
                    <a:pt x="0" y="39630318"/>
                  </a:lnTo>
                  <a:lnTo>
                    <a:pt x="0" y="0"/>
                  </a:lnTo>
                  <a:close/>
                </a:path>
              </a:pathLst>
            </a:custGeom>
            <a:solidFill>
              <a:srgbClr val="FF917E"/>
            </a:solidFill>
          </p:spPr>
        </p:sp>
        <p:sp>
          <p:nvSpPr>
            <p:cNvPr id="4" name="Freeform 4"/>
            <p:cNvSpPr/>
            <p:nvPr/>
          </p:nvSpPr>
          <p:spPr>
            <a:xfrm>
              <a:off x="0" y="0"/>
              <a:ext cx="78445333" cy="39775101"/>
            </a:xfrm>
            <a:custGeom>
              <a:avLst/>
              <a:gdLst/>
              <a:ahLst/>
              <a:cxnLst/>
              <a:rect l="l" t="t" r="r" b="b"/>
              <a:pathLst>
                <a:path w="78445333" h="39775101">
                  <a:moveTo>
                    <a:pt x="78300554" y="39630319"/>
                  </a:moveTo>
                  <a:lnTo>
                    <a:pt x="78445333" y="39630319"/>
                  </a:lnTo>
                  <a:lnTo>
                    <a:pt x="78445333" y="39775101"/>
                  </a:lnTo>
                  <a:lnTo>
                    <a:pt x="78300554" y="39775101"/>
                  </a:lnTo>
                  <a:lnTo>
                    <a:pt x="78300554" y="39630319"/>
                  </a:lnTo>
                  <a:close/>
                  <a:moveTo>
                    <a:pt x="0" y="144780"/>
                  </a:moveTo>
                  <a:lnTo>
                    <a:pt x="144780" y="144780"/>
                  </a:lnTo>
                  <a:lnTo>
                    <a:pt x="144780" y="39630319"/>
                  </a:lnTo>
                  <a:lnTo>
                    <a:pt x="0" y="39630319"/>
                  </a:lnTo>
                  <a:lnTo>
                    <a:pt x="0" y="144780"/>
                  </a:lnTo>
                  <a:close/>
                  <a:moveTo>
                    <a:pt x="0" y="39630319"/>
                  </a:moveTo>
                  <a:lnTo>
                    <a:pt x="144780" y="39630319"/>
                  </a:lnTo>
                  <a:lnTo>
                    <a:pt x="144780" y="39775101"/>
                  </a:lnTo>
                  <a:lnTo>
                    <a:pt x="0" y="39775101"/>
                  </a:lnTo>
                  <a:lnTo>
                    <a:pt x="0" y="39630319"/>
                  </a:lnTo>
                  <a:close/>
                  <a:moveTo>
                    <a:pt x="78300554" y="144780"/>
                  </a:moveTo>
                  <a:lnTo>
                    <a:pt x="78445333" y="144780"/>
                  </a:lnTo>
                  <a:lnTo>
                    <a:pt x="78445333" y="39630319"/>
                  </a:lnTo>
                  <a:lnTo>
                    <a:pt x="78300554" y="39630319"/>
                  </a:lnTo>
                  <a:lnTo>
                    <a:pt x="78300554" y="144780"/>
                  </a:lnTo>
                  <a:close/>
                  <a:moveTo>
                    <a:pt x="144780" y="39630319"/>
                  </a:moveTo>
                  <a:lnTo>
                    <a:pt x="78300554" y="39630319"/>
                  </a:lnTo>
                  <a:lnTo>
                    <a:pt x="78300554" y="39775101"/>
                  </a:lnTo>
                  <a:lnTo>
                    <a:pt x="144780" y="39775101"/>
                  </a:lnTo>
                  <a:lnTo>
                    <a:pt x="144780" y="39630319"/>
                  </a:lnTo>
                  <a:close/>
                  <a:moveTo>
                    <a:pt x="78300554" y="0"/>
                  </a:moveTo>
                  <a:lnTo>
                    <a:pt x="78445333" y="0"/>
                  </a:lnTo>
                  <a:lnTo>
                    <a:pt x="78445333" y="144780"/>
                  </a:lnTo>
                  <a:lnTo>
                    <a:pt x="78300554" y="144780"/>
                  </a:lnTo>
                  <a:lnTo>
                    <a:pt x="78300554" y="0"/>
                  </a:lnTo>
                  <a:close/>
                  <a:moveTo>
                    <a:pt x="0" y="0"/>
                  </a:moveTo>
                  <a:lnTo>
                    <a:pt x="144780" y="0"/>
                  </a:lnTo>
                  <a:lnTo>
                    <a:pt x="144780" y="144780"/>
                  </a:lnTo>
                  <a:lnTo>
                    <a:pt x="0" y="144780"/>
                  </a:lnTo>
                  <a:lnTo>
                    <a:pt x="0" y="0"/>
                  </a:lnTo>
                  <a:close/>
                  <a:moveTo>
                    <a:pt x="144780" y="0"/>
                  </a:moveTo>
                  <a:lnTo>
                    <a:pt x="78300554" y="0"/>
                  </a:lnTo>
                  <a:lnTo>
                    <a:pt x="78300554" y="144780"/>
                  </a:lnTo>
                  <a:lnTo>
                    <a:pt x="144780" y="144780"/>
                  </a:lnTo>
                  <a:lnTo>
                    <a:pt x="144780" y="0"/>
                  </a:lnTo>
                  <a:close/>
                </a:path>
              </a:pathLst>
            </a:custGeom>
            <a:solidFill>
              <a:srgbClr val="000000"/>
            </a:solidFill>
          </p:spPr>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3266894" y="1643845"/>
            <a:ext cx="5021106" cy="5801698"/>
          </a:xfrm>
          <a:prstGeom prst="rect">
            <a:avLst/>
          </a:prstGeom>
        </p:spPr>
      </p:pic>
      <p:grpSp>
        <p:nvGrpSpPr>
          <p:cNvPr id="6" name="Group 6"/>
          <p:cNvGrpSpPr/>
          <p:nvPr/>
        </p:nvGrpSpPr>
        <p:grpSpPr>
          <a:xfrm>
            <a:off x="13862250" y="662888"/>
            <a:ext cx="1083687" cy="1496250"/>
            <a:chOff x="0" y="0"/>
            <a:chExt cx="1444916" cy="1995000"/>
          </a:xfrm>
        </p:grpSpPr>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751691">
              <a:off x="189981" y="30103"/>
              <a:ext cx="475553" cy="180382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751691">
              <a:off x="779382" y="161075"/>
              <a:ext cx="475553" cy="1803822"/>
            </a:xfrm>
            <a:prstGeom prst="rect">
              <a:avLst/>
            </a:prstGeom>
          </p:spPr>
        </p:pic>
      </p:grpSp>
      <p:sp>
        <p:nvSpPr>
          <p:cNvPr id="9" name="TextBox 9"/>
          <p:cNvSpPr txBox="1"/>
          <p:nvPr/>
        </p:nvSpPr>
        <p:spPr>
          <a:xfrm>
            <a:off x="4859374" y="1901264"/>
            <a:ext cx="6931611" cy="1571625"/>
          </a:xfrm>
          <a:prstGeom prst="rect">
            <a:avLst/>
          </a:prstGeom>
        </p:spPr>
        <p:txBody>
          <a:bodyPr lIns="0" tIns="0" rIns="0" bIns="0" rtlCol="0" anchor="t">
            <a:spAutoFit/>
          </a:bodyPr>
          <a:lstStyle/>
          <a:p>
            <a:pPr marL="0" lvl="0" indent="0" algn="ctr">
              <a:lnSpc>
                <a:spcPts val="6000"/>
              </a:lnSpc>
              <a:spcBef>
                <a:spcPct val="0"/>
              </a:spcBef>
            </a:pPr>
            <a:r>
              <a:rPr lang="en-US" sz="6000" spc="60">
                <a:solidFill>
                  <a:srgbClr val="000000"/>
                </a:solidFill>
                <a:latin typeface="Luckiest Guy Bold"/>
              </a:rPr>
              <a:t>agenda</a:t>
            </a:r>
          </a:p>
          <a:p>
            <a:pPr marL="0" lvl="0" indent="0" algn="ctr">
              <a:lnSpc>
                <a:spcPts val="6000"/>
              </a:lnSpc>
              <a:spcBef>
                <a:spcPct val="0"/>
              </a:spcBef>
            </a:pPr>
            <a:r>
              <a:rPr lang="en-US" sz="6000" u="none" spc="60">
                <a:solidFill>
                  <a:srgbClr val="FFFFFF"/>
                </a:solidFill>
                <a:latin typeface="Luckiest Guy Bold"/>
              </a:rPr>
              <a:t>schedule</a:t>
            </a:r>
          </a:p>
        </p:txBody>
      </p:sp>
      <p:grpSp>
        <p:nvGrpSpPr>
          <p:cNvPr id="10" name="Group 10"/>
          <p:cNvGrpSpPr/>
          <p:nvPr/>
        </p:nvGrpSpPr>
        <p:grpSpPr>
          <a:xfrm>
            <a:off x="1492386" y="3739836"/>
            <a:ext cx="693459" cy="621299"/>
            <a:chOff x="0" y="0"/>
            <a:chExt cx="924613" cy="828399"/>
          </a:xfrm>
        </p:grpSpPr>
        <p:grpSp>
          <p:nvGrpSpPr>
            <p:cNvPr id="11" name="Group 11"/>
            <p:cNvGrpSpPr/>
            <p:nvPr/>
          </p:nvGrpSpPr>
          <p:grpSpPr>
            <a:xfrm>
              <a:off x="0" y="63500"/>
              <a:ext cx="774699" cy="764899"/>
              <a:chOff x="0" y="0"/>
              <a:chExt cx="2808191" cy="2772667"/>
            </a:xfrm>
          </p:grpSpPr>
          <p:sp>
            <p:nvSpPr>
              <p:cNvPr id="12" name="Freeform 12"/>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3" name="Freeform 13"/>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14" name="Picture 14"/>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sp>
        <p:nvSpPr>
          <p:cNvPr id="15" name="TextBox 15"/>
          <p:cNvSpPr txBox="1"/>
          <p:nvPr/>
        </p:nvSpPr>
        <p:spPr>
          <a:xfrm>
            <a:off x="2435387" y="3843492"/>
            <a:ext cx="11666708" cy="4299573"/>
          </a:xfrm>
          <a:prstGeom prst="rect">
            <a:avLst/>
          </a:prstGeom>
        </p:spPr>
        <p:txBody>
          <a:bodyPr lIns="0" tIns="0" rIns="0" bIns="0" rtlCol="0" anchor="t">
            <a:spAutoFit/>
          </a:bodyPr>
          <a:lstStyle/>
          <a:p>
            <a:pPr>
              <a:lnSpc>
                <a:spcPts val="3780"/>
              </a:lnSpc>
            </a:pPr>
            <a:r>
              <a:rPr lang="en-US" sz="2700">
                <a:solidFill>
                  <a:srgbClr val="000000"/>
                </a:solidFill>
                <a:latin typeface="Open Sauce"/>
              </a:rPr>
              <a:t>Tipos de artículos. </a:t>
            </a:r>
            <a:r>
              <a:rPr lang="en-US" sz="2700">
                <a:solidFill>
                  <a:srgbClr val="FFFFFF"/>
                </a:solidFill>
                <a:latin typeface="Open Sauce"/>
              </a:rPr>
              <a:t>Article types.</a:t>
            </a:r>
          </a:p>
          <a:p>
            <a:pPr>
              <a:lnSpc>
                <a:spcPts val="3780"/>
              </a:lnSpc>
            </a:pPr>
            <a:endParaRPr lang="en-US" sz="2700">
              <a:solidFill>
                <a:srgbClr val="FFFFFF"/>
              </a:solidFill>
              <a:latin typeface="Open Sauce"/>
            </a:endParaRPr>
          </a:p>
          <a:p>
            <a:pPr>
              <a:lnSpc>
                <a:spcPts val="3780"/>
              </a:lnSpc>
            </a:pPr>
            <a:r>
              <a:rPr lang="en-US" sz="2700">
                <a:solidFill>
                  <a:srgbClr val="000000"/>
                </a:solidFill>
                <a:latin typeface="Open Sauce"/>
              </a:rPr>
              <a:t>Objetivos de contar historias.</a:t>
            </a:r>
            <a:r>
              <a:rPr lang="en-US" sz="2700">
                <a:solidFill>
                  <a:srgbClr val="FFFFFF"/>
                </a:solidFill>
                <a:latin typeface="Open Sauce"/>
              </a:rPr>
              <a:t> Storytelling objectives.</a:t>
            </a:r>
          </a:p>
          <a:p>
            <a:pPr>
              <a:lnSpc>
                <a:spcPts val="3780"/>
              </a:lnSpc>
            </a:pPr>
            <a:endParaRPr lang="en-US" sz="2700">
              <a:solidFill>
                <a:srgbClr val="FFFFFF"/>
              </a:solidFill>
              <a:latin typeface="Open Sauce"/>
            </a:endParaRPr>
          </a:p>
          <a:p>
            <a:pPr>
              <a:lnSpc>
                <a:spcPts val="3780"/>
              </a:lnSpc>
            </a:pPr>
            <a:r>
              <a:rPr lang="en-US" sz="2700">
                <a:solidFill>
                  <a:srgbClr val="000000"/>
                </a:solidFill>
                <a:latin typeface="Open Sauce"/>
              </a:rPr>
              <a:t>¿Cómo contar una buena historia?</a:t>
            </a:r>
            <a:r>
              <a:rPr lang="en-US" sz="2700">
                <a:solidFill>
                  <a:srgbClr val="FFFFFF"/>
                </a:solidFill>
                <a:latin typeface="Open Sauce"/>
              </a:rPr>
              <a:t> How to tell a good story?</a:t>
            </a:r>
          </a:p>
          <a:p>
            <a:pPr>
              <a:lnSpc>
                <a:spcPts val="3780"/>
              </a:lnSpc>
            </a:pPr>
            <a:endParaRPr lang="en-US" sz="2700">
              <a:solidFill>
                <a:srgbClr val="FFFFFF"/>
              </a:solidFill>
              <a:latin typeface="Open Sauce"/>
            </a:endParaRPr>
          </a:p>
          <a:p>
            <a:pPr>
              <a:lnSpc>
                <a:spcPts val="3780"/>
              </a:lnSpc>
            </a:pPr>
            <a:r>
              <a:rPr lang="en-US" sz="2700">
                <a:solidFill>
                  <a:srgbClr val="000000"/>
                </a:solidFill>
                <a:latin typeface="Open Sauce"/>
              </a:rPr>
              <a:t>Estructura del artículo. </a:t>
            </a:r>
            <a:r>
              <a:rPr lang="en-US" sz="2700">
                <a:solidFill>
                  <a:srgbClr val="FFFFFF"/>
                </a:solidFill>
                <a:latin typeface="Open Sauce"/>
              </a:rPr>
              <a:t>Article framework.</a:t>
            </a:r>
          </a:p>
          <a:p>
            <a:pPr>
              <a:lnSpc>
                <a:spcPts val="3780"/>
              </a:lnSpc>
            </a:pPr>
            <a:endParaRPr lang="en-US" sz="2700">
              <a:solidFill>
                <a:srgbClr val="FFFFFF"/>
              </a:solidFill>
              <a:latin typeface="Open Sauce"/>
            </a:endParaRPr>
          </a:p>
          <a:p>
            <a:pPr algn="l">
              <a:lnSpc>
                <a:spcPts val="3780"/>
              </a:lnSpc>
              <a:spcBef>
                <a:spcPct val="0"/>
              </a:spcBef>
            </a:pPr>
            <a:r>
              <a:rPr lang="en-US" sz="2700">
                <a:solidFill>
                  <a:srgbClr val="000000"/>
                </a:solidFill>
                <a:latin typeface="Open Sauce"/>
              </a:rPr>
              <a:t>Importancia de las citas.</a:t>
            </a:r>
            <a:r>
              <a:rPr lang="en-US" sz="2700">
                <a:solidFill>
                  <a:srgbClr val="FFFFFF"/>
                </a:solidFill>
                <a:latin typeface="Open Sauce"/>
              </a:rPr>
              <a:t> Importance of the quotes.</a:t>
            </a:r>
          </a:p>
        </p:txBody>
      </p:sp>
      <p:grpSp>
        <p:nvGrpSpPr>
          <p:cNvPr id="16" name="Group 16"/>
          <p:cNvGrpSpPr/>
          <p:nvPr/>
        </p:nvGrpSpPr>
        <p:grpSpPr>
          <a:xfrm>
            <a:off x="1492386" y="4766176"/>
            <a:ext cx="693459" cy="621299"/>
            <a:chOff x="0" y="0"/>
            <a:chExt cx="924613" cy="828399"/>
          </a:xfrm>
        </p:grpSpPr>
        <p:grpSp>
          <p:nvGrpSpPr>
            <p:cNvPr id="17" name="Group 17"/>
            <p:cNvGrpSpPr/>
            <p:nvPr/>
          </p:nvGrpSpPr>
          <p:grpSpPr>
            <a:xfrm>
              <a:off x="0" y="63500"/>
              <a:ext cx="774699" cy="764899"/>
              <a:chOff x="0" y="0"/>
              <a:chExt cx="2808191" cy="2772667"/>
            </a:xfrm>
          </p:grpSpPr>
          <p:sp>
            <p:nvSpPr>
              <p:cNvPr id="18" name="Freeform 18"/>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9" name="Freeform 19"/>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0" name="Picture 20"/>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grpSp>
        <p:nvGrpSpPr>
          <p:cNvPr id="21" name="Group 21"/>
          <p:cNvGrpSpPr/>
          <p:nvPr/>
        </p:nvGrpSpPr>
        <p:grpSpPr>
          <a:xfrm>
            <a:off x="1492386" y="5706827"/>
            <a:ext cx="693459" cy="621299"/>
            <a:chOff x="0" y="0"/>
            <a:chExt cx="924613" cy="828399"/>
          </a:xfrm>
        </p:grpSpPr>
        <p:grpSp>
          <p:nvGrpSpPr>
            <p:cNvPr id="22" name="Group 22"/>
            <p:cNvGrpSpPr/>
            <p:nvPr/>
          </p:nvGrpSpPr>
          <p:grpSpPr>
            <a:xfrm>
              <a:off x="0" y="63500"/>
              <a:ext cx="774699" cy="764899"/>
              <a:chOff x="0" y="0"/>
              <a:chExt cx="2808191" cy="2772667"/>
            </a:xfrm>
          </p:grpSpPr>
          <p:sp>
            <p:nvSpPr>
              <p:cNvPr id="23" name="Freeform 23"/>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24" name="Freeform 24"/>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5" name="Picture 2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grpSp>
        <p:nvGrpSpPr>
          <p:cNvPr id="26" name="Group 26"/>
          <p:cNvGrpSpPr/>
          <p:nvPr/>
        </p:nvGrpSpPr>
        <p:grpSpPr>
          <a:xfrm>
            <a:off x="1492386" y="6628519"/>
            <a:ext cx="693459" cy="621299"/>
            <a:chOff x="0" y="0"/>
            <a:chExt cx="924613" cy="828399"/>
          </a:xfrm>
        </p:grpSpPr>
        <p:grpSp>
          <p:nvGrpSpPr>
            <p:cNvPr id="27" name="Group 27"/>
            <p:cNvGrpSpPr/>
            <p:nvPr/>
          </p:nvGrpSpPr>
          <p:grpSpPr>
            <a:xfrm>
              <a:off x="0" y="63500"/>
              <a:ext cx="774699" cy="764899"/>
              <a:chOff x="0" y="0"/>
              <a:chExt cx="2808191" cy="2772667"/>
            </a:xfrm>
          </p:grpSpPr>
          <p:sp>
            <p:nvSpPr>
              <p:cNvPr id="28" name="Freeform 28"/>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29" name="Freeform 29"/>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30" name="Picture 30"/>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grpSp>
        <p:nvGrpSpPr>
          <p:cNvPr id="31" name="Group 31"/>
          <p:cNvGrpSpPr/>
          <p:nvPr/>
        </p:nvGrpSpPr>
        <p:grpSpPr>
          <a:xfrm>
            <a:off x="1492386" y="7521766"/>
            <a:ext cx="693459" cy="621299"/>
            <a:chOff x="0" y="0"/>
            <a:chExt cx="924613" cy="828399"/>
          </a:xfrm>
        </p:grpSpPr>
        <p:grpSp>
          <p:nvGrpSpPr>
            <p:cNvPr id="32" name="Group 32"/>
            <p:cNvGrpSpPr/>
            <p:nvPr/>
          </p:nvGrpSpPr>
          <p:grpSpPr>
            <a:xfrm>
              <a:off x="0" y="63500"/>
              <a:ext cx="774699" cy="764899"/>
              <a:chOff x="0" y="0"/>
              <a:chExt cx="2808191" cy="2772667"/>
            </a:xfrm>
          </p:grpSpPr>
          <p:sp>
            <p:nvSpPr>
              <p:cNvPr id="33" name="Freeform 33"/>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34" name="Freeform 34"/>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35" name="Picture 3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FF917E"/>
        </a:solidFill>
        <a:effectLst/>
      </p:bgPr>
    </p:bg>
    <p:spTree>
      <p:nvGrpSpPr>
        <p:cNvPr id="1" name=""/>
        <p:cNvGrpSpPr/>
        <p:nvPr/>
      </p:nvGrpSpPr>
      <p:grpSpPr>
        <a:xfrm>
          <a:off x="0" y="0"/>
          <a:ext cx="0" cy="0"/>
          <a:chOff x="0" y="0"/>
          <a:chExt cx="0" cy="0"/>
        </a:xfrm>
      </p:grpSpPr>
      <p:grpSp>
        <p:nvGrpSpPr>
          <p:cNvPr id="2" name="Group 2"/>
          <p:cNvGrpSpPr/>
          <p:nvPr/>
        </p:nvGrpSpPr>
        <p:grpSpPr>
          <a:xfrm>
            <a:off x="1028700" y="1028700"/>
            <a:ext cx="16230600" cy="8229600"/>
            <a:chOff x="0" y="0"/>
            <a:chExt cx="78445335" cy="39775100"/>
          </a:xfrm>
        </p:grpSpPr>
        <p:sp>
          <p:nvSpPr>
            <p:cNvPr id="3" name="Freeform 3"/>
            <p:cNvSpPr/>
            <p:nvPr/>
          </p:nvSpPr>
          <p:spPr>
            <a:xfrm>
              <a:off x="72390" y="72390"/>
              <a:ext cx="78300556" cy="39630318"/>
            </a:xfrm>
            <a:custGeom>
              <a:avLst/>
              <a:gdLst/>
              <a:ahLst/>
              <a:cxnLst/>
              <a:rect l="l" t="t" r="r" b="b"/>
              <a:pathLst>
                <a:path w="78300556" h="39630318">
                  <a:moveTo>
                    <a:pt x="0" y="0"/>
                  </a:moveTo>
                  <a:lnTo>
                    <a:pt x="78300556" y="0"/>
                  </a:lnTo>
                  <a:lnTo>
                    <a:pt x="78300556" y="39630318"/>
                  </a:lnTo>
                  <a:lnTo>
                    <a:pt x="0" y="39630318"/>
                  </a:lnTo>
                  <a:lnTo>
                    <a:pt x="0" y="0"/>
                  </a:lnTo>
                  <a:close/>
                </a:path>
              </a:pathLst>
            </a:custGeom>
            <a:solidFill>
              <a:srgbClr val="FF917E"/>
            </a:solidFill>
          </p:spPr>
        </p:sp>
        <p:sp>
          <p:nvSpPr>
            <p:cNvPr id="4" name="Freeform 4"/>
            <p:cNvSpPr/>
            <p:nvPr/>
          </p:nvSpPr>
          <p:spPr>
            <a:xfrm>
              <a:off x="0" y="0"/>
              <a:ext cx="78445333" cy="39775101"/>
            </a:xfrm>
            <a:custGeom>
              <a:avLst/>
              <a:gdLst/>
              <a:ahLst/>
              <a:cxnLst/>
              <a:rect l="l" t="t" r="r" b="b"/>
              <a:pathLst>
                <a:path w="78445333" h="39775101">
                  <a:moveTo>
                    <a:pt x="78300554" y="39630319"/>
                  </a:moveTo>
                  <a:lnTo>
                    <a:pt x="78445333" y="39630319"/>
                  </a:lnTo>
                  <a:lnTo>
                    <a:pt x="78445333" y="39775101"/>
                  </a:lnTo>
                  <a:lnTo>
                    <a:pt x="78300554" y="39775101"/>
                  </a:lnTo>
                  <a:lnTo>
                    <a:pt x="78300554" y="39630319"/>
                  </a:lnTo>
                  <a:close/>
                  <a:moveTo>
                    <a:pt x="0" y="144780"/>
                  </a:moveTo>
                  <a:lnTo>
                    <a:pt x="144780" y="144780"/>
                  </a:lnTo>
                  <a:lnTo>
                    <a:pt x="144780" y="39630319"/>
                  </a:lnTo>
                  <a:lnTo>
                    <a:pt x="0" y="39630319"/>
                  </a:lnTo>
                  <a:lnTo>
                    <a:pt x="0" y="144780"/>
                  </a:lnTo>
                  <a:close/>
                  <a:moveTo>
                    <a:pt x="0" y="39630319"/>
                  </a:moveTo>
                  <a:lnTo>
                    <a:pt x="144780" y="39630319"/>
                  </a:lnTo>
                  <a:lnTo>
                    <a:pt x="144780" y="39775101"/>
                  </a:lnTo>
                  <a:lnTo>
                    <a:pt x="0" y="39775101"/>
                  </a:lnTo>
                  <a:lnTo>
                    <a:pt x="0" y="39630319"/>
                  </a:lnTo>
                  <a:close/>
                  <a:moveTo>
                    <a:pt x="78300554" y="144780"/>
                  </a:moveTo>
                  <a:lnTo>
                    <a:pt x="78445333" y="144780"/>
                  </a:lnTo>
                  <a:lnTo>
                    <a:pt x="78445333" y="39630319"/>
                  </a:lnTo>
                  <a:lnTo>
                    <a:pt x="78300554" y="39630319"/>
                  </a:lnTo>
                  <a:lnTo>
                    <a:pt x="78300554" y="144780"/>
                  </a:lnTo>
                  <a:close/>
                  <a:moveTo>
                    <a:pt x="144780" y="39630319"/>
                  </a:moveTo>
                  <a:lnTo>
                    <a:pt x="78300554" y="39630319"/>
                  </a:lnTo>
                  <a:lnTo>
                    <a:pt x="78300554" y="39775101"/>
                  </a:lnTo>
                  <a:lnTo>
                    <a:pt x="144780" y="39775101"/>
                  </a:lnTo>
                  <a:lnTo>
                    <a:pt x="144780" y="39630319"/>
                  </a:lnTo>
                  <a:close/>
                  <a:moveTo>
                    <a:pt x="78300554" y="0"/>
                  </a:moveTo>
                  <a:lnTo>
                    <a:pt x="78445333" y="0"/>
                  </a:lnTo>
                  <a:lnTo>
                    <a:pt x="78445333" y="144780"/>
                  </a:lnTo>
                  <a:lnTo>
                    <a:pt x="78300554" y="144780"/>
                  </a:lnTo>
                  <a:lnTo>
                    <a:pt x="78300554" y="0"/>
                  </a:lnTo>
                  <a:close/>
                  <a:moveTo>
                    <a:pt x="0" y="0"/>
                  </a:moveTo>
                  <a:lnTo>
                    <a:pt x="144780" y="0"/>
                  </a:lnTo>
                  <a:lnTo>
                    <a:pt x="144780" y="144780"/>
                  </a:lnTo>
                  <a:lnTo>
                    <a:pt x="0" y="144780"/>
                  </a:lnTo>
                  <a:lnTo>
                    <a:pt x="0" y="0"/>
                  </a:lnTo>
                  <a:close/>
                  <a:moveTo>
                    <a:pt x="144780" y="0"/>
                  </a:moveTo>
                  <a:lnTo>
                    <a:pt x="78300554" y="0"/>
                  </a:lnTo>
                  <a:lnTo>
                    <a:pt x="78300554" y="144780"/>
                  </a:lnTo>
                  <a:lnTo>
                    <a:pt x="144780" y="144780"/>
                  </a:lnTo>
                  <a:lnTo>
                    <a:pt x="144780" y="0"/>
                  </a:lnTo>
                  <a:close/>
                </a:path>
              </a:pathLst>
            </a:custGeom>
            <a:solidFill>
              <a:srgbClr val="000000"/>
            </a:solidFill>
          </p:spPr>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384122" y="2736156"/>
            <a:ext cx="4018605" cy="4643347"/>
          </a:xfrm>
          <a:prstGeom prst="rect">
            <a:avLst/>
          </a:prstGeom>
        </p:spPr>
      </p:pic>
      <p:grpSp>
        <p:nvGrpSpPr>
          <p:cNvPr id="6" name="Group 6"/>
          <p:cNvGrpSpPr/>
          <p:nvPr/>
        </p:nvGrpSpPr>
        <p:grpSpPr>
          <a:xfrm>
            <a:off x="16509670" y="453843"/>
            <a:ext cx="1083687" cy="1496250"/>
            <a:chOff x="0" y="0"/>
            <a:chExt cx="1444916" cy="1995000"/>
          </a:xfrm>
        </p:grpSpPr>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751691">
              <a:off x="189981" y="30103"/>
              <a:ext cx="475553" cy="180382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751691">
              <a:off x="779382" y="161075"/>
              <a:ext cx="475553" cy="1803822"/>
            </a:xfrm>
            <a:prstGeom prst="rect">
              <a:avLst/>
            </a:prstGeom>
          </p:spPr>
        </p:pic>
      </p:grpSp>
      <p:sp>
        <p:nvSpPr>
          <p:cNvPr id="9" name="TextBox 9"/>
          <p:cNvSpPr txBox="1"/>
          <p:nvPr/>
        </p:nvSpPr>
        <p:spPr>
          <a:xfrm>
            <a:off x="4247765" y="1533665"/>
            <a:ext cx="9792469" cy="1421765"/>
          </a:xfrm>
          <a:prstGeom prst="rect">
            <a:avLst/>
          </a:prstGeom>
        </p:spPr>
        <p:txBody>
          <a:bodyPr lIns="0" tIns="0" rIns="0" bIns="0" rtlCol="0" anchor="t">
            <a:spAutoFit/>
          </a:bodyPr>
          <a:lstStyle/>
          <a:p>
            <a:pPr algn="ctr">
              <a:lnSpc>
                <a:spcPts val="5499"/>
              </a:lnSpc>
            </a:pPr>
            <a:r>
              <a:rPr lang="en-US" sz="5499" spc="54">
                <a:solidFill>
                  <a:srgbClr val="000000"/>
                </a:solidFill>
                <a:latin typeface="Luckiest Guy Bold"/>
              </a:rPr>
              <a:t>¿Qué hace una buena cita?</a:t>
            </a:r>
          </a:p>
          <a:p>
            <a:pPr marL="0" lvl="0" indent="0" algn="ctr">
              <a:lnSpc>
                <a:spcPts val="5499"/>
              </a:lnSpc>
              <a:spcBef>
                <a:spcPct val="0"/>
              </a:spcBef>
            </a:pPr>
            <a:r>
              <a:rPr lang="en-US" sz="5499" spc="54">
                <a:solidFill>
                  <a:srgbClr val="FFFFFF"/>
                </a:solidFill>
                <a:latin typeface="Luckiest Guy Bold"/>
              </a:rPr>
              <a:t>What makes a good quote?</a:t>
            </a:r>
          </a:p>
        </p:txBody>
      </p:sp>
      <p:grpSp>
        <p:nvGrpSpPr>
          <p:cNvPr id="10" name="Group 10"/>
          <p:cNvGrpSpPr/>
          <p:nvPr/>
        </p:nvGrpSpPr>
        <p:grpSpPr>
          <a:xfrm>
            <a:off x="1668880" y="4127124"/>
            <a:ext cx="693459" cy="621299"/>
            <a:chOff x="0" y="0"/>
            <a:chExt cx="924613" cy="828399"/>
          </a:xfrm>
        </p:grpSpPr>
        <p:grpSp>
          <p:nvGrpSpPr>
            <p:cNvPr id="11" name="Group 11"/>
            <p:cNvGrpSpPr/>
            <p:nvPr/>
          </p:nvGrpSpPr>
          <p:grpSpPr>
            <a:xfrm>
              <a:off x="0" y="63500"/>
              <a:ext cx="774699" cy="764899"/>
              <a:chOff x="0" y="0"/>
              <a:chExt cx="2808191" cy="2772667"/>
            </a:xfrm>
          </p:grpSpPr>
          <p:sp>
            <p:nvSpPr>
              <p:cNvPr id="12" name="Freeform 12"/>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3" name="Freeform 13"/>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14" name="Picture 14"/>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sp>
        <p:nvSpPr>
          <p:cNvPr id="15" name="TextBox 15"/>
          <p:cNvSpPr txBox="1"/>
          <p:nvPr/>
        </p:nvSpPr>
        <p:spPr>
          <a:xfrm>
            <a:off x="2543122" y="3993774"/>
            <a:ext cx="12520990" cy="4779645"/>
          </a:xfrm>
          <a:prstGeom prst="rect">
            <a:avLst/>
          </a:prstGeom>
        </p:spPr>
        <p:txBody>
          <a:bodyPr lIns="0" tIns="0" rIns="0" bIns="0" rtlCol="0" anchor="t">
            <a:spAutoFit/>
          </a:bodyPr>
          <a:lstStyle/>
          <a:p>
            <a:pPr>
              <a:lnSpc>
                <a:spcPts val="3779"/>
              </a:lnSpc>
            </a:pPr>
            <a:r>
              <a:rPr lang="en-US" sz="2700">
                <a:solidFill>
                  <a:srgbClr val="000000"/>
                </a:solidFill>
                <a:latin typeface="Open Sauce"/>
              </a:rPr>
              <a:t>Da una perspectiva personal a la historia. </a:t>
            </a:r>
            <a:r>
              <a:rPr lang="en-US" sz="2700">
                <a:solidFill>
                  <a:srgbClr val="FFFFFF"/>
                </a:solidFill>
                <a:latin typeface="Open Sauce"/>
              </a:rPr>
              <a:t>Lends personal perspective to the story.</a:t>
            </a:r>
          </a:p>
          <a:p>
            <a:pPr>
              <a:lnSpc>
                <a:spcPts val="3779"/>
              </a:lnSpc>
            </a:pPr>
            <a:endParaRPr lang="en-US" sz="2700">
              <a:solidFill>
                <a:srgbClr val="FFFFFF"/>
              </a:solidFill>
              <a:latin typeface="Open Sauce"/>
            </a:endParaRPr>
          </a:p>
          <a:p>
            <a:pPr>
              <a:lnSpc>
                <a:spcPts val="3779"/>
              </a:lnSpc>
            </a:pPr>
            <a:r>
              <a:rPr lang="en-US" sz="1200">
                <a:solidFill>
                  <a:srgbClr val="000000"/>
                </a:solidFill>
                <a:latin typeface="Arimo"/>
              </a:rPr>
              <a:t>Da su perspectiva sobre cómo un evento, ministerio, servicio, etc. los impactó. </a:t>
            </a:r>
            <a:r>
              <a:rPr lang="en-US" sz="1200">
                <a:solidFill>
                  <a:srgbClr val="FFFFFF"/>
                </a:solidFill>
                <a:latin typeface="Arimo"/>
              </a:rPr>
              <a:t>Gives their perspective on how an event, ministry, service, etc. impacted them.</a:t>
            </a:r>
          </a:p>
          <a:p>
            <a:pPr>
              <a:lnSpc>
                <a:spcPts val="3779"/>
              </a:lnSpc>
            </a:pPr>
            <a:endParaRPr lang="en-US" sz="1200">
              <a:solidFill>
                <a:srgbClr val="FFFFFF"/>
              </a:solidFill>
              <a:latin typeface="Arimo"/>
            </a:endParaRPr>
          </a:p>
          <a:p>
            <a:pPr>
              <a:lnSpc>
                <a:spcPts val="3779"/>
              </a:lnSpc>
            </a:pPr>
            <a:r>
              <a:rPr lang="en-US" sz="1200">
                <a:solidFill>
                  <a:srgbClr val="000000"/>
                </a:solidFill>
                <a:latin typeface="Arimo"/>
              </a:rPr>
              <a:t>Da una idea de por qué se sintieron inspirados a actuar. </a:t>
            </a:r>
            <a:r>
              <a:rPr lang="en-US" sz="1200">
                <a:solidFill>
                  <a:srgbClr val="FFFFFF"/>
                </a:solidFill>
                <a:latin typeface="Arimo"/>
              </a:rPr>
              <a:t>Gives insight as to why they were inspired to take action.</a:t>
            </a:r>
          </a:p>
          <a:p>
            <a:pPr algn="l">
              <a:lnSpc>
                <a:spcPts val="3779"/>
              </a:lnSpc>
              <a:spcBef>
                <a:spcPct val="0"/>
              </a:spcBef>
            </a:pPr>
            <a:endParaRPr lang="en-US" sz="1200">
              <a:solidFill>
                <a:srgbClr val="FFFFFF"/>
              </a:solidFill>
              <a:latin typeface="Arimo"/>
            </a:endParaRPr>
          </a:p>
        </p:txBody>
      </p:sp>
      <p:grpSp>
        <p:nvGrpSpPr>
          <p:cNvPr id="16" name="Group 16"/>
          <p:cNvGrpSpPr/>
          <p:nvPr/>
        </p:nvGrpSpPr>
        <p:grpSpPr>
          <a:xfrm>
            <a:off x="1668880" y="5814173"/>
            <a:ext cx="693459" cy="621299"/>
            <a:chOff x="0" y="0"/>
            <a:chExt cx="924613" cy="828399"/>
          </a:xfrm>
        </p:grpSpPr>
        <p:grpSp>
          <p:nvGrpSpPr>
            <p:cNvPr id="17" name="Group 17"/>
            <p:cNvGrpSpPr/>
            <p:nvPr/>
          </p:nvGrpSpPr>
          <p:grpSpPr>
            <a:xfrm>
              <a:off x="0" y="63500"/>
              <a:ext cx="774699" cy="764899"/>
              <a:chOff x="0" y="0"/>
              <a:chExt cx="2808191" cy="2772667"/>
            </a:xfrm>
          </p:grpSpPr>
          <p:sp>
            <p:nvSpPr>
              <p:cNvPr id="18" name="Freeform 18"/>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9" name="Freeform 19"/>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0" name="Picture 20"/>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grpSp>
        <p:nvGrpSpPr>
          <p:cNvPr id="21" name="Group 21"/>
          <p:cNvGrpSpPr/>
          <p:nvPr/>
        </p:nvGrpSpPr>
        <p:grpSpPr>
          <a:xfrm>
            <a:off x="1668880" y="7458654"/>
            <a:ext cx="693459" cy="621299"/>
            <a:chOff x="0" y="0"/>
            <a:chExt cx="924613" cy="828399"/>
          </a:xfrm>
        </p:grpSpPr>
        <p:grpSp>
          <p:nvGrpSpPr>
            <p:cNvPr id="22" name="Group 22"/>
            <p:cNvGrpSpPr/>
            <p:nvPr/>
          </p:nvGrpSpPr>
          <p:grpSpPr>
            <a:xfrm>
              <a:off x="0" y="63500"/>
              <a:ext cx="774699" cy="764899"/>
              <a:chOff x="0" y="0"/>
              <a:chExt cx="2808191" cy="2772667"/>
            </a:xfrm>
          </p:grpSpPr>
          <p:sp>
            <p:nvSpPr>
              <p:cNvPr id="23" name="Freeform 23"/>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24" name="Freeform 24"/>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5" name="Picture 2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grpSp>
        <p:nvGrpSpPr>
          <p:cNvPr id="2" name="Group 2"/>
          <p:cNvGrpSpPr/>
          <p:nvPr/>
        </p:nvGrpSpPr>
        <p:grpSpPr>
          <a:xfrm>
            <a:off x="1028700" y="1028700"/>
            <a:ext cx="16230600" cy="8229600"/>
            <a:chOff x="0" y="0"/>
            <a:chExt cx="78445335" cy="39775100"/>
          </a:xfrm>
        </p:grpSpPr>
        <p:sp>
          <p:nvSpPr>
            <p:cNvPr id="3" name="Freeform 3"/>
            <p:cNvSpPr/>
            <p:nvPr/>
          </p:nvSpPr>
          <p:spPr>
            <a:xfrm>
              <a:off x="72390" y="72390"/>
              <a:ext cx="78300556" cy="39630318"/>
            </a:xfrm>
            <a:custGeom>
              <a:avLst/>
              <a:gdLst/>
              <a:ahLst/>
              <a:cxnLst/>
              <a:rect l="l" t="t" r="r" b="b"/>
              <a:pathLst>
                <a:path w="78300556" h="39630318">
                  <a:moveTo>
                    <a:pt x="0" y="0"/>
                  </a:moveTo>
                  <a:lnTo>
                    <a:pt x="78300556" y="0"/>
                  </a:lnTo>
                  <a:lnTo>
                    <a:pt x="78300556" y="39630318"/>
                  </a:lnTo>
                  <a:lnTo>
                    <a:pt x="0" y="39630318"/>
                  </a:lnTo>
                  <a:lnTo>
                    <a:pt x="0" y="0"/>
                  </a:lnTo>
                  <a:close/>
                </a:path>
              </a:pathLst>
            </a:custGeom>
            <a:solidFill>
              <a:srgbClr val="76DFD6"/>
            </a:solidFill>
          </p:spPr>
        </p:sp>
        <p:sp>
          <p:nvSpPr>
            <p:cNvPr id="4" name="Freeform 4"/>
            <p:cNvSpPr/>
            <p:nvPr/>
          </p:nvSpPr>
          <p:spPr>
            <a:xfrm>
              <a:off x="0" y="0"/>
              <a:ext cx="78445333" cy="39775101"/>
            </a:xfrm>
            <a:custGeom>
              <a:avLst/>
              <a:gdLst/>
              <a:ahLst/>
              <a:cxnLst/>
              <a:rect l="l" t="t" r="r" b="b"/>
              <a:pathLst>
                <a:path w="78445333" h="39775101">
                  <a:moveTo>
                    <a:pt x="78300554" y="39630319"/>
                  </a:moveTo>
                  <a:lnTo>
                    <a:pt x="78445333" y="39630319"/>
                  </a:lnTo>
                  <a:lnTo>
                    <a:pt x="78445333" y="39775101"/>
                  </a:lnTo>
                  <a:lnTo>
                    <a:pt x="78300554" y="39775101"/>
                  </a:lnTo>
                  <a:lnTo>
                    <a:pt x="78300554" y="39630319"/>
                  </a:lnTo>
                  <a:close/>
                  <a:moveTo>
                    <a:pt x="0" y="144780"/>
                  </a:moveTo>
                  <a:lnTo>
                    <a:pt x="144780" y="144780"/>
                  </a:lnTo>
                  <a:lnTo>
                    <a:pt x="144780" y="39630319"/>
                  </a:lnTo>
                  <a:lnTo>
                    <a:pt x="0" y="39630319"/>
                  </a:lnTo>
                  <a:lnTo>
                    <a:pt x="0" y="144780"/>
                  </a:lnTo>
                  <a:close/>
                  <a:moveTo>
                    <a:pt x="0" y="39630319"/>
                  </a:moveTo>
                  <a:lnTo>
                    <a:pt x="144780" y="39630319"/>
                  </a:lnTo>
                  <a:lnTo>
                    <a:pt x="144780" y="39775101"/>
                  </a:lnTo>
                  <a:lnTo>
                    <a:pt x="0" y="39775101"/>
                  </a:lnTo>
                  <a:lnTo>
                    <a:pt x="0" y="39630319"/>
                  </a:lnTo>
                  <a:close/>
                  <a:moveTo>
                    <a:pt x="78300554" y="144780"/>
                  </a:moveTo>
                  <a:lnTo>
                    <a:pt x="78445333" y="144780"/>
                  </a:lnTo>
                  <a:lnTo>
                    <a:pt x="78445333" y="39630319"/>
                  </a:lnTo>
                  <a:lnTo>
                    <a:pt x="78300554" y="39630319"/>
                  </a:lnTo>
                  <a:lnTo>
                    <a:pt x="78300554" y="144780"/>
                  </a:lnTo>
                  <a:close/>
                  <a:moveTo>
                    <a:pt x="144780" y="39630319"/>
                  </a:moveTo>
                  <a:lnTo>
                    <a:pt x="78300554" y="39630319"/>
                  </a:lnTo>
                  <a:lnTo>
                    <a:pt x="78300554" y="39775101"/>
                  </a:lnTo>
                  <a:lnTo>
                    <a:pt x="144780" y="39775101"/>
                  </a:lnTo>
                  <a:lnTo>
                    <a:pt x="144780" y="39630319"/>
                  </a:lnTo>
                  <a:close/>
                  <a:moveTo>
                    <a:pt x="78300554" y="0"/>
                  </a:moveTo>
                  <a:lnTo>
                    <a:pt x="78445333" y="0"/>
                  </a:lnTo>
                  <a:lnTo>
                    <a:pt x="78445333" y="144780"/>
                  </a:lnTo>
                  <a:lnTo>
                    <a:pt x="78300554" y="144780"/>
                  </a:lnTo>
                  <a:lnTo>
                    <a:pt x="78300554" y="0"/>
                  </a:lnTo>
                  <a:close/>
                  <a:moveTo>
                    <a:pt x="0" y="0"/>
                  </a:moveTo>
                  <a:lnTo>
                    <a:pt x="144780" y="0"/>
                  </a:lnTo>
                  <a:lnTo>
                    <a:pt x="144780" y="144780"/>
                  </a:lnTo>
                  <a:lnTo>
                    <a:pt x="0" y="144780"/>
                  </a:lnTo>
                  <a:lnTo>
                    <a:pt x="0" y="0"/>
                  </a:lnTo>
                  <a:close/>
                  <a:moveTo>
                    <a:pt x="144780" y="0"/>
                  </a:moveTo>
                  <a:lnTo>
                    <a:pt x="78300554" y="0"/>
                  </a:lnTo>
                  <a:lnTo>
                    <a:pt x="78300554" y="144780"/>
                  </a:lnTo>
                  <a:lnTo>
                    <a:pt x="144780" y="144780"/>
                  </a:lnTo>
                  <a:lnTo>
                    <a:pt x="144780" y="0"/>
                  </a:lnTo>
                  <a:close/>
                </a:path>
              </a:pathLst>
            </a:custGeom>
            <a:solidFill>
              <a:srgbClr val="000000"/>
            </a:solidFill>
          </p:spPr>
        </p:sp>
      </p:grpSp>
      <p:pic>
        <p:nvPicPr>
          <p:cNvPr id="5" name="Picture 5"/>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4857188" y="2736156"/>
            <a:ext cx="3545539" cy="4096736"/>
          </a:xfrm>
          <a:prstGeom prst="rect">
            <a:avLst/>
          </a:prstGeom>
        </p:spPr>
      </p:pic>
      <p:grpSp>
        <p:nvGrpSpPr>
          <p:cNvPr id="6" name="Group 6"/>
          <p:cNvGrpSpPr/>
          <p:nvPr/>
        </p:nvGrpSpPr>
        <p:grpSpPr>
          <a:xfrm>
            <a:off x="16509670" y="453843"/>
            <a:ext cx="1083687" cy="1496250"/>
            <a:chOff x="0" y="0"/>
            <a:chExt cx="1444916" cy="1995000"/>
          </a:xfrm>
        </p:grpSpPr>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751691">
              <a:off x="189981" y="30103"/>
              <a:ext cx="475553" cy="1803822"/>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751691">
              <a:off x="779382" y="161075"/>
              <a:ext cx="475553" cy="1803822"/>
            </a:xfrm>
            <a:prstGeom prst="rect">
              <a:avLst/>
            </a:prstGeom>
          </p:spPr>
        </p:pic>
      </p:grpSp>
      <p:sp>
        <p:nvSpPr>
          <p:cNvPr id="9" name="TextBox 9"/>
          <p:cNvSpPr txBox="1"/>
          <p:nvPr/>
        </p:nvSpPr>
        <p:spPr>
          <a:xfrm>
            <a:off x="2974482" y="1483238"/>
            <a:ext cx="12339035" cy="1421765"/>
          </a:xfrm>
          <a:prstGeom prst="rect">
            <a:avLst/>
          </a:prstGeom>
        </p:spPr>
        <p:txBody>
          <a:bodyPr lIns="0" tIns="0" rIns="0" bIns="0" rtlCol="0" anchor="t">
            <a:spAutoFit/>
          </a:bodyPr>
          <a:lstStyle/>
          <a:p>
            <a:pPr algn="ctr">
              <a:lnSpc>
                <a:spcPts val="5499"/>
              </a:lnSpc>
            </a:pPr>
            <a:r>
              <a:rPr lang="en-US" sz="5499" spc="54">
                <a:solidFill>
                  <a:srgbClr val="000000"/>
                </a:solidFill>
                <a:latin typeface="Luckiest Guy Bold"/>
              </a:rPr>
              <a:t>haciendo preguntas correctas</a:t>
            </a:r>
          </a:p>
          <a:p>
            <a:pPr marL="0" lvl="0" indent="0" algn="ctr">
              <a:lnSpc>
                <a:spcPts val="5499"/>
              </a:lnSpc>
              <a:spcBef>
                <a:spcPct val="0"/>
              </a:spcBef>
            </a:pPr>
            <a:r>
              <a:rPr lang="en-US" sz="5499" spc="54">
                <a:solidFill>
                  <a:srgbClr val="FFFFFF"/>
                </a:solidFill>
                <a:latin typeface="Luckiest Guy Bold"/>
              </a:rPr>
              <a:t>asking good questions</a:t>
            </a:r>
          </a:p>
        </p:txBody>
      </p:sp>
      <p:grpSp>
        <p:nvGrpSpPr>
          <p:cNvPr id="10" name="Group 10"/>
          <p:cNvGrpSpPr/>
          <p:nvPr/>
        </p:nvGrpSpPr>
        <p:grpSpPr>
          <a:xfrm>
            <a:off x="1668880" y="3063940"/>
            <a:ext cx="693459" cy="621299"/>
            <a:chOff x="0" y="0"/>
            <a:chExt cx="924613" cy="828399"/>
          </a:xfrm>
        </p:grpSpPr>
        <p:grpSp>
          <p:nvGrpSpPr>
            <p:cNvPr id="11" name="Group 11"/>
            <p:cNvGrpSpPr/>
            <p:nvPr/>
          </p:nvGrpSpPr>
          <p:grpSpPr>
            <a:xfrm>
              <a:off x="0" y="63500"/>
              <a:ext cx="774699" cy="764899"/>
              <a:chOff x="0" y="0"/>
              <a:chExt cx="2808191" cy="2772667"/>
            </a:xfrm>
          </p:grpSpPr>
          <p:sp>
            <p:nvSpPr>
              <p:cNvPr id="12" name="Freeform 12"/>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3" name="Freeform 13"/>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14" name="Picture 14"/>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sp>
        <p:nvSpPr>
          <p:cNvPr id="15" name="TextBox 15"/>
          <p:cNvSpPr txBox="1"/>
          <p:nvPr/>
        </p:nvSpPr>
        <p:spPr>
          <a:xfrm>
            <a:off x="2543122" y="3016315"/>
            <a:ext cx="13499704" cy="5739765"/>
          </a:xfrm>
          <a:prstGeom prst="rect">
            <a:avLst/>
          </a:prstGeom>
        </p:spPr>
        <p:txBody>
          <a:bodyPr lIns="0" tIns="0" rIns="0" bIns="0" rtlCol="0" anchor="t">
            <a:spAutoFit/>
          </a:bodyPr>
          <a:lstStyle/>
          <a:p>
            <a:pPr>
              <a:lnSpc>
                <a:spcPts val="3779"/>
              </a:lnSpc>
            </a:pPr>
            <a:r>
              <a:rPr lang="en-US" sz="2700">
                <a:solidFill>
                  <a:srgbClr val="000000"/>
                </a:solidFill>
                <a:latin typeface="Open Sauce"/>
              </a:rPr>
              <a:t>Centrarse en la experiencia personal del sujeto de la entrevista. </a:t>
            </a:r>
            <a:r>
              <a:rPr lang="en-US" sz="2700">
                <a:solidFill>
                  <a:srgbClr val="FFFFFF"/>
                </a:solidFill>
                <a:latin typeface="Open Sauce"/>
              </a:rPr>
              <a:t>Focus on the interview subject’s personal experience.</a:t>
            </a:r>
          </a:p>
          <a:p>
            <a:pPr marL="582930" lvl="1" indent="-291465">
              <a:lnSpc>
                <a:spcPts val="3779"/>
              </a:lnSpc>
              <a:buFont typeface="Arial"/>
              <a:buChar char="•"/>
            </a:pPr>
            <a:r>
              <a:rPr lang="en-US" sz="2700">
                <a:solidFill>
                  <a:srgbClr val="000000"/>
                </a:solidFill>
                <a:latin typeface="Arimo"/>
              </a:rPr>
              <a:t>¿Qué te inspiró a comenzar este...? </a:t>
            </a:r>
            <a:r>
              <a:rPr lang="en-US" sz="2700">
                <a:solidFill>
                  <a:srgbClr val="FFFFFF"/>
                </a:solidFill>
                <a:latin typeface="Arimo"/>
              </a:rPr>
              <a:t>What inspired you to start this...?</a:t>
            </a:r>
          </a:p>
          <a:p>
            <a:pPr marL="582930" lvl="1" indent="-291465">
              <a:lnSpc>
                <a:spcPts val="3779"/>
              </a:lnSpc>
              <a:buFont typeface="Arial"/>
              <a:buChar char="•"/>
            </a:pPr>
            <a:r>
              <a:rPr lang="en-US" sz="2700">
                <a:solidFill>
                  <a:srgbClr val="000000"/>
                </a:solidFill>
                <a:latin typeface="Arimo"/>
              </a:rPr>
              <a:t>¿Cómo te ha impactado este....? </a:t>
            </a:r>
            <a:r>
              <a:rPr lang="en-US" sz="2700">
                <a:solidFill>
                  <a:srgbClr val="FFFFFF"/>
                </a:solidFill>
                <a:latin typeface="Arimo"/>
              </a:rPr>
              <a:t>How has this .... impacted you?</a:t>
            </a:r>
          </a:p>
          <a:p>
            <a:pPr marL="582930" lvl="1" indent="-291465">
              <a:lnSpc>
                <a:spcPts val="3779"/>
              </a:lnSpc>
              <a:buFont typeface="Arial"/>
              <a:buChar char="•"/>
            </a:pPr>
            <a:r>
              <a:rPr lang="en-US" sz="2700">
                <a:solidFill>
                  <a:srgbClr val="000000"/>
                </a:solidFill>
                <a:latin typeface="Arimo"/>
              </a:rPr>
              <a:t>¿Qué aprendiste de este...? </a:t>
            </a:r>
            <a:r>
              <a:rPr lang="en-US" sz="2700">
                <a:solidFill>
                  <a:srgbClr val="FFFFFF"/>
                </a:solidFill>
                <a:latin typeface="Arimo"/>
              </a:rPr>
              <a:t>What did you learn from an event?</a:t>
            </a:r>
          </a:p>
          <a:p>
            <a:pPr marL="582930" lvl="1" indent="-291465">
              <a:lnSpc>
                <a:spcPts val="3779"/>
              </a:lnSpc>
              <a:buFont typeface="Arial"/>
              <a:buChar char="•"/>
            </a:pPr>
            <a:r>
              <a:rPr lang="en-US" sz="2700">
                <a:solidFill>
                  <a:srgbClr val="000000"/>
                </a:solidFill>
                <a:latin typeface="Arimo"/>
              </a:rPr>
              <a:t>¿Por qué te sentiste llamado a hacer…? </a:t>
            </a:r>
            <a:r>
              <a:rPr lang="en-US" sz="2700">
                <a:solidFill>
                  <a:srgbClr val="FFFFFF"/>
                </a:solidFill>
                <a:latin typeface="Arimo"/>
              </a:rPr>
              <a:t>Why do you feel called to do…?</a:t>
            </a:r>
          </a:p>
          <a:p>
            <a:pPr>
              <a:lnSpc>
                <a:spcPts val="3779"/>
              </a:lnSpc>
            </a:pPr>
            <a:endParaRPr lang="en-US" sz="2700">
              <a:solidFill>
                <a:srgbClr val="FFFFFF"/>
              </a:solidFill>
              <a:latin typeface="Arimo"/>
            </a:endParaRPr>
          </a:p>
          <a:p>
            <a:pPr>
              <a:lnSpc>
                <a:spcPts val="3779"/>
              </a:lnSpc>
            </a:pPr>
            <a:r>
              <a:rPr lang="en-US" sz="2700">
                <a:solidFill>
                  <a:srgbClr val="000000"/>
                </a:solidFill>
                <a:latin typeface="Open Sauce"/>
              </a:rPr>
              <a:t>Haga preguntas claras, concisas y directas.</a:t>
            </a:r>
            <a:r>
              <a:rPr lang="en-US" sz="2700">
                <a:solidFill>
                  <a:srgbClr val="000000"/>
                </a:solidFill>
                <a:latin typeface="Arimo"/>
              </a:rPr>
              <a:t> </a:t>
            </a:r>
            <a:r>
              <a:rPr lang="en-US" sz="2700">
                <a:solidFill>
                  <a:srgbClr val="FFFFFF"/>
                </a:solidFill>
                <a:latin typeface="Arimo"/>
              </a:rPr>
              <a:t>Ask clear, concise, and to the point questions. </a:t>
            </a:r>
          </a:p>
          <a:p>
            <a:pPr>
              <a:lnSpc>
                <a:spcPts val="3779"/>
              </a:lnSpc>
            </a:pPr>
            <a:endParaRPr lang="en-US" sz="2700">
              <a:solidFill>
                <a:srgbClr val="FFFFFF"/>
              </a:solidFill>
              <a:latin typeface="Arimo"/>
            </a:endParaRPr>
          </a:p>
          <a:p>
            <a:pPr algn="l">
              <a:lnSpc>
                <a:spcPts val="3779"/>
              </a:lnSpc>
              <a:spcBef>
                <a:spcPct val="0"/>
              </a:spcBef>
            </a:pPr>
            <a:r>
              <a:rPr lang="en-US" sz="2700">
                <a:solidFill>
                  <a:srgbClr val="000000"/>
                </a:solidFill>
                <a:latin typeface="Arimo"/>
              </a:rPr>
              <a:t>Siempre pida una aclaración si no entendió algo. </a:t>
            </a:r>
            <a:r>
              <a:rPr lang="en-US" sz="2700">
                <a:solidFill>
                  <a:srgbClr val="FFFFFF"/>
                </a:solidFill>
                <a:latin typeface="Arimo"/>
              </a:rPr>
              <a:t>Always ask for clarification if you didn't understand something.</a:t>
            </a:r>
          </a:p>
        </p:txBody>
      </p:sp>
      <p:grpSp>
        <p:nvGrpSpPr>
          <p:cNvPr id="16" name="Group 16"/>
          <p:cNvGrpSpPr/>
          <p:nvPr/>
        </p:nvGrpSpPr>
        <p:grpSpPr>
          <a:xfrm>
            <a:off x="1668880" y="6522243"/>
            <a:ext cx="693459" cy="621299"/>
            <a:chOff x="0" y="0"/>
            <a:chExt cx="924613" cy="828399"/>
          </a:xfrm>
        </p:grpSpPr>
        <p:grpSp>
          <p:nvGrpSpPr>
            <p:cNvPr id="17" name="Group 17"/>
            <p:cNvGrpSpPr/>
            <p:nvPr/>
          </p:nvGrpSpPr>
          <p:grpSpPr>
            <a:xfrm>
              <a:off x="0" y="63500"/>
              <a:ext cx="774699" cy="764899"/>
              <a:chOff x="0" y="0"/>
              <a:chExt cx="2808191" cy="2772667"/>
            </a:xfrm>
          </p:grpSpPr>
          <p:sp>
            <p:nvSpPr>
              <p:cNvPr id="18" name="Freeform 18"/>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19" name="Freeform 19"/>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0" name="Picture 20"/>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grpSp>
        <p:nvGrpSpPr>
          <p:cNvPr id="21" name="Group 21"/>
          <p:cNvGrpSpPr/>
          <p:nvPr/>
        </p:nvGrpSpPr>
        <p:grpSpPr>
          <a:xfrm>
            <a:off x="1668880" y="7983500"/>
            <a:ext cx="693459" cy="621299"/>
            <a:chOff x="0" y="0"/>
            <a:chExt cx="924613" cy="828399"/>
          </a:xfrm>
        </p:grpSpPr>
        <p:grpSp>
          <p:nvGrpSpPr>
            <p:cNvPr id="22" name="Group 22"/>
            <p:cNvGrpSpPr/>
            <p:nvPr/>
          </p:nvGrpSpPr>
          <p:grpSpPr>
            <a:xfrm>
              <a:off x="0" y="63500"/>
              <a:ext cx="774699" cy="764899"/>
              <a:chOff x="0" y="0"/>
              <a:chExt cx="2808191" cy="2772667"/>
            </a:xfrm>
          </p:grpSpPr>
          <p:sp>
            <p:nvSpPr>
              <p:cNvPr id="23" name="Freeform 23"/>
              <p:cNvSpPr/>
              <p:nvPr/>
            </p:nvSpPr>
            <p:spPr>
              <a:xfrm>
                <a:off x="72390" y="72390"/>
                <a:ext cx="2663411" cy="2627887"/>
              </a:xfrm>
              <a:custGeom>
                <a:avLst/>
                <a:gdLst/>
                <a:ahLst/>
                <a:cxnLst/>
                <a:rect l="l" t="t" r="r" b="b"/>
                <a:pathLst>
                  <a:path w="2663411" h="2627887">
                    <a:moveTo>
                      <a:pt x="0" y="0"/>
                    </a:moveTo>
                    <a:lnTo>
                      <a:pt x="2663411" y="0"/>
                    </a:lnTo>
                    <a:lnTo>
                      <a:pt x="2663411" y="2627887"/>
                    </a:lnTo>
                    <a:lnTo>
                      <a:pt x="0" y="2627887"/>
                    </a:lnTo>
                    <a:lnTo>
                      <a:pt x="0" y="0"/>
                    </a:lnTo>
                    <a:close/>
                  </a:path>
                </a:pathLst>
              </a:custGeom>
              <a:solidFill>
                <a:srgbClr val="FFFFFF"/>
              </a:solidFill>
            </p:spPr>
          </p:sp>
          <p:sp>
            <p:nvSpPr>
              <p:cNvPr id="24" name="Freeform 24"/>
              <p:cNvSpPr/>
              <p:nvPr/>
            </p:nvSpPr>
            <p:spPr>
              <a:xfrm>
                <a:off x="0" y="0"/>
                <a:ext cx="2808191" cy="2772667"/>
              </a:xfrm>
              <a:custGeom>
                <a:avLst/>
                <a:gdLst/>
                <a:ahLst/>
                <a:cxnLst/>
                <a:rect l="l" t="t" r="r" b="b"/>
                <a:pathLst>
                  <a:path w="2808191" h="2772667">
                    <a:moveTo>
                      <a:pt x="2663411" y="2627887"/>
                    </a:moveTo>
                    <a:lnTo>
                      <a:pt x="2808191" y="2627887"/>
                    </a:lnTo>
                    <a:lnTo>
                      <a:pt x="2808191" y="2772667"/>
                    </a:lnTo>
                    <a:lnTo>
                      <a:pt x="2663411" y="2772667"/>
                    </a:lnTo>
                    <a:lnTo>
                      <a:pt x="2663411" y="2627887"/>
                    </a:lnTo>
                    <a:close/>
                    <a:moveTo>
                      <a:pt x="0" y="144780"/>
                    </a:moveTo>
                    <a:lnTo>
                      <a:pt x="144780" y="144780"/>
                    </a:lnTo>
                    <a:lnTo>
                      <a:pt x="144780" y="2627887"/>
                    </a:lnTo>
                    <a:lnTo>
                      <a:pt x="0" y="2627887"/>
                    </a:lnTo>
                    <a:lnTo>
                      <a:pt x="0" y="144780"/>
                    </a:lnTo>
                    <a:close/>
                    <a:moveTo>
                      <a:pt x="0" y="2627887"/>
                    </a:moveTo>
                    <a:lnTo>
                      <a:pt x="144780" y="2627887"/>
                    </a:lnTo>
                    <a:lnTo>
                      <a:pt x="144780" y="2772667"/>
                    </a:lnTo>
                    <a:lnTo>
                      <a:pt x="0" y="2772667"/>
                    </a:lnTo>
                    <a:lnTo>
                      <a:pt x="0" y="2627887"/>
                    </a:lnTo>
                    <a:close/>
                    <a:moveTo>
                      <a:pt x="2663411" y="144780"/>
                    </a:moveTo>
                    <a:lnTo>
                      <a:pt x="2808191" y="144780"/>
                    </a:lnTo>
                    <a:lnTo>
                      <a:pt x="2808191" y="2627887"/>
                    </a:lnTo>
                    <a:lnTo>
                      <a:pt x="2663411" y="2627887"/>
                    </a:lnTo>
                    <a:lnTo>
                      <a:pt x="2663411" y="144780"/>
                    </a:lnTo>
                    <a:close/>
                    <a:moveTo>
                      <a:pt x="144780" y="2627887"/>
                    </a:moveTo>
                    <a:lnTo>
                      <a:pt x="2663411" y="2627887"/>
                    </a:lnTo>
                    <a:lnTo>
                      <a:pt x="2663411" y="2772667"/>
                    </a:lnTo>
                    <a:lnTo>
                      <a:pt x="144780" y="2772667"/>
                    </a:lnTo>
                    <a:lnTo>
                      <a:pt x="144780" y="2627887"/>
                    </a:lnTo>
                    <a:close/>
                    <a:moveTo>
                      <a:pt x="2663411" y="0"/>
                    </a:moveTo>
                    <a:lnTo>
                      <a:pt x="2808191" y="0"/>
                    </a:lnTo>
                    <a:lnTo>
                      <a:pt x="2808191" y="144780"/>
                    </a:lnTo>
                    <a:lnTo>
                      <a:pt x="2663411" y="144780"/>
                    </a:lnTo>
                    <a:lnTo>
                      <a:pt x="2663411" y="0"/>
                    </a:lnTo>
                    <a:close/>
                    <a:moveTo>
                      <a:pt x="0" y="0"/>
                    </a:moveTo>
                    <a:lnTo>
                      <a:pt x="144780" y="0"/>
                    </a:lnTo>
                    <a:lnTo>
                      <a:pt x="144780" y="144780"/>
                    </a:lnTo>
                    <a:lnTo>
                      <a:pt x="0" y="144780"/>
                    </a:lnTo>
                    <a:lnTo>
                      <a:pt x="0" y="0"/>
                    </a:lnTo>
                    <a:close/>
                    <a:moveTo>
                      <a:pt x="144780" y="0"/>
                    </a:moveTo>
                    <a:lnTo>
                      <a:pt x="2663411" y="0"/>
                    </a:lnTo>
                    <a:lnTo>
                      <a:pt x="2663411" y="144780"/>
                    </a:lnTo>
                    <a:lnTo>
                      <a:pt x="144780" y="144780"/>
                    </a:lnTo>
                    <a:lnTo>
                      <a:pt x="144780" y="0"/>
                    </a:lnTo>
                    <a:close/>
                  </a:path>
                </a:pathLst>
              </a:custGeom>
              <a:solidFill>
                <a:srgbClr val="000000"/>
              </a:solidFill>
            </p:spPr>
          </p:sp>
        </p:grpSp>
        <p:pic>
          <p:nvPicPr>
            <p:cNvPr id="25" name="Picture 2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114300" y="0"/>
              <a:ext cx="810313" cy="741436"/>
            </a:xfrm>
            <a:prstGeom prst="rect">
              <a:avLst/>
            </a:prstGeom>
          </p:spPr>
        </p:pic>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388615" y="2166871"/>
            <a:ext cx="4828048" cy="2704867"/>
            <a:chOff x="0" y="0"/>
            <a:chExt cx="6437398" cy="3606490"/>
          </a:xfrm>
        </p:grpSpPr>
        <p:sp>
          <p:nvSpPr>
            <p:cNvPr id="3" name="AutoShape 3"/>
            <p:cNvSpPr/>
            <p:nvPr/>
          </p:nvSpPr>
          <p:spPr>
            <a:xfrm rot="-846823">
              <a:off x="-8080" y="3423554"/>
              <a:ext cx="1017874" cy="0"/>
            </a:xfrm>
            <a:prstGeom prst="line">
              <a:avLst/>
            </a:prstGeom>
            <a:ln w="63500" cap="rnd">
              <a:solidFill>
                <a:srgbClr val="FF917E"/>
              </a:solidFill>
              <a:prstDash val="solid"/>
              <a:headEnd type="none" w="sm" len="sm"/>
              <a:tailEnd type="none" w="sm" len="sm"/>
            </a:ln>
          </p:spPr>
        </p:sp>
        <p:sp>
          <p:nvSpPr>
            <p:cNvPr id="4" name="AutoShape 4"/>
            <p:cNvSpPr/>
            <p:nvPr/>
          </p:nvSpPr>
          <p:spPr>
            <a:xfrm rot="1596520">
              <a:off x="460331" y="1414541"/>
              <a:ext cx="1017874" cy="0"/>
            </a:xfrm>
            <a:prstGeom prst="line">
              <a:avLst/>
            </a:prstGeom>
            <a:ln w="63500" cap="rnd">
              <a:solidFill>
                <a:srgbClr val="FF917E"/>
              </a:solidFill>
              <a:prstDash val="solid"/>
              <a:headEnd type="none" w="sm" len="sm"/>
              <a:tailEnd type="none" w="sm" len="sm"/>
            </a:ln>
          </p:spPr>
        </p:sp>
        <p:sp>
          <p:nvSpPr>
            <p:cNvPr id="5" name="AutoShape 5"/>
            <p:cNvSpPr/>
            <p:nvPr/>
          </p:nvSpPr>
          <p:spPr>
            <a:xfrm rot="4415662">
              <a:off x="2141356" y="466784"/>
              <a:ext cx="1017874" cy="0"/>
            </a:xfrm>
            <a:prstGeom prst="line">
              <a:avLst/>
            </a:prstGeom>
            <a:ln w="63500" cap="rnd">
              <a:solidFill>
                <a:srgbClr val="FF917E"/>
              </a:solidFill>
              <a:prstDash val="solid"/>
              <a:headEnd type="none" w="sm" len="sm"/>
              <a:tailEnd type="none" w="sm" len="sm"/>
            </a:ln>
          </p:spPr>
        </p:sp>
        <p:sp>
          <p:nvSpPr>
            <p:cNvPr id="6" name="AutoShape 6"/>
            <p:cNvSpPr/>
            <p:nvPr/>
          </p:nvSpPr>
          <p:spPr>
            <a:xfrm rot="-480341">
              <a:off x="5420325" y="2210571"/>
              <a:ext cx="1017874" cy="0"/>
            </a:xfrm>
            <a:prstGeom prst="line">
              <a:avLst/>
            </a:prstGeom>
            <a:ln w="63500" cap="rnd">
              <a:solidFill>
                <a:srgbClr val="FF917E"/>
              </a:solidFill>
              <a:prstDash val="solid"/>
              <a:headEnd type="none" w="sm" len="sm"/>
              <a:tailEnd type="none" w="sm" len="sm"/>
            </a:ln>
          </p:spPr>
        </p:sp>
        <p:sp>
          <p:nvSpPr>
            <p:cNvPr id="7" name="AutoShape 7"/>
            <p:cNvSpPr/>
            <p:nvPr/>
          </p:nvSpPr>
          <p:spPr>
            <a:xfrm rot="7696170">
              <a:off x="4299257" y="799955"/>
              <a:ext cx="1017202" cy="0"/>
            </a:xfrm>
            <a:prstGeom prst="line">
              <a:avLst/>
            </a:prstGeom>
            <a:ln w="63500" cap="rnd">
              <a:solidFill>
                <a:srgbClr val="FF917E"/>
              </a:solidFill>
              <a:prstDash val="solid"/>
              <a:headEnd type="none" w="sm" len="sm"/>
              <a:tailEnd type="none" w="sm" len="sm"/>
            </a:ln>
          </p:spPr>
        </p:sp>
      </p:grpSp>
      <p:sp>
        <p:nvSpPr>
          <p:cNvPr id="8" name="TextBox 8"/>
          <p:cNvSpPr txBox="1"/>
          <p:nvPr/>
        </p:nvSpPr>
        <p:spPr>
          <a:xfrm>
            <a:off x="7370478" y="4485005"/>
            <a:ext cx="9396487" cy="1421765"/>
          </a:xfrm>
          <a:prstGeom prst="rect">
            <a:avLst/>
          </a:prstGeom>
        </p:spPr>
        <p:txBody>
          <a:bodyPr lIns="0" tIns="0" rIns="0" bIns="0" rtlCol="0" anchor="t">
            <a:spAutoFit/>
          </a:bodyPr>
          <a:lstStyle/>
          <a:p>
            <a:pPr marL="0" lvl="0" indent="0" algn="l">
              <a:lnSpc>
                <a:spcPts val="5499"/>
              </a:lnSpc>
              <a:spcBef>
                <a:spcPct val="0"/>
              </a:spcBef>
            </a:pPr>
            <a:r>
              <a:rPr lang="en-US" sz="5499" spc="54">
                <a:solidFill>
                  <a:srgbClr val="76DFD6"/>
                </a:solidFill>
                <a:latin typeface="Luckiest Guy Bold"/>
              </a:rPr>
              <a:t>¿Qué está haciendo Dios? </a:t>
            </a:r>
            <a:r>
              <a:rPr lang="en-US" sz="5499" spc="54">
                <a:solidFill>
                  <a:srgbClr val="FFFFFF"/>
                </a:solidFill>
                <a:latin typeface="Luckiest Guy Bold"/>
              </a:rPr>
              <a:t>What is god doing?</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sp>
        <p:nvSpPr>
          <p:cNvPr id="2" name="AutoShape 2"/>
          <p:cNvSpPr/>
          <p:nvPr/>
        </p:nvSpPr>
        <p:spPr>
          <a:xfrm>
            <a:off x="0" y="8635721"/>
            <a:ext cx="18288000" cy="1651279"/>
          </a:xfrm>
          <a:prstGeom prst="rect">
            <a:avLst/>
          </a:prstGeom>
          <a:solidFill>
            <a:srgbClr val="FF917E"/>
          </a:solidFill>
        </p:spPr>
      </p:sp>
      <p:sp>
        <p:nvSpPr>
          <p:cNvPr id="3" name="AutoShape 3"/>
          <p:cNvSpPr/>
          <p:nvPr/>
        </p:nvSpPr>
        <p:spPr>
          <a:xfrm rot="-10800000">
            <a:off x="0" y="8607146"/>
            <a:ext cx="18296016" cy="0"/>
          </a:xfrm>
          <a:prstGeom prst="line">
            <a:avLst/>
          </a:prstGeom>
          <a:ln w="28575" cap="rnd">
            <a:solidFill>
              <a:srgbClr val="000000"/>
            </a:solidFill>
            <a:prstDash val="solid"/>
            <a:headEnd type="none" w="sm" len="sm"/>
            <a:tailEnd type="none" w="sm" len="sm"/>
          </a:ln>
        </p:spPr>
      </p:sp>
      <p:pic>
        <p:nvPicPr>
          <p:cNvPr id="4" name="Picture 4"/>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2401835" y="866736"/>
            <a:ext cx="4729135" cy="8077716"/>
          </a:xfrm>
          <a:prstGeom prst="rect">
            <a:avLst/>
          </a:prstGeom>
        </p:spPr>
      </p:pic>
      <p:pic>
        <p:nvPicPr>
          <p:cNvPr id="5" name="Picture 5"/>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603034" flipV="1">
            <a:off x="874690" y="887938"/>
            <a:ext cx="1457810" cy="1501489"/>
          </a:xfrm>
          <a:prstGeom prst="rect">
            <a:avLst/>
          </a:prstGeom>
        </p:spPr>
      </p:pic>
      <p:sp>
        <p:nvSpPr>
          <p:cNvPr id="6" name="TextBox 6"/>
          <p:cNvSpPr txBox="1"/>
          <p:nvPr/>
        </p:nvSpPr>
        <p:spPr>
          <a:xfrm>
            <a:off x="2519879" y="2337688"/>
            <a:ext cx="10218458" cy="1007428"/>
          </a:xfrm>
          <a:prstGeom prst="rect">
            <a:avLst/>
          </a:prstGeom>
        </p:spPr>
        <p:txBody>
          <a:bodyPr lIns="0" tIns="0" rIns="0" bIns="0" rtlCol="0" anchor="t">
            <a:spAutoFit/>
          </a:bodyPr>
          <a:lstStyle/>
          <a:p>
            <a:pPr marL="0" lvl="0" indent="0" algn="l">
              <a:lnSpc>
                <a:spcPts val="7727"/>
              </a:lnSpc>
              <a:spcBef>
                <a:spcPct val="0"/>
              </a:spcBef>
            </a:pPr>
            <a:r>
              <a:rPr lang="en-US" sz="7025" spc="70">
                <a:solidFill>
                  <a:srgbClr val="000000"/>
                </a:solidFill>
                <a:latin typeface="Luckiest Guy Bold"/>
              </a:rPr>
              <a:t>¡Gracias! </a:t>
            </a:r>
            <a:r>
              <a:rPr lang="en-US" sz="7025" spc="70">
                <a:solidFill>
                  <a:srgbClr val="FFFFFF"/>
                </a:solidFill>
                <a:latin typeface="Luckiest Guy Bold"/>
              </a:rPr>
              <a:t>Thank you!</a:t>
            </a:r>
          </a:p>
        </p:txBody>
      </p:sp>
      <p:sp>
        <p:nvSpPr>
          <p:cNvPr id="7" name="TextBox 7"/>
          <p:cNvSpPr txBox="1"/>
          <p:nvPr/>
        </p:nvSpPr>
        <p:spPr>
          <a:xfrm>
            <a:off x="1783813" y="4317018"/>
            <a:ext cx="11640325" cy="3359086"/>
          </a:xfrm>
          <a:prstGeom prst="rect">
            <a:avLst/>
          </a:prstGeom>
        </p:spPr>
        <p:txBody>
          <a:bodyPr lIns="0" tIns="0" rIns="0" bIns="0" rtlCol="0" anchor="t">
            <a:spAutoFit/>
          </a:bodyPr>
          <a:lstStyle/>
          <a:p>
            <a:pPr>
              <a:lnSpc>
                <a:spcPts val="4483"/>
              </a:lnSpc>
            </a:pPr>
            <a:r>
              <a:rPr lang="en-US" sz="3202">
                <a:solidFill>
                  <a:srgbClr val="000000"/>
                </a:solidFill>
                <a:latin typeface="Open Sauce"/>
              </a:rPr>
              <a:t>¿Tienes preguntas o comentarios? </a:t>
            </a:r>
            <a:r>
              <a:rPr lang="en-US" sz="3202">
                <a:solidFill>
                  <a:srgbClr val="FFFFFF"/>
                </a:solidFill>
                <a:latin typeface="Open Sauce"/>
              </a:rPr>
              <a:t>What questions or comments do you have?</a:t>
            </a:r>
          </a:p>
          <a:p>
            <a:pPr>
              <a:lnSpc>
                <a:spcPts val="4483"/>
              </a:lnSpc>
            </a:pPr>
            <a:endParaRPr lang="en-US" sz="3202">
              <a:solidFill>
                <a:srgbClr val="FFFFFF"/>
              </a:solidFill>
              <a:latin typeface="Open Sauce"/>
            </a:endParaRPr>
          </a:p>
          <a:p>
            <a:pPr>
              <a:lnSpc>
                <a:spcPts val="4483"/>
              </a:lnSpc>
            </a:pPr>
            <a:r>
              <a:rPr lang="en-US" sz="3202">
                <a:solidFill>
                  <a:srgbClr val="000000"/>
                </a:solidFill>
                <a:latin typeface="Open Sauce"/>
              </a:rPr>
              <a:t>¡Apreciamos tus comentarios! </a:t>
            </a:r>
            <a:r>
              <a:rPr lang="en-US" sz="3202">
                <a:solidFill>
                  <a:srgbClr val="FFFFFF"/>
                </a:solidFill>
                <a:latin typeface="Open Sauce"/>
              </a:rPr>
              <a:t>We appreciate your feedback!</a:t>
            </a:r>
          </a:p>
          <a:p>
            <a:pPr>
              <a:lnSpc>
                <a:spcPts val="4483"/>
              </a:lnSpc>
            </a:pPr>
            <a:endParaRPr lang="en-US" sz="3202">
              <a:solidFill>
                <a:srgbClr val="FFFFFF"/>
              </a:solidFill>
              <a:latin typeface="Open Sauce"/>
            </a:endParaRPr>
          </a:p>
        </p:txBody>
      </p:sp>
      <p:sp>
        <p:nvSpPr>
          <p:cNvPr id="8" name="TextBox 8"/>
          <p:cNvSpPr txBox="1"/>
          <p:nvPr/>
        </p:nvSpPr>
        <p:spPr>
          <a:xfrm>
            <a:off x="11324561" y="8692794"/>
            <a:ext cx="6477718" cy="1323557"/>
          </a:xfrm>
          <a:prstGeom prst="rect">
            <a:avLst/>
          </a:prstGeom>
        </p:spPr>
        <p:txBody>
          <a:bodyPr lIns="0" tIns="0" rIns="0" bIns="0" rtlCol="0" anchor="t">
            <a:spAutoFit/>
          </a:bodyPr>
          <a:lstStyle/>
          <a:p>
            <a:pPr algn="r">
              <a:lnSpc>
                <a:spcPts val="3563"/>
              </a:lnSpc>
            </a:pPr>
            <a:endParaRPr/>
          </a:p>
          <a:p>
            <a:pPr algn="r">
              <a:lnSpc>
                <a:spcPts val="3563"/>
              </a:lnSpc>
            </a:pPr>
            <a:r>
              <a:rPr lang="en-US" sz="2545">
                <a:solidFill>
                  <a:srgbClr val="000000"/>
                </a:solidFill>
                <a:latin typeface="Open Sauce"/>
              </a:rPr>
              <a:t>Comunicaciones Región Mesoamérica</a:t>
            </a:r>
          </a:p>
          <a:p>
            <a:pPr algn="r">
              <a:lnSpc>
                <a:spcPts val="3563"/>
              </a:lnSpc>
            </a:pPr>
            <a:r>
              <a:rPr lang="en-US" sz="2545">
                <a:solidFill>
                  <a:srgbClr val="FFFFFF"/>
                </a:solidFill>
                <a:latin typeface="Open Sauce"/>
              </a:rPr>
              <a:t>Mesoamerica Region Communications</a:t>
            </a:r>
            <a:r>
              <a:rPr lang="en-US" sz="2545">
                <a:solidFill>
                  <a:srgbClr val="000000"/>
                </a:solidFill>
                <a:latin typeface="Open Sauce"/>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388615" y="2166871"/>
            <a:ext cx="4828048" cy="2704867"/>
            <a:chOff x="0" y="0"/>
            <a:chExt cx="6437398" cy="3606490"/>
          </a:xfrm>
        </p:grpSpPr>
        <p:sp>
          <p:nvSpPr>
            <p:cNvPr id="3" name="AutoShape 3"/>
            <p:cNvSpPr/>
            <p:nvPr/>
          </p:nvSpPr>
          <p:spPr>
            <a:xfrm rot="-846823">
              <a:off x="-8080" y="3423554"/>
              <a:ext cx="1017874" cy="0"/>
            </a:xfrm>
            <a:prstGeom prst="line">
              <a:avLst/>
            </a:prstGeom>
            <a:ln w="63500" cap="rnd">
              <a:solidFill>
                <a:srgbClr val="FF917E"/>
              </a:solidFill>
              <a:prstDash val="solid"/>
              <a:headEnd type="none" w="sm" len="sm"/>
              <a:tailEnd type="none" w="sm" len="sm"/>
            </a:ln>
          </p:spPr>
        </p:sp>
        <p:sp>
          <p:nvSpPr>
            <p:cNvPr id="4" name="AutoShape 4"/>
            <p:cNvSpPr/>
            <p:nvPr/>
          </p:nvSpPr>
          <p:spPr>
            <a:xfrm rot="1596520">
              <a:off x="460331" y="1414541"/>
              <a:ext cx="1017874" cy="0"/>
            </a:xfrm>
            <a:prstGeom prst="line">
              <a:avLst/>
            </a:prstGeom>
            <a:ln w="63500" cap="rnd">
              <a:solidFill>
                <a:srgbClr val="FF917E"/>
              </a:solidFill>
              <a:prstDash val="solid"/>
              <a:headEnd type="none" w="sm" len="sm"/>
              <a:tailEnd type="none" w="sm" len="sm"/>
            </a:ln>
          </p:spPr>
        </p:sp>
        <p:sp>
          <p:nvSpPr>
            <p:cNvPr id="5" name="AutoShape 5"/>
            <p:cNvSpPr/>
            <p:nvPr/>
          </p:nvSpPr>
          <p:spPr>
            <a:xfrm rot="4415662">
              <a:off x="2141356" y="466784"/>
              <a:ext cx="1017874" cy="0"/>
            </a:xfrm>
            <a:prstGeom prst="line">
              <a:avLst/>
            </a:prstGeom>
            <a:ln w="63500" cap="rnd">
              <a:solidFill>
                <a:srgbClr val="FF917E"/>
              </a:solidFill>
              <a:prstDash val="solid"/>
              <a:headEnd type="none" w="sm" len="sm"/>
              <a:tailEnd type="none" w="sm" len="sm"/>
            </a:ln>
          </p:spPr>
        </p:sp>
        <p:sp>
          <p:nvSpPr>
            <p:cNvPr id="6" name="AutoShape 6"/>
            <p:cNvSpPr/>
            <p:nvPr/>
          </p:nvSpPr>
          <p:spPr>
            <a:xfrm rot="-480341">
              <a:off x="5420325" y="2210571"/>
              <a:ext cx="1017874" cy="0"/>
            </a:xfrm>
            <a:prstGeom prst="line">
              <a:avLst/>
            </a:prstGeom>
            <a:ln w="63500" cap="rnd">
              <a:solidFill>
                <a:srgbClr val="FF917E"/>
              </a:solidFill>
              <a:prstDash val="solid"/>
              <a:headEnd type="none" w="sm" len="sm"/>
              <a:tailEnd type="none" w="sm" len="sm"/>
            </a:ln>
          </p:spPr>
        </p:sp>
        <p:sp>
          <p:nvSpPr>
            <p:cNvPr id="7" name="AutoShape 7"/>
            <p:cNvSpPr/>
            <p:nvPr/>
          </p:nvSpPr>
          <p:spPr>
            <a:xfrm rot="7696170">
              <a:off x="4299257" y="799955"/>
              <a:ext cx="1017202" cy="0"/>
            </a:xfrm>
            <a:prstGeom prst="line">
              <a:avLst/>
            </a:prstGeom>
            <a:ln w="63500" cap="rnd">
              <a:solidFill>
                <a:srgbClr val="FF917E"/>
              </a:solidFill>
              <a:prstDash val="solid"/>
              <a:headEnd type="none" w="sm" len="sm"/>
              <a:tailEnd type="none" w="sm" len="sm"/>
            </a:ln>
          </p:spPr>
        </p:sp>
      </p:grpSp>
      <p:sp>
        <p:nvSpPr>
          <p:cNvPr id="8" name="TextBox 8"/>
          <p:cNvSpPr txBox="1"/>
          <p:nvPr/>
        </p:nvSpPr>
        <p:spPr>
          <a:xfrm>
            <a:off x="7370478" y="4485005"/>
            <a:ext cx="9396487" cy="1421765"/>
          </a:xfrm>
          <a:prstGeom prst="rect">
            <a:avLst/>
          </a:prstGeom>
        </p:spPr>
        <p:txBody>
          <a:bodyPr lIns="0" tIns="0" rIns="0" bIns="0" rtlCol="0" anchor="t">
            <a:spAutoFit/>
          </a:bodyPr>
          <a:lstStyle/>
          <a:p>
            <a:pPr marL="0" lvl="0" indent="0" algn="l">
              <a:lnSpc>
                <a:spcPts val="5499"/>
              </a:lnSpc>
              <a:spcBef>
                <a:spcPct val="0"/>
              </a:spcBef>
            </a:pPr>
            <a:r>
              <a:rPr lang="en-US" sz="5499" spc="54">
                <a:solidFill>
                  <a:srgbClr val="76DFD6"/>
                </a:solidFill>
                <a:latin typeface="Luckiest Guy Bold"/>
              </a:rPr>
              <a:t>¿Qué está haciendo Dios? </a:t>
            </a:r>
            <a:r>
              <a:rPr lang="en-US" sz="5499" spc="54">
                <a:solidFill>
                  <a:srgbClr val="FFFFFF"/>
                </a:solidFill>
                <a:latin typeface="Luckiest Guy Bold"/>
              </a:rPr>
              <a:t>What is god doing?</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sp>
        <p:nvSpPr>
          <p:cNvPr id="2" name="TextBox 2"/>
          <p:cNvSpPr txBox="1"/>
          <p:nvPr/>
        </p:nvSpPr>
        <p:spPr>
          <a:xfrm>
            <a:off x="4299588" y="4485005"/>
            <a:ext cx="10854749" cy="1421765"/>
          </a:xfrm>
          <a:prstGeom prst="rect">
            <a:avLst/>
          </a:prstGeom>
        </p:spPr>
        <p:txBody>
          <a:bodyPr lIns="0" tIns="0" rIns="0" bIns="0" rtlCol="0" anchor="t">
            <a:spAutoFit/>
          </a:bodyPr>
          <a:lstStyle/>
          <a:p>
            <a:pPr algn="ctr">
              <a:lnSpc>
                <a:spcPts val="5499"/>
              </a:lnSpc>
            </a:pPr>
            <a:r>
              <a:rPr lang="en-US" sz="5499" spc="54">
                <a:solidFill>
                  <a:srgbClr val="000000"/>
                </a:solidFill>
                <a:latin typeface="Luckiest Guy Bold"/>
              </a:rPr>
              <a:t>Tipos de artículos</a:t>
            </a:r>
          </a:p>
          <a:p>
            <a:pPr marL="0" lvl="0" indent="0" algn="ctr">
              <a:lnSpc>
                <a:spcPts val="5499"/>
              </a:lnSpc>
              <a:spcBef>
                <a:spcPct val="0"/>
              </a:spcBef>
            </a:pPr>
            <a:r>
              <a:rPr lang="en-US" sz="5499" spc="54">
                <a:solidFill>
                  <a:srgbClr val="FFFFFF"/>
                </a:solidFill>
                <a:latin typeface="Luckiest Guy Bold"/>
              </a:rPr>
              <a:t>article types</a:t>
            </a:r>
          </a:p>
        </p:txBody>
      </p:sp>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2029137" y="817590"/>
            <a:ext cx="4655201" cy="3509585"/>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2029137" y="3179162"/>
            <a:ext cx="1361588" cy="1485860"/>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rot="199089" flipH="1">
            <a:off x="11829869" y="510812"/>
            <a:ext cx="5193034" cy="3663450"/>
          </a:xfrm>
          <a:prstGeom prst="rect">
            <a:avLst/>
          </a:prstGeom>
        </p:spPr>
      </p:pic>
      <p:pic>
        <p:nvPicPr>
          <p:cNvPr id="6" name="Picture 6"/>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10800000">
            <a:off x="6361221" y="6168390"/>
            <a:ext cx="5086272" cy="3089910"/>
          </a:xfrm>
          <a:prstGeom prst="rect">
            <a:avLst/>
          </a:prstGeom>
        </p:spPr>
      </p:pic>
      <p:pic>
        <p:nvPicPr>
          <p:cNvPr id="7" name="Picture 7"/>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6321581" y="7238000"/>
            <a:ext cx="1361588" cy="1485860"/>
          </a:xfrm>
          <a:prstGeom prst="rect">
            <a:avLst/>
          </a:prstGeom>
        </p:spPr>
      </p:pic>
      <p:sp>
        <p:nvSpPr>
          <p:cNvPr id="8" name="TextBox 8"/>
          <p:cNvSpPr txBox="1"/>
          <p:nvPr/>
        </p:nvSpPr>
        <p:spPr>
          <a:xfrm>
            <a:off x="2131006" y="1766922"/>
            <a:ext cx="4337165" cy="1212215"/>
          </a:xfrm>
          <a:prstGeom prst="rect">
            <a:avLst/>
          </a:prstGeom>
        </p:spPr>
        <p:txBody>
          <a:bodyPr lIns="0" tIns="0" rIns="0" bIns="0" rtlCol="0" anchor="t">
            <a:spAutoFit/>
          </a:bodyPr>
          <a:lstStyle/>
          <a:p>
            <a:pPr algn="ctr">
              <a:lnSpc>
                <a:spcPts val="4900"/>
              </a:lnSpc>
            </a:pPr>
            <a:r>
              <a:rPr lang="en-US" sz="3500">
                <a:solidFill>
                  <a:srgbClr val="000000"/>
                </a:solidFill>
                <a:latin typeface="Open Sauce"/>
              </a:rPr>
              <a:t>Informe de prensa</a:t>
            </a:r>
          </a:p>
          <a:p>
            <a:pPr marL="0" lvl="0" indent="0" algn="ctr">
              <a:lnSpc>
                <a:spcPts val="4900"/>
              </a:lnSpc>
              <a:spcBef>
                <a:spcPct val="0"/>
              </a:spcBef>
            </a:pPr>
            <a:r>
              <a:rPr lang="en-US" sz="3500">
                <a:solidFill>
                  <a:srgbClr val="00C2CB"/>
                </a:solidFill>
                <a:latin typeface="Open Sauce Bold Italics"/>
              </a:rPr>
              <a:t>Press release</a:t>
            </a:r>
          </a:p>
        </p:txBody>
      </p:sp>
      <p:sp>
        <p:nvSpPr>
          <p:cNvPr id="9" name="TextBox 9"/>
          <p:cNvSpPr txBox="1"/>
          <p:nvPr/>
        </p:nvSpPr>
        <p:spPr>
          <a:xfrm>
            <a:off x="13467942" y="1766922"/>
            <a:ext cx="2488505" cy="1212215"/>
          </a:xfrm>
          <a:prstGeom prst="rect">
            <a:avLst/>
          </a:prstGeom>
        </p:spPr>
        <p:txBody>
          <a:bodyPr lIns="0" tIns="0" rIns="0" bIns="0" rtlCol="0" anchor="t">
            <a:spAutoFit/>
          </a:bodyPr>
          <a:lstStyle/>
          <a:p>
            <a:pPr algn="ctr">
              <a:lnSpc>
                <a:spcPts val="4900"/>
              </a:lnSpc>
            </a:pPr>
            <a:r>
              <a:rPr lang="en-US" sz="3500">
                <a:solidFill>
                  <a:srgbClr val="000000"/>
                </a:solidFill>
                <a:latin typeface="Open Sauce"/>
              </a:rPr>
              <a:t>Noticias</a:t>
            </a:r>
          </a:p>
          <a:p>
            <a:pPr marL="0" lvl="0" indent="0" algn="ctr">
              <a:lnSpc>
                <a:spcPts val="4900"/>
              </a:lnSpc>
              <a:spcBef>
                <a:spcPct val="0"/>
              </a:spcBef>
            </a:pPr>
            <a:r>
              <a:rPr lang="en-US" sz="3500">
                <a:solidFill>
                  <a:srgbClr val="00C2CB"/>
                </a:solidFill>
                <a:latin typeface="Open Sauce Bold Italics"/>
              </a:rPr>
              <a:t>News</a:t>
            </a:r>
          </a:p>
        </p:txBody>
      </p:sp>
      <p:sp>
        <p:nvSpPr>
          <p:cNvPr id="10" name="TextBox 10"/>
          <p:cNvSpPr txBox="1"/>
          <p:nvPr/>
        </p:nvSpPr>
        <p:spPr>
          <a:xfrm>
            <a:off x="7392350" y="7171325"/>
            <a:ext cx="3503300" cy="1212215"/>
          </a:xfrm>
          <a:prstGeom prst="rect">
            <a:avLst/>
          </a:prstGeom>
        </p:spPr>
        <p:txBody>
          <a:bodyPr lIns="0" tIns="0" rIns="0" bIns="0" rtlCol="0" anchor="t">
            <a:spAutoFit/>
          </a:bodyPr>
          <a:lstStyle/>
          <a:p>
            <a:pPr algn="ctr">
              <a:lnSpc>
                <a:spcPts val="4900"/>
              </a:lnSpc>
            </a:pPr>
            <a:r>
              <a:rPr lang="en-US" sz="3500">
                <a:solidFill>
                  <a:srgbClr val="000000"/>
                </a:solidFill>
                <a:latin typeface="Open Sauce"/>
              </a:rPr>
              <a:t>Historias</a:t>
            </a:r>
          </a:p>
          <a:p>
            <a:pPr marL="0" lvl="0" indent="0" algn="ctr">
              <a:lnSpc>
                <a:spcPts val="4900"/>
              </a:lnSpc>
              <a:spcBef>
                <a:spcPct val="0"/>
              </a:spcBef>
            </a:pPr>
            <a:r>
              <a:rPr lang="en-US" sz="3500">
                <a:solidFill>
                  <a:srgbClr val="00C2CB"/>
                </a:solidFill>
                <a:latin typeface="Open Sauce Bold Italics"/>
              </a:rPr>
              <a:t>Stories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grpSp>
        <p:nvGrpSpPr>
          <p:cNvPr id="2" name="Group 2"/>
          <p:cNvGrpSpPr/>
          <p:nvPr/>
        </p:nvGrpSpPr>
        <p:grpSpPr>
          <a:xfrm>
            <a:off x="1388615" y="2166871"/>
            <a:ext cx="4828048" cy="2704867"/>
            <a:chOff x="0" y="0"/>
            <a:chExt cx="6437398" cy="3606490"/>
          </a:xfrm>
        </p:grpSpPr>
        <p:sp>
          <p:nvSpPr>
            <p:cNvPr id="3" name="AutoShape 3"/>
            <p:cNvSpPr/>
            <p:nvPr/>
          </p:nvSpPr>
          <p:spPr>
            <a:xfrm rot="-846823">
              <a:off x="-8080" y="3423554"/>
              <a:ext cx="1017874" cy="0"/>
            </a:xfrm>
            <a:prstGeom prst="line">
              <a:avLst/>
            </a:prstGeom>
            <a:ln w="63500" cap="rnd">
              <a:solidFill>
                <a:srgbClr val="FF917E"/>
              </a:solidFill>
              <a:prstDash val="solid"/>
              <a:headEnd type="none" w="sm" len="sm"/>
              <a:tailEnd type="none" w="sm" len="sm"/>
            </a:ln>
          </p:spPr>
        </p:sp>
        <p:sp>
          <p:nvSpPr>
            <p:cNvPr id="4" name="AutoShape 4"/>
            <p:cNvSpPr/>
            <p:nvPr/>
          </p:nvSpPr>
          <p:spPr>
            <a:xfrm rot="1596520">
              <a:off x="460331" y="1414541"/>
              <a:ext cx="1017874" cy="0"/>
            </a:xfrm>
            <a:prstGeom prst="line">
              <a:avLst/>
            </a:prstGeom>
            <a:ln w="63500" cap="rnd">
              <a:solidFill>
                <a:srgbClr val="FF917E"/>
              </a:solidFill>
              <a:prstDash val="solid"/>
              <a:headEnd type="none" w="sm" len="sm"/>
              <a:tailEnd type="none" w="sm" len="sm"/>
            </a:ln>
          </p:spPr>
        </p:sp>
        <p:sp>
          <p:nvSpPr>
            <p:cNvPr id="5" name="AutoShape 5"/>
            <p:cNvSpPr/>
            <p:nvPr/>
          </p:nvSpPr>
          <p:spPr>
            <a:xfrm rot="4415662">
              <a:off x="2141356" y="466784"/>
              <a:ext cx="1017874" cy="0"/>
            </a:xfrm>
            <a:prstGeom prst="line">
              <a:avLst/>
            </a:prstGeom>
            <a:ln w="63500" cap="rnd">
              <a:solidFill>
                <a:srgbClr val="FF917E"/>
              </a:solidFill>
              <a:prstDash val="solid"/>
              <a:headEnd type="none" w="sm" len="sm"/>
              <a:tailEnd type="none" w="sm" len="sm"/>
            </a:ln>
          </p:spPr>
        </p:sp>
        <p:sp>
          <p:nvSpPr>
            <p:cNvPr id="6" name="AutoShape 6"/>
            <p:cNvSpPr/>
            <p:nvPr/>
          </p:nvSpPr>
          <p:spPr>
            <a:xfrm rot="-480341">
              <a:off x="5420325" y="2210571"/>
              <a:ext cx="1017874" cy="0"/>
            </a:xfrm>
            <a:prstGeom prst="line">
              <a:avLst/>
            </a:prstGeom>
            <a:ln w="63500" cap="rnd">
              <a:solidFill>
                <a:srgbClr val="FF917E"/>
              </a:solidFill>
              <a:prstDash val="solid"/>
              <a:headEnd type="none" w="sm" len="sm"/>
              <a:tailEnd type="none" w="sm" len="sm"/>
            </a:ln>
          </p:spPr>
        </p:sp>
        <p:sp>
          <p:nvSpPr>
            <p:cNvPr id="7" name="AutoShape 7"/>
            <p:cNvSpPr/>
            <p:nvPr/>
          </p:nvSpPr>
          <p:spPr>
            <a:xfrm rot="7696170">
              <a:off x="4299257" y="799955"/>
              <a:ext cx="1017202" cy="0"/>
            </a:xfrm>
            <a:prstGeom prst="line">
              <a:avLst/>
            </a:prstGeom>
            <a:ln w="63500" cap="rnd">
              <a:solidFill>
                <a:srgbClr val="FF917E"/>
              </a:solidFill>
              <a:prstDash val="solid"/>
              <a:headEnd type="none" w="sm" len="sm"/>
              <a:tailEnd type="none" w="sm" len="sm"/>
            </a:ln>
          </p:spPr>
        </p:sp>
      </p:grpSp>
      <p:pic>
        <p:nvPicPr>
          <p:cNvPr id="8" name="Picture 8"/>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4653989">
            <a:off x="2867696" y="3812440"/>
            <a:ext cx="3055832" cy="3055832"/>
          </a:xfrm>
          <a:prstGeom prst="rect">
            <a:avLst/>
          </a:prstGeom>
        </p:spPr>
      </p:pic>
      <p:sp>
        <p:nvSpPr>
          <p:cNvPr id="9" name="TextBox 9"/>
          <p:cNvSpPr txBox="1"/>
          <p:nvPr/>
        </p:nvSpPr>
        <p:spPr>
          <a:xfrm>
            <a:off x="7370478" y="4829215"/>
            <a:ext cx="9396487" cy="733346"/>
          </a:xfrm>
          <a:prstGeom prst="rect">
            <a:avLst/>
          </a:prstGeom>
        </p:spPr>
        <p:txBody>
          <a:bodyPr lIns="0" tIns="0" rIns="0" bIns="0" rtlCol="0" anchor="t">
            <a:spAutoFit/>
          </a:bodyPr>
          <a:lstStyle/>
          <a:p>
            <a:pPr marL="0" lvl="0" indent="0" algn="l">
              <a:lnSpc>
                <a:spcPts val="5499"/>
              </a:lnSpc>
              <a:spcBef>
                <a:spcPct val="0"/>
              </a:spcBef>
            </a:pPr>
            <a:r>
              <a:rPr lang="en-US" sz="5499" spc="54">
                <a:solidFill>
                  <a:srgbClr val="76DFD6"/>
                </a:solidFill>
                <a:latin typeface="Luckiest Guy Bold"/>
              </a:rPr>
              <a:t>Enlaces </a:t>
            </a:r>
            <a:r>
              <a:rPr lang="en-US" sz="5499" spc="54">
                <a:solidFill>
                  <a:srgbClr val="FFFFFF"/>
                </a:solidFill>
                <a:latin typeface="Luckiest Guy Bold"/>
              </a:rPr>
              <a:t>links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917E"/>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4727269">
            <a:off x="-6364131" y="188717"/>
            <a:ext cx="8384352" cy="11032042"/>
          </a:xfrm>
          <a:prstGeom prst="rect">
            <a:avLst/>
          </a:prstGeom>
        </p:spPr>
      </p:pic>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4994161">
            <a:off x="16713040" y="-2068366"/>
            <a:ext cx="8911803" cy="11726056"/>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8703526" y="3235862"/>
            <a:ext cx="440474" cy="1048747"/>
          </a:xfrm>
          <a:prstGeom prst="rect">
            <a:avLst/>
          </a:prstGeom>
        </p:spPr>
      </p:pic>
      <p:pic>
        <p:nvPicPr>
          <p:cNvPr id="5" name="Picture 5"/>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rcRect/>
          <a:stretch>
            <a:fillRect/>
          </a:stretch>
        </p:blipFill>
        <p:spPr>
          <a:xfrm>
            <a:off x="3152909" y="8163826"/>
            <a:ext cx="1256332" cy="979939"/>
          </a:xfrm>
          <a:prstGeom prst="rect">
            <a:avLst/>
          </a:prstGeom>
        </p:spPr>
      </p:pic>
      <p:sp>
        <p:nvSpPr>
          <p:cNvPr id="6" name="TextBox 6"/>
          <p:cNvSpPr txBox="1"/>
          <p:nvPr/>
        </p:nvSpPr>
        <p:spPr>
          <a:xfrm>
            <a:off x="2185870" y="1069307"/>
            <a:ext cx="13916261" cy="1421765"/>
          </a:xfrm>
          <a:prstGeom prst="rect">
            <a:avLst/>
          </a:prstGeom>
        </p:spPr>
        <p:txBody>
          <a:bodyPr lIns="0" tIns="0" rIns="0" bIns="0" rtlCol="0" anchor="t">
            <a:spAutoFit/>
          </a:bodyPr>
          <a:lstStyle/>
          <a:p>
            <a:pPr algn="ctr">
              <a:lnSpc>
                <a:spcPts val="5499"/>
              </a:lnSpc>
            </a:pPr>
            <a:r>
              <a:rPr lang="en-US" sz="5499" spc="54">
                <a:solidFill>
                  <a:srgbClr val="000000"/>
                </a:solidFill>
                <a:latin typeface="Luckiest Guy Bold"/>
              </a:rPr>
              <a:t>Objetivos de contar historias</a:t>
            </a:r>
          </a:p>
          <a:p>
            <a:pPr marL="0" lvl="0" indent="0" algn="ctr">
              <a:lnSpc>
                <a:spcPts val="5499"/>
              </a:lnSpc>
              <a:spcBef>
                <a:spcPct val="0"/>
              </a:spcBef>
            </a:pPr>
            <a:r>
              <a:rPr lang="en-US" sz="5499" spc="54">
                <a:solidFill>
                  <a:srgbClr val="FFFFFF"/>
                </a:solidFill>
                <a:latin typeface="Luckiest Guy Bold"/>
              </a:rPr>
              <a:t>Storytelling objectives</a:t>
            </a:r>
          </a:p>
        </p:txBody>
      </p:sp>
      <p:sp>
        <p:nvSpPr>
          <p:cNvPr id="7" name="TextBox 7"/>
          <p:cNvSpPr txBox="1"/>
          <p:nvPr/>
        </p:nvSpPr>
        <p:spPr>
          <a:xfrm>
            <a:off x="9733607" y="3026175"/>
            <a:ext cx="2042071" cy="1384300"/>
          </a:xfrm>
          <a:prstGeom prst="rect">
            <a:avLst/>
          </a:prstGeom>
        </p:spPr>
        <p:txBody>
          <a:bodyPr lIns="0" tIns="0" rIns="0" bIns="0" rtlCol="0" anchor="t">
            <a:spAutoFit/>
          </a:bodyPr>
          <a:lstStyle/>
          <a:p>
            <a:pPr>
              <a:lnSpc>
                <a:spcPts val="5599"/>
              </a:lnSpc>
            </a:pPr>
            <a:r>
              <a:rPr lang="en-US" sz="3999">
                <a:solidFill>
                  <a:srgbClr val="000000"/>
                </a:solidFill>
                <a:latin typeface="Open Sauce"/>
              </a:rPr>
              <a:t>Informar</a:t>
            </a:r>
          </a:p>
          <a:p>
            <a:pPr>
              <a:lnSpc>
                <a:spcPts val="5599"/>
              </a:lnSpc>
            </a:pPr>
            <a:r>
              <a:rPr lang="en-US" sz="3999">
                <a:solidFill>
                  <a:srgbClr val="FFFFFF"/>
                </a:solidFill>
                <a:latin typeface="Open Sauce Italics"/>
              </a:rPr>
              <a:t>Inform</a:t>
            </a:r>
          </a:p>
        </p:txBody>
      </p:sp>
      <p:sp>
        <p:nvSpPr>
          <p:cNvPr id="8" name="TextBox 8"/>
          <p:cNvSpPr txBox="1"/>
          <p:nvPr/>
        </p:nvSpPr>
        <p:spPr>
          <a:xfrm>
            <a:off x="7342227" y="5299230"/>
            <a:ext cx="1801862" cy="1384300"/>
          </a:xfrm>
          <a:prstGeom prst="rect">
            <a:avLst/>
          </a:prstGeom>
        </p:spPr>
        <p:txBody>
          <a:bodyPr lIns="0" tIns="0" rIns="0" bIns="0" rtlCol="0" anchor="t">
            <a:spAutoFit/>
          </a:bodyPr>
          <a:lstStyle/>
          <a:p>
            <a:pPr>
              <a:lnSpc>
                <a:spcPts val="5599"/>
              </a:lnSpc>
            </a:pPr>
            <a:r>
              <a:rPr lang="en-US" sz="3999">
                <a:solidFill>
                  <a:srgbClr val="000000"/>
                </a:solidFill>
                <a:latin typeface="Open Sauce"/>
              </a:rPr>
              <a:t>Inspirar</a:t>
            </a:r>
          </a:p>
          <a:p>
            <a:pPr>
              <a:lnSpc>
                <a:spcPts val="5599"/>
              </a:lnSpc>
            </a:pPr>
            <a:r>
              <a:rPr lang="en-US" sz="3999">
                <a:solidFill>
                  <a:srgbClr val="FFFFFF"/>
                </a:solidFill>
                <a:latin typeface="Open Sauce Italics"/>
              </a:rPr>
              <a:t>Inspire</a:t>
            </a:r>
          </a:p>
        </p:txBody>
      </p:sp>
      <p:sp>
        <p:nvSpPr>
          <p:cNvPr id="9" name="TextBox 9"/>
          <p:cNvSpPr txBox="1"/>
          <p:nvPr/>
        </p:nvSpPr>
        <p:spPr>
          <a:xfrm>
            <a:off x="4842183" y="7866380"/>
            <a:ext cx="3021955" cy="1384300"/>
          </a:xfrm>
          <a:prstGeom prst="rect">
            <a:avLst/>
          </a:prstGeom>
        </p:spPr>
        <p:txBody>
          <a:bodyPr lIns="0" tIns="0" rIns="0" bIns="0" rtlCol="0" anchor="t">
            <a:spAutoFit/>
          </a:bodyPr>
          <a:lstStyle/>
          <a:p>
            <a:pPr>
              <a:lnSpc>
                <a:spcPts val="5599"/>
              </a:lnSpc>
            </a:pPr>
            <a:r>
              <a:rPr lang="en-US" sz="3999">
                <a:solidFill>
                  <a:srgbClr val="000000"/>
                </a:solidFill>
                <a:latin typeface="Open Sauce"/>
              </a:rPr>
              <a:t>Involucrar</a:t>
            </a:r>
          </a:p>
          <a:p>
            <a:pPr>
              <a:lnSpc>
                <a:spcPts val="5599"/>
              </a:lnSpc>
            </a:pPr>
            <a:r>
              <a:rPr lang="en-US" sz="3999">
                <a:solidFill>
                  <a:srgbClr val="FFFFFF"/>
                </a:solidFill>
                <a:latin typeface="Open Sauce Italics"/>
              </a:rPr>
              <a:t>get Involved</a:t>
            </a:r>
          </a:p>
        </p:txBody>
      </p:sp>
      <p:pic>
        <p:nvPicPr>
          <p:cNvPr id="10" name="Picture 10"/>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a:fillRect/>
          </a:stretch>
        </p:blipFill>
        <p:spPr>
          <a:xfrm rot="981963">
            <a:off x="13871832" y="3451679"/>
            <a:ext cx="3383339" cy="6286611"/>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grpSp>
        <p:nvGrpSpPr>
          <p:cNvPr id="2" name="Group 2"/>
          <p:cNvGrpSpPr/>
          <p:nvPr/>
        </p:nvGrpSpPr>
        <p:grpSpPr>
          <a:xfrm>
            <a:off x="1028700" y="1028700"/>
            <a:ext cx="16230600" cy="8229600"/>
            <a:chOff x="0" y="0"/>
            <a:chExt cx="78445335" cy="39775100"/>
          </a:xfrm>
        </p:grpSpPr>
        <p:sp>
          <p:nvSpPr>
            <p:cNvPr id="3" name="Freeform 3"/>
            <p:cNvSpPr/>
            <p:nvPr/>
          </p:nvSpPr>
          <p:spPr>
            <a:xfrm>
              <a:off x="72390" y="72390"/>
              <a:ext cx="78300556" cy="39630318"/>
            </a:xfrm>
            <a:custGeom>
              <a:avLst/>
              <a:gdLst/>
              <a:ahLst/>
              <a:cxnLst/>
              <a:rect l="l" t="t" r="r" b="b"/>
              <a:pathLst>
                <a:path w="78300556" h="39630318">
                  <a:moveTo>
                    <a:pt x="0" y="0"/>
                  </a:moveTo>
                  <a:lnTo>
                    <a:pt x="78300556" y="0"/>
                  </a:lnTo>
                  <a:lnTo>
                    <a:pt x="78300556" y="39630318"/>
                  </a:lnTo>
                  <a:lnTo>
                    <a:pt x="0" y="39630318"/>
                  </a:lnTo>
                  <a:lnTo>
                    <a:pt x="0" y="0"/>
                  </a:lnTo>
                  <a:close/>
                </a:path>
              </a:pathLst>
            </a:custGeom>
            <a:solidFill>
              <a:srgbClr val="76DFD6"/>
            </a:solidFill>
          </p:spPr>
        </p:sp>
        <p:sp>
          <p:nvSpPr>
            <p:cNvPr id="4" name="Freeform 4"/>
            <p:cNvSpPr/>
            <p:nvPr/>
          </p:nvSpPr>
          <p:spPr>
            <a:xfrm>
              <a:off x="0" y="0"/>
              <a:ext cx="78445333" cy="39775101"/>
            </a:xfrm>
            <a:custGeom>
              <a:avLst/>
              <a:gdLst/>
              <a:ahLst/>
              <a:cxnLst/>
              <a:rect l="l" t="t" r="r" b="b"/>
              <a:pathLst>
                <a:path w="78445333" h="39775101">
                  <a:moveTo>
                    <a:pt x="78300554" y="39630319"/>
                  </a:moveTo>
                  <a:lnTo>
                    <a:pt x="78445333" y="39630319"/>
                  </a:lnTo>
                  <a:lnTo>
                    <a:pt x="78445333" y="39775101"/>
                  </a:lnTo>
                  <a:lnTo>
                    <a:pt x="78300554" y="39775101"/>
                  </a:lnTo>
                  <a:lnTo>
                    <a:pt x="78300554" y="39630319"/>
                  </a:lnTo>
                  <a:close/>
                  <a:moveTo>
                    <a:pt x="0" y="144780"/>
                  </a:moveTo>
                  <a:lnTo>
                    <a:pt x="144780" y="144780"/>
                  </a:lnTo>
                  <a:lnTo>
                    <a:pt x="144780" y="39630319"/>
                  </a:lnTo>
                  <a:lnTo>
                    <a:pt x="0" y="39630319"/>
                  </a:lnTo>
                  <a:lnTo>
                    <a:pt x="0" y="144780"/>
                  </a:lnTo>
                  <a:close/>
                  <a:moveTo>
                    <a:pt x="0" y="39630319"/>
                  </a:moveTo>
                  <a:lnTo>
                    <a:pt x="144780" y="39630319"/>
                  </a:lnTo>
                  <a:lnTo>
                    <a:pt x="144780" y="39775101"/>
                  </a:lnTo>
                  <a:lnTo>
                    <a:pt x="0" y="39775101"/>
                  </a:lnTo>
                  <a:lnTo>
                    <a:pt x="0" y="39630319"/>
                  </a:lnTo>
                  <a:close/>
                  <a:moveTo>
                    <a:pt x="78300554" y="144780"/>
                  </a:moveTo>
                  <a:lnTo>
                    <a:pt x="78445333" y="144780"/>
                  </a:lnTo>
                  <a:lnTo>
                    <a:pt x="78445333" y="39630319"/>
                  </a:lnTo>
                  <a:lnTo>
                    <a:pt x="78300554" y="39630319"/>
                  </a:lnTo>
                  <a:lnTo>
                    <a:pt x="78300554" y="144780"/>
                  </a:lnTo>
                  <a:close/>
                  <a:moveTo>
                    <a:pt x="144780" y="39630319"/>
                  </a:moveTo>
                  <a:lnTo>
                    <a:pt x="78300554" y="39630319"/>
                  </a:lnTo>
                  <a:lnTo>
                    <a:pt x="78300554" y="39775101"/>
                  </a:lnTo>
                  <a:lnTo>
                    <a:pt x="144780" y="39775101"/>
                  </a:lnTo>
                  <a:lnTo>
                    <a:pt x="144780" y="39630319"/>
                  </a:lnTo>
                  <a:close/>
                  <a:moveTo>
                    <a:pt x="78300554" y="0"/>
                  </a:moveTo>
                  <a:lnTo>
                    <a:pt x="78445333" y="0"/>
                  </a:lnTo>
                  <a:lnTo>
                    <a:pt x="78445333" y="144780"/>
                  </a:lnTo>
                  <a:lnTo>
                    <a:pt x="78300554" y="144780"/>
                  </a:lnTo>
                  <a:lnTo>
                    <a:pt x="78300554" y="0"/>
                  </a:lnTo>
                  <a:close/>
                  <a:moveTo>
                    <a:pt x="0" y="0"/>
                  </a:moveTo>
                  <a:lnTo>
                    <a:pt x="144780" y="0"/>
                  </a:lnTo>
                  <a:lnTo>
                    <a:pt x="144780" y="144780"/>
                  </a:lnTo>
                  <a:lnTo>
                    <a:pt x="0" y="144780"/>
                  </a:lnTo>
                  <a:lnTo>
                    <a:pt x="0" y="0"/>
                  </a:lnTo>
                  <a:close/>
                  <a:moveTo>
                    <a:pt x="144780" y="0"/>
                  </a:moveTo>
                  <a:lnTo>
                    <a:pt x="78300554" y="0"/>
                  </a:lnTo>
                  <a:lnTo>
                    <a:pt x="78300554" y="144780"/>
                  </a:lnTo>
                  <a:lnTo>
                    <a:pt x="144780" y="144780"/>
                  </a:lnTo>
                  <a:lnTo>
                    <a:pt x="144780" y="0"/>
                  </a:lnTo>
                  <a:close/>
                </a:path>
              </a:pathLst>
            </a:custGeom>
            <a:solidFill>
              <a:srgbClr val="000000"/>
            </a:solidFill>
          </p:spPr>
        </p:sp>
      </p:grpSp>
      <p:grpSp>
        <p:nvGrpSpPr>
          <p:cNvPr id="5" name="Group 5"/>
          <p:cNvGrpSpPr>
            <a:grpSpLocks noChangeAspect="1"/>
          </p:cNvGrpSpPr>
          <p:nvPr/>
        </p:nvGrpSpPr>
        <p:grpSpPr>
          <a:xfrm>
            <a:off x="7678043" y="4712978"/>
            <a:ext cx="2329210" cy="2043183"/>
            <a:chOff x="0" y="0"/>
            <a:chExt cx="6350000" cy="5570220"/>
          </a:xfrm>
        </p:grpSpPr>
        <p:sp>
          <p:nvSpPr>
            <p:cNvPr id="6" name="Freeform 6"/>
            <p:cNvSpPr/>
            <p:nvPr/>
          </p:nvSpPr>
          <p:spPr>
            <a:xfrm>
              <a:off x="0" y="0"/>
              <a:ext cx="6350000" cy="5570220"/>
            </a:xfrm>
            <a:custGeom>
              <a:avLst/>
              <a:gdLst/>
              <a:ahLst/>
              <a:cxnLst/>
              <a:rect l="l" t="t" r="r" b="b"/>
              <a:pathLst>
                <a:path w="6350000" h="5570220">
                  <a:moveTo>
                    <a:pt x="0" y="1643380"/>
                  </a:moveTo>
                  <a:cubicBezTo>
                    <a:pt x="0" y="3412490"/>
                    <a:pt x="3175000" y="5570220"/>
                    <a:pt x="3175000" y="5570220"/>
                  </a:cubicBezTo>
                  <a:cubicBezTo>
                    <a:pt x="3175000" y="5570220"/>
                    <a:pt x="6336030" y="3397250"/>
                    <a:pt x="6350000" y="1643380"/>
                  </a:cubicBezTo>
                  <a:cubicBezTo>
                    <a:pt x="6350000" y="737870"/>
                    <a:pt x="5612130" y="0"/>
                    <a:pt x="4706620" y="0"/>
                  </a:cubicBezTo>
                  <a:cubicBezTo>
                    <a:pt x="4010660" y="0"/>
                    <a:pt x="3411220" y="445770"/>
                    <a:pt x="3175000" y="1057910"/>
                  </a:cubicBezTo>
                  <a:cubicBezTo>
                    <a:pt x="2938780" y="445770"/>
                    <a:pt x="2339340" y="0"/>
                    <a:pt x="1643380" y="0"/>
                  </a:cubicBezTo>
                  <a:cubicBezTo>
                    <a:pt x="737870" y="0"/>
                    <a:pt x="0" y="737870"/>
                    <a:pt x="0" y="1643380"/>
                  </a:cubicBezTo>
                </a:path>
              </a:pathLst>
            </a:custGeom>
            <a:solidFill>
              <a:srgbClr val="FFFFFF"/>
            </a:solidFill>
          </p:spPr>
        </p:sp>
      </p:grpSp>
      <p:pic>
        <p:nvPicPr>
          <p:cNvPr id="7" name="Picture 7"/>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a:off x="12921509" y="4504842"/>
            <a:ext cx="1758118" cy="2326439"/>
          </a:xfrm>
          <a:prstGeom prst="rect">
            <a:avLst/>
          </a:prstGeom>
        </p:spPr>
      </p:pic>
      <p:pic>
        <p:nvPicPr>
          <p:cNvPr id="8" name="Picture 8"/>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a:off x="3193248" y="4568283"/>
            <a:ext cx="2031605" cy="2262997"/>
          </a:xfrm>
          <a:prstGeom prst="rect">
            <a:avLst/>
          </a:prstGeom>
        </p:spPr>
      </p:pic>
      <p:sp>
        <p:nvSpPr>
          <p:cNvPr id="9" name="TextBox 9"/>
          <p:cNvSpPr txBox="1"/>
          <p:nvPr/>
        </p:nvSpPr>
        <p:spPr>
          <a:xfrm>
            <a:off x="3931827" y="1739165"/>
            <a:ext cx="10424345" cy="733346"/>
          </a:xfrm>
          <a:prstGeom prst="rect">
            <a:avLst/>
          </a:prstGeom>
        </p:spPr>
        <p:txBody>
          <a:bodyPr lIns="0" tIns="0" rIns="0" bIns="0" rtlCol="0" anchor="t">
            <a:spAutoFit/>
          </a:bodyPr>
          <a:lstStyle/>
          <a:p>
            <a:pPr marL="0" lvl="0" indent="0" algn="ctr">
              <a:lnSpc>
                <a:spcPts val="5499"/>
              </a:lnSpc>
              <a:spcBef>
                <a:spcPct val="0"/>
              </a:spcBef>
            </a:pPr>
            <a:r>
              <a:rPr lang="en-US" sz="5499" spc="54">
                <a:solidFill>
                  <a:srgbClr val="000000"/>
                </a:solidFill>
                <a:latin typeface="Luckiest Guy Bold"/>
              </a:rPr>
              <a:t>"Cabeza, corazón y pies"</a:t>
            </a:r>
          </a:p>
        </p:txBody>
      </p:sp>
      <p:sp>
        <p:nvSpPr>
          <p:cNvPr id="10" name="TextBox 10"/>
          <p:cNvSpPr txBox="1"/>
          <p:nvPr/>
        </p:nvSpPr>
        <p:spPr>
          <a:xfrm>
            <a:off x="8121189" y="7625502"/>
            <a:ext cx="1442918" cy="1057275"/>
          </a:xfrm>
          <a:prstGeom prst="rect">
            <a:avLst/>
          </a:prstGeom>
        </p:spPr>
        <p:txBody>
          <a:bodyPr lIns="0" tIns="0" rIns="0" bIns="0" rtlCol="0" anchor="t">
            <a:spAutoFit/>
          </a:bodyPr>
          <a:lstStyle/>
          <a:p>
            <a:pPr algn="ctr">
              <a:lnSpc>
                <a:spcPts val="4200"/>
              </a:lnSpc>
            </a:pPr>
            <a:r>
              <a:rPr lang="en-US" sz="3000" spc="89">
                <a:solidFill>
                  <a:srgbClr val="000000"/>
                </a:solidFill>
                <a:latin typeface="Open Sauce"/>
              </a:rPr>
              <a:t>Inspirar</a:t>
            </a:r>
          </a:p>
          <a:p>
            <a:pPr algn="ctr">
              <a:lnSpc>
                <a:spcPts val="4200"/>
              </a:lnSpc>
              <a:spcBef>
                <a:spcPct val="0"/>
              </a:spcBef>
            </a:pPr>
            <a:r>
              <a:rPr lang="en-US" sz="3000" spc="89">
                <a:solidFill>
                  <a:srgbClr val="FFFFFF"/>
                </a:solidFill>
                <a:latin typeface="Open Sauce"/>
              </a:rPr>
              <a:t>Inspire</a:t>
            </a:r>
          </a:p>
        </p:txBody>
      </p:sp>
      <p:sp>
        <p:nvSpPr>
          <p:cNvPr id="11" name="TextBox 11"/>
          <p:cNvSpPr txBox="1"/>
          <p:nvPr/>
        </p:nvSpPr>
        <p:spPr>
          <a:xfrm>
            <a:off x="2767549" y="7625502"/>
            <a:ext cx="2788162" cy="1057275"/>
          </a:xfrm>
          <a:prstGeom prst="rect">
            <a:avLst/>
          </a:prstGeom>
        </p:spPr>
        <p:txBody>
          <a:bodyPr lIns="0" tIns="0" rIns="0" bIns="0" rtlCol="0" anchor="t">
            <a:spAutoFit/>
          </a:bodyPr>
          <a:lstStyle/>
          <a:p>
            <a:pPr algn="ctr">
              <a:lnSpc>
                <a:spcPts val="4200"/>
              </a:lnSpc>
            </a:pPr>
            <a:r>
              <a:rPr lang="en-US" sz="3000" spc="89">
                <a:solidFill>
                  <a:srgbClr val="000000"/>
                </a:solidFill>
                <a:latin typeface="Open Sauce"/>
              </a:rPr>
              <a:t>Informar</a:t>
            </a:r>
          </a:p>
          <a:p>
            <a:pPr algn="ctr">
              <a:lnSpc>
                <a:spcPts val="4200"/>
              </a:lnSpc>
              <a:spcBef>
                <a:spcPct val="0"/>
              </a:spcBef>
            </a:pPr>
            <a:r>
              <a:rPr lang="en-US" sz="3000" spc="89">
                <a:solidFill>
                  <a:srgbClr val="FFFFFF"/>
                </a:solidFill>
                <a:latin typeface="Open Sauce"/>
              </a:rPr>
              <a:t>Inform</a:t>
            </a:r>
          </a:p>
        </p:txBody>
      </p:sp>
      <p:sp>
        <p:nvSpPr>
          <p:cNvPr id="12" name="TextBox 12"/>
          <p:cNvSpPr txBox="1"/>
          <p:nvPr/>
        </p:nvSpPr>
        <p:spPr>
          <a:xfrm>
            <a:off x="12598691" y="7625502"/>
            <a:ext cx="2403753" cy="1057275"/>
          </a:xfrm>
          <a:prstGeom prst="rect">
            <a:avLst/>
          </a:prstGeom>
        </p:spPr>
        <p:txBody>
          <a:bodyPr lIns="0" tIns="0" rIns="0" bIns="0" rtlCol="0" anchor="t">
            <a:spAutoFit/>
          </a:bodyPr>
          <a:lstStyle/>
          <a:p>
            <a:pPr algn="ctr">
              <a:lnSpc>
                <a:spcPts val="4200"/>
              </a:lnSpc>
            </a:pPr>
            <a:r>
              <a:rPr lang="en-US" sz="3000" spc="89">
                <a:solidFill>
                  <a:srgbClr val="000000"/>
                </a:solidFill>
                <a:latin typeface="Open Sauce"/>
              </a:rPr>
              <a:t>Involucrar</a:t>
            </a:r>
          </a:p>
          <a:p>
            <a:pPr algn="ctr">
              <a:lnSpc>
                <a:spcPts val="4200"/>
              </a:lnSpc>
              <a:spcBef>
                <a:spcPct val="0"/>
              </a:spcBef>
            </a:pPr>
            <a:r>
              <a:rPr lang="en-US" sz="3000" spc="89">
                <a:solidFill>
                  <a:srgbClr val="FFFFFF"/>
                </a:solidFill>
                <a:latin typeface="Open Sauce"/>
              </a:rPr>
              <a:t>get Involved</a:t>
            </a:r>
          </a:p>
        </p:txBody>
      </p:sp>
      <p:sp>
        <p:nvSpPr>
          <p:cNvPr id="13" name="TextBox 13"/>
          <p:cNvSpPr txBox="1"/>
          <p:nvPr/>
        </p:nvSpPr>
        <p:spPr>
          <a:xfrm>
            <a:off x="3931827" y="2533760"/>
            <a:ext cx="10424345" cy="733346"/>
          </a:xfrm>
          <a:prstGeom prst="rect">
            <a:avLst/>
          </a:prstGeom>
        </p:spPr>
        <p:txBody>
          <a:bodyPr lIns="0" tIns="0" rIns="0" bIns="0" rtlCol="0" anchor="t">
            <a:spAutoFit/>
          </a:bodyPr>
          <a:lstStyle/>
          <a:p>
            <a:pPr marL="0" lvl="0" indent="0" algn="ctr">
              <a:lnSpc>
                <a:spcPts val="5499"/>
              </a:lnSpc>
              <a:spcBef>
                <a:spcPct val="0"/>
              </a:spcBef>
            </a:pPr>
            <a:r>
              <a:rPr lang="en-US" sz="5499" spc="54">
                <a:solidFill>
                  <a:srgbClr val="FFFFFF"/>
                </a:solidFill>
                <a:latin typeface="Luckiest Guy Bold"/>
              </a:rPr>
              <a:t>"head, heart and feet"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917E"/>
        </a:solidFill>
        <a:effectLst/>
      </p:bgPr>
    </p:bg>
    <p:spTree>
      <p:nvGrpSpPr>
        <p:cNvPr id="1" name=""/>
        <p:cNvGrpSpPr/>
        <p:nvPr/>
      </p:nvGrpSpPr>
      <p:grpSpPr>
        <a:xfrm>
          <a:off x="0" y="0"/>
          <a:ext cx="0" cy="0"/>
          <a:chOff x="0" y="0"/>
          <a:chExt cx="0" cy="0"/>
        </a:xfrm>
      </p:grpSpPr>
      <p:sp>
        <p:nvSpPr>
          <p:cNvPr id="2" name="TextBox 2"/>
          <p:cNvSpPr txBox="1"/>
          <p:nvPr/>
        </p:nvSpPr>
        <p:spPr>
          <a:xfrm>
            <a:off x="3516528" y="1802661"/>
            <a:ext cx="11254944" cy="2115185"/>
          </a:xfrm>
          <a:prstGeom prst="rect">
            <a:avLst/>
          </a:prstGeom>
        </p:spPr>
        <p:txBody>
          <a:bodyPr lIns="0" tIns="0" rIns="0" bIns="0" rtlCol="0" anchor="t">
            <a:spAutoFit/>
          </a:bodyPr>
          <a:lstStyle/>
          <a:p>
            <a:pPr algn="ctr">
              <a:lnSpc>
                <a:spcPts val="5499"/>
              </a:lnSpc>
            </a:pPr>
            <a:r>
              <a:rPr lang="en-US" sz="5499" spc="54">
                <a:solidFill>
                  <a:srgbClr val="000000"/>
                </a:solidFill>
                <a:latin typeface="Luckiest Guy Bold"/>
              </a:rPr>
              <a:t>¿Cómo contar una buena historia?</a:t>
            </a:r>
          </a:p>
          <a:p>
            <a:pPr marL="0" lvl="0" indent="0" algn="ctr">
              <a:lnSpc>
                <a:spcPts val="5499"/>
              </a:lnSpc>
              <a:spcBef>
                <a:spcPct val="0"/>
              </a:spcBef>
            </a:pPr>
            <a:r>
              <a:rPr lang="en-US" sz="5499" spc="54">
                <a:solidFill>
                  <a:srgbClr val="FFFFFF"/>
                </a:solidFill>
                <a:latin typeface="Luckiest Guy Bold"/>
              </a:rPr>
              <a:t>How to tell a good story?</a:t>
            </a:r>
          </a:p>
        </p:txBody>
      </p:sp>
      <p:pic>
        <p:nvPicPr>
          <p:cNvPr id="3" name="Picture 3"/>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flipH="1">
            <a:off x="13151183" y="-3953891"/>
            <a:ext cx="5099338" cy="8176781"/>
          </a:xfrm>
          <a:prstGeom prst="rect">
            <a:avLst/>
          </a:prstGeom>
        </p:spPr>
      </p:pic>
      <p:grpSp>
        <p:nvGrpSpPr>
          <p:cNvPr id="4" name="Group 4"/>
          <p:cNvGrpSpPr/>
          <p:nvPr/>
        </p:nvGrpSpPr>
        <p:grpSpPr>
          <a:xfrm>
            <a:off x="1822685" y="5265705"/>
            <a:ext cx="2723712" cy="2723712"/>
            <a:chOff x="0" y="0"/>
            <a:chExt cx="6350000" cy="6350000"/>
          </a:xfrm>
        </p:grpSpPr>
        <p:sp>
          <p:nvSpPr>
            <p:cNvPr id="5" name="Freeform 5"/>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6" name="Group 6"/>
          <p:cNvGrpSpPr>
            <a:grpSpLocks noChangeAspect="1"/>
          </p:cNvGrpSpPr>
          <p:nvPr/>
        </p:nvGrpSpPr>
        <p:grpSpPr>
          <a:xfrm>
            <a:off x="1914267" y="5357293"/>
            <a:ext cx="2540547" cy="2540537"/>
            <a:chOff x="0" y="0"/>
            <a:chExt cx="6350000" cy="6349975"/>
          </a:xfrm>
        </p:grpSpPr>
        <p:sp>
          <p:nvSpPr>
            <p:cNvPr id="7" name="Freeform 7"/>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4"/>
              <a:stretch>
                <a:fillRect l="-24211" r="-24211"/>
              </a:stretch>
            </a:blipFill>
          </p:spPr>
        </p:sp>
      </p:grpSp>
      <p:sp>
        <p:nvSpPr>
          <p:cNvPr id="8" name="TextBox 8"/>
          <p:cNvSpPr txBox="1"/>
          <p:nvPr/>
        </p:nvSpPr>
        <p:spPr>
          <a:xfrm>
            <a:off x="2330684" y="8201025"/>
            <a:ext cx="1707713" cy="1057275"/>
          </a:xfrm>
          <a:prstGeom prst="rect">
            <a:avLst/>
          </a:prstGeom>
        </p:spPr>
        <p:txBody>
          <a:bodyPr lIns="0" tIns="0" rIns="0" bIns="0" rtlCol="0" anchor="t">
            <a:spAutoFit/>
          </a:bodyPr>
          <a:lstStyle/>
          <a:p>
            <a:pPr algn="ctr">
              <a:lnSpc>
                <a:spcPts val="4200"/>
              </a:lnSpc>
            </a:pPr>
            <a:r>
              <a:rPr lang="en-US" sz="3000">
                <a:solidFill>
                  <a:srgbClr val="000000"/>
                </a:solidFill>
                <a:latin typeface="Open Sauce"/>
              </a:rPr>
              <a:t>Mensaje</a:t>
            </a:r>
          </a:p>
          <a:p>
            <a:pPr algn="ctr">
              <a:lnSpc>
                <a:spcPts val="4200"/>
              </a:lnSpc>
            </a:pPr>
            <a:r>
              <a:rPr lang="en-US" sz="3000">
                <a:solidFill>
                  <a:srgbClr val="FFFFFF"/>
                </a:solidFill>
                <a:latin typeface="Open Sauce Italics"/>
              </a:rPr>
              <a:t>Message</a:t>
            </a:r>
          </a:p>
        </p:txBody>
      </p:sp>
      <p:sp>
        <p:nvSpPr>
          <p:cNvPr id="9" name="TextBox 9"/>
          <p:cNvSpPr txBox="1"/>
          <p:nvPr/>
        </p:nvSpPr>
        <p:spPr>
          <a:xfrm>
            <a:off x="6086370" y="8201025"/>
            <a:ext cx="2278856" cy="1057275"/>
          </a:xfrm>
          <a:prstGeom prst="rect">
            <a:avLst/>
          </a:prstGeom>
        </p:spPr>
        <p:txBody>
          <a:bodyPr lIns="0" tIns="0" rIns="0" bIns="0" rtlCol="0" anchor="t">
            <a:spAutoFit/>
          </a:bodyPr>
          <a:lstStyle/>
          <a:p>
            <a:pPr algn="ctr">
              <a:lnSpc>
                <a:spcPts val="4200"/>
              </a:lnSpc>
            </a:pPr>
            <a:r>
              <a:rPr lang="en-US" sz="3000">
                <a:solidFill>
                  <a:srgbClr val="000000"/>
                </a:solidFill>
                <a:latin typeface="Open Sauce"/>
              </a:rPr>
              <a:t>Ambiente</a:t>
            </a:r>
          </a:p>
          <a:p>
            <a:pPr algn="ctr">
              <a:lnSpc>
                <a:spcPts val="4200"/>
              </a:lnSpc>
            </a:pPr>
            <a:r>
              <a:rPr lang="en-US" sz="3000">
                <a:solidFill>
                  <a:srgbClr val="FFFFFF"/>
                </a:solidFill>
                <a:latin typeface="Open Sauce Italics"/>
              </a:rPr>
              <a:t>Environment</a:t>
            </a:r>
          </a:p>
        </p:txBody>
      </p:sp>
      <p:sp>
        <p:nvSpPr>
          <p:cNvPr id="10" name="TextBox 10"/>
          <p:cNvSpPr txBox="1"/>
          <p:nvPr/>
        </p:nvSpPr>
        <p:spPr>
          <a:xfrm>
            <a:off x="9950480" y="8201025"/>
            <a:ext cx="2745938" cy="1057275"/>
          </a:xfrm>
          <a:prstGeom prst="rect">
            <a:avLst/>
          </a:prstGeom>
        </p:spPr>
        <p:txBody>
          <a:bodyPr lIns="0" tIns="0" rIns="0" bIns="0" rtlCol="0" anchor="t">
            <a:spAutoFit/>
          </a:bodyPr>
          <a:lstStyle/>
          <a:p>
            <a:pPr algn="ctr">
              <a:lnSpc>
                <a:spcPts val="4200"/>
              </a:lnSpc>
            </a:pPr>
            <a:r>
              <a:rPr lang="en-US" sz="3000">
                <a:solidFill>
                  <a:srgbClr val="000000"/>
                </a:solidFill>
                <a:latin typeface="Open Sauce"/>
              </a:rPr>
              <a:t>Protagonista</a:t>
            </a:r>
          </a:p>
          <a:p>
            <a:pPr algn="ctr">
              <a:lnSpc>
                <a:spcPts val="4200"/>
              </a:lnSpc>
            </a:pPr>
            <a:r>
              <a:rPr lang="en-US" sz="3000">
                <a:solidFill>
                  <a:srgbClr val="FFFFFF"/>
                </a:solidFill>
                <a:latin typeface="Open Sauce Italics"/>
              </a:rPr>
              <a:t>Main character</a:t>
            </a:r>
          </a:p>
        </p:txBody>
      </p:sp>
      <p:sp>
        <p:nvSpPr>
          <p:cNvPr id="11" name="TextBox 11"/>
          <p:cNvSpPr txBox="1"/>
          <p:nvPr/>
        </p:nvSpPr>
        <p:spPr>
          <a:xfrm>
            <a:off x="13917954" y="8201025"/>
            <a:ext cx="2447211" cy="1057275"/>
          </a:xfrm>
          <a:prstGeom prst="rect">
            <a:avLst/>
          </a:prstGeom>
        </p:spPr>
        <p:txBody>
          <a:bodyPr lIns="0" tIns="0" rIns="0" bIns="0" rtlCol="0" anchor="t">
            <a:spAutoFit/>
          </a:bodyPr>
          <a:lstStyle/>
          <a:p>
            <a:pPr algn="ctr">
              <a:lnSpc>
                <a:spcPts val="4200"/>
              </a:lnSpc>
            </a:pPr>
            <a:r>
              <a:rPr lang="en-US" sz="3000">
                <a:solidFill>
                  <a:srgbClr val="000000"/>
                </a:solidFill>
                <a:latin typeface="Open Sauce"/>
              </a:rPr>
              <a:t>Problemática</a:t>
            </a:r>
          </a:p>
          <a:p>
            <a:pPr algn="ctr">
              <a:lnSpc>
                <a:spcPts val="4200"/>
              </a:lnSpc>
            </a:pPr>
            <a:r>
              <a:rPr lang="en-US" sz="3000">
                <a:solidFill>
                  <a:srgbClr val="FFFFFF"/>
                </a:solidFill>
                <a:latin typeface="Open Sauce Italics"/>
              </a:rPr>
              <a:t>Problem</a:t>
            </a:r>
          </a:p>
        </p:txBody>
      </p:sp>
      <p:grpSp>
        <p:nvGrpSpPr>
          <p:cNvPr id="12" name="Group 12"/>
          <p:cNvGrpSpPr/>
          <p:nvPr/>
        </p:nvGrpSpPr>
        <p:grpSpPr>
          <a:xfrm>
            <a:off x="5863942" y="5265705"/>
            <a:ext cx="2723712" cy="2723712"/>
            <a:chOff x="0" y="0"/>
            <a:chExt cx="6350000" cy="6350000"/>
          </a:xfrm>
        </p:grpSpPr>
        <p:sp>
          <p:nvSpPr>
            <p:cNvPr id="13" name="Freeform 13"/>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14" name="Group 14"/>
          <p:cNvGrpSpPr>
            <a:grpSpLocks noChangeAspect="1"/>
          </p:cNvGrpSpPr>
          <p:nvPr/>
        </p:nvGrpSpPr>
        <p:grpSpPr>
          <a:xfrm>
            <a:off x="5955525" y="5357293"/>
            <a:ext cx="2540547" cy="2540537"/>
            <a:chOff x="0" y="0"/>
            <a:chExt cx="6350000" cy="6349975"/>
          </a:xfrm>
        </p:grpSpPr>
        <p:sp>
          <p:nvSpPr>
            <p:cNvPr id="15" name="Freeform 15"/>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5"/>
              <a:stretch>
                <a:fillRect l="-29865" t="-3814" r="-26050"/>
              </a:stretch>
            </a:blipFill>
          </p:spPr>
        </p:sp>
      </p:grpSp>
      <p:grpSp>
        <p:nvGrpSpPr>
          <p:cNvPr id="16" name="Group 16"/>
          <p:cNvGrpSpPr/>
          <p:nvPr/>
        </p:nvGrpSpPr>
        <p:grpSpPr>
          <a:xfrm>
            <a:off x="9961593" y="5265705"/>
            <a:ext cx="2723712" cy="2723712"/>
            <a:chOff x="0" y="0"/>
            <a:chExt cx="6350000" cy="6350000"/>
          </a:xfrm>
        </p:grpSpPr>
        <p:sp>
          <p:nvSpPr>
            <p:cNvPr id="17" name="Freeform 17"/>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18" name="Group 18"/>
          <p:cNvGrpSpPr>
            <a:grpSpLocks noChangeAspect="1"/>
          </p:cNvGrpSpPr>
          <p:nvPr/>
        </p:nvGrpSpPr>
        <p:grpSpPr>
          <a:xfrm>
            <a:off x="10053176" y="5357293"/>
            <a:ext cx="2540547" cy="2540537"/>
            <a:chOff x="0" y="0"/>
            <a:chExt cx="6350000" cy="6349975"/>
          </a:xfrm>
        </p:grpSpPr>
        <p:sp>
          <p:nvSpPr>
            <p:cNvPr id="19" name="Freeform 19"/>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6"/>
              <a:stretch>
                <a:fillRect l="-25117" r="-25117"/>
              </a:stretch>
            </a:blipFill>
          </p:spPr>
        </p:sp>
      </p:grpSp>
      <p:grpSp>
        <p:nvGrpSpPr>
          <p:cNvPr id="20" name="Group 20"/>
          <p:cNvGrpSpPr/>
          <p:nvPr/>
        </p:nvGrpSpPr>
        <p:grpSpPr>
          <a:xfrm>
            <a:off x="13779703" y="5265705"/>
            <a:ext cx="2723712" cy="2723712"/>
            <a:chOff x="0" y="0"/>
            <a:chExt cx="6350000" cy="6350000"/>
          </a:xfrm>
        </p:grpSpPr>
        <p:sp>
          <p:nvSpPr>
            <p:cNvPr id="21" name="Freeform 21"/>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22" name="Group 22"/>
          <p:cNvGrpSpPr>
            <a:grpSpLocks noChangeAspect="1"/>
          </p:cNvGrpSpPr>
          <p:nvPr/>
        </p:nvGrpSpPr>
        <p:grpSpPr>
          <a:xfrm>
            <a:off x="13871286" y="5357293"/>
            <a:ext cx="2540547" cy="2540537"/>
            <a:chOff x="0" y="0"/>
            <a:chExt cx="6350000" cy="6349975"/>
          </a:xfrm>
        </p:grpSpPr>
        <p:sp>
          <p:nvSpPr>
            <p:cNvPr id="23" name="Freeform 23"/>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7"/>
              <a:stretch>
                <a:fillRect l="-24976" r="-24976"/>
              </a:stretch>
            </a:blipFill>
          </p:spPr>
        </p:sp>
      </p:gr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76DFD6"/>
        </a:solidFill>
        <a:effectLst/>
      </p:bgPr>
    </p:bg>
    <p:spTree>
      <p:nvGrpSpPr>
        <p:cNvPr id="1" name=""/>
        <p:cNvGrpSpPr/>
        <p:nvPr/>
      </p:nvGrpSpPr>
      <p:grpSpPr>
        <a:xfrm>
          <a:off x="0" y="0"/>
          <a:ext cx="0" cy="0"/>
          <a:chOff x="0" y="0"/>
          <a:chExt cx="0" cy="0"/>
        </a:xfrm>
      </p:grpSpPr>
      <p:pic>
        <p:nvPicPr>
          <p:cNvPr id="2" name="Picture 2"/>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rcRect/>
          <a:stretch>
            <a:fillRect/>
          </a:stretch>
        </p:blipFill>
        <p:spPr>
          <a:xfrm rot="-161027">
            <a:off x="13760135" y="519408"/>
            <a:ext cx="4977204" cy="9248184"/>
          </a:xfrm>
          <a:prstGeom prst="rect">
            <a:avLst/>
          </a:prstGeom>
        </p:spPr>
      </p:pic>
      <p:pic>
        <p:nvPicPr>
          <p:cNvPr id="3" name="Picture 3"/>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603034">
            <a:off x="15039564" y="701077"/>
            <a:ext cx="1167787" cy="1202777"/>
          </a:xfrm>
          <a:prstGeom prst="rect">
            <a:avLst/>
          </a:prstGeom>
        </p:spPr>
      </p:pic>
      <p:pic>
        <p:nvPicPr>
          <p:cNvPr id="4" name="Picture 4"/>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p:blipFill>
        <p:spPr>
          <a:xfrm rot="5968529" flipH="1" flipV="1">
            <a:off x="678051" y="8398395"/>
            <a:ext cx="1167787" cy="1202777"/>
          </a:xfrm>
          <a:prstGeom prst="rect">
            <a:avLst/>
          </a:prstGeom>
        </p:spPr>
      </p:pic>
      <p:grpSp>
        <p:nvGrpSpPr>
          <p:cNvPr id="5" name="Group 5"/>
          <p:cNvGrpSpPr/>
          <p:nvPr/>
        </p:nvGrpSpPr>
        <p:grpSpPr>
          <a:xfrm>
            <a:off x="1731102" y="1268504"/>
            <a:ext cx="2023381" cy="2023381"/>
            <a:chOff x="0" y="0"/>
            <a:chExt cx="6350000" cy="6350000"/>
          </a:xfrm>
        </p:grpSpPr>
        <p:sp>
          <p:nvSpPr>
            <p:cNvPr id="6" name="Freeform 6"/>
            <p:cNvSpPr/>
            <p:nvPr/>
          </p:nvSpPr>
          <p:spPr>
            <a:xfrm>
              <a:off x="14167" y="0"/>
              <a:ext cx="6321665" cy="6350000"/>
            </a:xfrm>
            <a:custGeom>
              <a:avLst/>
              <a:gdLst/>
              <a:ahLst/>
              <a:cxnLst/>
              <a:rect l="l" t="t" r="r" b="b"/>
              <a:pathLst>
                <a:path w="6321665" h="6350000">
                  <a:moveTo>
                    <a:pt x="3160833" y="0"/>
                  </a:moveTo>
                  <a:lnTo>
                    <a:pt x="3160833" y="0"/>
                  </a:lnTo>
                  <a:cubicBezTo>
                    <a:pt x="4908795" y="7817"/>
                    <a:pt x="6321666" y="1427021"/>
                    <a:pt x="6321666" y="3175000"/>
                  </a:cubicBezTo>
                  <a:cubicBezTo>
                    <a:pt x="6321666" y="4922979"/>
                    <a:pt x="4908795" y="6342183"/>
                    <a:pt x="3160833" y="6350000"/>
                  </a:cubicBezTo>
                  <a:cubicBezTo>
                    <a:pt x="1412871" y="6342183"/>
                    <a:pt x="0" y="4922979"/>
                    <a:pt x="0" y="3175000"/>
                  </a:cubicBezTo>
                  <a:cubicBezTo>
                    <a:pt x="0" y="1427021"/>
                    <a:pt x="1412871" y="7817"/>
                    <a:pt x="3160833" y="0"/>
                  </a:cubicBezTo>
                  <a:close/>
                </a:path>
              </a:pathLst>
            </a:custGeom>
            <a:solidFill>
              <a:srgbClr val="FFFFFF"/>
            </a:solidFill>
          </p:spPr>
        </p:sp>
      </p:grpSp>
      <p:grpSp>
        <p:nvGrpSpPr>
          <p:cNvPr id="7" name="Group 7"/>
          <p:cNvGrpSpPr>
            <a:grpSpLocks noChangeAspect="1"/>
          </p:cNvGrpSpPr>
          <p:nvPr/>
        </p:nvGrpSpPr>
        <p:grpSpPr>
          <a:xfrm>
            <a:off x="1882239" y="1419645"/>
            <a:ext cx="1721106" cy="1721099"/>
            <a:chOff x="0" y="0"/>
            <a:chExt cx="6350000" cy="6349975"/>
          </a:xfrm>
        </p:grpSpPr>
        <p:sp>
          <p:nvSpPr>
            <p:cNvPr id="8" name="Freeform 8"/>
            <p:cNvSpPr/>
            <p:nvPr/>
          </p:nvSpPr>
          <p:spPr>
            <a:xfrm>
              <a:off x="0" y="0"/>
              <a:ext cx="6350000" cy="6349974"/>
            </a:xfrm>
            <a:custGeom>
              <a:avLst/>
              <a:gdLst/>
              <a:ahLst/>
              <a:cxnLst/>
              <a:rect l="l" t="t" r="r" b="b"/>
              <a:pathLst>
                <a:path w="6350000" h="6349974">
                  <a:moveTo>
                    <a:pt x="6350000" y="3175025"/>
                  </a:moveTo>
                  <a:cubicBezTo>
                    <a:pt x="6350000" y="4928451"/>
                    <a:pt x="4928476" y="6349974"/>
                    <a:pt x="3175000" y="6349974"/>
                  </a:cubicBezTo>
                  <a:cubicBezTo>
                    <a:pt x="1421498" y="6349974"/>
                    <a:pt x="0" y="4928451"/>
                    <a:pt x="0" y="3175025"/>
                  </a:cubicBezTo>
                  <a:cubicBezTo>
                    <a:pt x="0" y="1421511"/>
                    <a:pt x="1421498" y="0"/>
                    <a:pt x="3175000" y="0"/>
                  </a:cubicBezTo>
                  <a:cubicBezTo>
                    <a:pt x="4928501" y="0"/>
                    <a:pt x="6350000" y="1421511"/>
                    <a:pt x="6350000" y="3175025"/>
                  </a:cubicBezTo>
                  <a:close/>
                </a:path>
              </a:pathLst>
            </a:custGeom>
            <a:blipFill>
              <a:blip r:embed="rId6"/>
              <a:stretch>
                <a:fillRect l="-24211" r="-24211"/>
              </a:stretch>
            </a:blipFill>
          </p:spPr>
        </p:sp>
      </p:grpSp>
      <p:sp>
        <p:nvSpPr>
          <p:cNvPr id="9" name="TextBox 9"/>
          <p:cNvSpPr txBox="1"/>
          <p:nvPr/>
        </p:nvSpPr>
        <p:spPr>
          <a:xfrm>
            <a:off x="2440082" y="4350385"/>
            <a:ext cx="11106265" cy="1212215"/>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00000"/>
                </a:solidFill>
                <a:latin typeface="Open Sauce"/>
              </a:rPr>
              <a:t>Pensar con claridad la idea. </a:t>
            </a:r>
            <a:r>
              <a:rPr lang="en-US" sz="3500">
                <a:solidFill>
                  <a:srgbClr val="FFFFFF"/>
                </a:solidFill>
                <a:latin typeface="Open Sauce"/>
              </a:rPr>
              <a:t>Think clearly about the idea.</a:t>
            </a:r>
          </a:p>
        </p:txBody>
      </p:sp>
      <p:sp>
        <p:nvSpPr>
          <p:cNvPr id="10" name="TextBox 10"/>
          <p:cNvSpPr txBox="1"/>
          <p:nvPr/>
        </p:nvSpPr>
        <p:spPr>
          <a:xfrm>
            <a:off x="3882388" y="1834549"/>
            <a:ext cx="11106265" cy="1306195"/>
          </a:xfrm>
          <a:prstGeom prst="rect">
            <a:avLst/>
          </a:prstGeom>
        </p:spPr>
        <p:txBody>
          <a:bodyPr lIns="0" tIns="0" rIns="0" bIns="0" rtlCol="0" anchor="t">
            <a:spAutoFit/>
          </a:bodyPr>
          <a:lstStyle/>
          <a:p>
            <a:pPr>
              <a:lnSpc>
                <a:spcPts val="5000"/>
              </a:lnSpc>
            </a:pPr>
            <a:r>
              <a:rPr lang="en-US" sz="5000" spc="50">
                <a:solidFill>
                  <a:srgbClr val="000000"/>
                </a:solidFill>
                <a:latin typeface="Luckiest Guy Bold"/>
              </a:rPr>
              <a:t>Construir un buen mensaje </a:t>
            </a:r>
          </a:p>
          <a:p>
            <a:pPr marL="0" lvl="0" indent="0">
              <a:lnSpc>
                <a:spcPts val="5000"/>
              </a:lnSpc>
              <a:spcBef>
                <a:spcPct val="0"/>
              </a:spcBef>
            </a:pPr>
            <a:r>
              <a:rPr lang="en-US" sz="5000" spc="50">
                <a:solidFill>
                  <a:srgbClr val="FFFFFF"/>
                </a:solidFill>
                <a:latin typeface="Luckiest Guy Bold"/>
              </a:rPr>
              <a:t>build a good message</a:t>
            </a:r>
          </a:p>
        </p:txBody>
      </p:sp>
      <p:sp>
        <p:nvSpPr>
          <p:cNvPr id="11" name="TextBox 11"/>
          <p:cNvSpPr txBox="1"/>
          <p:nvPr/>
        </p:nvSpPr>
        <p:spPr>
          <a:xfrm>
            <a:off x="2440082" y="6297298"/>
            <a:ext cx="11106265" cy="2446655"/>
          </a:xfrm>
          <a:prstGeom prst="rect">
            <a:avLst/>
          </a:prstGeom>
        </p:spPr>
        <p:txBody>
          <a:bodyPr lIns="0" tIns="0" rIns="0" bIns="0" rtlCol="0" anchor="t">
            <a:spAutoFit/>
          </a:bodyPr>
          <a:lstStyle/>
          <a:p>
            <a:pPr marL="755651" lvl="1" indent="-377825">
              <a:lnSpc>
                <a:spcPts val="4900"/>
              </a:lnSpc>
              <a:buFont typeface="Arial"/>
              <a:buChar char="•"/>
            </a:pPr>
            <a:r>
              <a:rPr lang="en-US" sz="3500">
                <a:solidFill>
                  <a:srgbClr val="000000"/>
                </a:solidFill>
                <a:latin typeface="Open Sauce"/>
              </a:rPr>
              <a:t>El concepto debe ser bien comunicado para que realmente sea relevante. </a:t>
            </a:r>
            <a:r>
              <a:rPr lang="en-US" sz="3500">
                <a:solidFill>
                  <a:srgbClr val="FFFFFF"/>
                </a:solidFill>
                <a:latin typeface="Open Sauce"/>
              </a:rPr>
              <a:t>The concept must be well communicated to be truly relevant.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1121</Words>
  <Application>Microsoft Macintosh PowerPoint</Application>
  <PresentationFormat>Custom</PresentationFormat>
  <Paragraphs>124</Paragraphs>
  <Slides>23</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23</vt:i4>
      </vt:variant>
    </vt:vector>
  </HeadingPairs>
  <TitlesOfParts>
    <vt:vector size="32" baseType="lpstr">
      <vt:lpstr>Open Sauce</vt:lpstr>
      <vt:lpstr>Calibri</vt:lpstr>
      <vt:lpstr>Open Sauce Bold Italics</vt:lpstr>
      <vt:lpstr>Open Sauce Italics</vt:lpstr>
      <vt:lpstr>Open Sauce Bold</vt:lpstr>
      <vt:lpstr>Arimo</vt:lpstr>
      <vt:lpstr>Arial</vt:lpstr>
      <vt:lpstr>Luckiest Guy 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Contando historias y las 3i</dc:title>
  <cp:lastModifiedBy>Dhariana Balbuena</cp:lastModifiedBy>
  <cp:revision>1</cp:revision>
  <dcterms:created xsi:type="dcterms:W3CDTF">2006-08-16T00:00:00Z</dcterms:created>
  <dcterms:modified xsi:type="dcterms:W3CDTF">2021-09-29T03:08:46Z</dcterms:modified>
  <dc:identifier>DAErQp6tuPQ</dc:identifier>
</cp:coreProperties>
</file>