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281" r:id="rId4"/>
    <p:sldId id="258" r:id="rId5"/>
    <p:sldId id="260" r:id="rId6"/>
    <p:sldId id="266" r:id="rId7"/>
    <p:sldId id="261" r:id="rId8"/>
    <p:sldId id="282" r:id="rId9"/>
    <p:sldId id="263" r:id="rId10"/>
    <p:sldId id="267" r:id="rId11"/>
    <p:sldId id="265" r:id="rId12"/>
    <p:sldId id="264" r:id="rId13"/>
    <p:sldId id="268" r:id="rId14"/>
    <p:sldId id="269" r:id="rId15"/>
    <p:sldId id="270" r:id="rId16"/>
    <p:sldId id="271" r:id="rId17"/>
    <p:sldId id="272" r:id="rId18"/>
    <p:sldId id="273" r:id="rId19"/>
    <p:sldId id="274" r:id="rId20"/>
    <p:sldId id="275" r:id="rId21"/>
    <p:sldId id="276" r:id="rId22"/>
    <p:sldId id="277" r:id="rId23"/>
    <p:sldId id="278" r:id="rId24"/>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570"/>
  </p:normalViewPr>
  <p:slideViewPr>
    <p:cSldViewPr>
      <p:cViewPr varScale="1">
        <p:scale>
          <a:sx n="38" d="100"/>
          <a:sy n="38" d="100"/>
        </p:scale>
        <p:origin x="1446" y="4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C0793C7E-2978-4A1D-99CC-94DEAC77017A}" type="datetimeFigureOut">
              <a:rPr lang="es-ES" smtClean="0"/>
              <a:pPr/>
              <a:t>03/12/2021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95555EA8-D51F-46CE-AC88-DB81CC591BD8}" type="slidenum">
              <a:rPr lang="es-ES" smtClean="0"/>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C0793C7E-2978-4A1D-99CC-94DEAC77017A}" type="datetimeFigureOut">
              <a:rPr lang="es-ES" smtClean="0"/>
              <a:pPr/>
              <a:t>03/12/2021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95555EA8-D51F-46CE-AC88-DB81CC591BD8}"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C0793C7E-2978-4A1D-99CC-94DEAC77017A}" type="datetimeFigureOut">
              <a:rPr lang="es-ES" smtClean="0"/>
              <a:pPr/>
              <a:t>03/12/2021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95555EA8-D51F-46CE-AC88-DB81CC591BD8}" type="slidenum">
              <a:rPr lang="es-ES" smtClean="0"/>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C0793C7E-2978-4A1D-99CC-94DEAC77017A}" type="datetimeFigureOut">
              <a:rPr lang="es-ES" smtClean="0"/>
              <a:pPr/>
              <a:t>03/12/2021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95555EA8-D51F-46CE-AC88-DB81CC591BD8}" type="slidenum">
              <a:rPr lang="es-ES" smtClean="0"/>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C0793C7E-2978-4A1D-99CC-94DEAC77017A}" type="datetimeFigureOut">
              <a:rPr lang="es-ES" smtClean="0"/>
              <a:pPr/>
              <a:t>03/12/2021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95555EA8-D51F-46CE-AC88-DB81CC591BD8}" type="slidenum">
              <a:rPr lang="es-ES" smtClean="0"/>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C0793C7E-2978-4A1D-99CC-94DEAC77017A}" type="datetimeFigureOut">
              <a:rPr lang="es-ES" smtClean="0"/>
              <a:pPr/>
              <a:t>03/12/2021</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95555EA8-D51F-46CE-AC88-DB81CC591BD8}" type="slidenum">
              <a:rPr lang="es-ES" smtClean="0"/>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C0793C7E-2978-4A1D-99CC-94DEAC77017A}" type="datetimeFigureOut">
              <a:rPr lang="es-ES" smtClean="0"/>
              <a:pPr/>
              <a:t>03/12/2021</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95555EA8-D51F-46CE-AC88-DB81CC591BD8}" type="slidenum">
              <a:rPr lang="es-ES" smtClean="0"/>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C0793C7E-2978-4A1D-99CC-94DEAC77017A}" type="datetimeFigureOut">
              <a:rPr lang="es-ES" smtClean="0"/>
              <a:pPr/>
              <a:t>03/12/2021</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95555EA8-D51F-46CE-AC88-DB81CC591BD8}" type="slidenum">
              <a:rPr lang="es-ES" smtClean="0"/>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C0793C7E-2978-4A1D-99CC-94DEAC77017A}" type="datetimeFigureOut">
              <a:rPr lang="es-ES" smtClean="0"/>
              <a:pPr/>
              <a:t>03/12/2021</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95555EA8-D51F-46CE-AC88-DB81CC591BD8}"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C0793C7E-2978-4A1D-99CC-94DEAC77017A}" type="datetimeFigureOut">
              <a:rPr lang="es-ES" smtClean="0"/>
              <a:pPr/>
              <a:t>03/12/2021</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95555EA8-D51F-46CE-AC88-DB81CC591BD8}" type="slidenum">
              <a:rPr lang="es-ES" smtClean="0"/>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C0793C7E-2978-4A1D-99CC-94DEAC77017A}" type="datetimeFigureOut">
              <a:rPr lang="es-ES" smtClean="0"/>
              <a:pPr/>
              <a:t>03/12/2021</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95555EA8-D51F-46CE-AC88-DB81CC591BD8}" type="slidenum">
              <a:rPr lang="es-ES" smtClean="0"/>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793C7E-2978-4A1D-99CC-94DEAC77017A}" type="datetimeFigureOut">
              <a:rPr lang="es-ES" smtClean="0"/>
              <a:pPr/>
              <a:t>03/12/2021</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555EA8-D51F-46CE-AC88-DB81CC591BD8}" type="slidenum">
              <a:rPr lang="es-ES" smtClean="0"/>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10.png"/><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ov"/><Relationship Id="rId1" Type="http://schemas.microsoft.com/office/2007/relationships/media" Target="../media/media3.mov"/><Relationship Id="rId5" Type="http://schemas.openxmlformats.org/officeDocument/2006/relationships/image" Target="../media/image14.png"/><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ov"/><Relationship Id="rId1" Type="http://schemas.microsoft.com/office/2007/relationships/media" Target="../media/media4.mov"/><Relationship Id="rId5" Type="http://schemas.openxmlformats.org/officeDocument/2006/relationships/image" Target="../media/image16.pn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8.png"/><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4 CuadroTexto"/>
          <p:cNvSpPr txBox="1"/>
          <p:nvPr/>
        </p:nvSpPr>
        <p:spPr>
          <a:xfrm>
            <a:off x="1259632" y="3927"/>
            <a:ext cx="7319166" cy="892552"/>
          </a:xfrm>
          <a:prstGeom prst="rect">
            <a:avLst/>
          </a:prstGeom>
          <a:noFill/>
        </p:spPr>
        <p:txBody>
          <a:bodyPr wrap="square" rtlCol="0">
            <a:spAutoFit/>
          </a:bodyPr>
          <a:lstStyle/>
          <a:p>
            <a:endParaRPr lang="es-ES" sz="2400" b="1" dirty="0">
              <a:solidFill>
                <a:schemeClr val="bg1"/>
              </a:solidFill>
            </a:endParaRPr>
          </a:p>
          <a:p>
            <a:pPr algn="r"/>
            <a:r>
              <a:rPr lang="fr-FR" sz="2800" b="1" dirty="0">
                <a:solidFill>
                  <a:schemeClr val="bg1"/>
                </a:solidFill>
              </a:rPr>
              <a:t>Ministère ÉPIQUE dans un monde postmoderne </a:t>
            </a:r>
            <a:endParaRPr lang="en-US" sz="2800" b="1" dirty="0">
              <a:solidFill>
                <a:schemeClr val="bg1"/>
              </a:solidFill>
            </a:endParaRPr>
          </a:p>
        </p:txBody>
      </p:sp>
      <p:sp>
        <p:nvSpPr>
          <p:cNvPr id="6" name="5 CuadroTexto"/>
          <p:cNvSpPr txBox="1"/>
          <p:nvPr/>
        </p:nvSpPr>
        <p:spPr>
          <a:xfrm>
            <a:off x="179512" y="1371600"/>
            <a:ext cx="7607198" cy="523220"/>
          </a:xfrm>
          <a:prstGeom prst="rect">
            <a:avLst/>
          </a:prstGeom>
          <a:noFill/>
        </p:spPr>
        <p:txBody>
          <a:bodyPr wrap="square" rtlCol="0">
            <a:spAutoFit/>
          </a:bodyPr>
          <a:lstStyle/>
          <a:p>
            <a:pPr algn="r"/>
            <a:r>
              <a:rPr lang="fr-FR" sz="2800" b="1" dirty="0">
                <a:solidFill>
                  <a:schemeClr val="bg1"/>
                </a:solidFill>
              </a:rPr>
              <a:t>EPIC Ministry in a </a:t>
            </a:r>
            <a:r>
              <a:rPr lang="fr-FR" sz="2800" b="1" dirty="0" err="1">
                <a:solidFill>
                  <a:schemeClr val="bg1"/>
                </a:solidFill>
              </a:rPr>
              <a:t>Postmodern</a:t>
            </a:r>
            <a:r>
              <a:rPr lang="fr-FR" sz="2800" b="1" dirty="0">
                <a:solidFill>
                  <a:schemeClr val="bg1"/>
                </a:solidFill>
              </a:rPr>
              <a:t> World</a:t>
            </a:r>
            <a:endParaRPr lang="en-US" sz="2800" b="1"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KungFu Panda segmento2.mov" descr="KungFu Panda segmento2.mov">
            <a:hlinkClick r:id="" action="ppaction://media"/>
            <a:extLst>
              <a:ext uri="{FF2B5EF4-FFF2-40B4-BE49-F238E27FC236}">
                <a16:creationId xmlns:a16="http://schemas.microsoft.com/office/drawing/2014/main" id="{2B901CED-CD86-BF46-9755-E5DFD37A7E6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75656" y="476672"/>
            <a:ext cx="6696744" cy="502255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7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6 CuadroTexto"/>
          <p:cNvSpPr txBox="1"/>
          <p:nvPr/>
        </p:nvSpPr>
        <p:spPr>
          <a:xfrm>
            <a:off x="4714844" y="1142984"/>
            <a:ext cx="4429156" cy="1200329"/>
          </a:xfrm>
          <a:prstGeom prst="rect">
            <a:avLst/>
          </a:prstGeom>
          <a:noFill/>
          <a:effectLst/>
        </p:spPr>
        <p:txBody>
          <a:bodyPr wrap="square" rtlCol="0">
            <a:spAutoFit/>
          </a:bodyPr>
          <a:lstStyle/>
          <a:p>
            <a:pPr algn="r"/>
            <a:r>
              <a:rPr lang="en-US" sz="2400" dirty="0">
                <a:latin typeface="Berlin Sans FB" pitchFamily="34" charset="0"/>
              </a:rPr>
              <a:t>¿What does this clip have to do with our ministry in a postmodern world?</a:t>
            </a:r>
          </a:p>
        </p:txBody>
      </p:sp>
      <p:sp>
        <p:nvSpPr>
          <p:cNvPr id="11" name="10 CuadroTexto"/>
          <p:cNvSpPr txBox="1"/>
          <p:nvPr/>
        </p:nvSpPr>
        <p:spPr>
          <a:xfrm>
            <a:off x="6072198" y="2667000"/>
            <a:ext cx="3071802" cy="830997"/>
          </a:xfrm>
          <a:prstGeom prst="rect">
            <a:avLst/>
          </a:prstGeom>
          <a:noFill/>
          <a:effectLst/>
        </p:spPr>
        <p:txBody>
          <a:bodyPr wrap="square" rtlCol="0">
            <a:spAutoFit/>
          </a:bodyPr>
          <a:lstStyle/>
          <a:p>
            <a:pPr algn="r"/>
            <a:r>
              <a:rPr lang="en-US" sz="2400" dirty="0">
                <a:latin typeface="Berlin Sans FB" pitchFamily="34" charset="0"/>
              </a:rPr>
              <a:t>Share your response in the chat.</a:t>
            </a:r>
          </a:p>
        </p:txBody>
      </p:sp>
      <p:sp>
        <p:nvSpPr>
          <p:cNvPr id="10" name="9 Rectángulo"/>
          <p:cNvSpPr/>
          <p:nvPr/>
        </p:nvSpPr>
        <p:spPr>
          <a:xfrm>
            <a:off x="0" y="214290"/>
            <a:ext cx="3143240" cy="571504"/>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s-ES"/>
          </a:p>
        </p:txBody>
      </p:sp>
      <p:sp>
        <p:nvSpPr>
          <p:cNvPr id="12" name="11 Rectángulo"/>
          <p:cNvSpPr/>
          <p:nvPr/>
        </p:nvSpPr>
        <p:spPr>
          <a:xfrm>
            <a:off x="6215074" y="214290"/>
            <a:ext cx="2928926" cy="571504"/>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s-ES" sz="1600"/>
          </a:p>
        </p:txBody>
      </p:sp>
      <p:sp>
        <p:nvSpPr>
          <p:cNvPr id="13" name="12 CuadroTexto"/>
          <p:cNvSpPr txBox="1"/>
          <p:nvPr/>
        </p:nvSpPr>
        <p:spPr>
          <a:xfrm>
            <a:off x="0" y="71414"/>
            <a:ext cx="3357554" cy="830997"/>
          </a:xfrm>
          <a:prstGeom prst="rect">
            <a:avLst/>
          </a:prstGeom>
          <a:noFill/>
        </p:spPr>
        <p:txBody>
          <a:bodyPr wrap="square" rtlCol="0">
            <a:spAutoFit/>
          </a:bodyPr>
          <a:lstStyle/>
          <a:p>
            <a:r>
              <a:rPr lang="es-ES" sz="4800" b="1" dirty="0" err="1">
                <a:solidFill>
                  <a:schemeClr val="bg1"/>
                </a:solidFill>
              </a:rPr>
              <a:t>P</a:t>
            </a:r>
            <a:r>
              <a:rPr lang="es-ES" sz="2600" b="1" dirty="0" err="1">
                <a:solidFill>
                  <a:schemeClr val="bg1"/>
                </a:solidFill>
              </a:rPr>
              <a:t>articipation</a:t>
            </a:r>
            <a:endParaRPr lang="es-ES" sz="2600" b="1" dirty="0">
              <a:solidFill>
                <a:schemeClr val="bg1"/>
              </a:solidFill>
            </a:endParaRPr>
          </a:p>
        </p:txBody>
      </p:sp>
      <p:sp>
        <p:nvSpPr>
          <p:cNvPr id="14" name="13 CuadroTexto"/>
          <p:cNvSpPr txBox="1"/>
          <p:nvPr/>
        </p:nvSpPr>
        <p:spPr>
          <a:xfrm>
            <a:off x="6215074" y="88464"/>
            <a:ext cx="2928926" cy="830997"/>
          </a:xfrm>
          <a:prstGeom prst="rect">
            <a:avLst/>
          </a:prstGeom>
          <a:noFill/>
        </p:spPr>
        <p:txBody>
          <a:bodyPr wrap="square" rtlCol="0">
            <a:spAutoFit/>
          </a:bodyPr>
          <a:lstStyle/>
          <a:p>
            <a:pPr algn="r"/>
            <a:r>
              <a:rPr lang="es-ES" sz="4800" b="1" dirty="0">
                <a:solidFill>
                  <a:schemeClr val="bg1"/>
                </a:solidFill>
              </a:rPr>
              <a:t>P</a:t>
            </a:r>
            <a:r>
              <a:rPr lang="es-ES" sz="2600" b="1" dirty="0">
                <a:solidFill>
                  <a:schemeClr val="bg1"/>
                </a:solidFill>
              </a:rPr>
              <a:t>ARTICIPATORY</a:t>
            </a:r>
          </a:p>
        </p:txBody>
      </p:sp>
      <p:sp>
        <p:nvSpPr>
          <p:cNvPr id="15" name="14 CuadroTexto"/>
          <p:cNvSpPr txBox="1"/>
          <p:nvPr/>
        </p:nvSpPr>
        <p:spPr>
          <a:xfrm>
            <a:off x="-32" y="1142984"/>
            <a:ext cx="4429156" cy="1200329"/>
          </a:xfrm>
          <a:prstGeom prst="rect">
            <a:avLst/>
          </a:prstGeom>
          <a:noFill/>
          <a:effectLst/>
        </p:spPr>
        <p:txBody>
          <a:bodyPr wrap="square" rtlCol="0">
            <a:spAutoFit/>
          </a:bodyPr>
          <a:lstStyle/>
          <a:p>
            <a:r>
              <a:rPr lang="en-US" sz="2400" dirty="0" err="1">
                <a:solidFill>
                  <a:schemeClr val="bg1"/>
                </a:solidFill>
                <a:latin typeface="Berlin Sans FB" pitchFamily="34" charset="0"/>
              </a:rPr>
              <a:t>Qu'est-ce</a:t>
            </a:r>
            <a:r>
              <a:rPr lang="en-US" sz="2400" dirty="0">
                <a:solidFill>
                  <a:schemeClr val="bg1"/>
                </a:solidFill>
                <a:latin typeface="Berlin Sans FB" pitchFamily="34" charset="0"/>
              </a:rPr>
              <a:t> que </a:t>
            </a:r>
            <a:r>
              <a:rPr lang="en-US" sz="2400" dirty="0" err="1">
                <a:solidFill>
                  <a:schemeClr val="bg1"/>
                </a:solidFill>
                <a:latin typeface="Berlin Sans FB" pitchFamily="34" charset="0"/>
              </a:rPr>
              <a:t>ce</a:t>
            </a:r>
            <a:r>
              <a:rPr lang="en-US" sz="2400" dirty="0">
                <a:solidFill>
                  <a:schemeClr val="bg1"/>
                </a:solidFill>
                <a:latin typeface="Berlin Sans FB" pitchFamily="34" charset="0"/>
              </a:rPr>
              <a:t> clip a </a:t>
            </a:r>
            <a:r>
              <a:rPr lang="en-US" sz="2400" dirty="0" err="1">
                <a:solidFill>
                  <a:schemeClr val="bg1"/>
                </a:solidFill>
                <a:latin typeface="Berlin Sans FB" pitchFamily="34" charset="0"/>
              </a:rPr>
              <a:t>à</a:t>
            </a:r>
            <a:r>
              <a:rPr lang="en-US" sz="2400" dirty="0">
                <a:solidFill>
                  <a:schemeClr val="bg1"/>
                </a:solidFill>
                <a:latin typeface="Berlin Sans FB" pitchFamily="34" charset="0"/>
              </a:rPr>
              <a:t> </a:t>
            </a:r>
            <a:r>
              <a:rPr lang="en-US" sz="2400" dirty="0" err="1">
                <a:solidFill>
                  <a:schemeClr val="bg1"/>
                </a:solidFill>
                <a:latin typeface="Berlin Sans FB" pitchFamily="34" charset="0"/>
              </a:rPr>
              <a:t>voir</a:t>
            </a:r>
            <a:r>
              <a:rPr lang="en-US" sz="2400" dirty="0">
                <a:solidFill>
                  <a:schemeClr val="bg1"/>
                </a:solidFill>
                <a:latin typeface="Berlin Sans FB" pitchFamily="34" charset="0"/>
              </a:rPr>
              <a:t> avec </a:t>
            </a:r>
            <a:r>
              <a:rPr lang="en-US" sz="2400" dirty="0" err="1">
                <a:solidFill>
                  <a:schemeClr val="bg1"/>
                </a:solidFill>
                <a:latin typeface="Berlin Sans FB" pitchFamily="34" charset="0"/>
              </a:rPr>
              <a:t>notre</a:t>
            </a:r>
            <a:r>
              <a:rPr lang="en-US" sz="2400" dirty="0">
                <a:solidFill>
                  <a:schemeClr val="bg1"/>
                </a:solidFill>
                <a:latin typeface="Berlin Sans FB" pitchFamily="34" charset="0"/>
              </a:rPr>
              <a:t> </a:t>
            </a:r>
            <a:r>
              <a:rPr lang="en-US" sz="2400" dirty="0" err="1">
                <a:solidFill>
                  <a:schemeClr val="bg1"/>
                </a:solidFill>
                <a:latin typeface="Berlin Sans FB" pitchFamily="34" charset="0"/>
              </a:rPr>
              <a:t>ministère</a:t>
            </a:r>
            <a:r>
              <a:rPr lang="en-US" sz="2400" dirty="0">
                <a:solidFill>
                  <a:schemeClr val="bg1"/>
                </a:solidFill>
                <a:latin typeface="Berlin Sans FB" pitchFamily="34" charset="0"/>
              </a:rPr>
              <a:t> </a:t>
            </a:r>
            <a:r>
              <a:rPr lang="en-US" sz="2400" dirty="0" err="1">
                <a:solidFill>
                  <a:schemeClr val="bg1"/>
                </a:solidFill>
                <a:latin typeface="Berlin Sans FB" pitchFamily="34" charset="0"/>
              </a:rPr>
              <a:t>dans</a:t>
            </a:r>
            <a:r>
              <a:rPr lang="en-US" sz="2400" dirty="0">
                <a:solidFill>
                  <a:schemeClr val="bg1"/>
                </a:solidFill>
                <a:latin typeface="Berlin Sans FB" pitchFamily="34" charset="0"/>
              </a:rPr>
              <a:t> un monde </a:t>
            </a:r>
            <a:r>
              <a:rPr lang="en-US" sz="2400" dirty="0" err="1">
                <a:solidFill>
                  <a:schemeClr val="bg1"/>
                </a:solidFill>
                <a:latin typeface="Berlin Sans FB" pitchFamily="34" charset="0"/>
              </a:rPr>
              <a:t>postmoderne</a:t>
            </a:r>
            <a:r>
              <a:rPr lang="en-US" sz="2400" dirty="0">
                <a:solidFill>
                  <a:schemeClr val="bg1"/>
                </a:solidFill>
                <a:latin typeface="Berlin Sans FB" pitchFamily="34" charset="0"/>
              </a:rPr>
              <a:t> ? </a:t>
            </a:r>
          </a:p>
        </p:txBody>
      </p:sp>
      <p:sp>
        <p:nvSpPr>
          <p:cNvPr id="16" name="15 CuadroTexto"/>
          <p:cNvSpPr txBox="1"/>
          <p:nvPr/>
        </p:nvSpPr>
        <p:spPr>
          <a:xfrm>
            <a:off x="0" y="2667000"/>
            <a:ext cx="3071802" cy="830997"/>
          </a:xfrm>
          <a:prstGeom prst="rect">
            <a:avLst/>
          </a:prstGeom>
          <a:noFill/>
          <a:effectLst/>
        </p:spPr>
        <p:txBody>
          <a:bodyPr wrap="square" rtlCol="0">
            <a:spAutoFit/>
          </a:bodyPr>
          <a:lstStyle/>
          <a:p>
            <a:r>
              <a:rPr lang="fr-FR" sz="2400" dirty="0"/>
              <a:t>Partagez votre réponse dans le chat. </a:t>
            </a:r>
            <a:endParaRPr lang="en-US" sz="2400" dirty="0">
              <a:latin typeface="Berlin Sans FB"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6 CuadroTexto"/>
          <p:cNvSpPr txBox="1"/>
          <p:nvPr/>
        </p:nvSpPr>
        <p:spPr>
          <a:xfrm>
            <a:off x="4714844" y="1142984"/>
            <a:ext cx="4429156" cy="3785652"/>
          </a:xfrm>
          <a:prstGeom prst="rect">
            <a:avLst/>
          </a:prstGeom>
          <a:noFill/>
          <a:effectLst/>
        </p:spPr>
        <p:txBody>
          <a:bodyPr wrap="square" rtlCol="0">
            <a:spAutoFit/>
          </a:bodyPr>
          <a:lstStyle/>
          <a:p>
            <a:pPr algn="r"/>
            <a:r>
              <a:rPr lang="en-US" sz="2400" dirty="0">
                <a:latin typeface="Berlin Sans FB" pitchFamily="34" charset="0"/>
              </a:rPr>
              <a:t>“I cannot train you as I have trained the other five.”</a:t>
            </a:r>
          </a:p>
          <a:p>
            <a:pPr algn="r"/>
            <a:endParaRPr lang="en-US" sz="2400" dirty="0">
              <a:latin typeface="Berlin Sans FB" pitchFamily="34" charset="0"/>
            </a:endParaRPr>
          </a:p>
          <a:p>
            <a:pPr algn="r"/>
            <a:r>
              <a:rPr lang="en-US" sz="2400" dirty="0" err="1">
                <a:latin typeface="Berlin Sans FB" pitchFamily="34" charset="0"/>
              </a:rPr>
              <a:t>Involvment</a:t>
            </a:r>
            <a:r>
              <a:rPr lang="en-US" sz="2400" dirty="0">
                <a:latin typeface="Berlin Sans FB" pitchFamily="34" charset="0"/>
              </a:rPr>
              <a:t>, action.</a:t>
            </a:r>
          </a:p>
          <a:p>
            <a:pPr algn="r"/>
            <a:endParaRPr lang="en-US" sz="2400" dirty="0">
              <a:latin typeface="Berlin Sans FB" pitchFamily="34" charset="0"/>
            </a:endParaRPr>
          </a:p>
          <a:p>
            <a:pPr algn="r"/>
            <a:r>
              <a:rPr lang="en-US" sz="2400" dirty="0">
                <a:latin typeface="Berlin Sans FB" pitchFamily="34" charset="0"/>
              </a:rPr>
              <a:t>Always better together – a mentor is always close by, demonstrates, accompanies his disciple in the way.</a:t>
            </a:r>
          </a:p>
          <a:p>
            <a:pPr algn="r"/>
            <a:endParaRPr lang="en-US" sz="2400" dirty="0">
              <a:latin typeface="Berlin Sans FB" pitchFamily="34" charset="0"/>
            </a:endParaRPr>
          </a:p>
        </p:txBody>
      </p:sp>
      <p:sp>
        <p:nvSpPr>
          <p:cNvPr id="10" name="9 Rectángulo"/>
          <p:cNvSpPr/>
          <p:nvPr/>
        </p:nvSpPr>
        <p:spPr>
          <a:xfrm>
            <a:off x="0" y="214290"/>
            <a:ext cx="3143240" cy="571504"/>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s-ES"/>
          </a:p>
        </p:txBody>
      </p:sp>
      <p:sp>
        <p:nvSpPr>
          <p:cNvPr id="12" name="11 Rectángulo"/>
          <p:cNvSpPr/>
          <p:nvPr/>
        </p:nvSpPr>
        <p:spPr>
          <a:xfrm>
            <a:off x="6215074" y="214290"/>
            <a:ext cx="2928926" cy="571504"/>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s-ES" sz="1600"/>
          </a:p>
        </p:txBody>
      </p:sp>
      <p:sp>
        <p:nvSpPr>
          <p:cNvPr id="14" name="13 CuadroTexto"/>
          <p:cNvSpPr txBox="1"/>
          <p:nvPr/>
        </p:nvSpPr>
        <p:spPr>
          <a:xfrm>
            <a:off x="6215074" y="88464"/>
            <a:ext cx="2928926" cy="830997"/>
          </a:xfrm>
          <a:prstGeom prst="rect">
            <a:avLst/>
          </a:prstGeom>
          <a:noFill/>
        </p:spPr>
        <p:txBody>
          <a:bodyPr wrap="square" rtlCol="0">
            <a:spAutoFit/>
          </a:bodyPr>
          <a:lstStyle/>
          <a:p>
            <a:pPr algn="r"/>
            <a:r>
              <a:rPr lang="es-ES" sz="4800" b="1" dirty="0">
                <a:solidFill>
                  <a:schemeClr val="bg1"/>
                </a:solidFill>
              </a:rPr>
              <a:t>P</a:t>
            </a:r>
            <a:r>
              <a:rPr lang="es-ES" sz="2600" b="1" dirty="0">
                <a:solidFill>
                  <a:schemeClr val="bg1"/>
                </a:solidFill>
              </a:rPr>
              <a:t>ARTICIPATORY</a:t>
            </a:r>
          </a:p>
        </p:txBody>
      </p:sp>
      <p:sp>
        <p:nvSpPr>
          <p:cNvPr id="17" name="16 CuadroTexto"/>
          <p:cNvSpPr txBox="1"/>
          <p:nvPr/>
        </p:nvSpPr>
        <p:spPr>
          <a:xfrm>
            <a:off x="-32" y="836712"/>
            <a:ext cx="4429156" cy="4154984"/>
          </a:xfrm>
          <a:prstGeom prst="rect">
            <a:avLst/>
          </a:prstGeom>
          <a:noFill/>
          <a:effectLst/>
        </p:spPr>
        <p:txBody>
          <a:bodyPr wrap="square" rtlCol="0">
            <a:spAutoFit/>
          </a:bodyPr>
          <a:lstStyle/>
          <a:p>
            <a:r>
              <a:rPr lang="es-GT" sz="2400" dirty="0">
                <a:solidFill>
                  <a:schemeClr val="bg1"/>
                </a:solidFill>
                <a:latin typeface="Berlin Sans FB" pitchFamily="34" charset="0"/>
              </a:rPr>
              <a:t>&lt;Je ne peux pas t'entraîner comme j'ai entraîné les autres cinq&gt;</a:t>
            </a:r>
          </a:p>
          <a:p>
            <a:endParaRPr lang="es-GT" sz="2400" dirty="0">
              <a:latin typeface="Berlin Sans FB" pitchFamily="34" charset="0"/>
            </a:endParaRPr>
          </a:p>
          <a:p>
            <a:r>
              <a:rPr lang="es-GT" sz="2400" dirty="0">
                <a:latin typeface="Berlin Sans FB" pitchFamily="34" charset="0"/>
              </a:rPr>
              <a:t>Impliquez-vous, agissez. </a:t>
            </a:r>
          </a:p>
          <a:p>
            <a:endParaRPr lang="es-GT" sz="2400" dirty="0">
              <a:latin typeface="Berlin Sans FB" pitchFamily="34" charset="0"/>
            </a:endParaRPr>
          </a:p>
          <a:p>
            <a:r>
              <a:rPr lang="es-GT" sz="2400" dirty="0">
                <a:latin typeface="Berlin Sans FB" pitchFamily="34" charset="0"/>
              </a:rPr>
              <a:t>C'est toujours mieux ensemble - un mentor est toujours à proximité, enseignant, accompagnant son disciple sur son chemin. </a:t>
            </a:r>
          </a:p>
        </p:txBody>
      </p:sp>
      <p:sp>
        <p:nvSpPr>
          <p:cNvPr id="8" name="12 CuadroTexto">
            <a:extLst>
              <a:ext uri="{FF2B5EF4-FFF2-40B4-BE49-F238E27FC236}">
                <a16:creationId xmlns:a16="http://schemas.microsoft.com/office/drawing/2014/main" id="{12FD0527-D5C5-5949-BD29-4FD5E848A587}"/>
              </a:ext>
            </a:extLst>
          </p:cNvPr>
          <p:cNvSpPr txBox="1"/>
          <p:nvPr/>
        </p:nvSpPr>
        <p:spPr>
          <a:xfrm>
            <a:off x="0" y="71414"/>
            <a:ext cx="3357554" cy="830997"/>
          </a:xfrm>
          <a:prstGeom prst="rect">
            <a:avLst/>
          </a:prstGeom>
          <a:noFill/>
        </p:spPr>
        <p:txBody>
          <a:bodyPr wrap="square" rtlCol="0">
            <a:spAutoFit/>
          </a:bodyPr>
          <a:lstStyle/>
          <a:p>
            <a:r>
              <a:rPr lang="es-ES" sz="4800" b="1" dirty="0" err="1">
                <a:solidFill>
                  <a:schemeClr val="bg1"/>
                </a:solidFill>
              </a:rPr>
              <a:t>P</a:t>
            </a:r>
            <a:r>
              <a:rPr lang="es-ES" sz="2600" b="1" dirty="0" err="1">
                <a:solidFill>
                  <a:schemeClr val="bg1"/>
                </a:solidFill>
              </a:rPr>
              <a:t>articipation</a:t>
            </a:r>
            <a:endParaRPr lang="es-ES" sz="2600" b="1" dirty="0">
              <a:solidFill>
                <a:schemeClr val="bg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6 CuadroTexto"/>
          <p:cNvSpPr txBox="1"/>
          <p:nvPr/>
        </p:nvSpPr>
        <p:spPr>
          <a:xfrm>
            <a:off x="4714844" y="965658"/>
            <a:ext cx="4429156" cy="2677656"/>
          </a:xfrm>
          <a:prstGeom prst="rect">
            <a:avLst/>
          </a:prstGeom>
          <a:noFill/>
          <a:effectLst/>
        </p:spPr>
        <p:txBody>
          <a:bodyPr wrap="square" rtlCol="0">
            <a:spAutoFit/>
          </a:bodyPr>
          <a:lstStyle/>
          <a:p>
            <a:pPr algn="r"/>
            <a:r>
              <a:rPr lang="en-US" sz="2400" dirty="0">
                <a:latin typeface="Berlin Sans FB" pitchFamily="34" charset="0"/>
              </a:rPr>
              <a:t>For the first time Po enters the famous Jade Palace and the Sacred Hall of Warriors.</a:t>
            </a:r>
          </a:p>
          <a:p>
            <a:pPr algn="r"/>
            <a:endParaRPr lang="en-US" sz="2400" dirty="0">
              <a:latin typeface="Berlin Sans FB" pitchFamily="34" charset="0"/>
            </a:endParaRPr>
          </a:p>
          <a:p>
            <a:pPr algn="r"/>
            <a:r>
              <a:rPr lang="en-US" sz="2400" dirty="0">
                <a:latin typeface="Berlin Sans FB" pitchFamily="34" charset="0"/>
              </a:rPr>
              <a:t>What was before only a painting, or a story is now real, living, palpable. </a:t>
            </a:r>
          </a:p>
        </p:txBody>
      </p:sp>
      <p:sp>
        <p:nvSpPr>
          <p:cNvPr id="10" name="9 Rectángulo"/>
          <p:cNvSpPr/>
          <p:nvPr/>
        </p:nvSpPr>
        <p:spPr>
          <a:xfrm>
            <a:off x="0" y="214290"/>
            <a:ext cx="3143240" cy="571504"/>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s-ES"/>
          </a:p>
        </p:txBody>
      </p:sp>
      <p:sp>
        <p:nvSpPr>
          <p:cNvPr id="12" name="11 Rectángulo"/>
          <p:cNvSpPr/>
          <p:nvPr/>
        </p:nvSpPr>
        <p:spPr>
          <a:xfrm>
            <a:off x="6215074" y="214290"/>
            <a:ext cx="2928926" cy="571504"/>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s-ES" sz="1600"/>
          </a:p>
        </p:txBody>
      </p:sp>
      <p:sp>
        <p:nvSpPr>
          <p:cNvPr id="13" name="12 CuadroTexto"/>
          <p:cNvSpPr txBox="1"/>
          <p:nvPr/>
        </p:nvSpPr>
        <p:spPr>
          <a:xfrm>
            <a:off x="0" y="71414"/>
            <a:ext cx="3357554" cy="830997"/>
          </a:xfrm>
          <a:prstGeom prst="rect">
            <a:avLst/>
          </a:prstGeom>
          <a:noFill/>
        </p:spPr>
        <p:txBody>
          <a:bodyPr wrap="square" rtlCol="0">
            <a:spAutoFit/>
          </a:bodyPr>
          <a:lstStyle/>
          <a:p>
            <a:r>
              <a:rPr lang="es-ES" sz="2400" b="1" dirty="0" err="1">
                <a:solidFill>
                  <a:schemeClr val="bg1"/>
                </a:solidFill>
              </a:rPr>
              <a:t>Richesse</a:t>
            </a:r>
            <a:r>
              <a:rPr lang="es-ES" sz="2400" b="1" dirty="0">
                <a:solidFill>
                  <a:schemeClr val="bg1"/>
                </a:solidFill>
              </a:rPr>
              <a:t> des</a:t>
            </a:r>
            <a:r>
              <a:rPr lang="es-ES" sz="3600" b="1" dirty="0">
                <a:solidFill>
                  <a:schemeClr val="bg1"/>
                </a:solidFill>
              </a:rPr>
              <a:t> </a:t>
            </a:r>
            <a:r>
              <a:rPr lang="es-ES" sz="4800" b="1" dirty="0" err="1">
                <a:solidFill>
                  <a:schemeClr val="bg1"/>
                </a:solidFill>
              </a:rPr>
              <a:t>I</a:t>
            </a:r>
            <a:r>
              <a:rPr lang="es-ES" sz="2400" b="1" dirty="0" err="1">
                <a:solidFill>
                  <a:schemeClr val="bg1"/>
                </a:solidFill>
              </a:rPr>
              <a:t>mages</a:t>
            </a:r>
            <a:endParaRPr lang="es-ES" sz="2400" b="1" dirty="0">
              <a:solidFill>
                <a:schemeClr val="bg1"/>
              </a:solidFill>
            </a:endParaRPr>
          </a:p>
        </p:txBody>
      </p:sp>
      <p:sp>
        <p:nvSpPr>
          <p:cNvPr id="14" name="13 CuadroTexto"/>
          <p:cNvSpPr txBox="1"/>
          <p:nvPr/>
        </p:nvSpPr>
        <p:spPr>
          <a:xfrm>
            <a:off x="6215074" y="88464"/>
            <a:ext cx="2928926" cy="830997"/>
          </a:xfrm>
          <a:prstGeom prst="rect">
            <a:avLst/>
          </a:prstGeom>
          <a:noFill/>
        </p:spPr>
        <p:txBody>
          <a:bodyPr wrap="square" rtlCol="0">
            <a:spAutoFit/>
          </a:bodyPr>
          <a:lstStyle/>
          <a:p>
            <a:pPr algn="r"/>
            <a:r>
              <a:rPr lang="es-ES" sz="4800" b="1" dirty="0">
                <a:solidFill>
                  <a:schemeClr val="bg1"/>
                </a:solidFill>
              </a:rPr>
              <a:t>I</a:t>
            </a:r>
            <a:r>
              <a:rPr lang="es-ES" sz="2600" b="1" dirty="0">
                <a:solidFill>
                  <a:schemeClr val="bg1"/>
                </a:solidFill>
              </a:rPr>
              <a:t>MAGE-RICH</a:t>
            </a:r>
          </a:p>
        </p:txBody>
      </p:sp>
      <p:sp>
        <p:nvSpPr>
          <p:cNvPr id="17" name="16 CuadroTexto"/>
          <p:cNvSpPr txBox="1"/>
          <p:nvPr/>
        </p:nvSpPr>
        <p:spPr>
          <a:xfrm>
            <a:off x="-32" y="1142984"/>
            <a:ext cx="4429156" cy="2677656"/>
          </a:xfrm>
          <a:prstGeom prst="rect">
            <a:avLst/>
          </a:prstGeom>
          <a:noFill/>
          <a:effectLst/>
        </p:spPr>
        <p:txBody>
          <a:bodyPr wrap="square" rtlCol="0">
            <a:spAutoFit/>
          </a:bodyPr>
          <a:lstStyle/>
          <a:p>
            <a:r>
              <a:rPr lang="es-GT" sz="2400" dirty="0">
                <a:solidFill>
                  <a:schemeClr val="bg1"/>
                </a:solidFill>
                <a:latin typeface="Berlin Sans FB" pitchFamily="34" charset="0"/>
              </a:rPr>
              <a:t>Po entrant pour la première fois dans le Palais de Jade et la Salle Sacrée des guerriers.</a:t>
            </a:r>
          </a:p>
          <a:p>
            <a:endParaRPr lang="es-GT" sz="2400" dirty="0">
              <a:latin typeface="Berlin Sans FB" pitchFamily="34" charset="0"/>
            </a:endParaRPr>
          </a:p>
          <a:p>
            <a:r>
              <a:rPr lang="fr-FR" sz="2400" dirty="0"/>
              <a:t>Ce qui n'était auparavant qu'un tableau, ou une histoire est désormais réel, vivant, palpable. </a:t>
            </a:r>
            <a:endParaRPr lang="es-GT" sz="2400" dirty="0">
              <a:latin typeface="Berlin Sans FB" pitchFamily="34" charset="0"/>
            </a:endParaRPr>
          </a:p>
        </p:txBody>
      </p:sp>
      <p:sp>
        <p:nvSpPr>
          <p:cNvPr id="8" name="7 CuadroTexto"/>
          <p:cNvSpPr txBox="1"/>
          <p:nvPr/>
        </p:nvSpPr>
        <p:spPr>
          <a:xfrm>
            <a:off x="0" y="4037492"/>
            <a:ext cx="2428860" cy="2308324"/>
          </a:xfrm>
          <a:prstGeom prst="rect">
            <a:avLst/>
          </a:prstGeom>
          <a:noFill/>
          <a:effectLst/>
        </p:spPr>
        <p:txBody>
          <a:bodyPr wrap="square" rtlCol="0">
            <a:spAutoFit/>
          </a:bodyPr>
          <a:lstStyle/>
          <a:p>
            <a:r>
              <a:rPr lang="fr-FR" sz="2400" dirty="0"/>
              <a:t>Po avait étudié ces batailles, mais maintenant il est là. Il fait partie de cette même histoire. </a:t>
            </a:r>
            <a:endParaRPr lang="es-GT" sz="2400" dirty="0">
              <a:latin typeface="Berlin Sans FB" pitchFamily="34" charset="0"/>
            </a:endParaRPr>
          </a:p>
        </p:txBody>
      </p:sp>
      <p:sp>
        <p:nvSpPr>
          <p:cNvPr id="9" name="8 CuadroTexto"/>
          <p:cNvSpPr txBox="1"/>
          <p:nvPr/>
        </p:nvSpPr>
        <p:spPr>
          <a:xfrm>
            <a:off x="6643702" y="4038600"/>
            <a:ext cx="2500298" cy="2308324"/>
          </a:xfrm>
          <a:prstGeom prst="rect">
            <a:avLst/>
          </a:prstGeom>
          <a:noFill/>
          <a:effectLst/>
        </p:spPr>
        <p:txBody>
          <a:bodyPr wrap="square" rtlCol="0">
            <a:spAutoFit/>
          </a:bodyPr>
          <a:lstStyle/>
          <a:p>
            <a:pPr algn="r"/>
            <a:r>
              <a:rPr lang="en-US" sz="2400" dirty="0">
                <a:latin typeface="Berlin Sans FB" pitchFamily="34" charset="0"/>
              </a:rPr>
              <a:t>Po had studied about these battles, but now he is there.  He is part of this same story.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KungFu Panda segmento3.mov" descr="KungFu Panda segmento3.mov">
            <a:hlinkClick r:id="" action="ppaction://media"/>
            <a:extLst>
              <a:ext uri="{FF2B5EF4-FFF2-40B4-BE49-F238E27FC236}">
                <a16:creationId xmlns:a16="http://schemas.microsoft.com/office/drawing/2014/main" id="{965F5009-1CB8-004F-9604-61762C141CE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75622" y="404664"/>
            <a:ext cx="6792755" cy="50945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8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6 CuadroTexto"/>
          <p:cNvSpPr txBox="1"/>
          <p:nvPr/>
        </p:nvSpPr>
        <p:spPr>
          <a:xfrm>
            <a:off x="4695538" y="1191552"/>
            <a:ext cx="4429156" cy="2308324"/>
          </a:xfrm>
          <a:prstGeom prst="rect">
            <a:avLst/>
          </a:prstGeom>
          <a:noFill/>
          <a:effectLst/>
        </p:spPr>
        <p:txBody>
          <a:bodyPr wrap="square" rtlCol="0">
            <a:spAutoFit/>
          </a:bodyPr>
          <a:lstStyle/>
          <a:p>
            <a:pPr algn="r"/>
            <a:r>
              <a:rPr lang="en-US" sz="2400" dirty="0">
                <a:latin typeface="Berlin Sans FB" pitchFamily="34" charset="0"/>
              </a:rPr>
              <a:t>How do we apply this reality to our missions ministry in a postmodern world?</a:t>
            </a:r>
          </a:p>
          <a:p>
            <a:pPr algn="r"/>
            <a:endParaRPr lang="en-US" sz="2400" dirty="0">
              <a:latin typeface="Berlin Sans FB" pitchFamily="34" charset="0"/>
            </a:endParaRPr>
          </a:p>
          <a:p>
            <a:pPr algn="r"/>
            <a:r>
              <a:rPr lang="en-US" sz="2400" dirty="0">
                <a:latin typeface="Berlin Sans FB" pitchFamily="34" charset="0"/>
              </a:rPr>
              <a:t>An image represents the reality; it points to the truth.</a:t>
            </a:r>
          </a:p>
        </p:txBody>
      </p:sp>
      <p:sp>
        <p:nvSpPr>
          <p:cNvPr id="10" name="9 Rectángulo"/>
          <p:cNvSpPr/>
          <p:nvPr/>
        </p:nvSpPr>
        <p:spPr>
          <a:xfrm>
            <a:off x="0" y="214290"/>
            <a:ext cx="3143240" cy="571504"/>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s-ES"/>
          </a:p>
        </p:txBody>
      </p:sp>
      <p:sp>
        <p:nvSpPr>
          <p:cNvPr id="12" name="11 Rectángulo"/>
          <p:cNvSpPr/>
          <p:nvPr/>
        </p:nvSpPr>
        <p:spPr>
          <a:xfrm>
            <a:off x="6215074" y="214290"/>
            <a:ext cx="2928926" cy="571504"/>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s-ES" sz="1600"/>
          </a:p>
        </p:txBody>
      </p:sp>
      <p:sp>
        <p:nvSpPr>
          <p:cNvPr id="14" name="13 CuadroTexto"/>
          <p:cNvSpPr txBox="1"/>
          <p:nvPr/>
        </p:nvSpPr>
        <p:spPr>
          <a:xfrm>
            <a:off x="6215074" y="88464"/>
            <a:ext cx="2928926" cy="830997"/>
          </a:xfrm>
          <a:prstGeom prst="rect">
            <a:avLst/>
          </a:prstGeom>
          <a:noFill/>
        </p:spPr>
        <p:txBody>
          <a:bodyPr wrap="square" rtlCol="0">
            <a:spAutoFit/>
          </a:bodyPr>
          <a:lstStyle/>
          <a:p>
            <a:pPr algn="r"/>
            <a:r>
              <a:rPr lang="es-ES" sz="4800" b="1" dirty="0">
                <a:solidFill>
                  <a:schemeClr val="bg1"/>
                </a:solidFill>
              </a:rPr>
              <a:t>I</a:t>
            </a:r>
            <a:r>
              <a:rPr lang="es-ES" sz="2600" b="1" dirty="0">
                <a:solidFill>
                  <a:schemeClr val="bg1"/>
                </a:solidFill>
              </a:rPr>
              <a:t>MAGE-RICH</a:t>
            </a:r>
          </a:p>
        </p:txBody>
      </p:sp>
      <p:sp>
        <p:nvSpPr>
          <p:cNvPr id="17" name="16 CuadroTexto"/>
          <p:cNvSpPr txBox="1"/>
          <p:nvPr/>
        </p:nvSpPr>
        <p:spPr>
          <a:xfrm>
            <a:off x="-32" y="1142984"/>
            <a:ext cx="4429156" cy="2677656"/>
          </a:xfrm>
          <a:prstGeom prst="rect">
            <a:avLst/>
          </a:prstGeom>
          <a:noFill/>
          <a:effectLst/>
        </p:spPr>
        <p:txBody>
          <a:bodyPr wrap="square" rtlCol="0">
            <a:spAutoFit/>
          </a:bodyPr>
          <a:lstStyle/>
          <a:p>
            <a:r>
              <a:rPr lang="fr-FR" sz="2400" dirty="0">
                <a:solidFill>
                  <a:schemeClr val="bg1"/>
                </a:solidFill>
              </a:rPr>
              <a:t>Comment appliquons-nous cette réalité à notre ministère missionnaire dans un monde postmoderne ? </a:t>
            </a:r>
          </a:p>
          <a:p>
            <a:endParaRPr lang="fr-FR" sz="2400" dirty="0">
              <a:solidFill>
                <a:schemeClr val="bg1"/>
              </a:solidFill>
            </a:endParaRPr>
          </a:p>
          <a:p>
            <a:r>
              <a:rPr lang="fr-FR" sz="2400" dirty="0">
                <a:solidFill>
                  <a:schemeClr val="bg1"/>
                </a:solidFill>
              </a:rPr>
              <a:t>Une image représente la réalité ; il pointe vers la vérité. </a:t>
            </a:r>
            <a:endParaRPr lang="es-ES" sz="2400" dirty="0">
              <a:solidFill>
                <a:schemeClr val="bg1"/>
              </a:solidFill>
              <a:latin typeface="Berlin Sans FB" pitchFamily="34" charset="0"/>
            </a:endParaRPr>
          </a:p>
        </p:txBody>
      </p:sp>
      <p:sp>
        <p:nvSpPr>
          <p:cNvPr id="8" name="7 CuadroTexto"/>
          <p:cNvSpPr txBox="1"/>
          <p:nvPr/>
        </p:nvSpPr>
        <p:spPr>
          <a:xfrm>
            <a:off x="0" y="4179748"/>
            <a:ext cx="2428860" cy="2308324"/>
          </a:xfrm>
          <a:prstGeom prst="rect">
            <a:avLst/>
          </a:prstGeom>
          <a:noFill/>
          <a:effectLst/>
        </p:spPr>
        <p:txBody>
          <a:bodyPr wrap="square" rtlCol="0">
            <a:spAutoFit/>
          </a:bodyPr>
          <a:lstStyle/>
          <a:p>
            <a:r>
              <a:rPr lang="fr-FR" sz="2400" dirty="0"/>
              <a:t>Exemples : Poupées russes ukrainienne, communion et baptême (moyens de grâce) </a:t>
            </a:r>
            <a:endParaRPr lang="es-ES" sz="2400" dirty="0">
              <a:latin typeface="Berlin Sans FB" pitchFamily="34" charset="0"/>
            </a:endParaRPr>
          </a:p>
        </p:txBody>
      </p:sp>
      <p:sp>
        <p:nvSpPr>
          <p:cNvPr id="9" name="8 CuadroTexto"/>
          <p:cNvSpPr txBox="1"/>
          <p:nvPr/>
        </p:nvSpPr>
        <p:spPr>
          <a:xfrm>
            <a:off x="6643702" y="3727456"/>
            <a:ext cx="2500298" cy="1938992"/>
          </a:xfrm>
          <a:prstGeom prst="rect">
            <a:avLst/>
          </a:prstGeom>
          <a:noFill/>
          <a:effectLst/>
        </p:spPr>
        <p:txBody>
          <a:bodyPr wrap="square" rtlCol="0">
            <a:spAutoFit/>
          </a:bodyPr>
          <a:lstStyle/>
          <a:p>
            <a:pPr algn="r"/>
            <a:r>
              <a:rPr lang="en-US" sz="2400" dirty="0">
                <a:latin typeface="Berlin Sans FB" pitchFamily="34" charset="0"/>
              </a:rPr>
              <a:t>Examples: Ukrainian Nesting Dolls, Communion and Baptism (Means of Grace)</a:t>
            </a:r>
          </a:p>
        </p:txBody>
      </p:sp>
      <p:sp>
        <p:nvSpPr>
          <p:cNvPr id="11" name="12 CuadroTexto">
            <a:extLst>
              <a:ext uri="{FF2B5EF4-FFF2-40B4-BE49-F238E27FC236}">
                <a16:creationId xmlns:a16="http://schemas.microsoft.com/office/drawing/2014/main" id="{A9C0210A-2386-7242-B7D6-9772B867A057}"/>
              </a:ext>
            </a:extLst>
          </p:cNvPr>
          <p:cNvSpPr txBox="1"/>
          <p:nvPr/>
        </p:nvSpPr>
        <p:spPr>
          <a:xfrm>
            <a:off x="0" y="71414"/>
            <a:ext cx="3357554" cy="830997"/>
          </a:xfrm>
          <a:prstGeom prst="rect">
            <a:avLst/>
          </a:prstGeom>
          <a:noFill/>
        </p:spPr>
        <p:txBody>
          <a:bodyPr wrap="square" rtlCol="0">
            <a:spAutoFit/>
          </a:bodyPr>
          <a:lstStyle/>
          <a:p>
            <a:r>
              <a:rPr lang="es-ES" sz="2400" b="1" dirty="0" err="1">
                <a:solidFill>
                  <a:schemeClr val="bg1"/>
                </a:solidFill>
              </a:rPr>
              <a:t>Richesse</a:t>
            </a:r>
            <a:r>
              <a:rPr lang="es-ES" sz="2400" b="1" dirty="0">
                <a:solidFill>
                  <a:schemeClr val="bg1"/>
                </a:solidFill>
              </a:rPr>
              <a:t> des</a:t>
            </a:r>
            <a:r>
              <a:rPr lang="es-ES" sz="3600" b="1" dirty="0">
                <a:solidFill>
                  <a:schemeClr val="bg1"/>
                </a:solidFill>
              </a:rPr>
              <a:t> </a:t>
            </a:r>
            <a:r>
              <a:rPr lang="es-ES" sz="4800" b="1" dirty="0" err="1">
                <a:solidFill>
                  <a:schemeClr val="bg1"/>
                </a:solidFill>
              </a:rPr>
              <a:t>I</a:t>
            </a:r>
            <a:r>
              <a:rPr lang="es-ES" sz="2400" b="1" dirty="0" err="1">
                <a:solidFill>
                  <a:schemeClr val="bg1"/>
                </a:solidFill>
              </a:rPr>
              <a:t>mages</a:t>
            </a:r>
            <a:endParaRPr lang="es-ES" sz="2400" b="1" dirty="0">
              <a:solidFill>
                <a:schemeClr val="bg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KungFu Panda segmento4.mov" descr="KungFu Panda segmento4.mov">
            <a:hlinkClick r:id="" action="ppaction://media"/>
            <a:extLst>
              <a:ext uri="{FF2B5EF4-FFF2-40B4-BE49-F238E27FC236}">
                <a16:creationId xmlns:a16="http://schemas.microsoft.com/office/drawing/2014/main" id="{5B78BD96-F687-AE4C-BADA-7F7AF6EB457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79612" y="332656"/>
            <a:ext cx="6984776" cy="523858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3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704F4E6-9903-A748-978E-2CFCB46F1677}"/>
              </a:ext>
            </a:extLst>
          </p:cNvPr>
          <p:cNvSpPr txBox="1"/>
          <p:nvPr/>
        </p:nvSpPr>
        <p:spPr>
          <a:xfrm>
            <a:off x="4550204" y="3933056"/>
            <a:ext cx="4572000" cy="1077218"/>
          </a:xfrm>
          <a:prstGeom prst="rect">
            <a:avLst/>
          </a:prstGeom>
          <a:noFill/>
        </p:spPr>
        <p:txBody>
          <a:bodyPr wrap="square">
            <a:spAutoFit/>
          </a:bodyPr>
          <a:lstStyle/>
          <a:p>
            <a:r>
              <a:rPr lang="en-US" sz="1800" b="1" dirty="0">
                <a:solidFill>
                  <a:schemeClr val="bg1"/>
                </a:solidFill>
                <a:latin typeface="Berlin Sans FB" pitchFamily="34" charset="0"/>
              </a:rPr>
              <a:t>Scott, Emily, Elías </a:t>
            </a:r>
            <a:r>
              <a:rPr lang="en-US" b="1" dirty="0">
                <a:solidFill>
                  <a:schemeClr val="bg1"/>
                </a:solidFill>
                <a:latin typeface="Berlin Sans FB" pitchFamily="34" charset="0"/>
              </a:rPr>
              <a:t>&amp;</a:t>
            </a:r>
            <a:r>
              <a:rPr lang="en-US" sz="1800" b="1" dirty="0">
                <a:solidFill>
                  <a:schemeClr val="bg1"/>
                </a:solidFill>
                <a:latin typeface="Berlin Sans FB" pitchFamily="34" charset="0"/>
              </a:rPr>
              <a:t> Sydney Armstrong</a:t>
            </a:r>
            <a:br>
              <a:rPr lang="en-US" sz="1800" b="1" dirty="0">
                <a:solidFill>
                  <a:schemeClr val="bg1"/>
                </a:solidFill>
                <a:latin typeface="Berlin Sans FB" pitchFamily="34" charset="0"/>
              </a:rPr>
            </a:br>
            <a:r>
              <a:rPr lang="en-US" dirty="0">
                <a:solidFill>
                  <a:schemeClr val="bg1"/>
                </a:solidFill>
                <a:latin typeface="Berlin Sans FB" pitchFamily="34" charset="0"/>
              </a:rPr>
              <a:t>Missions </a:t>
            </a:r>
            <a:r>
              <a:rPr lang="en-US" dirty="0" err="1">
                <a:solidFill>
                  <a:schemeClr val="bg1"/>
                </a:solidFill>
                <a:latin typeface="Berlin Sans FB" pitchFamily="34" charset="0"/>
              </a:rPr>
              <a:t>mondiales</a:t>
            </a:r>
            <a:r>
              <a:rPr lang="en-US" dirty="0">
                <a:solidFill>
                  <a:schemeClr val="bg1"/>
                </a:solidFill>
                <a:latin typeface="Berlin Sans FB" pitchFamily="34" charset="0"/>
              </a:rPr>
              <a:t> et </a:t>
            </a:r>
            <a:r>
              <a:rPr lang="en-US" dirty="0" err="1">
                <a:solidFill>
                  <a:schemeClr val="bg1"/>
                </a:solidFill>
                <a:latin typeface="Berlin Sans FB" pitchFamily="34" charset="0"/>
              </a:rPr>
              <a:t>genèse</a:t>
            </a:r>
            <a:r>
              <a:rPr lang="en-US" dirty="0">
                <a:solidFill>
                  <a:schemeClr val="bg1"/>
                </a:solidFill>
                <a:latin typeface="Berlin Sans FB" pitchFamily="34" charset="0"/>
              </a:rPr>
              <a:t> </a:t>
            </a:r>
            <a:r>
              <a:rPr lang="en-US" dirty="0" err="1">
                <a:solidFill>
                  <a:schemeClr val="bg1"/>
                </a:solidFill>
                <a:latin typeface="Berlin Sans FB" pitchFamily="34" charset="0"/>
              </a:rPr>
              <a:t>Méso-Amérique</a:t>
            </a:r>
            <a:br>
              <a:rPr lang="en-US" sz="2000" dirty="0">
                <a:solidFill>
                  <a:schemeClr val="bg1"/>
                </a:solidFill>
                <a:latin typeface="Berlin Sans FB" pitchFamily="34" charset="0"/>
              </a:rPr>
            </a:br>
            <a:r>
              <a:rPr lang="en-US" sz="1400" dirty="0" err="1">
                <a:solidFill>
                  <a:schemeClr val="bg1"/>
                </a:solidFill>
                <a:latin typeface="Berlin Sans FB" pitchFamily="34" charset="0"/>
                <a:ea typeface="+mj-ea"/>
                <a:cs typeface="+mj-cs"/>
              </a:rPr>
              <a:t>sarmstrong@mesoamericaregion.org</a:t>
            </a:r>
            <a:br>
              <a:rPr lang="en-US" sz="1400" dirty="0">
                <a:solidFill>
                  <a:schemeClr val="bg1"/>
                </a:solidFill>
                <a:latin typeface="Berlin Sans FB" pitchFamily="34" charset="0"/>
                <a:ea typeface="+mj-ea"/>
                <a:cs typeface="+mj-cs"/>
              </a:rPr>
            </a:br>
            <a:r>
              <a:rPr lang="en-US" sz="1400" dirty="0" err="1">
                <a:solidFill>
                  <a:schemeClr val="bg1"/>
                </a:solidFill>
                <a:latin typeface="Berlin Sans FB" pitchFamily="34" charset="0"/>
                <a:ea typeface="+mj-ea"/>
                <a:cs typeface="+mj-cs"/>
              </a:rPr>
              <a:t>earmstrong@mesoamericaregion.org</a:t>
            </a:r>
            <a:endParaRPr lang="en-US" dirty="0"/>
          </a:p>
        </p:txBody>
      </p:sp>
      <p:sp>
        <p:nvSpPr>
          <p:cNvPr id="5" name="TextBox 4">
            <a:extLst>
              <a:ext uri="{FF2B5EF4-FFF2-40B4-BE49-F238E27FC236}">
                <a16:creationId xmlns:a16="http://schemas.microsoft.com/office/drawing/2014/main" id="{F3438529-463F-9A42-B378-CCF4A867296B}"/>
              </a:ext>
            </a:extLst>
          </p:cNvPr>
          <p:cNvSpPr txBox="1"/>
          <p:nvPr/>
        </p:nvSpPr>
        <p:spPr>
          <a:xfrm>
            <a:off x="420329" y="5301208"/>
            <a:ext cx="4572000" cy="1077218"/>
          </a:xfrm>
          <a:prstGeom prst="rect">
            <a:avLst/>
          </a:prstGeom>
          <a:noFill/>
        </p:spPr>
        <p:txBody>
          <a:bodyPr wrap="square">
            <a:spAutoFit/>
          </a:bodyPr>
          <a:lstStyle/>
          <a:p>
            <a:pPr lvl="0" algn="r">
              <a:spcBef>
                <a:spcPct val="0"/>
              </a:spcBef>
            </a:pPr>
            <a:r>
              <a:rPr kumimoji="0" lang="en-US" sz="1800" b="1" i="0" u="none" strike="noStrike" kern="1200" cap="none" spc="0" normalizeH="0" baseline="0" noProof="0" dirty="0">
                <a:ln>
                  <a:noFill/>
                </a:ln>
                <a:solidFill>
                  <a:schemeClr val="bg1"/>
                </a:solidFill>
                <a:effectLst/>
                <a:uLnTx/>
                <a:uFillTx/>
                <a:latin typeface="Berlin Sans FB" pitchFamily="34" charset="0"/>
                <a:ea typeface="+mj-ea"/>
                <a:cs typeface="+mj-cs"/>
              </a:rPr>
              <a:t>Scott, Emily, Elijah </a:t>
            </a:r>
            <a:r>
              <a:rPr lang="en-US" b="1" dirty="0">
                <a:solidFill>
                  <a:schemeClr val="bg1"/>
                </a:solidFill>
                <a:latin typeface="Berlin Sans FB" pitchFamily="34" charset="0"/>
                <a:ea typeface="+mj-ea"/>
                <a:cs typeface="+mj-cs"/>
              </a:rPr>
              <a:t>&amp;</a:t>
            </a:r>
            <a:r>
              <a:rPr kumimoji="0" lang="en-US" sz="1800" b="1" i="0" u="none" strike="noStrike" kern="1200" cap="none" spc="0" normalizeH="0" baseline="0" noProof="0" dirty="0">
                <a:ln>
                  <a:noFill/>
                </a:ln>
                <a:solidFill>
                  <a:schemeClr val="bg1"/>
                </a:solidFill>
                <a:effectLst/>
                <a:uLnTx/>
                <a:uFillTx/>
                <a:latin typeface="Berlin Sans FB" pitchFamily="34" charset="0"/>
                <a:ea typeface="+mj-ea"/>
                <a:cs typeface="+mj-cs"/>
              </a:rPr>
              <a:t> Sydney Armstrong</a:t>
            </a:r>
            <a:br>
              <a:rPr kumimoji="0" lang="en-US" sz="1800" b="1" i="0" u="none" strike="noStrike" kern="1200" cap="none" spc="0" normalizeH="0" baseline="0" noProof="0" dirty="0">
                <a:ln>
                  <a:noFill/>
                </a:ln>
                <a:solidFill>
                  <a:schemeClr val="bg1"/>
                </a:solidFill>
                <a:effectLst/>
                <a:uLnTx/>
                <a:uFillTx/>
                <a:latin typeface="Berlin Sans FB" pitchFamily="34" charset="0"/>
                <a:ea typeface="+mj-ea"/>
                <a:cs typeface="+mj-cs"/>
              </a:rPr>
            </a:br>
            <a:r>
              <a:rPr lang="en-US" sz="1800" dirty="0">
                <a:solidFill>
                  <a:schemeClr val="bg1"/>
                </a:solidFill>
                <a:latin typeface="Berlin Sans FB" pitchFamily="34" charset="0"/>
                <a:ea typeface="+mj-ea"/>
                <a:cs typeface="+mj-cs"/>
              </a:rPr>
              <a:t>Global Missions &amp; Genesis Mesoamerica</a:t>
            </a:r>
          </a:p>
          <a:p>
            <a:pPr lvl="0" algn="r">
              <a:spcBef>
                <a:spcPct val="0"/>
              </a:spcBef>
            </a:pPr>
            <a:r>
              <a:rPr lang="en-US" sz="1400" dirty="0" err="1">
                <a:solidFill>
                  <a:schemeClr val="bg1"/>
                </a:solidFill>
                <a:latin typeface="Berlin Sans FB" pitchFamily="34" charset="0"/>
                <a:ea typeface="+mj-ea"/>
                <a:cs typeface="+mj-cs"/>
              </a:rPr>
              <a:t>sarmstrong@mesoamericaregion.org</a:t>
            </a:r>
            <a:endParaRPr lang="en-US" sz="1400" dirty="0">
              <a:solidFill>
                <a:schemeClr val="bg1"/>
              </a:solidFill>
              <a:latin typeface="Berlin Sans FB" pitchFamily="34" charset="0"/>
              <a:ea typeface="+mj-ea"/>
              <a:cs typeface="+mj-cs"/>
            </a:endParaRPr>
          </a:p>
          <a:p>
            <a:pPr lvl="0" algn="r">
              <a:spcBef>
                <a:spcPct val="0"/>
              </a:spcBef>
            </a:pPr>
            <a:r>
              <a:rPr lang="en-US" sz="1400" dirty="0" err="1">
                <a:solidFill>
                  <a:schemeClr val="bg1"/>
                </a:solidFill>
                <a:latin typeface="Berlin Sans FB" pitchFamily="34" charset="0"/>
                <a:ea typeface="+mj-ea"/>
                <a:cs typeface="+mj-cs"/>
              </a:rPr>
              <a:t>earmstrong@mesoamericaregion.org</a:t>
            </a:r>
            <a:endParaRPr lang="en-US" sz="1400" dirty="0">
              <a:solidFill>
                <a:schemeClr val="bg1"/>
              </a:solidFill>
              <a:latin typeface="Berlin Sans FB" pitchFamily="34" charset="0"/>
              <a:ea typeface="+mj-ea"/>
              <a:cs typeface="+mj-cs"/>
            </a:endParaRPr>
          </a:p>
        </p:txBody>
      </p:sp>
      <p:pic>
        <p:nvPicPr>
          <p:cNvPr id="7" name="Picture 6" descr="A group of people posing for a photo&#10;&#10;Description automatically generated">
            <a:extLst>
              <a:ext uri="{FF2B5EF4-FFF2-40B4-BE49-F238E27FC236}">
                <a16:creationId xmlns:a16="http://schemas.microsoft.com/office/drawing/2014/main" id="{95D0CF3D-4862-4D42-90B1-39EB004D3F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3708" y="219305"/>
            <a:ext cx="5256584" cy="3388537"/>
          </a:xfrm>
          <a:prstGeom prst="rect">
            <a:avLst/>
          </a:prstGeom>
          <a:ln w="25400">
            <a:solidFill>
              <a:schemeClr val="tx1"/>
            </a:solid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6 CuadroTexto"/>
          <p:cNvSpPr txBox="1"/>
          <p:nvPr/>
        </p:nvSpPr>
        <p:spPr>
          <a:xfrm>
            <a:off x="4714844" y="3143248"/>
            <a:ext cx="4429156" cy="2677656"/>
          </a:xfrm>
          <a:prstGeom prst="rect">
            <a:avLst/>
          </a:prstGeom>
          <a:noFill/>
          <a:effectLst/>
        </p:spPr>
        <p:txBody>
          <a:bodyPr wrap="square" rtlCol="0">
            <a:spAutoFit/>
          </a:bodyPr>
          <a:lstStyle/>
          <a:p>
            <a:pPr algn="r"/>
            <a:r>
              <a:rPr lang="en-US" sz="2400" dirty="0" err="1">
                <a:latin typeface="Berlin Sans FB" pitchFamily="34" charset="0"/>
              </a:rPr>
              <a:t>Shifu</a:t>
            </a:r>
            <a:r>
              <a:rPr lang="en-US" sz="2400" dirty="0">
                <a:latin typeface="Berlin Sans FB" pitchFamily="34" charset="0"/>
              </a:rPr>
              <a:t> invests in Po.  Po longs for someone to help him and believe in him.</a:t>
            </a:r>
          </a:p>
          <a:p>
            <a:pPr algn="r"/>
            <a:endParaRPr lang="en-US" sz="2400" dirty="0">
              <a:latin typeface="Berlin Sans FB" pitchFamily="34" charset="0"/>
            </a:endParaRPr>
          </a:p>
          <a:p>
            <a:pPr algn="r"/>
            <a:r>
              <a:rPr lang="en-US" sz="2400" dirty="0">
                <a:latin typeface="Berlin Sans FB" pitchFamily="34" charset="0"/>
              </a:rPr>
              <a:t>Tigress fighting against Tai-lung: the Furious Five unite with her in her battle.</a:t>
            </a:r>
          </a:p>
        </p:txBody>
      </p:sp>
      <p:sp>
        <p:nvSpPr>
          <p:cNvPr id="10" name="9 Rectángulo"/>
          <p:cNvSpPr/>
          <p:nvPr/>
        </p:nvSpPr>
        <p:spPr>
          <a:xfrm>
            <a:off x="32" y="1808234"/>
            <a:ext cx="4286216" cy="571504"/>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s-ES"/>
          </a:p>
        </p:txBody>
      </p:sp>
      <p:sp>
        <p:nvSpPr>
          <p:cNvPr id="13" name="12 CuadroTexto"/>
          <p:cNvSpPr txBox="1"/>
          <p:nvPr/>
        </p:nvSpPr>
        <p:spPr>
          <a:xfrm>
            <a:off x="32" y="1643050"/>
            <a:ext cx="4571936" cy="830997"/>
          </a:xfrm>
          <a:prstGeom prst="rect">
            <a:avLst/>
          </a:prstGeom>
          <a:noFill/>
        </p:spPr>
        <p:txBody>
          <a:bodyPr wrap="square" rtlCol="0">
            <a:spAutoFit/>
          </a:bodyPr>
          <a:lstStyle/>
          <a:p>
            <a:r>
              <a:rPr lang="es-ES" sz="4800" b="1" dirty="0">
                <a:solidFill>
                  <a:schemeClr val="bg1"/>
                </a:solidFill>
              </a:rPr>
              <a:t>C</a:t>
            </a:r>
            <a:r>
              <a:rPr lang="es-ES" sz="2400" b="1" dirty="0">
                <a:solidFill>
                  <a:schemeClr val="bg1"/>
                </a:solidFill>
              </a:rPr>
              <a:t>ONNEXION(S) ET </a:t>
            </a:r>
            <a:r>
              <a:rPr lang="es-ES" sz="4800" b="1" dirty="0" err="1">
                <a:solidFill>
                  <a:schemeClr val="bg1"/>
                </a:solidFill>
              </a:rPr>
              <a:t>C</a:t>
            </a:r>
            <a:r>
              <a:rPr lang="es-ES" sz="2400" b="1" dirty="0" err="1">
                <a:solidFill>
                  <a:schemeClr val="bg1"/>
                </a:solidFill>
              </a:rPr>
              <a:t>ommunauté</a:t>
            </a:r>
            <a:endParaRPr lang="es-ES" sz="2400" b="1" dirty="0">
              <a:solidFill>
                <a:schemeClr val="bg1"/>
              </a:solidFill>
            </a:endParaRPr>
          </a:p>
        </p:txBody>
      </p:sp>
      <p:sp>
        <p:nvSpPr>
          <p:cNvPr id="17" name="16 CuadroTexto"/>
          <p:cNvSpPr txBox="1"/>
          <p:nvPr/>
        </p:nvSpPr>
        <p:spPr>
          <a:xfrm>
            <a:off x="0" y="2714620"/>
            <a:ext cx="4429156" cy="2677656"/>
          </a:xfrm>
          <a:prstGeom prst="rect">
            <a:avLst/>
          </a:prstGeom>
          <a:noFill/>
          <a:effectLst/>
        </p:spPr>
        <p:txBody>
          <a:bodyPr wrap="square" rtlCol="0">
            <a:spAutoFit/>
          </a:bodyPr>
          <a:lstStyle/>
          <a:p>
            <a:r>
              <a:rPr lang="es-ES" sz="2400" dirty="0" err="1">
                <a:latin typeface="Berlin Sans FB" pitchFamily="34" charset="0"/>
              </a:rPr>
              <a:t>Shifu</a:t>
            </a:r>
            <a:r>
              <a:rPr lang="es-ES" sz="2400" dirty="0">
                <a:latin typeface="Berlin Sans FB" pitchFamily="34" charset="0"/>
              </a:rPr>
              <a:t> </a:t>
            </a:r>
            <a:r>
              <a:rPr lang="es-ES" sz="2400" dirty="0" err="1">
                <a:latin typeface="Berlin Sans FB" pitchFamily="34" charset="0"/>
              </a:rPr>
              <a:t>investit</a:t>
            </a:r>
            <a:r>
              <a:rPr lang="es-ES" sz="2400" dirty="0">
                <a:latin typeface="Berlin Sans FB" pitchFamily="34" charset="0"/>
              </a:rPr>
              <a:t> </a:t>
            </a:r>
            <a:r>
              <a:rPr lang="es-ES" sz="2400" dirty="0" err="1">
                <a:latin typeface="Berlin Sans FB" pitchFamily="34" charset="0"/>
              </a:rPr>
              <a:t>dans</a:t>
            </a:r>
            <a:r>
              <a:rPr lang="es-ES" sz="2400" dirty="0">
                <a:latin typeface="Berlin Sans FB" pitchFamily="34" charset="0"/>
              </a:rPr>
              <a:t> Po. Po aspire </a:t>
            </a:r>
            <a:r>
              <a:rPr lang="es-ES" sz="2400" dirty="0" err="1">
                <a:latin typeface="Berlin Sans FB" pitchFamily="34" charset="0"/>
              </a:rPr>
              <a:t>à</a:t>
            </a:r>
            <a:r>
              <a:rPr lang="es-ES" sz="2400" dirty="0">
                <a:latin typeface="Berlin Sans FB" pitchFamily="34" charset="0"/>
              </a:rPr>
              <a:t> ce que </a:t>
            </a:r>
            <a:r>
              <a:rPr lang="es-ES" sz="2400" dirty="0" err="1">
                <a:latin typeface="Berlin Sans FB" pitchFamily="34" charset="0"/>
              </a:rPr>
              <a:t>quelqu'un</a:t>
            </a:r>
            <a:r>
              <a:rPr lang="es-ES" sz="2400" dirty="0">
                <a:latin typeface="Berlin Sans FB" pitchFamily="34" charset="0"/>
              </a:rPr>
              <a:t> </a:t>
            </a:r>
            <a:r>
              <a:rPr lang="es-ES" sz="2400" dirty="0" err="1">
                <a:latin typeface="Berlin Sans FB" pitchFamily="34" charset="0"/>
              </a:rPr>
              <a:t>l'aide</a:t>
            </a:r>
            <a:r>
              <a:rPr lang="es-ES" sz="2400" dirty="0">
                <a:latin typeface="Berlin Sans FB" pitchFamily="34" charset="0"/>
              </a:rPr>
              <a:t> et </a:t>
            </a:r>
            <a:r>
              <a:rPr lang="es-ES" sz="2400" dirty="0" err="1">
                <a:latin typeface="Berlin Sans FB" pitchFamily="34" charset="0"/>
              </a:rPr>
              <a:t>croit</a:t>
            </a:r>
            <a:r>
              <a:rPr lang="es-ES" sz="2400" dirty="0">
                <a:latin typeface="Berlin Sans FB" pitchFamily="34" charset="0"/>
              </a:rPr>
              <a:t> en lui. </a:t>
            </a:r>
          </a:p>
          <a:p>
            <a:endParaRPr lang="es-ES" sz="2400" dirty="0">
              <a:latin typeface="Berlin Sans FB" pitchFamily="34" charset="0"/>
            </a:endParaRPr>
          </a:p>
          <a:p>
            <a:r>
              <a:rPr lang="es-ES" sz="2400" dirty="0" err="1">
                <a:latin typeface="Berlin Sans FB" pitchFamily="34" charset="0"/>
              </a:rPr>
              <a:t>Tigresse</a:t>
            </a:r>
            <a:r>
              <a:rPr lang="es-ES" sz="2400" dirty="0">
                <a:latin typeface="Berlin Sans FB" pitchFamily="34" charset="0"/>
              </a:rPr>
              <a:t> </a:t>
            </a:r>
            <a:r>
              <a:rPr lang="es-ES" sz="2400" dirty="0" err="1">
                <a:latin typeface="Berlin Sans FB" pitchFamily="34" charset="0"/>
              </a:rPr>
              <a:t>combattant</a:t>
            </a:r>
            <a:r>
              <a:rPr lang="es-ES" sz="2400" dirty="0">
                <a:latin typeface="Berlin Sans FB" pitchFamily="34" charset="0"/>
              </a:rPr>
              <a:t> </a:t>
            </a:r>
            <a:r>
              <a:rPr lang="es-ES" sz="2400" dirty="0" err="1">
                <a:latin typeface="Berlin Sans FB" pitchFamily="34" charset="0"/>
              </a:rPr>
              <a:t>Tai-lung</a:t>
            </a:r>
            <a:r>
              <a:rPr lang="es-ES" sz="2400" dirty="0">
                <a:latin typeface="Berlin Sans FB" pitchFamily="34" charset="0"/>
              </a:rPr>
              <a:t> : les </a:t>
            </a:r>
            <a:r>
              <a:rPr lang="es-ES" sz="2400" dirty="0" err="1">
                <a:latin typeface="Berlin Sans FB" pitchFamily="34" charset="0"/>
              </a:rPr>
              <a:t>Furieux</a:t>
            </a:r>
            <a:r>
              <a:rPr lang="es-ES" sz="2400" dirty="0">
                <a:latin typeface="Berlin Sans FB" pitchFamily="34" charset="0"/>
              </a:rPr>
              <a:t> </a:t>
            </a:r>
            <a:r>
              <a:rPr lang="es-ES" sz="2400" dirty="0" err="1">
                <a:latin typeface="Berlin Sans FB" pitchFamily="34" charset="0"/>
              </a:rPr>
              <a:t>Cinq</a:t>
            </a:r>
            <a:r>
              <a:rPr lang="es-ES" sz="2400" dirty="0">
                <a:latin typeface="Berlin Sans FB" pitchFamily="34" charset="0"/>
              </a:rPr>
              <a:t> </a:t>
            </a:r>
            <a:r>
              <a:rPr lang="es-ES" sz="2400" dirty="0" err="1">
                <a:latin typeface="Berlin Sans FB" pitchFamily="34" charset="0"/>
              </a:rPr>
              <a:t>s'unissent</a:t>
            </a:r>
            <a:r>
              <a:rPr lang="es-ES" sz="2400" dirty="0">
                <a:latin typeface="Berlin Sans FB" pitchFamily="34" charset="0"/>
              </a:rPr>
              <a:t> </a:t>
            </a:r>
            <a:r>
              <a:rPr lang="es-ES" sz="2400" dirty="0" err="1">
                <a:latin typeface="Berlin Sans FB" pitchFamily="34" charset="0"/>
              </a:rPr>
              <a:t>à</a:t>
            </a:r>
            <a:r>
              <a:rPr lang="es-ES" sz="2400" dirty="0">
                <a:latin typeface="Berlin Sans FB" pitchFamily="34" charset="0"/>
              </a:rPr>
              <a:t> elle </a:t>
            </a:r>
            <a:r>
              <a:rPr lang="es-ES" sz="2400" dirty="0" err="1">
                <a:latin typeface="Berlin Sans FB" pitchFamily="34" charset="0"/>
              </a:rPr>
              <a:t>dans</a:t>
            </a:r>
            <a:r>
              <a:rPr lang="es-ES" sz="2400" dirty="0">
                <a:latin typeface="Berlin Sans FB" pitchFamily="34" charset="0"/>
              </a:rPr>
              <a:t> son </a:t>
            </a:r>
            <a:r>
              <a:rPr lang="es-ES" sz="2400" dirty="0" err="1">
                <a:latin typeface="Berlin Sans FB" pitchFamily="34" charset="0"/>
              </a:rPr>
              <a:t>combat</a:t>
            </a:r>
            <a:r>
              <a:rPr lang="es-ES" sz="2400" dirty="0">
                <a:latin typeface="Berlin Sans FB" pitchFamily="34" charset="0"/>
              </a:rPr>
              <a:t>.</a:t>
            </a:r>
          </a:p>
        </p:txBody>
      </p:sp>
      <p:sp>
        <p:nvSpPr>
          <p:cNvPr id="11" name="10 Rectángulo"/>
          <p:cNvSpPr/>
          <p:nvPr/>
        </p:nvSpPr>
        <p:spPr>
          <a:xfrm>
            <a:off x="4857784" y="2236862"/>
            <a:ext cx="4286216" cy="571504"/>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s-ES"/>
          </a:p>
        </p:txBody>
      </p:sp>
      <p:sp>
        <p:nvSpPr>
          <p:cNvPr id="15" name="14 CuadroTexto"/>
          <p:cNvSpPr txBox="1"/>
          <p:nvPr/>
        </p:nvSpPr>
        <p:spPr>
          <a:xfrm>
            <a:off x="4857784" y="2159493"/>
            <a:ext cx="4143340" cy="769441"/>
          </a:xfrm>
          <a:prstGeom prst="rect">
            <a:avLst/>
          </a:prstGeom>
          <a:noFill/>
        </p:spPr>
        <p:txBody>
          <a:bodyPr wrap="square" rtlCol="0">
            <a:spAutoFit/>
          </a:bodyPr>
          <a:lstStyle/>
          <a:p>
            <a:r>
              <a:rPr lang="es-ES" sz="4400" b="1" dirty="0">
                <a:solidFill>
                  <a:schemeClr val="bg1"/>
                </a:solidFill>
              </a:rPr>
              <a:t>C</a:t>
            </a:r>
            <a:r>
              <a:rPr lang="es-ES" sz="2000" b="1" dirty="0">
                <a:solidFill>
                  <a:schemeClr val="bg1"/>
                </a:solidFill>
              </a:rPr>
              <a:t>ONNECTION(S) &amp; </a:t>
            </a:r>
            <a:r>
              <a:rPr lang="es-ES" sz="4400" b="1" dirty="0">
                <a:solidFill>
                  <a:schemeClr val="bg1"/>
                </a:solidFill>
              </a:rPr>
              <a:t>C</a:t>
            </a:r>
            <a:r>
              <a:rPr lang="es-ES" sz="2000" b="1" dirty="0">
                <a:solidFill>
                  <a:schemeClr val="bg1"/>
                </a:solidFill>
              </a:rPr>
              <a:t>OMMUNITY</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5 CuadroTexto"/>
          <p:cNvSpPr txBox="1"/>
          <p:nvPr/>
        </p:nvSpPr>
        <p:spPr>
          <a:xfrm>
            <a:off x="-32" y="1928802"/>
            <a:ext cx="3500462" cy="4832092"/>
          </a:xfrm>
          <a:prstGeom prst="rect">
            <a:avLst/>
          </a:prstGeom>
          <a:noFill/>
          <a:effectLst/>
        </p:spPr>
        <p:txBody>
          <a:bodyPr wrap="square" rtlCol="0">
            <a:spAutoFit/>
          </a:bodyPr>
          <a:lstStyle/>
          <a:p>
            <a:r>
              <a:rPr lang="es-ES" sz="2800" dirty="0" err="1">
                <a:solidFill>
                  <a:schemeClr val="bg1"/>
                </a:solidFill>
                <a:latin typeface="Berlin Sans FB" pitchFamily="34" charset="0"/>
              </a:rPr>
              <a:t>Qu'est</a:t>
            </a:r>
            <a:r>
              <a:rPr lang="es-ES" sz="2800" dirty="0">
                <a:solidFill>
                  <a:schemeClr val="bg1"/>
                </a:solidFill>
                <a:latin typeface="Berlin Sans FB" pitchFamily="34" charset="0"/>
              </a:rPr>
              <a:t>-ce que cela </a:t>
            </a:r>
            <a:r>
              <a:rPr lang="es-ES" sz="2800" dirty="0" err="1">
                <a:solidFill>
                  <a:schemeClr val="bg1"/>
                </a:solidFill>
                <a:latin typeface="Berlin Sans FB" pitchFamily="34" charset="0"/>
              </a:rPr>
              <a:t>signifie</a:t>
            </a:r>
            <a:r>
              <a:rPr lang="es-ES" sz="2800" dirty="0">
                <a:solidFill>
                  <a:schemeClr val="bg1"/>
                </a:solidFill>
                <a:latin typeface="Berlin Sans FB" pitchFamily="34" charset="0"/>
              </a:rPr>
              <a:t> </a:t>
            </a:r>
            <a:r>
              <a:rPr lang="es-ES" sz="2800" dirty="0" err="1">
                <a:solidFill>
                  <a:schemeClr val="bg1"/>
                </a:solidFill>
                <a:latin typeface="Berlin Sans FB" pitchFamily="34" charset="0"/>
              </a:rPr>
              <a:t>pour</a:t>
            </a:r>
            <a:r>
              <a:rPr lang="es-ES" sz="2800" dirty="0">
                <a:solidFill>
                  <a:schemeClr val="bg1"/>
                </a:solidFill>
                <a:latin typeface="Berlin Sans FB" pitchFamily="34" charset="0"/>
              </a:rPr>
              <a:t> </a:t>
            </a:r>
            <a:r>
              <a:rPr lang="es-ES" sz="2800" dirty="0" err="1">
                <a:solidFill>
                  <a:schemeClr val="bg1"/>
                </a:solidFill>
                <a:latin typeface="Berlin Sans FB" pitchFamily="34" charset="0"/>
              </a:rPr>
              <a:t>notre</a:t>
            </a:r>
            <a:r>
              <a:rPr lang="es-ES" sz="2800" dirty="0">
                <a:solidFill>
                  <a:schemeClr val="bg1"/>
                </a:solidFill>
                <a:latin typeface="Berlin Sans FB" pitchFamily="34" charset="0"/>
              </a:rPr>
              <a:t> </a:t>
            </a:r>
            <a:r>
              <a:rPr lang="es-ES" sz="2800" dirty="0" err="1">
                <a:solidFill>
                  <a:schemeClr val="bg1"/>
                </a:solidFill>
                <a:latin typeface="Berlin Sans FB" pitchFamily="34" charset="0"/>
              </a:rPr>
              <a:t>ministère</a:t>
            </a:r>
            <a:r>
              <a:rPr lang="es-ES" sz="2800" dirty="0">
                <a:solidFill>
                  <a:schemeClr val="bg1"/>
                </a:solidFill>
                <a:latin typeface="Berlin Sans FB" pitchFamily="34" charset="0"/>
              </a:rPr>
              <a:t> </a:t>
            </a:r>
            <a:r>
              <a:rPr lang="es-ES" sz="2800" dirty="0" err="1">
                <a:solidFill>
                  <a:schemeClr val="bg1"/>
                </a:solidFill>
                <a:latin typeface="Berlin Sans FB" pitchFamily="34" charset="0"/>
              </a:rPr>
              <a:t>actuel</a:t>
            </a:r>
            <a:r>
              <a:rPr lang="es-ES" sz="2800" dirty="0">
                <a:solidFill>
                  <a:schemeClr val="bg1"/>
                </a:solidFill>
                <a:latin typeface="Berlin Sans FB" pitchFamily="34" charset="0"/>
              </a:rPr>
              <a:t>? </a:t>
            </a:r>
          </a:p>
          <a:p>
            <a:endParaRPr lang="es-ES" sz="2800" dirty="0">
              <a:latin typeface="Berlin Sans FB" pitchFamily="34" charset="0"/>
            </a:endParaRPr>
          </a:p>
          <a:p>
            <a:r>
              <a:rPr lang="es-ES" sz="2800" dirty="0">
                <a:latin typeface="Berlin Sans FB" pitchFamily="34" charset="0"/>
              </a:rPr>
              <a:t>Entre </a:t>
            </a:r>
            <a:r>
              <a:rPr lang="es-ES" sz="2800" dirty="0" err="1">
                <a:latin typeface="Berlin Sans FB" pitchFamily="34" charset="0"/>
              </a:rPr>
              <a:t>générations</a:t>
            </a:r>
            <a:r>
              <a:rPr lang="es-ES" sz="2800" dirty="0">
                <a:latin typeface="Berlin Sans FB" pitchFamily="34" charset="0"/>
              </a:rPr>
              <a:t>, </a:t>
            </a:r>
            <a:r>
              <a:rPr lang="es-ES" sz="2800" dirty="0" err="1">
                <a:latin typeface="Berlin Sans FB" pitchFamily="34" charset="0"/>
              </a:rPr>
              <a:t>multiplier</a:t>
            </a:r>
            <a:r>
              <a:rPr lang="es-ES" sz="2800" dirty="0">
                <a:latin typeface="Berlin Sans FB" pitchFamily="34" charset="0"/>
              </a:rPr>
              <a:t>, </a:t>
            </a:r>
            <a:r>
              <a:rPr lang="es-ES" sz="2800" dirty="0" err="1">
                <a:latin typeface="Berlin Sans FB" pitchFamily="34" charset="0"/>
              </a:rPr>
              <a:t>développer</a:t>
            </a:r>
            <a:r>
              <a:rPr lang="es-ES" sz="2800" dirty="0">
                <a:latin typeface="Berlin Sans FB" pitchFamily="34" charset="0"/>
              </a:rPr>
              <a:t> les </a:t>
            </a:r>
            <a:r>
              <a:rPr lang="es-ES" sz="2800" dirty="0" err="1">
                <a:latin typeface="Berlin Sans FB" pitchFamily="34" charset="0"/>
              </a:rPr>
              <a:t>futurs</a:t>
            </a:r>
            <a:r>
              <a:rPr lang="es-ES" sz="2800" dirty="0">
                <a:latin typeface="Berlin Sans FB" pitchFamily="34" charset="0"/>
              </a:rPr>
              <a:t> </a:t>
            </a:r>
            <a:r>
              <a:rPr lang="es-ES" sz="2800" dirty="0" err="1">
                <a:latin typeface="Berlin Sans FB" pitchFamily="34" charset="0"/>
              </a:rPr>
              <a:t>leaders</a:t>
            </a:r>
            <a:r>
              <a:rPr lang="es-ES" sz="2800" dirty="0">
                <a:latin typeface="Berlin Sans FB" pitchFamily="34" charset="0"/>
              </a:rPr>
              <a:t>.</a:t>
            </a:r>
          </a:p>
          <a:p>
            <a:endParaRPr lang="es-ES" sz="2800" dirty="0">
              <a:latin typeface="Berlin Sans FB" pitchFamily="34" charset="0"/>
            </a:endParaRPr>
          </a:p>
          <a:p>
            <a:r>
              <a:rPr lang="es-ES" sz="2800" dirty="0" err="1">
                <a:latin typeface="Berlin Sans FB" pitchFamily="34" charset="0"/>
              </a:rPr>
              <a:t>Nous</a:t>
            </a:r>
            <a:r>
              <a:rPr lang="es-ES" sz="2800" dirty="0">
                <a:latin typeface="Berlin Sans FB" pitchFamily="34" charset="0"/>
              </a:rPr>
              <a:t> </a:t>
            </a:r>
            <a:r>
              <a:rPr lang="es-ES" sz="2800" dirty="0" err="1">
                <a:latin typeface="Berlin Sans FB" pitchFamily="34" charset="0"/>
              </a:rPr>
              <a:t>luttons</a:t>
            </a:r>
            <a:r>
              <a:rPr lang="es-ES" sz="2800" dirty="0">
                <a:latin typeface="Berlin Sans FB" pitchFamily="34" charset="0"/>
              </a:rPr>
              <a:t> </a:t>
            </a:r>
            <a:r>
              <a:rPr lang="es-ES" sz="2800" dirty="0" err="1">
                <a:latin typeface="Berlin Sans FB" pitchFamily="34" charset="0"/>
              </a:rPr>
              <a:t>ensemble</a:t>
            </a:r>
            <a:r>
              <a:rPr lang="es-ES" sz="2800" dirty="0">
                <a:latin typeface="Berlin Sans FB" pitchFamily="34" charset="0"/>
              </a:rPr>
              <a:t>; </a:t>
            </a:r>
            <a:r>
              <a:rPr lang="es-ES" sz="2800" dirty="0" err="1">
                <a:latin typeface="Berlin Sans FB" pitchFamily="34" charset="0"/>
              </a:rPr>
              <a:t>nous</a:t>
            </a:r>
            <a:r>
              <a:rPr lang="es-ES" sz="2800" dirty="0">
                <a:latin typeface="Berlin Sans FB" pitchFamily="34" charset="0"/>
              </a:rPr>
              <a:t> </a:t>
            </a:r>
            <a:r>
              <a:rPr lang="es-ES" sz="2800" dirty="0" err="1">
                <a:latin typeface="Berlin Sans FB" pitchFamily="34" charset="0"/>
              </a:rPr>
              <a:t>conquérons</a:t>
            </a:r>
            <a:r>
              <a:rPr lang="es-ES" sz="2800" dirty="0">
                <a:latin typeface="Berlin Sans FB" pitchFamily="34" charset="0"/>
              </a:rPr>
              <a:t> </a:t>
            </a:r>
            <a:r>
              <a:rPr lang="es-ES" sz="2800" dirty="0" err="1">
                <a:latin typeface="Berlin Sans FB" pitchFamily="34" charset="0"/>
              </a:rPr>
              <a:t>ensemble</a:t>
            </a:r>
            <a:r>
              <a:rPr lang="es-ES" sz="2800" dirty="0">
                <a:latin typeface="Berlin Sans FB" pitchFamily="34" charset="0"/>
              </a:rPr>
              <a:t>.</a:t>
            </a:r>
            <a:endParaRPr lang="es-ES" sz="2400" dirty="0">
              <a:latin typeface="Berlin Sans FB" pitchFamily="34" charset="0"/>
            </a:endParaRPr>
          </a:p>
        </p:txBody>
      </p:sp>
      <p:sp>
        <p:nvSpPr>
          <p:cNvPr id="7" name="6 CuadroTexto"/>
          <p:cNvSpPr txBox="1"/>
          <p:nvPr/>
        </p:nvSpPr>
        <p:spPr>
          <a:xfrm>
            <a:off x="5786446" y="1883056"/>
            <a:ext cx="3357554" cy="4832092"/>
          </a:xfrm>
          <a:prstGeom prst="rect">
            <a:avLst/>
          </a:prstGeom>
          <a:noFill/>
          <a:effectLst/>
        </p:spPr>
        <p:txBody>
          <a:bodyPr wrap="square" rtlCol="0">
            <a:spAutoFit/>
          </a:bodyPr>
          <a:lstStyle/>
          <a:p>
            <a:pPr algn="r"/>
            <a:r>
              <a:rPr lang="en-US" sz="2800" dirty="0">
                <a:latin typeface="Berlin Sans FB" pitchFamily="34" charset="0"/>
              </a:rPr>
              <a:t>  What does this      mean for our    current ministry?</a:t>
            </a:r>
          </a:p>
          <a:p>
            <a:pPr algn="r"/>
            <a:endParaRPr lang="en-US" sz="2800" dirty="0">
              <a:latin typeface="Berlin Sans FB" pitchFamily="34" charset="0"/>
            </a:endParaRPr>
          </a:p>
          <a:p>
            <a:pPr algn="r"/>
            <a:r>
              <a:rPr lang="en-US" sz="2800" dirty="0">
                <a:latin typeface="Berlin Sans FB" pitchFamily="34" charset="0"/>
              </a:rPr>
              <a:t>Between generations, multiplying, developing future leaders</a:t>
            </a:r>
          </a:p>
          <a:p>
            <a:pPr algn="r"/>
            <a:endParaRPr lang="en-US" sz="2800" dirty="0">
              <a:latin typeface="Berlin Sans FB" pitchFamily="34" charset="0"/>
            </a:endParaRPr>
          </a:p>
          <a:p>
            <a:pPr algn="r"/>
            <a:r>
              <a:rPr lang="en-US" sz="2800" dirty="0">
                <a:latin typeface="Berlin Sans FB" pitchFamily="34" charset="0"/>
              </a:rPr>
              <a:t>We fight together; we conquer together</a:t>
            </a:r>
          </a:p>
        </p:txBody>
      </p:sp>
      <p:sp>
        <p:nvSpPr>
          <p:cNvPr id="8" name="7 Rectángulo"/>
          <p:cNvSpPr/>
          <p:nvPr/>
        </p:nvSpPr>
        <p:spPr>
          <a:xfrm>
            <a:off x="32" y="500042"/>
            <a:ext cx="2571704" cy="1285884"/>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s-ES"/>
          </a:p>
        </p:txBody>
      </p:sp>
      <p:sp>
        <p:nvSpPr>
          <p:cNvPr id="10" name="9 Rectángulo"/>
          <p:cNvSpPr/>
          <p:nvPr/>
        </p:nvSpPr>
        <p:spPr>
          <a:xfrm>
            <a:off x="6572264" y="428604"/>
            <a:ext cx="2571736" cy="1357322"/>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r"/>
            <a:endParaRPr lang="es-ES" dirty="0"/>
          </a:p>
        </p:txBody>
      </p:sp>
      <p:sp>
        <p:nvSpPr>
          <p:cNvPr id="12" name="11 CuadroTexto"/>
          <p:cNvSpPr txBox="1"/>
          <p:nvPr/>
        </p:nvSpPr>
        <p:spPr>
          <a:xfrm>
            <a:off x="6929454" y="357166"/>
            <a:ext cx="2214546" cy="1446550"/>
          </a:xfrm>
          <a:prstGeom prst="rect">
            <a:avLst/>
          </a:prstGeom>
          <a:noFill/>
        </p:spPr>
        <p:txBody>
          <a:bodyPr wrap="square" rtlCol="0">
            <a:spAutoFit/>
          </a:bodyPr>
          <a:lstStyle/>
          <a:p>
            <a:r>
              <a:rPr lang="es-ES" sz="4400" b="1" dirty="0">
                <a:solidFill>
                  <a:schemeClr val="bg1"/>
                </a:solidFill>
              </a:rPr>
              <a:t>C</a:t>
            </a:r>
            <a:r>
              <a:rPr lang="es-ES" sz="2000" b="1" dirty="0">
                <a:solidFill>
                  <a:schemeClr val="bg1"/>
                </a:solidFill>
              </a:rPr>
              <a:t>ONNECTION(S) &amp; </a:t>
            </a:r>
            <a:r>
              <a:rPr lang="es-ES" sz="4400" b="1" dirty="0">
                <a:solidFill>
                  <a:schemeClr val="bg1"/>
                </a:solidFill>
              </a:rPr>
              <a:t>C</a:t>
            </a:r>
            <a:r>
              <a:rPr lang="es-ES" sz="2000" b="1" dirty="0">
                <a:solidFill>
                  <a:schemeClr val="bg1"/>
                </a:solidFill>
              </a:rPr>
              <a:t>OMMUNITY</a:t>
            </a:r>
          </a:p>
        </p:txBody>
      </p:sp>
      <p:sp>
        <p:nvSpPr>
          <p:cNvPr id="11" name="12 CuadroTexto">
            <a:extLst>
              <a:ext uri="{FF2B5EF4-FFF2-40B4-BE49-F238E27FC236}">
                <a16:creationId xmlns:a16="http://schemas.microsoft.com/office/drawing/2014/main" id="{93A52160-74CD-DE43-B022-CBA418A861C8}"/>
              </a:ext>
            </a:extLst>
          </p:cNvPr>
          <p:cNvSpPr txBox="1"/>
          <p:nvPr/>
        </p:nvSpPr>
        <p:spPr>
          <a:xfrm>
            <a:off x="-29486" y="428604"/>
            <a:ext cx="3233334" cy="1569660"/>
          </a:xfrm>
          <a:prstGeom prst="rect">
            <a:avLst/>
          </a:prstGeom>
          <a:noFill/>
        </p:spPr>
        <p:txBody>
          <a:bodyPr wrap="square" rtlCol="0">
            <a:spAutoFit/>
          </a:bodyPr>
          <a:lstStyle/>
          <a:p>
            <a:r>
              <a:rPr lang="es-ES" sz="4800" b="1" dirty="0">
                <a:solidFill>
                  <a:schemeClr val="bg1"/>
                </a:solidFill>
              </a:rPr>
              <a:t>C</a:t>
            </a:r>
            <a:r>
              <a:rPr lang="es-ES" sz="2400" b="1" dirty="0">
                <a:solidFill>
                  <a:schemeClr val="bg1"/>
                </a:solidFill>
              </a:rPr>
              <a:t>ONNEXION(S) ET </a:t>
            </a:r>
            <a:r>
              <a:rPr lang="es-ES" sz="4800" b="1" dirty="0" err="1">
                <a:solidFill>
                  <a:schemeClr val="bg1"/>
                </a:solidFill>
              </a:rPr>
              <a:t>C</a:t>
            </a:r>
            <a:r>
              <a:rPr lang="es-ES" sz="2400" b="1" dirty="0" err="1">
                <a:solidFill>
                  <a:schemeClr val="bg1"/>
                </a:solidFill>
              </a:rPr>
              <a:t>ommunauté</a:t>
            </a:r>
            <a:endParaRPr lang="es-ES" sz="2400" b="1" dirty="0">
              <a:solidFill>
                <a:schemeClr val="bg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6 CuadroTexto"/>
          <p:cNvSpPr txBox="1"/>
          <p:nvPr/>
        </p:nvSpPr>
        <p:spPr>
          <a:xfrm>
            <a:off x="4643438" y="571480"/>
            <a:ext cx="4500562" cy="2308324"/>
          </a:xfrm>
          <a:prstGeom prst="rect">
            <a:avLst/>
          </a:prstGeom>
          <a:noFill/>
          <a:effectLst>
            <a:outerShdw blurRad="50800" dist="25400" dir="5400000" algn="ctr" rotWithShape="0">
              <a:schemeClr val="tx1"/>
            </a:outerShdw>
          </a:effectLst>
        </p:spPr>
        <p:txBody>
          <a:bodyPr wrap="square" rtlCol="0">
            <a:spAutoFit/>
          </a:bodyPr>
          <a:lstStyle/>
          <a:p>
            <a:pPr algn="ctr"/>
            <a:r>
              <a:rPr lang="en-US" sz="3600" dirty="0">
                <a:solidFill>
                  <a:schemeClr val="bg1"/>
                </a:solidFill>
                <a:latin typeface="Berlin Sans FB" pitchFamily="34" charset="0"/>
              </a:rPr>
              <a:t>We want our missions ministries to be effective and powerful and…EPIC!!</a:t>
            </a:r>
          </a:p>
        </p:txBody>
      </p:sp>
      <p:sp>
        <p:nvSpPr>
          <p:cNvPr id="11" name="10 CuadroTexto"/>
          <p:cNvSpPr txBox="1"/>
          <p:nvPr/>
        </p:nvSpPr>
        <p:spPr>
          <a:xfrm>
            <a:off x="0" y="571480"/>
            <a:ext cx="4500562" cy="2862322"/>
          </a:xfrm>
          <a:prstGeom prst="rect">
            <a:avLst/>
          </a:prstGeom>
          <a:noFill/>
          <a:effectLst>
            <a:outerShdw blurRad="50800" dist="25400" dir="5400000" algn="ctr" rotWithShape="0">
              <a:schemeClr val="tx1"/>
            </a:outerShdw>
          </a:effectLst>
        </p:spPr>
        <p:txBody>
          <a:bodyPr wrap="square" rtlCol="0">
            <a:spAutoFit/>
          </a:bodyPr>
          <a:lstStyle/>
          <a:p>
            <a:pPr algn="ctr"/>
            <a:r>
              <a:rPr lang="en-US" sz="3600" dirty="0">
                <a:solidFill>
                  <a:schemeClr val="bg1"/>
                </a:solidFill>
                <a:latin typeface="Berlin Sans FB" pitchFamily="34" charset="0"/>
              </a:rPr>
              <a:t>Nous </a:t>
            </a:r>
            <a:r>
              <a:rPr lang="en-US" sz="3600" dirty="0" err="1">
                <a:solidFill>
                  <a:schemeClr val="bg1"/>
                </a:solidFill>
                <a:latin typeface="Berlin Sans FB" pitchFamily="34" charset="0"/>
              </a:rPr>
              <a:t>voulons</a:t>
            </a:r>
            <a:r>
              <a:rPr lang="en-US" sz="3600" dirty="0">
                <a:solidFill>
                  <a:schemeClr val="bg1"/>
                </a:solidFill>
                <a:latin typeface="Berlin Sans FB" pitchFamily="34" charset="0"/>
              </a:rPr>
              <a:t> que </a:t>
            </a:r>
            <a:r>
              <a:rPr lang="en-US" sz="3600" dirty="0" err="1">
                <a:solidFill>
                  <a:schemeClr val="bg1"/>
                </a:solidFill>
                <a:latin typeface="Berlin Sans FB" pitchFamily="34" charset="0"/>
              </a:rPr>
              <a:t>nos</a:t>
            </a:r>
            <a:r>
              <a:rPr lang="en-US" sz="3600" dirty="0">
                <a:solidFill>
                  <a:schemeClr val="bg1"/>
                </a:solidFill>
                <a:latin typeface="Berlin Sans FB" pitchFamily="34" charset="0"/>
              </a:rPr>
              <a:t> </a:t>
            </a:r>
            <a:r>
              <a:rPr lang="en-US" sz="3600" dirty="0" err="1">
                <a:solidFill>
                  <a:schemeClr val="bg1"/>
                </a:solidFill>
                <a:latin typeface="Berlin Sans FB" pitchFamily="34" charset="0"/>
              </a:rPr>
              <a:t>ministères</a:t>
            </a:r>
            <a:r>
              <a:rPr lang="en-US" sz="3600" dirty="0">
                <a:solidFill>
                  <a:schemeClr val="bg1"/>
                </a:solidFill>
                <a:latin typeface="Berlin Sans FB" pitchFamily="34" charset="0"/>
              </a:rPr>
              <a:t> </a:t>
            </a:r>
            <a:r>
              <a:rPr lang="en-US" sz="3600" dirty="0" err="1">
                <a:solidFill>
                  <a:schemeClr val="bg1"/>
                </a:solidFill>
                <a:latin typeface="Berlin Sans FB" pitchFamily="34" charset="0"/>
              </a:rPr>
              <a:t>missionnaires</a:t>
            </a:r>
            <a:r>
              <a:rPr lang="en-US" sz="3600" dirty="0">
                <a:solidFill>
                  <a:schemeClr val="bg1"/>
                </a:solidFill>
                <a:latin typeface="Berlin Sans FB" pitchFamily="34" charset="0"/>
              </a:rPr>
              <a:t> </a:t>
            </a:r>
            <a:r>
              <a:rPr lang="en-US" sz="3600" dirty="0" err="1">
                <a:solidFill>
                  <a:schemeClr val="bg1"/>
                </a:solidFill>
                <a:latin typeface="Berlin Sans FB" pitchFamily="34" charset="0"/>
              </a:rPr>
              <a:t>soient</a:t>
            </a:r>
            <a:r>
              <a:rPr lang="en-US" sz="3600" dirty="0">
                <a:solidFill>
                  <a:schemeClr val="bg1"/>
                </a:solidFill>
                <a:latin typeface="Berlin Sans FB" pitchFamily="34" charset="0"/>
              </a:rPr>
              <a:t> </a:t>
            </a:r>
            <a:r>
              <a:rPr lang="en-US" sz="3600" dirty="0" err="1">
                <a:solidFill>
                  <a:schemeClr val="bg1"/>
                </a:solidFill>
                <a:latin typeface="Berlin Sans FB" pitchFamily="34" charset="0"/>
              </a:rPr>
              <a:t>efficaces</a:t>
            </a:r>
            <a:r>
              <a:rPr lang="en-US" sz="3600" dirty="0">
                <a:solidFill>
                  <a:schemeClr val="bg1"/>
                </a:solidFill>
                <a:latin typeface="Berlin Sans FB" pitchFamily="34" charset="0"/>
              </a:rPr>
              <a:t>, </a:t>
            </a:r>
            <a:r>
              <a:rPr lang="en-US" sz="3600" dirty="0" err="1">
                <a:solidFill>
                  <a:schemeClr val="bg1"/>
                </a:solidFill>
                <a:latin typeface="Berlin Sans FB" pitchFamily="34" charset="0"/>
              </a:rPr>
              <a:t>puissants</a:t>
            </a:r>
            <a:r>
              <a:rPr lang="en-US" sz="3600" dirty="0">
                <a:solidFill>
                  <a:schemeClr val="bg1"/>
                </a:solidFill>
                <a:latin typeface="Berlin Sans FB" pitchFamily="34" charset="0"/>
              </a:rPr>
              <a:t> et… ÉPIQUES !!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2 CuadroTexto"/>
          <p:cNvSpPr txBox="1"/>
          <p:nvPr/>
        </p:nvSpPr>
        <p:spPr>
          <a:xfrm>
            <a:off x="71438" y="2132856"/>
            <a:ext cx="3643306" cy="4893647"/>
          </a:xfrm>
          <a:prstGeom prst="rect">
            <a:avLst/>
          </a:prstGeom>
          <a:noFill/>
          <a:effectLst/>
        </p:spPr>
        <p:txBody>
          <a:bodyPr wrap="square" rtlCol="0">
            <a:spAutoFit/>
          </a:bodyPr>
          <a:lstStyle/>
          <a:p>
            <a:r>
              <a:rPr lang="es-ES" sz="2400" dirty="0">
                <a:latin typeface="Berlin Sans FB" pitchFamily="34" charset="0"/>
              </a:rPr>
              <a:t>Que le </a:t>
            </a:r>
            <a:r>
              <a:rPr lang="es-ES" sz="2400" dirty="0" err="1">
                <a:latin typeface="Berlin Sans FB" pitchFamily="34" charset="0"/>
              </a:rPr>
              <a:t>Dieu</a:t>
            </a:r>
            <a:r>
              <a:rPr lang="es-ES" sz="2400" dirty="0">
                <a:latin typeface="Berlin Sans FB" pitchFamily="34" charset="0"/>
              </a:rPr>
              <a:t> </a:t>
            </a:r>
            <a:r>
              <a:rPr lang="es-ES" sz="2400" dirty="0" err="1">
                <a:latin typeface="Berlin Sans FB" pitchFamily="34" charset="0"/>
              </a:rPr>
              <a:t>qui</a:t>
            </a:r>
            <a:r>
              <a:rPr lang="es-ES" sz="2400" dirty="0">
                <a:latin typeface="Berlin Sans FB" pitchFamily="34" charset="0"/>
              </a:rPr>
              <a:t> </a:t>
            </a:r>
            <a:r>
              <a:rPr lang="es-ES" sz="2400" dirty="0" err="1">
                <a:latin typeface="Berlin Sans FB" pitchFamily="34" charset="0"/>
              </a:rPr>
              <a:t>veut</a:t>
            </a:r>
            <a:r>
              <a:rPr lang="es-ES" sz="2400" dirty="0">
                <a:latin typeface="Berlin Sans FB" pitchFamily="34" charset="0"/>
              </a:rPr>
              <a:t> que </a:t>
            </a:r>
            <a:r>
              <a:rPr lang="es-ES" sz="2400" dirty="0" err="1">
                <a:latin typeface="Berlin Sans FB" pitchFamily="34" charset="0"/>
              </a:rPr>
              <a:t>nous</a:t>
            </a:r>
            <a:r>
              <a:rPr lang="es-ES" sz="2400" dirty="0">
                <a:latin typeface="Berlin Sans FB" pitchFamily="34" charset="0"/>
              </a:rPr>
              <a:t> </a:t>
            </a:r>
            <a:r>
              <a:rPr lang="es-ES" sz="2400" b="1" dirty="0" err="1">
                <a:latin typeface="Berlin Sans FB" pitchFamily="34" charset="0"/>
              </a:rPr>
              <a:t>participions</a:t>
            </a:r>
            <a:r>
              <a:rPr lang="es-ES" sz="2400" dirty="0">
                <a:latin typeface="Berlin Sans FB" pitchFamily="34" charset="0"/>
              </a:rPr>
              <a:t> </a:t>
            </a:r>
            <a:r>
              <a:rPr lang="es-ES" sz="2400" dirty="0" err="1">
                <a:latin typeface="Berlin Sans FB" pitchFamily="34" charset="0"/>
              </a:rPr>
              <a:t>avec</a:t>
            </a:r>
            <a:r>
              <a:rPr lang="es-ES" sz="2400" dirty="0">
                <a:latin typeface="Berlin Sans FB" pitchFamily="34" charset="0"/>
              </a:rPr>
              <a:t> lui </a:t>
            </a:r>
            <a:r>
              <a:rPr lang="es-ES" sz="2400" dirty="0" err="1">
                <a:latin typeface="Berlin Sans FB" pitchFamily="34" charset="0"/>
              </a:rPr>
              <a:t>à</a:t>
            </a:r>
            <a:r>
              <a:rPr lang="es-ES" sz="2400" dirty="0">
                <a:latin typeface="Berlin Sans FB" pitchFamily="34" charset="0"/>
              </a:rPr>
              <a:t> </a:t>
            </a:r>
            <a:r>
              <a:rPr lang="es-ES" sz="2400" dirty="0" err="1">
                <a:latin typeface="Berlin Sans FB" pitchFamily="34" charset="0"/>
              </a:rPr>
              <a:t>sa</a:t>
            </a:r>
            <a:r>
              <a:rPr lang="es-ES" sz="2400" dirty="0">
                <a:latin typeface="Berlin Sans FB" pitchFamily="34" charset="0"/>
              </a:rPr>
              <a:t> </a:t>
            </a:r>
            <a:r>
              <a:rPr lang="es-ES" sz="2400" dirty="0" err="1">
                <a:latin typeface="Berlin Sans FB" pitchFamily="34" charset="0"/>
              </a:rPr>
              <a:t>mission</a:t>
            </a:r>
            <a:r>
              <a:rPr lang="es-ES" sz="2400" dirty="0">
                <a:latin typeface="Berlin Sans FB" pitchFamily="34" charset="0"/>
              </a:rPr>
              <a:t>, que </a:t>
            </a:r>
            <a:r>
              <a:rPr lang="es-ES" sz="2400" dirty="0" err="1">
                <a:latin typeface="Berlin Sans FB" pitchFamily="34" charset="0"/>
              </a:rPr>
              <a:t>nous</a:t>
            </a:r>
            <a:r>
              <a:rPr lang="es-ES" sz="2400" dirty="0">
                <a:latin typeface="Berlin Sans FB" pitchFamily="34" charset="0"/>
              </a:rPr>
              <a:t> </a:t>
            </a:r>
            <a:r>
              <a:rPr lang="es-ES" sz="2400" dirty="0" err="1">
                <a:latin typeface="Berlin Sans FB" pitchFamily="34" charset="0"/>
              </a:rPr>
              <a:t>faisons</a:t>
            </a:r>
            <a:r>
              <a:rPr lang="es-ES" sz="2400" dirty="0">
                <a:latin typeface="Berlin Sans FB" pitchFamily="34" charset="0"/>
              </a:rPr>
              <a:t> </a:t>
            </a:r>
            <a:r>
              <a:rPr lang="es-ES" sz="2400" b="1" dirty="0" err="1">
                <a:latin typeface="Berlin Sans FB" pitchFamily="34" charset="0"/>
              </a:rPr>
              <a:t>l'expérience</a:t>
            </a:r>
            <a:r>
              <a:rPr lang="es-ES" sz="2400" dirty="0">
                <a:latin typeface="Berlin Sans FB" pitchFamily="34" charset="0"/>
              </a:rPr>
              <a:t> de </a:t>
            </a:r>
            <a:r>
              <a:rPr lang="es-ES" sz="2400" dirty="0" err="1">
                <a:latin typeface="Berlin Sans FB" pitchFamily="34" charset="0"/>
              </a:rPr>
              <a:t>sa</a:t>
            </a:r>
            <a:r>
              <a:rPr lang="es-ES" sz="2400" dirty="0">
                <a:latin typeface="Berlin Sans FB" pitchFamily="34" charset="0"/>
              </a:rPr>
              <a:t> </a:t>
            </a:r>
            <a:r>
              <a:rPr lang="es-ES" sz="2400" dirty="0" err="1">
                <a:latin typeface="Berlin Sans FB" pitchFamily="34" charset="0"/>
              </a:rPr>
              <a:t>présence</a:t>
            </a:r>
            <a:r>
              <a:rPr lang="es-ES" sz="2400" dirty="0">
                <a:latin typeface="Berlin Sans FB" pitchFamily="34" charset="0"/>
              </a:rPr>
              <a:t>, le </a:t>
            </a:r>
            <a:r>
              <a:rPr lang="es-ES" sz="2400" dirty="0" err="1">
                <a:latin typeface="Berlin Sans FB" pitchFamily="34" charset="0"/>
              </a:rPr>
              <a:t>Dieu</a:t>
            </a:r>
            <a:r>
              <a:rPr lang="es-ES" sz="2400" dirty="0">
                <a:latin typeface="Berlin Sans FB" pitchFamily="34" charset="0"/>
              </a:rPr>
              <a:t> </a:t>
            </a:r>
            <a:r>
              <a:rPr lang="es-ES" sz="2400" dirty="0" err="1">
                <a:latin typeface="Berlin Sans FB" pitchFamily="34" charset="0"/>
              </a:rPr>
              <a:t>qui</a:t>
            </a:r>
            <a:r>
              <a:rPr lang="es-ES" sz="2400" dirty="0">
                <a:latin typeface="Berlin Sans FB" pitchFamily="34" charset="0"/>
              </a:rPr>
              <a:t> </a:t>
            </a:r>
            <a:r>
              <a:rPr lang="es-ES" sz="2400" dirty="0" err="1">
                <a:latin typeface="Berlin Sans FB" pitchFamily="34" charset="0"/>
              </a:rPr>
              <a:t>nous</a:t>
            </a:r>
            <a:r>
              <a:rPr lang="es-ES" sz="2400" dirty="0">
                <a:latin typeface="Berlin Sans FB" pitchFamily="34" charset="0"/>
              </a:rPr>
              <a:t> a </a:t>
            </a:r>
            <a:r>
              <a:rPr lang="es-ES" sz="2400" dirty="0" err="1">
                <a:latin typeface="Berlin Sans FB" pitchFamily="34" charset="0"/>
              </a:rPr>
              <a:t>créés</a:t>
            </a:r>
            <a:r>
              <a:rPr lang="es-ES" sz="2400" dirty="0">
                <a:latin typeface="Berlin Sans FB" pitchFamily="34" charset="0"/>
              </a:rPr>
              <a:t> </a:t>
            </a:r>
            <a:r>
              <a:rPr lang="es-ES" sz="2400" dirty="0" err="1">
                <a:latin typeface="Berlin Sans FB" pitchFamily="34" charset="0"/>
              </a:rPr>
              <a:t>à</a:t>
            </a:r>
            <a:r>
              <a:rPr lang="es-ES" sz="2400" dirty="0">
                <a:latin typeface="Berlin Sans FB" pitchFamily="34" charset="0"/>
              </a:rPr>
              <a:t> son </a:t>
            </a:r>
            <a:r>
              <a:rPr lang="es-ES" sz="2400" b="1" dirty="0" err="1">
                <a:latin typeface="Berlin Sans FB" pitchFamily="34" charset="0"/>
              </a:rPr>
              <a:t>image</a:t>
            </a:r>
            <a:r>
              <a:rPr lang="es-ES" sz="2400" dirty="0">
                <a:latin typeface="Berlin Sans FB" pitchFamily="34" charset="0"/>
              </a:rPr>
              <a:t>, et </a:t>
            </a:r>
            <a:r>
              <a:rPr lang="es-ES" sz="2400" dirty="0" err="1">
                <a:latin typeface="Berlin Sans FB" pitchFamily="34" charset="0"/>
              </a:rPr>
              <a:t>qui</a:t>
            </a:r>
            <a:r>
              <a:rPr lang="es-ES" sz="2400" dirty="0">
                <a:latin typeface="Berlin Sans FB" pitchFamily="34" charset="0"/>
              </a:rPr>
              <a:t> </a:t>
            </a:r>
            <a:r>
              <a:rPr lang="es-ES" sz="2400" dirty="0" err="1">
                <a:latin typeface="Berlin Sans FB" pitchFamily="34" charset="0"/>
              </a:rPr>
              <a:t>nous</a:t>
            </a:r>
            <a:r>
              <a:rPr lang="es-ES" sz="2400" dirty="0">
                <a:latin typeface="Berlin Sans FB" pitchFamily="34" charset="0"/>
              </a:rPr>
              <a:t> invite </a:t>
            </a:r>
            <a:r>
              <a:rPr lang="es-ES" sz="2400" dirty="0" err="1">
                <a:latin typeface="Berlin Sans FB" pitchFamily="34" charset="0"/>
              </a:rPr>
              <a:t>à</a:t>
            </a:r>
            <a:r>
              <a:rPr lang="es-ES" sz="2400" dirty="0">
                <a:latin typeface="Berlin Sans FB" pitchFamily="34" charset="0"/>
              </a:rPr>
              <a:t> faire </a:t>
            </a:r>
            <a:r>
              <a:rPr lang="es-ES" sz="2400" dirty="0" err="1">
                <a:latin typeface="Berlin Sans FB" pitchFamily="34" charset="0"/>
              </a:rPr>
              <a:t>partie</a:t>
            </a:r>
            <a:r>
              <a:rPr lang="es-ES" sz="2400" dirty="0">
                <a:latin typeface="Berlin Sans FB" pitchFamily="34" charset="0"/>
              </a:rPr>
              <a:t> de </a:t>
            </a:r>
            <a:r>
              <a:rPr lang="es-ES" sz="2400" dirty="0" err="1">
                <a:latin typeface="Berlin Sans FB" pitchFamily="34" charset="0"/>
              </a:rPr>
              <a:t>sa</a:t>
            </a:r>
            <a:r>
              <a:rPr lang="es-ES" sz="2400" dirty="0">
                <a:latin typeface="Berlin Sans FB" pitchFamily="34" charset="0"/>
              </a:rPr>
              <a:t> </a:t>
            </a:r>
            <a:r>
              <a:rPr lang="es-ES" sz="2400" b="1" dirty="0" err="1">
                <a:latin typeface="Berlin Sans FB" pitchFamily="34" charset="0"/>
              </a:rPr>
              <a:t>communauté</a:t>
            </a:r>
            <a:r>
              <a:rPr lang="es-ES" sz="2400" dirty="0">
                <a:latin typeface="Berlin Sans FB" pitchFamily="34" charset="0"/>
              </a:rPr>
              <a:t>… </a:t>
            </a:r>
            <a:r>
              <a:rPr lang="es-ES" sz="2400" dirty="0" err="1">
                <a:latin typeface="Berlin Sans FB" pitchFamily="34" charset="0"/>
              </a:rPr>
              <a:t>nous</a:t>
            </a:r>
            <a:r>
              <a:rPr lang="es-ES" sz="2400" dirty="0">
                <a:latin typeface="Berlin Sans FB" pitchFamily="34" charset="0"/>
              </a:rPr>
              <a:t> </a:t>
            </a:r>
            <a:r>
              <a:rPr lang="es-ES" sz="2400" dirty="0" err="1">
                <a:latin typeface="Berlin Sans FB" pitchFamily="34" charset="0"/>
              </a:rPr>
              <a:t>donne</a:t>
            </a:r>
            <a:r>
              <a:rPr lang="es-ES" sz="2400" dirty="0">
                <a:latin typeface="Berlin Sans FB" pitchFamily="34" charset="0"/>
              </a:rPr>
              <a:t> un </a:t>
            </a:r>
            <a:r>
              <a:rPr lang="es-ES" sz="2400" dirty="0" err="1">
                <a:latin typeface="Berlin Sans FB" pitchFamily="34" charset="0"/>
              </a:rPr>
              <a:t>désir</a:t>
            </a:r>
            <a:r>
              <a:rPr lang="es-ES" sz="2400" dirty="0">
                <a:latin typeface="Berlin Sans FB" pitchFamily="34" charset="0"/>
              </a:rPr>
              <a:t> </a:t>
            </a:r>
            <a:r>
              <a:rPr lang="es-ES" sz="2400" dirty="0" err="1">
                <a:latin typeface="Berlin Sans FB" pitchFamily="34" charset="0"/>
              </a:rPr>
              <a:t>profond</a:t>
            </a:r>
            <a:r>
              <a:rPr lang="es-ES" sz="2400" dirty="0">
                <a:latin typeface="Berlin Sans FB" pitchFamily="34" charset="0"/>
              </a:rPr>
              <a:t> et la </a:t>
            </a:r>
            <a:r>
              <a:rPr lang="es-ES" sz="2400" dirty="0" err="1">
                <a:latin typeface="Berlin Sans FB" pitchFamily="34" charset="0"/>
              </a:rPr>
              <a:t>créativité</a:t>
            </a:r>
            <a:r>
              <a:rPr lang="es-ES" sz="2400" dirty="0">
                <a:latin typeface="Berlin Sans FB" pitchFamily="34" charset="0"/>
              </a:rPr>
              <a:t> </a:t>
            </a:r>
            <a:r>
              <a:rPr lang="es-ES" sz="2400" dirty="0" err="1">
                <a:latin typeface="Berlin Sans FB" pitchFamily="34" charset="0"/>
              </a:rPr>
              <a:t>nécessaire</a:t>
            </a:r>
            <a:r>
              <a:rPr lang="es-ES" sz="2400" dirty="0">
                <a:latin typeface="Berlin Sans FB" pitchFamily="34" charset="0"/>
              </a:rPr>
              <a:t> </a:t>
            </a:r>
            <a:r>
              <a:rPr lang="es-ES" sz="2400" dirty="0" err="1">
                <a:latin typeface="Berlin Sans FB" pitchFamily="34" charset="0"/>
              </a:rPr>
              <a:t>afin</a:t>
            </a:r>
            <a:r>
              <a:rPr lang="es-ES" sz="2400" dirty="0">
                <a:latin typeface="Berlin Sans FB" pitchFamily="34" charset="0"/>
              </a:rPr>
              <a:t> de servir </a:t>
            </a:r>
            <a:r>
              <a:rPr lang="es-ES" sz="2400" dirty="0" err="1">
                <a:latin typeface="Berlin Sans FB" pitchFamily="34" charset="0"/>
              </a:rPr>
              <a:t>efficacement</a:t>
            </a:r>
            <a:r>
              <a:rPr lang="es-ES" sz="2400" dirty="0">
                <a:latin typeface="Berlin Sans FB" pitchFamily="34" charset="0"/>
              </a:rPr>
              <a:t> </a:t>
            </a:r>
            <a:r>
              <a:rPr lang="es-ES" sz="2400" dirty="0" err="1">
                <a:latin typeface="Berlin Sans FB" pitchFamily="34" charset="0"/>
              </a:rPr>
              <a:t>avec</a:t>
            </a:r>
            <a:r>
              <a:rPr lang="es-ES" sz="2400" dirty="0">
                <a:latin typeface="Berlin Sans FB" pitchFamily="34" charset="0"/>
              </a:rPr>
              <a:t> </a:t>
            </a:r>
            <a:r>
              <a:rPr lang="es-ES" sz="2400" dirty="0" err="1">
                <a:latin typeface="Berlin Sans FB" pitchFamily="34" charset="0"/>
              </a:rPr>
              <a:t>notre</a:t>
            </a:r>
            <a:r>
              <a:rPr lang="es-ES" sz="2400" dirty="0">
                <a:latin typeface="Berlin Sans FB" pitchFamily="34" charset="0"/>
              </a:rPr>
              <a:t> </a:t>
            </a:r>
            <a:r>
              <a:rPr lang="es-ES" sz="2400" dirty="0" err="1">
                <a:latin typeface="Berlin Sans FB" pitchFamily="34" charset="0"/>
              </a:rPr>
              <a:t>génération</a:t>
            </a:r>
            <a:r>
              <a:rPr lang="es-ES" sz="2400" dirty="0">
                <a:latin typeface="Berlin Sans FB" pitchFamily="34" charset="0"/>
              </a:rPr>
              <a:t> </a:t>
            </a:r>
            <a:r>
              <a:rPr lang="es-ES" sz="2400" dirty="0" err="1">
                <a:latin typeface="Berlin Sans FB" pitchFamily="34" charset="0"/>
              </a:rPr>
              <a:t>postmoderne</a:t>
            </a:r>
            <a:r>
              <a:rPr lang="es-ES" sz="2400" dirty="0">
                <a:latin typeface="Berlin Sans FB" pitchFamily="34" charset="0"/>
              </a:rPr>
              <a:t>. </a:t>
            </a:r>
          </a:p>
        </p:txBody>
      </p:sp>
      <p:sp>
        <p:nvSpPr>
          <p:cNvPr id="4" name="3 CuadroTexto"/>
          <p:cNvSpPr txBox="1"/>
          <p:nvPr/>
        </p:nvSpPr>
        <p:spPr>
          <a:xfrm>
            <a:off x="428596" y="1000108"/>
            <a:ext cx="3786182" cy="830997"/>
          </a:xfrm>
          <a:prstGeom prst="rect">
            <a:avLst/>
          </a:prstGeom>
          <a:noFill/>
          <a:effectLst>
            <a:outerShdw blurRad="50800" dist="25400" dir="5400000" algn="ctr" rotWithShape="0">
              <a:schemeClr val="tx1"/>
            </a:outerShdw>
          </a:effectLst>
        </p:spPr>
        <p:txBody>
          <a:bodyPr wrap="square" rtlCol="0">
            <a:spAutoFit/>
          </a:bodyPr>
          <a:lstStyle/>
          <a:p>
            <a:pPr algn="ctr"/>
            <a:r>
              <a:rPr lang="en-US" sz="2400" b="1" u="sng" dirty="0" err="1">
                <a:solidFill>
                  <a:schemeClr val="bg1"/>
                </a:solidFill>
                <a:latin typeface="Berlin Sans FB" pitchFamily="34" charset="0"/>
              </a:rPr>
              <a:t>Terminons</a:t>
            </a:r>
            <a:r>
              <a:rPr lang="en-US" sz="2400" b="1" u="sng" dirty="0">
                <a:solidFill>
                  <a:schemeClr val="bg1"/>
                </a:solidFill>
                <a:latin typeface="Berlin Sans FB" pitchFamily="34" charset="0"/>
              </a:rPr>
              <a:t> par </a:t>
            </a:r>
            <a:r>
              <a:rPr lang="en-US" sz="2400" b="1" u="sng" dirty="0" err="1">
                <a:solidFill>
                  <a:schemeClr val="bg1"/>
                </a:solidFill>
                <a:latin typeface="Berlin Sans FB" pitchFamily="34" charset="0"/>
              </a:rPr>
              <a:t>une</a:t>
            </a:r>
            <a:r>
              <a:rPr lang="en-US" sz="2400" b="1" u="sng" dirty="0">
                <a:solidFill>
                  <a:schemeClr val="bg1"/>
                </a:solidFill>
                <a:latin typeface="Berlin Sans FB" pitchFamily="34" charset="0"/>
              </a:rPr>
              <a:t> </a:t>
            </a:r>
            <a:r>
              <a:rPr lang="en-US" sz="2400" b="1" u="sng" dirty="0" err="1">
                <a:solidFill>
                  <a:schemeClr val="bg1"/>
                </a:solidFill>
                <a:latin typeface="Berlin Sans FB" pitchFamily="34" charset="0"/>
              </a:rPr>
              <a:t>bénédiction</a:t>
            </a:r>
            <a:r>
              <a:rPr lang="en-US" sz="2400" b="1" u="sng" dirty="0">
                <a:solidFill>
                  <a:schemeClr val="bg1"/>
                </a:solidFill>
                <a:latin typeface="Berlin Sans FB" pitchFamily="34" charset="0"/>
              </a:rPr>
              <a:t> :</a:t>
            </a:r>
            <a:endParaRPr lang="es-ES" sz="2400" dirty="0">
              <a:latin typeface="Berlin Sans FB" pitchFamily="34" charset="0"/>
            </a:endParaRPr>
          </a:p>
        </p:txBody>
      </p:sp>
      <p:sp>
        <p:nvSpPr>
          <p:cNvPr id="5" name="4 CuadroTexto"/>
          <p:cNvSpPr txBox="1"/>
          <p:nvPr/>
        </p:nvSpPr>
        <p:spPr>
          <a:xfrm>
            <a:off x="0" y="201019"/>
            <a:ext cx="4572000" cy="584775"/>
          </a:xfrm>
          <a:prstGeom prst="rect">
            <a:avLst/>
          </a:prstGeom>
          <a:noFill/>
          <a:effectLst>
            <a:outerShdw blurRad="50800" dist="25400" dir="5400000" algn="ctr" rotWithShape="0">
              <a:schemeClr val="tx1"/>
            </a:outerShdw>
          </a:effectLst>
        </p:spPr>
        <p:txBody>
          <a:bodyPr wrap="square" rtlCol="0">
            <a:spAutoFit/>
          </a:bodyPr>
          <a:lstStyle/>
          <a:p>
            <a:pPr algn="ctr"/>
            <a:r>
              <a:rPr lang="en-US" sz="3200" b="1" u="sng" dirty="0" err="1">
                <a:solidFill>
                  <a:schemeClr val="bg1"/>
                </a:solidFill>
                <a:latin typeface="Berlin Sans FB" pitchFamily="34" charset="0"/>
              </a:rPr>
              <a:t>Autres</a:t>
            </a:r>
            <a:r>
              <a:rPr lang="en-US" sz="3200" b="1" u="sng" dirty="0">
                <a:solidFill>
                  <a:schemeClr val="bg1"/>
                </a:solidFill>
                <a:latin typeface="Berlin Sans FB" pitchFamily="34" charset="0"/>
              </a:rPr>
              <a:t> </a:t>
            </a:r>
            <a:r>
              <a:rPr lang="en-US" sz="3200" b="1" u="sng" dirty="0" err="1">
                <a:solidFill>
                  <a:schemeClr val="bg1"/>
                </a:solidFill>
                <a:latin typeface="Berlin Sans FB" pitchFamily="34" charset="0"/>
              </a:rPr>
              <a:t>commentaires</a:t>
            </a:r>
            <a:r>
              <a:rPr lang="en-US" sz="3200" b="1" u="sng" dirty="0">
                <a:solidFill>
                  <a:schemeClr val="bg1"/>
                </a:solidFill>
                <a:latin typeface="Berlin Sans FB" pitchFamily="34" charset="0"/>
              </a:rPr>
              <a:t>?</a:t>
            </a:r>
            <a:endParaRPr lang="es-ES" sz="3200" dirty="0">
              <a:latin typeface="Berlin Sans FB" pitchFamily="34" charset="0"/>
            </a:endParaRPr>
          </a:p>
        </p:txBody>
      </p:sp>
      <p:sp>
        <p:nvSpPr>
          <p:cNvPr id="6" name="5 CuadroTexto"/>
          <p:cNvSpPr txBox="1"/>
          <p:nvPr/>
        </p:nvSpPr>
        <p:spPr>
          <a:xfrm>
            <a:off x="5334000" y="2289465"/>
            <a:ext cx="3810032" cy="4524315"/>
          </a:xfrm>
          <a:prstGeom prst="rect">
            <a:avLst/>
          </a:prstGeom>
          <a:noFill/>
          <a:effectLst/>
        </p:spPr>
        <p:txBody>
          <a:bodyPr wrap="square" rtlCol="0">
            <a:spAutoFit/>
          </a:bodyPr>
          <a:lstStyle/>
          <a:p>
            <a:pPr algn="r"/>
            <a:r>
              <a:rPr lang="en-US" sz="2400" dirty="0">
                <a:latin typeface="Berlin Sans FB" pitchFamily="34" charset="0"/>
              </a:rPr>
              <a:t>May the God who wants us to </a:t>
            </a:r>
            <a:r>
              <a:rPr lang="en-US" sz="2400" b="1" dirty="0">
                <a:latin typeface="Berlin Sans FB" pitchFamily="34" charset="0"/>
              </a:rPr>
              <a:t>participate</a:t>
            </a:r>
            <a:r>
              <a:rPr lang="en-US" sz="2400" dirty="0">
                <a:latin typeface="Berlin Sans FB" pitchFamily="34" charset="0"/>
              </a:rPr>
              <a:t> with Him in His mission, to </a:t>
            </a:r>
            <a:r>
              <a:rPr lang="en-US" sz="2400" b="1" dirty="0">
                <a:latin typeface="Berlin Sans FB" pitchFamily="34" charset="0"/>
              </a:rPr>
              <a:t>experience</a:t>
            </a:r>
            <a:r>
              <a:rPr lang="en-US" sz="2400" dirty="0">
                <a:latin typeface="Berlin Sans FB" pitchFamily="34" charset="0"/>
              </a:rPr>
              <a:t> His presence, the God who created us in His </a:t>
            </a:r>
            <a:r>
              <a:rPr lang="en-US" sz="2400" b="1" dirty="0">
                <a:latin typeface="Berlin Sans FB" pitchFamily="34" charset="0"/>
              </a:rPr>
              <a:t>image</a:t>
            </a:r>
            <a:r>
              <a:rPr lang="en-US" sz="2400" dirty="0">
                <a:latin typeface="Berlin Sans FB" pitchFamily="34" charset="0"/>
              </a:rPr>
              <a:t>, and who invites us to be part of His </a:t>
            </a:r>
            <a:r>
              <a:rPr lang="en-US" sz="2400" b="1" dirty="0">
                <a:latin typeface="Berlin Sans FB" pitchFamily="34" charset="0"/>
              </a:rPr>
              <a:t>community</a:t>
            </a:r>
            <a:r>
              <a:rPr lang="en-US" sz="2400" dirty="0">
                <a:latin typeface="Berlin Sans FB" pitchFamily="34" charset="0"/>
              </a:rPr>
              <a:t>…</a:t>
            </a:r>
          </a:p>
          <a:p>
            <a:pPr algn="r"/>
            <a:r>
              <a:rPr lang="en-US" sz="2400" dirty="0">
                <a:latin typeface="Berlin Sans FB" pitchFamily="34" charset="0"/>
              </a:rPr>
              <a:t>give us a profound desire and the creativity needed in order to minister effectively with our postmodern generation.</a:t>
            </a:r>
          </a:p>
        </p:txBody>
      </p:sp>
      <p:sp>
        <p:nvSpPr>
          <p:cNvPr id="7" name="6 CuadroTexto"/>
          <p:cNvSpPr txBox="1"/>
          <p:nvPr/>
        </p:nvSpPr>
        <p:spPr>
          <a:xfrm>
            <a:off x="4643438" y="1428736"/>
            <a:ext cx="4500562" cy="461665"/>
          </a:xfrm>
          <a:prstGeom prst="rect">
            <a:avLst/>
          </a:prstGeom>
          <a:noFill/>
          <a:effectLst>
            <a:outerShdw blurRad="50800" dist="25400" dir="5400000" algn="ctr" rotWithShape="0">
              <a:schemeClr val="tx1"/>
            </a:outerShdw>
          </a:effectLst>
        </p:spPr>
        <p:txBody>
          <a:bodyPr wrap="square" rtlCol="0">
            <a:spAutoFit/>
          </a:bodyPr>
          <a:lstStyle/>
          <a:p>
            <a:pPr algn="ctr"/>
            <a:r>
              <a:rPr lang="en-US" sz="2400" b="1" u="sng" dirty="0">
                <a:solidFill>
                  <a:schemeClr val="bg1"/>
                </a:solidFill>
                <a:latin typeface="Berlin Sans FB" pitchFamily="34" charset="0"/>
              </a:rPr>
              <a:t>Let’s end with a blessing:</a:t>
            </a:r>
          </a:p>
        </p:txBody>
      </p:sp>
      <p:sp>
        <p:nvSpPr>
          <p:cNvPr id="8" name="7 CuadroTexto"/>
          <p:cNvSpPr txBox="1"/>
          <p:nvPr/>
        </p:nvSpPr>
        <p:spPr>
          <a:xfrm>
            <a:off x="4643470" y="204492"/>
            <a:ext cx="4500530" cy="1077218"/>
          </a:xfrm>
          <a:prstGeom prst="rect">
            <a:avLst/>
          </a:prstGeom>
          <a:noFill/>
          <a:effectLst>
            <a:outerShdw blurRad="50800" dist="25400" dir="5400000" algn="ctr" rotWithShape="0">
              <a:schemeClr val="tx1"/>
            </a:outerShdw>
          </a:effectLst>
        </p:spPr>
        <p:txBody>
          <a:bodyPr wrap="square" rtlCol="0">
            <a:spAutoFit/>
          </a:bodyPr>
          <a:lstStyle/>
          <a:p>
            <a:pPr algn="ctr"/>
            <a:r>
              <a:rPr lang="en-US" sz="3200" b="1" u="sng" dirty="0">
                <a:solidFill>
                  <a:schemeClr val="bg1"/>
                </a:solidFill>
                <a:latin typeface="Berlin Sans FB" pitchFamily="34" charset="0"/>
              </a:rPr>
              <a:t>Other Comments or Questions?</a:t>
            </a:r>
            <a:endParaRPr lang="es-ES" sz="3200" dirty="0">
              <a:latin typeface="Berlin Sans FB"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4 CuadroTexto"/>
          <p:cNvSpPr txBox="1"/>
          <p:nvPr/>
        </p:nvSpPr>
        <p:spPr>
          <a:xfrm>
            <a:off x="1331640" y="332656"/>
            <a:ext cx="7535190" cy="523220"/>
          </a:xfrm>
          <a:prstGeom prst="rect">
            <a:avLst/>
          </a:prstGeom>
          <a:noFill/>
        </p:spPr>
        <p:txBody>
          <a:bodyPr wrap="square" rtlCol="0">
            <a:spAutoFit/>
          </a:bodyPr>
          <a:lstStyle/>
          <a:p>
            <a:r>
              <a:rPr lang="es-ES" sz="2800" b="1" dirty="0" err="1">
                <a:solidFill>
                  <a:schemeClr val="bg1"/>
                </a:solidFill>
              </a:rPr>
              <a:t>Ministère</a:t>
            </a:r>
            <a:r>
              <a:rPr lang="es-ES" sz="2800" b="1" dirty="0">
                <a:solidFill>
                  <a:schemeClr val="bg1"/>
                </a:solidFill>
              </a:rPr>
              <a:t> ÉPIQUE </a:t>
            </a:r>
            <a:r>
              <a:rPr lang="es-ES" sz="2800" b="1" dirty="0" err="1">
                <a:solidFill>
                  <a:schemeClr val="bg1"/>
                </a:solidFill>
              </a:rPr>
              <a:t>dans</a:t>
            </a:r>
            <a:r>
              <a:rPr lang="es-ES" sz="2800" b="1" dirty="0">
                <a:solidFill>
                  <a:schemeClr val="bg1"/>
                </a:solidFill>
              </a:rPr>
              <a:t> un monde </a:t>
            </a:r>
            <a:r>
              <a:rPr lang="es-ES" sz="2800" b="1" dirty="0" err="1">
                <a:solidFill>
                  <a:schemeClr val="bg1"/>
                </a:solidFill>
              </a:rPr>
              <a:t>postmoderne</a:t>
            </a:r>
            <a:r>
              <a:rPr lang="es-ES" sz="2800" b="1" dirty="0">
                <a:solidFill>
                  <a:schemeClr val="bg1"/>
                </a:solidFill>
              </a:rPr>
              <a:t> </a:t>
            </a:r>
          </a:p>
        </p:txBody>
      </p:sp>
      <p:sp>
        <p:nvSpPr>
          <p:cNvPr id="6" name="5 CuadroTexto"/>
          <p:cNvSpPr txBox="1"/>
          <p:nvPr/>
        </p:nvSpPr>
        <p:spPr>
          <a:xfrm>
            <a:off x="928662" y="1371600"/>
            <a:ext cx="6858048" cy="523220"/>
          </a:xfrm>
          <a:prstGeom prst="rect">
            <a:avLst/>
          </a:prstGeom>
          <a:noFill/>
        </p:spPr>
        <p:txBody>
          <a:bodyPr wrap="square" rtlCol="0">
            <a:spAutoFit/>
          </a:bodyPr>
          <a:lstStyle/>
          <a:p>
            <a:pPr algn="r"/>
            <a:r>
              <a:rPr lang="en-US" sz="2800" b="1" dirty="0">
                <a:solidFill>
                  <a:schemeClr val="bg1"/>
                </a:solidFill>
              </a:rPr>
              <a:t>EPIC Ministry in a Postmodern World</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1 Rectángulo"/>
          <p:cNvSpPr/>
          <p:nvPr/>
        </p:nvSpPr>
        <p:spPr>
          <a:xfrm>
            <a:off x="0" y="357166"/>
            <a:ext cx="3143240" cy="571504"/>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s-ES"/>
          </a:p>
        </p:txBody>
      </p:sp>
      <p:sp>
        <p:nvSpPr>
          <p:cNvPr id="3" name="2 Rectángulo"/>
          <p:cNvSpPr/>
          <p:nvPr/>
        </p:nvSpPr>
        <p:spPr>
          <a:xfrm>
            <a:off x="6215074" y="357166"/>
            <a:ext cx="2928926" cy="571504"/>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s-ES" sz="1600"/>
          </a:p>
        </p:txBody>
      </p:sp>
      <p:sp>
        <p:nvSpPr>
          <p:cNvPr id="4" name="3 CuadroTexto"/>
          <p:cNvSpPr txBox="1"/>
          <p:nvPr/>
        </p:nvSpPr>
        <p:spPr>
          <a:xfrm>
            <a:off x="62318" y="436602"/>
            <a:ext cx="3357554" cy="400110"/>
          </a:xfrm>
          <a:prstGeom prst="rect">
            <a:avLst/>
          </a:prstGeom>
          <a:noFill/>
        </p:spPr>
        <p:txBody>
          <a:bodyPr wrap="square" rtlCol="0">
            <a:spAutoFit/>
          </a:bodyPr>
          <a:lstStyle/>
          <a:p>
            <a:r>
              <a:rPr lang="es-ES" sz="2000" b="1" dirty="0" err="1">
                <a:solidFill>
                  <a:schemeClr val="bg1"/>
                </a:solidFill>
              </a:rPr>
              <a:t>Quelques</a:t>
            </a:r>
            <a:r>
              <a:rPr lang="es-ES" sz="2000" b="1" dirty="0">
                <a:solidFill>
                  <a:schemeClr val="bg1"/>
                </a:solidFill>
              </a:rPr>
              <a:t> </a:t>
            </a:r>
            <a:r>
              <a:rPr lang="es-ES" sz="2000" b="1" dirty="0" err="1">
                <a:solidFill>
                  <a:schemeClr val="bg1"/>
                </a:solidFill>
              </a:rPr>
              <a:t>avertissements</a:t>
            </a:r>
            <a:r>
              <a:rPr lang="es-ES" sz="2000" b="1" dirty="0">
                <a:solidFill>
                  <a:schemeClr val="bg1"/>
                </a:solidFill>
              </a:rPr>
              <a:t> </a:t>
            </a:r>
          </a:p>
        </p:txBody>
      </p:sp>
      <p:sp>
        <p:nvSpPr>
          <p:cNvPr id="5" name="4 CuadroTexto"/>
          <p:cNvSpPr txBox="1"/>
          <p:nvPr/>
        </p:nvSpPr>
        <p:spPr>
          <a:xfrm>
            <a:off x="6215074" y="357166"/>
            <a:ext cx="2928926" cy="492443"/>
          </a:xfrm>
          <a:prstGeom prst="rect">
            <a:avLst/>
          </a:prstGeom>
          <a:noFill/>
        </p:spPr>
        <p:txBody>
          <a:bodyPr wrap="square" rtlCol="0">
            <a:spAutoFit/>
          </a:bodyPr>
          <a:lstStyle/>
          <a:p>
            <a:pPr algn="r"/>
            <a:r>
              <a:rPr lang="es-ES" sz="2600" b="1" dirty="0">
                <a:solidFill>
                  <a:schemeClr val="bg1"/>
                </a:solidFill>
              </a:rPr>
              <a:t>A </a:t>
            </a:r>
            <a:r>
              <a:rPr lang="es-ES" sz="2600" b="1" dirty="0" err="1">
                <a:solidFill>
                  <a:schemeClr val="bg1"/>
                </a:solidFill>
              </a:rPr>
              <a:t>Few</a:t>
            </a:r>
            <a:r>
              <a:rPr lang="es-ES" sz="2600" b="1" dirty="0">
                <a:solidFill>
                  <a:schemeClr val="bg1"/>
                </a:solidFill>
              </a:rPr>
              <a:t> </a:t>
            </a:r>
            <a:r>
              <a:rPr lang="es-ES" sz="2600" b="1" dirty="0" err="1">
                <a:solidFill>
                  <a:schemeClr val="bg1"/>
                </a:solidFill>
              </a:rPr>
              <a:t>Warnings</a:t>
            </a:r>
            <a:endParaRPr lang="es-ES" sz="2600" b="1" dirty="0">
              <a:solidFill>
                <a:schemeClr val="bg1"/>
              </a:solidFill>
            </a:endParaRPr>
          </a:p>
        </p:txBody>
      </p:sp>
      <p:sp>
        <p:nvSpPr>
          <p:cNvPr id="6" name="5 CuadroTexto"/>
          <p:cNvSpPr txBox="1"/>
          <p:nvPr/>
        </p:nvSpPr>
        <p:spPr>
          <a:xfrm>
            <a:off x="142844" y="954588"/>
            <a:ext cx="3277028" cy="5693866"/>
          </a:xfrm>
          <a:prstGeom prst="rect">
            <a:avLst/>
          </a:prstGeom>
          <a:noFill/>
          <a:effectLst/>
        </p:spPr>
        <p:txBody>
          <a:bodyPr wrap="square" rtlCol="0">
            <a:spAutoFit/>
          </a:bodyPr>
          <a:lstStyle/>
          <a:p>
            <a:r>
              <a:rPr lang="es-ES" sz="2600" dirty="0">
                <a:solidFill>
                  <a:schemeClr val="bg1"/>
                </a:solidFill>
                <a:latin typeface="Berlin Sans FB" pitchFamily="34" charset="0"/>
              </a:rPr>
              <a:t>Manque de </a:t>
            </a:r>
            <a:r>
              <a:rPr lang="es-ES" sz="2600" dirty="0" err="1">
                <a:solidFill>
                  <a:schemeClr val="bg1"/>
                </a:solidFill>
                <a:latin typeface="Berlin Sans FB" pitchFamily="34" charset="0"/>
              </a:rPr>
              <a:t>temps</a:t>
            </a:r>
            <a:r>
              <a:rPr lang="es-ES" sz="2600" dirty="0">
                <a:solidFill>
                  <a:schemeClr val="bg1"/>
                </a:solidFill>
                <a:latin typeface="Berlin Sans FB" pitchFamily="34" charset="0"/>
              </a:rPr>
              <a:t>.</a:t>
            </a:r>
          </a:p>
          <a:p>
            <a:endParaRPr lang="es-ES" sz="2600" dirty="0">
              <a:solidFill>
                <a:schemeClr val="bg1"/>
              </a:solidFill>
              <a:latin typeface="Berlin Sans FB" pitchFamily="34" charset="0"/>
            </a:endParaRPr>
          </a:p>
          <a:p>
            <a:r>
              <a:rPr lang="es-ES" sz="2600" dirty="0">
                <a:solidFill>
                  <a:schemeClr val="bg1"/>
                </a:solidFill>
                <a:latin typeface="Berlin Sans FB" pitchFamily="34" charset="0"/>
              </a:rPr>
              <a:t>Un </a:t>
            </a:r>
            <a:r>
              <a:rPr lang="es-ES" sz="2600" dirty="0" err="1">
                <a:solidFill>
                  <a:schemeClr val="bg1"/>
                </a:solidFill>
                <a:latin typeface="Berlin Sans FB" pitchFamily="34" charset="0"/>
              </a:rPr>
              <a:t>focus</a:t>
            </a:r>
            <a:r>
              <a:rPr lang="es-ES" sz="2600" dirty="0">
                <a:solidFill>
                  <a:schemeClr val="bg1"/>
                </a:solidFill>
                <a:latin typeface="Berlin Sans FB" pitchFamily="34" charset="0"/>
              </a:rPr>
              <a:t> bien </a:t>
            </a:r>
            <a:r>
              <a:rPr lang="es-ES" sz="2600" dirty="0" err="1">
                <a:solidFill>
                  <a:schemeClr val="bg1"/>
                </a:solidFill>
                <a:latin typeface="Berlin Sans FB" pitchFamily="34" charset="0"/>
              </a:rPr>
              <a:t>particulier</a:t>
            </a:r>
            <a:r>
              <a:rPr lang="es-ES" sz="2600" dirty="0">
                <a:solidFill>
                  <a:schemeClr val="bg1"/>
                </a:solidFill>
                <a:latin typeface="Berlin Sans FB" pitchFamily="34" charset="0"/>
              </a:rPr>
              <a:t>.</a:t>
            </a:r>
          </a:p>
          <a:p>
            <a:endParaRPr lang="es-ES" sz="2600" dirty="0">
              <a:solidFill>
                <a:schemeClr val="bg1"/>
              </a:solidFill>
              <a:latin typeface="Berlin Sans FB" pitchFamily="34" charset="0"/>
            </a:endParaRPr>
          </a:p>
          <a:p>
            <a:r>
              <a:rPr lang="es-ES" sz="2600" dirty="0">
                <a:latin typeface="Berlin Sans FB" pitchFamily="34" charset="0"/>
              </a:rPr>
              <a:t>Le </a:t>
            </a:r>
            <a:r>
              <a:rPr lang="es-ES" sz="2600" dirty="0" err="1">
                <a:latin typeface="Berlin Sans FB" pitchFamily="34" charset="0"/>
              </a:rPr>
              <a:t>but</a:t>
            </a:r>
            <a:r>
              <a:rPr lang="es-ES" sz="2600" dirty="0">
                <a:latin typeface="Berlin Sans FB" pitchFamily="34" charset="0"/>
              </a:rPr>
              <a:t> de </a:t>
            </a:r>
            <a:r>
              <a:rPr lang="es-ES" sz="2600" dirty="0" err="1">
                <a:latin typeface="Berlin Sans FB" pitchFamily="34" charset="0"/>
              </a:rPr>
              <a:t>notre</a:t>
            </a:r>
            <a:r>
              <a:rPr lang="es-ES" sz="2600" dirty="0">
                <a:latin typeface="Berlin Sans FB" pitchFamily="34" charset="0"/>
              </a:rPr>
              <a:t> </a:t>
            </a:r>
            <a:r>
              <a:rPr lang="es-ES" sz="2600" dirty="0" err="1">
                <a:latin typeface="Berlin Sans FB" pitchFamily="34" charset="0"/>
              </a:rPr>
              <a:t>temps</a:t>
            </a:r>
            <a:r>
              <a:rPr lang="es-ES" sz="2600" dirty="0">
                <a:latin typeface="Berlin Sans FB" pitchFamily="34" charset="0"/>
              </a:rPr>
              <a:t> </a:t>
            </a:r>
            <a:r>
              <a:rPr lang="es-ES" sz="2600" dirty="0" err="1">
                <a:latin typeface="Berlin Sans FB" pitchFamily="34" charset="0"/>
              </a:rPr>
              <a:t>ensemble</a:t>
            </a:r>
            <a:r>
              <a:rPr lang="es-ES" sz="2600" dirty="0">
                <a:latin typeface="Berlin Sans FB" pitchFamily="34" charset="0"/>
              </a:rPr>
              <a:t> </a:t>
            </a:r>
            <a:r>
              <a:rPr lang="es-ES" sz="2600" dirty="0" err="1">
                <a:latin typeface="Berlin Sans FB" pitchFamily="34" charset="0"/>
              </a:rPr>
              <a:t>est</a:t>
            </a:r>
            <a:r>
              <a:rPr lang="es-ES" sz="2600" dirty="0">
                <a:latin typeface="Berlin Sans FB" pitchFamily="34" charset="0"/>
              </a:rPr>
              <a:t> de partir </a:t>
            </a:r>
            <a:r>
              <a:rPr lang="es-ES" sz="2600" dirty="0" err="1">
                <a:latin typeface="Berlin Sans FB" pitchFamily="34" charset="0"/>
              </a:rPr>
              <a:t>avec</a:t>
            </a:r>
            <a:r>
              <a:rPr lang="es-ES" sz="2600" dirty="0">
                <a:latin typeface="Berlin Sans FB" pitchFamily="34" charset="0"/>
              </a:rPr>
              <a:t> une </a:t>
            </a:r>
            <a:r>
              <a:rPr lang="es-ES" sz="2600" dirty="0" err="1">
                <a:latin typeface="Berlin Sans FB" pitchFamily="34" charset="0"/>
              </a:rPr>
              <a:t>meilleure</a:t>
            </a:r>
            <a:r>
              <a:rPr lang="es-ES" sz="2600" dirty="0">
                <a:latin typeface="Berlin Sans FB" pitchFamily="34" charset="0"/>
              </a:rPr>
              <a:t> </a:t>
            </a:r>
            <a:r>
              <a:rPr lang="es-ES" sz="2600" dirty="0" err="1">
                <a:latin typeface="Berlin Sans FB" pitchFamily="34" charset="0"/>
              </a:rPr>
              <a:t>compréhension</a:t>
            </a:r>
            <a:r>
              <a:rPr lang="es-ES" sz="2600" dirty="0">
                <a:latin typeface="Berlin Sans FB" pitchFamily="34" charset="0"/>
              </a:rPr>
              <a:t> de la </a:t>
            </a:r>
            <a:r>
              <a:rPr lang="es-ES" sz="2600" dirty="0" err="1">
                <a:latin typeface="Berlin Sans FB" pitchFamily="34" charset="0"/>
              </a:rPr>
              <a:t>façon</a:t>
            </a:r>
            <a:r>
              <a:rPr lang="es-ES" sz="2600" dirty="0">
                <a:latin typeface="Berlin Sans FB" pitchFamily="34" charset="0"/>
              </a:rPr>
              <a:t> de </a:t>
            </a:r>
            <a:r>
              <a:rPr lang="es-ES" sz="2600" dirty="0" err="1">
                <a:latin typeface="Berlin Sans FB" pitchFamily="34" charset="0"/>
              </a:rPr>
              <a:t>créer</a:t>
            </a:r>
            <a:r>
              <a:rPr lang="es-ES" sz="2600" dirty="0">
                <a:latin typeface="Berlin Sans FB" pitchFamily="34" charset="0"/>
              </a:rPr>
              <a:t> la </a:t>
            </a:r>
            <a:r>
              <a:rPr lang="es-ES" sz="2600" b="1" dirty="0" err="1">
                <a:latin typeface="Berlin Sans FB" pitchFamily="34" charset="0"/>
              </a:rPr>
              <a:t>passion</a:t>
            </a:r>
            <a:r>
              <a:rPr lang="es-ES" sz="2600" dirty="0">
                <a:latin typeface="Berlin Sans FB" pitchFamily="34" charset="0"/>
              </a:rPr>
              <a:t> </a:t>
            </a:r>
            <a:r>
              <a:rPr lang="es-ES" sz="2600" dirty="0" err="1">
                <a:latin typeface="Berlin Sans FB" pitchFamily="34" charset="0"/>
              </a:rPr>
              <a:t>dans</a:t>
            </a:r>
            <a:r>
              <a:rPr lang="es-ES" sz="2600" dirty="0">
                <a:latin typeface="Berlin Sans FB" pitchFamily="34" charset="0"/>
              </a:rPr>
              <a:t> </a:t>
            </a:r>
            <a:r>
              <a:rPr lang="es-ES" sz="2600" dirty="0" err="1">
                <a:latin typeface="Berlin Sans FB" pitchFamily="34" charset="0"/>
              </a:rPr>
              <a:t>notre</a:t>
            </a:r>
            <a:r>
              <a:rPr lang="es-ES" sz="2600" dirty="0">
                <a:latin typeface="Berlin Sans FB" pitchFamily="34" charset="0"/>
              </a:rPr>
              <a:t> </a:t>
            </a:r>
            <a:r>
              <a:rPr lang="es-ES" sz="2600" dirty="0" err="1">
                <a:latin typeface="Berlin Sans FB" pitchFamily="34" charset="0"/>
              </a:rPr>
              <a:t>jeunesse</a:t>
            </a:r>
            <a:r>
              <a:rPr lang="es-ES" sz="2600" dirty="0">
                <a:latin typeface="Berlin Sans FB" pitchFamily="34" charset="0"/>
              </a:rPr>
              <a:t> </a:t>
            </a:r>
            <a:r>
              <a:rPr lang="es-ES" sz="2600" dirty="0" err="1">
                <a:latin typeface="Berlin Sans FB" pitchFamily="34" charset="0"/>
              </a:rPr>
              <a:t>postmoderne</a:t>
            </a:r>
            <a:r>
              <a:rPr lang="es-ES" sz="2600" dirty="0">
                <a:latin typeface="Berlin Sans FB" pitchFamily="34" charset="0"/>
              </a:rPr>
              <a:t> </a:t>
            </a:r>
            <a:r>
              <a:rPr lang="es-ES" sz="2600" dirty="0" err="1">
                <a:latin typeface="Berlin Sans FB" pitchFamily="34" charset="0"/>
              </a:rPr>
              <a:t>pour</a:t>
            </a:r>
            <a:r>
              <a:rPr lang="es-ES" sz="2600" dirty="0">
                <a:latin typeface="Berlin Sans FB" pitchFamily="34" charset="0"/>
              </a:rPr>
              <a:t> la </a:t>
            </a:r>
            <a:r>
              <a:rPr lang="es-ES" sz="2600" b="1" dirty="0" err="1">
                <a:latin typeface="Berlin Sans FB" pitchFamily="34" charset="0"/>
              </a:rPr>
              <a:t>mission</a:t>
            </a:r>
            <a:r>
              <a:rPr lang="es-ES" sz="2600" dirty="0">
                <a:latin typeface="Berlin Sans FB" pitchFamily="34" charset="0"/>
              </a:rPr>
              <a:t> de </a:t>
            </a:r>
            <a:r>
              <a:rPr lang="es-ES" sz="2600" dirty="0" err="1">
                <a:latin typeface="Berlin Sans FB" pitchFamily="34" charset="0"/>
              </a:rPr>
              <a:t>Dieu</a:t>
            </a:r>
            <a:r>
              <a:rPr lang="es-ES" sz="2600" dirty="0">
                <a:latin typeface="Berlin Sans FB" pitchFamily="34" charset="0"/>
              </a:rPr>
              <a:t>. </a:t>
            </a:r>
          </a:p>
        </p:txBody>
      </p:sp>
      <p:sp>
        <p:nvSpPr>
          <p:cNvPr id="7" name="6 CuadroTexto"/>
          <p:cNvSpPr txBox="1"/>
          <p:nvPr/>
        </p:nvSpPr>
        <p:spPr>
          <a:xfrm>
            <a:off x="6072198" y="928670"/>
            <a:ext cx="3000396" cy="6063198"/>
          </a:xfrm>
          <a:prstGeom prst="rect">
            <a:avLst/>
          </a:prstGeom>
          <a:noFill/>
          <a:effectLst/>
        </p:spPr>
        <p:txBody>
          <a:bodyPr wrap="square" rtlCol="0">
            <a:spAutoFit/>
          </a:bodyPr>
          <a:lstStyle/>
          <a:p>
            <a:pPr algn="r"/>
            <a:r>
              <a:rPr lang="en-US" sz="2800" dirty="0">
                <a:latin typeface="Berlin Sans FB" pitchFamily="34" charset="0"/>
              </a:rPr>
              <a:t>Lack of time.</a:t>
            </a:r>
          </a:p>
          <a:p>
            <a:pPr algn="r"/>
            <a:endParaRPr lang="en-US" sz="2800" dirty="0">
              <a:latin typeface="Berlin Sans FB" pitchFamily="34" charset="0"/>
            </a:endParaRPr>
          </a:p>
          <a:p>
            <a:pPr algn="r"/>
            <a:r>
              <a:rPr lang="en-US" sz="2800" dirty="0">
                <a:latin typeface="Berlin Sans FB" pitchFamily="34" charset="0"/>
              </a:rPr>
              <a:t>A very specific focus</a:t>
            </a:r>
          </a:p>
          <a:p>
            <a:pPr algn="r"/>
            <a:endParaRPr lang="en-US" sz="2800" dirty="0">
              <a:latin typeface="Berlin Sans FB" pitchFamily="34" charset="0"/>
            </a:endParaRPr>
          </a:p>
          <a:p>
            <a:pPr algn="r"/>
            <a:r>
              <a:rPr lang="en-US" sz="2800" dirty="0">
                <a:latin typeface="Berlin Sans FB" pitchFamily="34" charset="0"/>
              </a:rPr>
              <a:t>The goal of our time together is to leave with a better understanding of how to create </a:t>
            </a:r>
            <a:r>
              <a:rPr lang="en-US" sz="2800" b="1" dirty="0">
                <a:latin typeface="Berlin Sans FB" pitchFamily="34" charset="0"/>
              </a:rPr>
              <a:t>passion</a:t>
            </a:r>
            <a:r>
              <a:rPr lang="en-US" sz="2800" dirty="0">
                <a:latin typeface="Berlin Sans FB" pitchFamily="34" charset="0"/>
              </a:rPr>
              <a:t> in our postmodern youth for God’s </a:t>
            </a:r>
            <a:r>
              <a:rPr lang="en-US" sz="2800" b="1" dirty="0">
                <a:latin typeface="Berlin Sans FB" pitchFamily="34" charset="0"/>
              </a:rPr>
              <a:t>mission</a:t>
            </a:r>
            <a:r>
              <a:rPr lang="en-US" sz="2800" dirty="0">
                <a:latin typeface="Berlin Sans FB" pitchFamily="34" charset="0"/>
              </a:rPr>
              <a:t>.</a:t>
            </a:r>
          </a:p>
          <a:p>
            <a:pPr algn="r"/>
            <a:endParaRPr lang="es-ES" sz="2400" dirty="0">
              <a:latin typeface="Berlin Sans FB"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iterate type="wd">
                                    <p:tmPct val="10000"/>
                                  </p:iterate>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1 Rectángulo"/>
          <p:cNvSpPr/>
          <p:nvPr/>
        </p:nvSpPr>
        <p:spPr>
          <a:xfrm>
            <a:off x="0" y="357166"/>
            <a:ext cx="3143240" cy="571504"/>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s-ES"/>
          </a:p>
        </p:txBody>
      </p:sp>
      <p:sp>
        <p:nvSpPr>
          <p:cNvPr id="3" name="2 Rectángulo"/>
          <p:cNvSpPr/>
          <p:nvPr/>
        </p:nvSpPr>
        <p:spPr>
          <a:xfrm>
            <a:off x="6215074" y="357166"/>
            <a:ext cx="2928926" cy="571504"/>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s-ES" sz="1600"/>
          </a:p>
        </p:txBody>
      </p:sp>
      <p:sp>
        <p:nvSpPr>
          <p:cNvPr id="6" name="5 CuadroTexto"/>
          <p:cNvSpPr txBox="1"/>
          <p:nvPr/>
        </p:nvSpPr>
        <p:spPr>
          <a:xfrm>
            <a:off x="71406" y="1131404"/>
            <a:ext cx="4429156" cy="2308324"/>
          </a:xfrm>
          <a:prstGeom prst="rect">
            <a:avLst/>
          </a:prstGeom>
          <a:noFill/>
          <a:effectLst/>
        </p:spPr>
        <p:txBody>
          <a:bodyPr wrap="square" rtlCol="0">
            <a:spAutoFit/>
          </a:bodyPr>
          <a:lstStyle/>
          <a:p>
            <a:r>
              <a:rPr lang="es-ES" sz="2400" dirty="0" err="1">
                <a:solidFill>
                  <a:schemeClr val="bg1"/>
                </a:solidFill>
                <a:latin typeface="Berlin Sans FB" pitchFamily="34" charset="0"/>
              </a:rPr>
              <a:t>Où</a:t>
            </a:r>
            <a:r>
              <a:rPr lang="es-ES" sz="2400" dirty="0">
                <a:solidFill>
                  <a:schemeClr val="bg1"/>
                </a:solidFill>
                <a:latin typeface="Berlin Sans FB" pitchFamily="34" charset="0"/>
              </a:rPr>
              <a:t> </a:t>
            </a:r>
            <a:r>
              <a:rPr lang="es-ES" sz="2400" dirty="0" err="1">
                <a:solidFill>
                  <a:schemeClr val="bg1"/>
                </a:solidFill>
                <a:latin typeface="Berlin Sans FB" pitchFamily="34" charset="0"/>
              </a:rPr>
              <a:t>avez-vous</a:t>
            </a:r>
            <a:r>
              <a:rPr lang="es-ES" sz="2400" dirty="0">
                <a:solidFill>
                  <a:schemeClr val="bg1"/>
                </a:solidFill>
                <a:latin typeface="Berlin Sans FB" pitchFamily="34" charset="0"/>
              </a:rPr>
              <a:t> </a:t>
            </a:r>
            <a:r>
              <a:rPr lang="es-ES" sz="2400" dirty="0" err="1">
                <a:solidFill>
                  <a:schemeClr val="bg1"/>
                </a:solidFill>
                <a:latin typeface="Berlin Sans FB" pitchFamily="34" charset="0"/>
              </a:rPr>
              <a:t>expérimenté</a:t>
            </a:r>
            <a:r>
              <a:rPr lang="es-ES" sz="2400" dirty="0">
                <a:solidFill>
                  <a:schemeClr val="bg1"/>
                </a:solidFill>
                <a:latin typeface="Berlin Sans FB" pitchFamily="34" charset="0"/>
              </a:rPr>
              <a:t> la </a:t>
            </a:r>
            <a:r>
              <a:rPr lang="es-ES" sz="2400" dirty="0" err="1">
                <a:solidFill>
                  <a:schemeClr val="bg1"/>
                </a:solidFill>
                <a:latin typeface="Berlin Sans FB" pitchFamily="34" charset="0"/>
              </a:rPr>
              <a:t>présence</a:t>
            </a:r>
            <a:r>
              <a:rPr lang="es-ES" sz="2400" dirty="0">
                <a:solidFill>
                  <a:schemeClr val="bg1"/>
                </a:solidFill>
                <a:latin typeface="Berlin Sans FB" pitchFamily="34" charset="0"/>
              </a:rPr>
              <a:t> de </a:t>
            </a:r>
            <a:r>
              <a:rPr lang="es-ES" sz="2400" dirty="0" err="1">
                <a:solidFill>
                  <a:schemeClr val="bg1"/>
                </a:solidFill>
                <a:latin typeface="Berlin Sans FB" pitchFamily="34" charset="0"/>
              </a:rPr>
              <a:t>Dieu</a:t>
            </a:r>
            <a:r>
              <a:rPr lang="es-ES" sz="2400" dirty="0">
                <a:solidFill>
                  <a:schemeClr val="bg1"/>
                </a:solidFill>
                <a:latin typeface="Berlin Sans FB" pitchFamily="34" charset="0"/>
              </a:rPr>
              <a:t> </a:t>
            </a:r>
            <a:r>
              <a:rPr lang="es-ES" sz="2400" dirty="0" err="1">
                <a:solidFill>
                  <a:schemeClr val="bg1"/>
                </a:solidFill>
                <a:latin typeface="Berlin Sans FB" pitchFamily="34" charset="0"/>
              </a:rPr>
              <a:t>ou</a:t>
            </a:r>
            <a:r>
              <a:rPr lang="es-ES" sz="2400" dirty="0">
                <a:solidFill>
                  <a:schemeClr val="bg1"/>
                </a:solidFill>
                <a:latin typeface="Berlin Sans FB" pitchFamily="34" charset="0"/>
              </a:rPr>
              <a:t> </a:t>
            </a:r>
            <a:r>
              <a:rPr lang="es-ES" sz="2400" dirty="0" err="1">
                <a:solidFill>
                  <a:schemeClr val="bg1"/>
                </a:solidFill>
                <a:latin typeface="Berlin Sans FB" pitchFamily="34" charset="0"/>
              </a:rPr>
              <a:t>l'enthousiasme</a:t>
            </a:r>
            <a:r>
              <a:rPr lang="es-ES" sz="2400" dirty="0">
                <a:solidFill>
                  <a:schemeClr val="bg1"/>
                </a:solidFill>
                <a:latin typeface="Berlin Sans FB" pitchFamily="34" charset="0"/>
              </a:rPr>
              <a:t> </a:t>
            </a:r>
            <a:r>
              <a:rPr lang="es-ES" sz="2400" dirty="0" err="1">
                <a:solidFill>
                  <a:schemeClr val="bg1"/>
                </a:solidFill>
                <a:latin typeface="Berlin Sans FB" pitchFamily="34" charset="0"/>
              </a:rPr>
              <a:t>pour</a:t>
            </a:r>
            <a:r>
              <a:rPr lang="es-ES" sz="2400" dirty="0">
                <a:solidFill>
                  <a:schemeClr val="bg1"/>
                </a:solidFill>
                <a:latin typeface="Berlin Sans FB" pitchFamily="34" charset="0"/>
              </a:rPr>
              <a:t> </a:t>
            </a:r>
            <a:r>
              <a:rPr lang="es-ES" sz="2400" dirty="0" err="1">
                <a:solidFill>
                  <a:schemeClr val="bg1"/>
                </a:solidFill>
                <a:latin typeface="Berlin Sans FB" pitchFamily="34" charset="0"/>
              </a:rPr>
              <a:t>sa</a:t>
            </a:r>
            <a:r>
              <a:rPr lang="es-ES" sz="2400" dirty="0">
                <a:solidFill>
                  <a:schemeClr val="bg1"/>
                </a:solidFill>
                <a:latin typeface="Berlin Sans FB" pitchFamily="34" charset="0"/>
              </a:rPr>
              <a:t> </a:t>
            </a:r>
            <a:r>
              <a:rPr lang="es-ES" sz="2400" dirty="0" err="1">
                <a:solidFill>
                  <a:schemeClr val="bg1"/>
                </a:solidFill>
                <a:latin typeface="Berlin Sans FB" pitchFamily="34" charset="0"/>
              </a:rPr>
              <a:t>mission</a:t>
            </a:r>
            <a:r>
              <a:rPr lang="es-ES" sz="2400" dirty="0">
                <a:solidFill>
                  <a:schemeClr val="bg1"/>
                </a:solidFill>
                <a:latin typeface="Berlin Sans FB" pitchFamily="34" charset="0"/>
              </a:rPr>
              <a:t> ?</a:t>
            </a:r>
          </a:p>
          <a:p>
            <a:endParaRPr lang="es-ES" sz="2400" dirty="0">
              <a:solidFill>
                <a:schemeClr val="bg1"/>
              </a:solidFill>
              <a:latin typeface="Berlin Sans FB" pitchFamily="34" charset="0"/>
            </a:endParaRPr>
          </a:p>
          <a:p>
            <a:r>
              <a:rPr lang="es-ES" sz="2400" dirty="0" err="1">
                <a:solidFill>
                  <a:schemeClr val="bg1"/>
                </a:solidFill>
                <a:latin typeface="Berlin Sans FB" pitchFamily="34" charset="0"/>
              </a:rPr>
              <a:t>Quel</a:t>
            </a:r>
            <a:r>
              <a:rPr lang="es-ES" sz="2400" dirty="0">
                <a:solidFill>
                  <a:schemeClr val="bg1"/>
                </a:solidFill>
                <a:latin typeface="Berlin Sans FB" pitchFamily="34" charset="0"/>
              </a:rPr>
              <a:t> a </a:t>
            </a:r>
            <a:r>
              <a:rPr lang="es-ES" sz="2400" dirty="0" err="1">
                <a:solidFill>
                  <a:schemeClr val="bg1"/>
                </a:solidFill>
                <a:latin typeface="Berlin Sans FB" pitchFamily="34" charset="0"/>
              </a:rPr>
              <a:t>été</a:t>
            </a:r>
            <a:r>
              <a:rPr lang="es-ES" sz="2400" dirty="0">
                <a:solidFill>
                  <a:schemeClr val="bg1"/>
                </a:solidFill>
                <a:latin typeface="Berlin Sans FB" pitchFamily="34" charset="0"/>
              </a:rPr>
              <a:t> </a:t>
            </a:r>
            <a:r>
              <a:rPr lang="es-ES" sz="2400" dirty="0" err="1">
                <a:solidFill>
                  <a:schemeClr val="bg1"/>
                </a:solidFill>
                <a:latin typeface="Berlin Sans FB" pitchFamily="34" charset="0"/>
              </a:rPr>
              <a:t>l'un</a:t>
            </a:r>
            <a:r>
              <a:rPr lang="es-ES" sz="2400" dirty="0">
                <a:solidFill>
                  <a:schemeClr val="bg1"/>
                </a:solidFill>
                <a:latin typeface="Berlin Sans FB" pitchFamily="34" charset="0"/>
              </a:rPr>
              <a:t> des </a:t>
            </a:r>
            <a:r>
              <a:rPr lang="es-ES" sz="2400" dirty="0" err="1">
                <a:solidFill>
                  <a:schemeClr val="bg1"/>
                </a:solidFill>
                <a:latin typeface="Berlin Sans FB" pitchFamily="34" charset="0"/>
              </a:rPr>
              <a:t>moments</a:t>
            </a:r>
            <a:r>
              <a:rPr lang="es-ES" sz="2400" dirty="0">
                <a:solidFill>
                  <a:schemeClr val="bg1"/>
                </a:solidFill>
                <a:latin typeface="Berlin Sans FB" pitchFamily="34" charset="0"/>
              </a:rPr>
              <a:t> les plus </a:t>
            </a:r>
            <a:r>
              <a:rPr lang="es-ES" sz="2400" dirty="0" err="1">
                <a:solidFill>
                  <a:schemeClr val="bg1"/>
                </a:solidFill>
                <a:latin typeface="Berlin Sans FB" pitchFamily="34" charset="0"/>
              </a:rPr>
              <a:t>mémorables</a:t>
            </a:r>
            <a:r>
              <a:rPr lang="es-ES" sz="2400" dirty="0">
                <a:solidFill>
                  <a:schemeClr val="bg1"/>
                </a:solidFill>
                <a:latin typeface="Berlin Sans FB" pitchFamily="34" charset="0"/>
              </a:rPr>
              <a:t> de </a:t>
            </a:r>
            <a:r>
              <a:rPr lang="es-ES" sz="2400" dirty="0" err="1">
                <a:solidFill>
                  <a:schemeClr val="bg1"/>
                </a:solidFill>
                <a:latin typeface="Berlin Sans FB" pitchFamily="34" charset="0"/>
              </a:rPr>
              <a:t>votre</a:t>
            </a:r>
            <a:r>
              <a:rPr lang="es-ES" sz="2400" dirty="0">
                <a:solidFill>
                  <a:schemeClr val="bg1"/>
                </a:solidFill>
                <a:latin typeface="Berlin Sans FB" pitchFamily="34" charset="0"/>
              </a:rPr>
              <a:t> vie ? </a:t>
            </a:r>
            <a:endParaRPr lang="es-ES" sz="2400" dirty="0">
              <a:latin typeface="Berlin Sans FB" pitchFamily="34" charset="0"/>
            </a:endParaRPr>
          </a:p>
        </p:txBody>
      </p:sp>
      <p:sp>
        <p:nvSpPr>
          <p:cNvPr id="7" name="6 CuadroTexto"/>
          <p:cNvSpPr txBox="1"/>
          <p:nvPr/>
        </p:nvSpPr>
        <p:spPr>
          <a:xfrm>
            <a:off x="4643438" y="1071546"/>
            <a:ext cx="4429156" cy="2308324"/>
          </a:xfrm>
          <a:prstGeom prst="rect">
            <a:avLst/>
          </a:prstGeom>
          <a:noFill/>
          <a:effectLst/>
        </p:spPr>
        <p:txBody>
          <a:bodyPr wrap="square" rtlCol="0">
            <a:spAutoFit/>
          </a:bodyPr>
          <a:lstStyle/>
          <a:p>
            <a:pPr algn="r"/>
            <a:r>
              <a:rPr lang="en-US" sz="2400" dirty="0">
                <a:latin typeface="Berlin Sans FB" pitchFamily="34" charset="0"/>
              </a:rPr>
              <a:t>Where have you experienced the presence of God or excitement about His mission?</a:t>
            </a:r>
          </a:p>
          <a:p>
            <a:pPr algn="r"/>
            <a:endParaRPr lang="en-US" sz="2400" dirty="0">
              <a:latin typeface="Berlin Sans FB" pitchFamily="34" charset="0"/>
            </a:endParaRPr>
          </a:p>
          <a:p>
            <a:pPr algn="r"/>
            <a:r>
              <a:rPr lang="en-US" sz="2400" dirty="0">
                <a:latin typeface="Berlin Sans FB" pitchFamily="34" charset="0"/>
              </a:rPr>
              <a:t>What was one of the most memorable times in your life?</a:t>
            </a:r>
          </a:p>
        </p:txBody>
      </p:sp>
      <p:sp>
        <p:nvSpPr>
          <p:cNvPr id="8" name="7 CuadroTexto"/>
          <p:cNvSpPr txBox="1"/>
          <p:nvPr/>
        </p:nvSpPr>
        <p:spPr>
          <a:xfrm>
            <a:off x="5868144" y="3579672"/>
            <a:ext cx="2998758" cy="3046988"/>
          </a:xfrm>
          <a:prstGeom prst="rect">
            <a:avLst/>
          </a:prstGeom>
          <a:noFill/>
          <a:effectLst/>
        </p:spPr>
        <p:txBody>
          <a:bodyPr wrap="square" rtlCol="0">
            <a:spAutoFit/>
          </a:bodyPr>
          <a:lstStyle/>
          <a:p>
            <a:pPr algn="r"/>
            <a:r>
              <a:rPr lang="en-US" sz="2400" dirty="0">
                <a:latin typeface="Berlin Sans FB" pitchFamily="34" charset="0"/>
              </a:rPr>
              <a:t>Postmodern youth long to be part of something significant, something bigger than themselves.  What does this have to do with our ministry?</a:t>
            </a:r>
            <a:endParaRPr lang="en-US" sz="2400" dirty="0" err="1">
              <a:latin typeface="Berlin Sans FB" pitchFamily="34" charset="0"/>
            </a:endParaRPr>
          </a:p>
        </p:txBody>
      </p:sp>
      <p:sp>
        <p:nvSpPr>
          <p:cNvPr id="9" name="8 CuadroTexto"/>
          <p:cNvSpPr txBox="1"/>
          <p:nvPr/>
        </p:nvSpPr>
        <p:spPr>
          <a:xfrm>
            <a:off x="107140" y="3598825"/>
            <a:ext cx="3178943" cy="3416320"/>
          </a:xfrm>
          <a:prstGeom prst="rect">
            <a:avLst/>
          </a:prstGeom>
          <a:noFill/>
          <a:effectLst/>
        </p:spPr>
        <p:txBody>
          <a:bodyPr wrap="square" rtlCol="0">
            <a:spAutoFit/>
          </a:bodyPr>
          <a:lstStyle/>
          <a:p>
            <a:r>
              <a:rPr lang="es-ES" sz="2400" dirty="0">
                <a:latin typeface="Berlin Sans FB" pitchFamily="34" charset="0"/>
              </a:rPr>
              <a:t>Les </a:t>
            </a:r>
            <a:r>
              <a:rPr lang="es-ES" sz="2400" dirty="0" err="1">
                <a:latin typeface="Berlin Sans FB" pitchFamily="34" charset="0"/>
              </a:rPr>
              <a:t>jeunes</a:t>
            </a:r>
            <a:r>
              <a:rPr lang="es-ES" sz="2400" dirty="0">
                <a:latin typeface="Berlin Sans FB" pitchFamily="34" charset="0"/>
              </a:rPr>
              <a:t> </a:t>
            </a:r>
            <a:r>
              <a:rPr lang="es-ES" sz="2400" dirty="0" err="1">
                <a:latin typeface="Berlin Sans FB" pitchFamily="34" charset="0"/>
              </a:rPr>
              <a:t>postmodernes</a:t>
            </a:r>
            <a:r>
              <a:rPr lang="es-ES" sz="2400" dirty="0">
                <a:latin typeface="Berlin Sans FB" pitchFamily="34" charset="0"/>
              </a:rPr>
              <a:t> </a:t>
            </a:r>
            <a:r>
              <a:rPr lang="es-ES" sz="2400" dirty="0" err="1">
                <a:latin typeface="Berlin Sans FB" pitchFamily="34" charset="0"/>
              </a:rPr>
              <a:t>aspirent</a:t>
            </a:r>
            <a:r>
              <a:rPr lang="es-ES" sz="2400" dirty="0">
                <a:latin typeface="Berlin Sans FB" pitchFamily="34" charset="0"/>
              </a:rPr>
              <a:t> </a:t>
            </a:r>
            <a:r>
              <a:rPr lang="es-ES" sz="2400" dirty="0" err="1">
                <a:latin typeface="Berlin Sans FB" pitchFamily="34" charset="0"/>
              </a:rPr>
              <a:t>à</a:t>
            </a:r>
            <a:r>
              <a:rPr lang="es-ES" sz="2400" dirty="0">
                <a:latin typeface="Berlin Sans FB" pitchFamily="34" charset="0"/>
              </a:rPr>
              <a:t> faire </a:t>
            </a:r>
            <a:r>
              <a:rPr lang="es-ES" sz="2400" dirty="0" err="1">
                <a:latin typeface="Berlin Sans FB" pitchFamily="34" charset="0"/>
              </a:rPr>
              <a:t>partie</a:t>
            </a:r>
            <a:r>
              <a:rPr lang="es-ES" sz="2400" dirty="0">
                <a:latin typeface="Berlin Sans FB" pitchFamily="34" charset="0"/>
              </a:rPr>
              <a:t> de </a:t>
            </a:r>
            <a:r>
              <a:rPr lang="es-ES" sz="2400" dirty="0" err="1">
                <a:latin typeface="Berlin Sans FB" pitchFamily="34" charset="0"/>
              </a:rPr>
              <a:t>quelque</a:t>
            </a:r>
            <a:r>
              <a:rPr lang="es-ES" sz="2400" dirty="0">
                <a:latin typeface="Berlin Sans FB" pitchFamily="34" charset="0"/>
              </a:rPr>
              <a:t> </a:t>
            </a:r>
            <a:r>
              <a:rPr lang="es-ES" sz="2400" dirty="0" err="1">
                <a:latin typeface="Berlin Sans FB" pitchFamily="34" charset="0"/>
              </a:rPr>
              <a:t>chose</a:t>
            </a:r>
            <a:r>
              <a:rPr lang="es-ES" sz="2400" dirty="0">
                <a:latin typeface="Berlin Sans FB" pitchFamily="34" charset="0"/>
              </a:rPr>
              <a:t> </a:t>
            </a:r>
            <a:r>
              <a:rPr lang="es-ES" sz="2400" dirty="0" err="1">
                <a:latin typeface="Berlin Sans FB" pitchFamily="34" charset="0"/>
              </a:rPr>
              <a:t>d'important</a:t>
            </a:r>
            <a:r>
              <a:rPr lang="es-ES" sz="2400" dirty="0">
                <a:latin typeface="Berlin Sans FB" pitchFamily="34" charset="0"/>
              </a:rPr>
              <a:t>, </a:t>
            </a:r>
            <a:r>
              <a:rPr lang="es-ES" sz="2400" dirty="0" err="1">
                <a:latin typeface="Berlin Sans FB" pitchFamily="34" charset="0"/>
              </a:rPr>
              <a:t>quelque</a:t>
            </a:r>
            <a:r>
              <a:rPr lang="es-ES" sz="2400" dirty="0">
                <a:latin typeface="Berlin Sans FB" pitchFamily="34" charset="0"/>
              </a:rPr>
              <a:t> </a:t>
            </a:r>
            <a:r>
              <a:rPr lang="es-ES" sz="2400" dirty="0" err="1">
                <a:latin typeface="Berlin Sans FB" pitchFamily="34" charset="0"/>
              </a:rPr>
              <a:t>chose</a:t>
            </a:r>
            <a:r>
              <a:rPr lang="es-ES" sz="2400" dirty="0">
                <a:latin typeface="Berlin Sans FB" pitchFamily="34" charset="0"/>
              </a:rPr>
              <a:t> de plus </a:t>
            </a:r>
            <a:r>
              <a:rPr lang="es-ES" sz="2400" dirty="0" err="1">
                <a:latin typeface="Berlin Sans FB" pitchFamily="34" charset="0"/>
              </a:rPr>
              <a:t>grand</a:t>
            </a:r>
            <a:r>
              <a:rPr lang="es-ES" sz="2400" dirty="0">
                <a:latin typeface="Berlin Sans FB" pitchFamily="34" charset="0"/>
              </a:rPr>
              <a:t> </a:t>
            </a:r>
            <a:r>
              <a:rPr lang="es-ES" sz="2400" dirty="0" err="1">
                <a:latin typeface="Berlin Sans FB" pitchFamily="34" charset="0"/>
              </a:rPr>
              <a:t>qu'eux</a:t>
            </a:r>
            <a:r>
              <a:rPr lang="es-ES" sz="2400" dirty="0">
                <a:latin typeface="Berlin Sans FB" pitchFamily="34" charset="0"/>
              </a:rPr>
              <a:t>. </a:t>
            </a:r>
            <a:r>
              <a:rPr lang="es-ES" sz="2400" dirty="0" err="1">
                <a:latin typeface="Berlin Sans FB" pitchFamily="34" charset="0"/>
              </a:rPr>
              <a:t>Qu'est</a:t>
            </a:r>
            <a:r>
              <a:rPr lang="es-ES" sz="2400" dirty="0">
                <a:latin typeface="Berlin Sans FB" pitchFamily="34" charset="0"/>
              </a:rPr>
              <a:t>-ce que cela a </a:t>
            </a:r>
            <a:r>
              <a:rPr lang="es-ES" sz="2400" dirty="0" err="1">
                <a:latin typeface="Berlin Sans FB" pitchFamily="34" charset="0"/>
              </a:rPr>
              <a:t>à</a:t>
            </a:r>
            <a:r>
              <a:rPr lang="es-ES" sz="2400" dirty="0">
                <a:latin typeface="Berlin Sans FB" pitchFamily="34" charset="0"/>
              </a:rPr>
              <a:t> </a:t>
            </a:r>
            <a:r>
              <a:rPr lang="es-ES" sz="2400" dirty="0" err="1">
                <a:latin typeface="Berlin Sans FB" pitchFamily="34" charset="0"/>
              </a:rPr>
              <a:t>voir</a:t>
            </a:r>
            <a:r>
              <a:rPr lang="es-ES" sz="2400" dirty="0">
                <a:latin typeface="Berlin Sans FB" pitchFamily="34" charset="0"/>
              </a:rPr>
              <a:t> </a:t>
            </a:r>
            <a:r>
              <a:rPr lang="es-ES" sz="2400" dirty="0" err="1">
                <a:latin typeface="Berlin Sans FB" pitchFamily="34" charset="0"/>
              </a:rPr>
              <a:t>avec</a:t>
            </a:r>
            <a:r>
              <a:rPr lang="es-ES" sz="2400" dirty="0">
                <a:latin typeface="Berlin Sans FB" pitchFamily="34" charset="0"/>
              </a:rPr>
              <a:t> </a:t>
            </a:r>
            <a:r>
              <a:rPr lang="es-ES" sz="2400" dirty="0" err="1">
                <a:latin typeface="Berlin Sans FB" pitchFamily="34" charset="0"/>
              </a:rPr>
              <a:t>notre</a:t>
            </a:r>
            <a:r>
              <a:rPr lang="es-ES" sz="2400" dirty="0">
                <a:latin typeface="Berlin Sans FB" pitchFamily="34" charset="0"/>
              </a:rPr>
              <a:t> </a:t>
            </a:r>
            <a:r>
              <a:rPr lang="es-ES" sz="2400" dirty="0" err="1">
                <a:latin typeface="Berlin Sans FB" pitchFamily="34" charset="0"/>
              </a:rPr>
              <a:t>ministère</a:t>
            </a:r>
            <a:r>
              <a:rPr lang="es-ES" sz="2400" dirty="0">
                <a:latin typeface="Berlin Sans FB" pitchFamily="34" charset="0"/>
              </a:rPr>
              <a:t>? </a:t>
            </a:r>
          </a:p>
        </p:txBody>
      </p:sp>
      <p:sp>
        <p:nvSpPr>
          <p:cNvPr id="10" name="9 CuadroTexto"/>
          <p:cNvSpPr txBox="1"/>
          <p:nvPr/>
        </p:nvSpPr>
        <p:spPr>
          <a:xfrm>
            <a:off x="-71470" y="231340"/>
            <a:ext cx="3357554" cy="830997"/>
          </a:xfrm>
          <a:prstGeom prst="rect">
            <a:avLst/>
          </a:prstGeom>
          <a:noFill/>
        </p:spPr>
        <p:txBody>
          <a:bodyPr wrap="square" rtlCol="0">
            <a:spAutoFit/>
          </a:bodyPr>
          <a:lstStyle/>
          <a:p>
            <a:r>
              <a:rPr lang="es-ES" sz="4800" b="1" dirty="0">
                <a:solidFill>
                  <a:schemeClr val="bg1"/>
                </a:solidFill>
              </a:rPr>
              <a:t>E</a:t>
            </a:r>
            <a:r>
              <a:rPr lang="es-ES" sz="2600" b="1" dirty="0">
                <a:solidFill>
                  <a:schemeClr val="bg1"/>
                </a:solidFill>
              </a:rPr>
              <a:t>XPÉRIENCE(S)</a:t>
            </a:r>
          </a:p>
        </p:txBody>
      </p:sp>
      <p:sp>
        <p:nvSpPr>
          <p:cNvPr id="11" name="10 CuadroTexto"/>
          <p:cNvSpPr txBox="1"/>
          <p:nvPr/>
        </p:nvSpPr>
        <p:spPr>
          <a:xfrm>
            <a:off x="6215074" y="231340"/>
            <a:ext cx="2928926" cy="830997"/>
          </a:xfrm>
          <a:prstGeom prst="rect">
            <a:avLst/>
          </a:prstGeom>
          <a:noFill/>
        </p:spPr>
        <p:txBody>
          <a:bodyPr wrap="square" rtlCol="0">
            <a:spAutoFit/>
          </a:bodyPr>
          <a:lstStyle/>
          <a:p>
            <a:pPr algn="r"/>
            <a:r>
              <a:rPr lang="es-ES" sz="4800" b="1" dirty="0">
                <a:solidFill>
                  <a:schemeClr val="bg1"/>
                </a:solidFill>
              </a:rPr>
              <a:t>E</a:t>
            </a:r>
            <a:r>
              <a:rPr lang="es-ES" sz="2600" b="1" dirty="0">
                <a:solidFill>
                  <a:schemeClr val="bg1"/>
                </a:solidFill>
              </a:rPr>
              <a:t>XPERIENCE(S)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KungFu Panda segmento1.mov" descr="KungFu Panda segmento1.mov">
            <a:hlinkClick r:id="" action="ppaction://media"/>
            <a:extLst>
              <a:ext uri="{FF2B5EF4-FFF2-40B4-BE49-F238E27FC236}">
                <a16:creationId xmlns:a16="http://schemas.microsoft.com/office/drawing/2014/main" id="{D156274F-F2D8-D940-B221-AFA21EF994C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39618" y="476672"/>
            <a:ext cx="6864763" cy="5148572"/>
          </a:xfrm>
          <a:prstGeom prst="rect">
            <a:avLst/>
          </a:prstGeom>
        </p:spPr>
      </p:pic>
    </p:spTree>
    <p:extLst>
      <p:ext uri="{BB962C8B-B14F-4D97-AF65-F5344CB8AC3E}">
        <p14:creationId xmlns:p14="http://schemas.microsoft.com/office/powerpoint/2010/main" val="3679219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8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1 Rectángulo"/>
          <p:cNvSpPr/>
          <p:nvPr/>
        </p:nvSpPr>
        <p:spPr>
          <a:xfrm>
            <a:off x="0" y="357166"/>
            <a:ext cx="3143240" cy="571504"/>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s-ES"/>
          </a:p>
        </p:txBody>
      </p:sp>
      <p:sp>
        <p:nvSpPr>
          <p:cNvPr id="3" name="2 Rectángulo"/>
          <p:cNvSpPr/>
          <p:nvPr/>
        </p:nvSpPr>
        <p:spPr>
          <a:xfrm>
            <a:off x="6215074" y="357166"/>
            <a:ext cx="2928926" cy="571504"/>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s-ES" sz="1600"/>
          </a:p>
        </p:txBody>
      </p:sp>
      <p:sp>
        <p:nvSpPr>
          <p:cNvPr id="5" name="4 CuadroTexto"/>
          <p:cNvSpPr txBox="1"/>
          <p:nvPr/>
        </p:nvSpPr>
        <p:spPr>
          <a:xfrm>
            <a:off x="6215074" y="231340"/>
            <a:ext cx="2928926" cy="830997"/>
          </a:xfrm>
          <a:prstGeom prst="rect">
            <a:avLst/>
          </a:prstGeom>
          <a:noFill/>
        </p:spPr>
        <p:txBody>
          <a:bodyPr wrap="square" rtlCol="0">
            <a:spAutoFit/>
          </a:bodyPr>
          <a:lstStyle/>
          <a:p>
            <a:pPr algn="r"/>
            <a:r>
              <a:rPr lang="es-ES" sz="4800" b="1" dirty="0">
                <a:solidFill>
                  <a:schemeClr val="bg1"/>
                </a:solidFill>
              </a:rPr>
              <a:t>E</a:t>
            </a:r>
            <a:r>
              <a:rPr lang="es-ES" sz="2600" b="1" dirty="0">
                <a:solidFill>
                  <a:schemeClr val="bg1"/>
                </a:solidFill>
              </a:rPr>
              <a:t>XPERIENCE(S)</a:t>
            </a:r>
          </a:p>
        </p:txBody>
      </p:sp>
      <p:sp>
        <p:nvSpPr>
          <p:cNvPr id="6" name="5 CuadroTexto"/>
          <p:cNvSpPr txBox="1"/>
          <p:nvPr/>
        </p:nvSpPr>
        <p:spPr>
          <a:xfrm>
            <a:off x="71406" y="1131404"/>
            <a:ext cx="4429156" cy="1938992"/>
          </a:xfrm>
          <a:prstGeom prst="rect">
            <a:avLst/>
          </a:prstGeom>
          <a:noFill/>
          <a:effectLst/>
        </p:spPr>
        <p:txBody>
          <a:bodyPr wrap="square" rtlCol="0">
            <a:spAutoFit/>
          </a:bodyPr>
          <a:lstStyle/>
          <a:p>
            <a:r>
              <a:rPr lang="es-ES" sz="2000" dirty="0" err="1">
                <a:solidFill>
                  <a:schemeClr val="bg1"/>
                </a:solidFill>
                <a:latin typeface="Berlin Sans FB" pitchFamily="34" charset="0"/>
              </a:rPr>
              <a:t>Créez</a:t>
            </a:r>
            <a:r>
              <a:rPr lang="es-ES" sz="2000" dirty="0">
                <a:solidFill>
                  <a:schemeClr val="bg1"/>
                </a:solidFill>
                <a:latin typeface="Berlin Sans FB" pitchFamily="34" charset="0"/>
              </a:rPr>
              <a:t> des </a:t>
            </a:r>
            <a:r>
              <a:rPr lang="es-ES" sz="2000" dirty="0" err="1">
                <a:solidFill>
                  <a:schemeClr val="bg1"/>
                </a:solidFill>
                <a:latin typeface="Berlin Sans FB" pitchFamily="34" charset="0"/>
              </a:rPr>
              <a:t>expériences</a:t>
            </a:r>
            <a:r>
              <a:rPr lang="es-ES" sz="2000" dirty="0">
                <a:solidFill>
                  <a:schemeClr val="bg1"/>
                </a:solidFill>
                <a:latin typeface="Berlin Sans FB" pitchFamily="34" charset="0"/>
              </a:rPr>
              <a:t> </a:t>
            </a:r>
            <a:r>
              <a:rPr lang="es-ES" sz="2000" dirty="0" err="1">
                <a:solidFill>
                  <a:schemeClr val="bg1"/>
                </a:solidFill>
                <a:latin typeface="Berlin Sans FB" pitchFamily="34" charset="0"/>
              </a:rPr>
              <a:t>intentionnelles</a:t>
            </a:r>
            <a:r>
              <a:rPr lang="es-ES" sz="2000" dirty="0">
                <a:solidFill>
                  <a:schemeClr val="bg1"/>
                </a:solidFill>
                <a:latin typeface="Berlin Sans FB" pitchFamily="34" charset="0"/>
              </a:rPr>
              <a:t> </a:t>
            </a:r>
            <a:r>
              <a:rPr lang="es-ES" sz="2000" dirty="0" err="1">
                <a:solidFill>
                  <a:schemeClr val="bg1"/>
                </a:solidFill>
                <a:latin typeface="Berlin Sans FB" pitchFamily="34" charset="0"/>
              </a:rPr>
              <a:t>où</a:t>
            </a:r>
            <a:r>
              <a:rPr lang="es-ES" sz="2000" dirty="0">
                <a:solidFill>
                  <a:schemeClr val="bg1"/>
                </a:solidFill>
                <a:latin typeface="Berlin Sans FB" pitchFamily="34" charset="0"/>
              </a:rPr>
              <a:t> les </a:t>
            </a:r>
            <a:r>
              <a:rPr lang="es-ES" sz="2000" dirty="0" err="1">
                <a:solidFill>
                  <a:schemeClr val="bg1"/>
                </a:solidFill>
                <a:latin typeface="Berlin Sans FB" pitchFamily="34" charset="0"/>
              </a:rPr>
              <a:t>jeunes</a:t>
            </a:r>
            <a:r>
              <a:rPr lang="es-ES" sz="2000" dirty="0">
                <a:solidFill>
                  <a:schemeClr val="bg1"/>
                </a:solidFill>
                <a:latin typeface="Berlin Sans FB" pitchFamily="34" charset="0"/>
              </a:rPr>
              <a:t> </a:t>
            </a:r>
            <a:r>
              <a:rPr lang="es-ES" sz="2000" dirty="0" err="1">
                <a:solidFill>
                  <a:schemeClr val="bg1"/>
                </a:solidFill>
                <a:latin typeface="Berlin Sans FB" pitchFamily="34" charset="0"/>
              </a:rPr>
              <a:t>peuvent</a:t>
            </a:r>
            <a:r>
              <a:rPr lang="es-ES" sz="2000" dirty="0">
                <a:solidFill>
                  <a:schemeClr val="bg1"/>
                </a:solidFill>
                <a:latin typeface="Berlin Sans FB" pitchFamily="34" charset="0"/>
              </a:rPr>
              <a:t> </a:t>
            </a:r>
            <a:r>
              <a:rPr lang="es-ES" sz="2000" dirty="0" err="1">
                <a:solidFill>
                  <a:schemeClr val="bg1"/>
                </a:solidFill>
                <a:latin typeface="Berlin Sans FB" pitchFamily="34" charset="0"/>
              </a:rPr>
              <a:t>rencontrer</a:t>
            </a:r>
            <a:r>
              <a:rPr lang="es-ES" sz="2000" dirty="0">
                <a:solidFill>
                  <a:schemeClr val="bg1"/>
                </a:solidFill>
                <a:latin typeface="Berlin Sans FB" pitchFamily="34" charset="0"/>
              </a:rPr>
              <a:t> </a:t>
            </a:r>
            <a:r>
              <a:rPr lang="es-ES" sz="2000" dirty="0" err="1">
                <a:solidFill>
                  <a:schemeClr val="bg1"/>
                </a:solidFill>
                <a:latin typeface="Berlin Sans FB" pitchFamily="34" charset="0"/>
              </a:rPr>
              <a:t>Dieu</a:t>
            </a:r>
            <a:r>
              <a:rPr lang="es-ES" sz="2000" dirty="0">
                <a:solidFill>
                  <a:schemeClr val="bg1"/>
                </a:solidFill>
                <a:latin typeface="Berlin Sans FB" pitchFamily="34" charset="0"/>
              </a:rPr>
              <a:t>.</a:t>
            </a:r>
          </a:p>
          <a:p>
            <a:endParaRPr lang="es-ES" sz="2000" dirty="0">
              <a:solidFill>
                <a:schemeClr val="bg1"/>
              </a:solidFill>
              <a:latin typeface="Berlin Sans FB" pitchFamily="34" charset="0"/>
            </a:endParaRPr>
          </a:p>
          <a:p>
            <a:r>
              <a:rPr lang="es-ES" sz="2000" dirty="0">
                <a:solidFill>
                  <a:schemeClr val="bg1"/>
                </a:solidFill>
                <a:latin typeface="Berlin Sans FB" pitchFamily="34" charset="0"/>
              </a:rPr>
              <a:t>Remarque : La </a:t>
            </a:r>
            <a:r>
              <a:rPr lang="es-ES" sz="2000" dirty="0" err="1">
                <a:solidFill>
                  <a:schemeClr val="bg1"/>
                </a:solidFill>
                <a:latin typeface="Berlin Sans FB" pitchFamily="34" charset="0"/>
              </a:rPr>
              <a:t>tension</a:t>
            </a:r>
            <a:r>
              <a:rPr lang="es-ES" sz="2000" dirty="0">
                <a:solidFill>
                  <a:schemeClr val="bg1"/>
                </a:solidFill>
                <a:latin typeface="Berlin Sans FB" pitchFamily="34" charset="0"/>
              </a:rPr>
              <a:t> entre les </a:t>
            </a:r>
            <a:r>
              <a:rPr lang="es-ES" sz="2000" dirty="0" err="1">
                <a:solidFill>
                  <a:schemeClr val="bg1"/>
                </a:solidFill>
                <a:latin typeface="Berlin Sans FB" pitchFamily="34" charset="0"/>
              </a:rPr>
              <a:t>générations</a:t>
            </a:r>
            <a:r>
              <a:rPr lang="es-ES" sz="2000" dirty="0">
                <a:solidFill>
                  <a:schemeClr val="bg1"/>
                </a:solidFill>
                <a:latin typeface="Berlin Sans FB" pitchFamily="34" charset="0"/>
              </a:rPr>
              <a:t>. Y a-t-</a:t>
            </a:r>
            <a:r>
              <a:rPr lang="es-ES" sz="2000" dirty="0" err="1">
                <a:solidFill>
                  <a:schemeClr val="bg1"/>
                </a:solidFill>
                <a:latin typeface="Berlin Sans FB" pitchFamily="34" charset="0"/>
              </a:rPr>
              <a:t>il</a:t>
            </a:r>
            <a:r>
              <a:rPr lang="es-ES" sz="2000" dirty="0">
                <a:solidFill>
                  <a:schemeClr val="bg1"/>
                </a:solidFill>
                <a:latin typeface="Berlin Sans FB" pitchFamily="34" charset="0"/>
              </a:rPr>
              <a:t> une place </a:t>
            </a:r>
            <a:r>
              <a:rPr lang="es-ES" sz="2000" dirty="0" err="1">
                <a:solidFill>
                  <a:schemeClr val="bg1"/>
                </a:solidFill>
                <a:latin typeface="Berlin Sans FB" pitchFamily="34" charset="0"/>
              </a:rPr>
              <a:t>pour</a:t>
            </a:r>
            <a:r>
              <a:rPr lang="es-ES" sz="2000" dirty="0">
                <a:solidFill>
                  <a:schemeClr val="bg1"/>
                </a:solidFill>
                <a:latin typeface="Berlin Sans FB" pitchFamily="34" charset="0"/>
              </a:rPr>
              <a:t> </a:t>
            </a:r>
            <a:r>
              <a:rPr lang="es-ES" sz="2000" dirty="0" err="1">
                <a:solidFill>
                  <a:schemeClr val="bg1"/>
                </a:solidFill>
                <a:latin typeface="Berlin Sans FB" pitchFamily="34" charset="0"/>
              </a:rPr>
              <a:t>cette</a:t>
            </a:r>
            <a:r>
              <a:rPr lang="es-ES" sz="2000" dirty="0">
                <a:solidFill>
                  <a:schemeClr val="bg1"/>
                </a:solidFill>
                <a:latin typeface="Berlin Sans FB" pitchFamily="34" charset="0"/>
              </a:rPr>
              <a:t> </a:t>
            </a:r>
            <a:r>
              <a:rPr lang="es-ES" sz="2000" dirty="0" err="1">
                <a:solidFill>
                  <a:schemeClr val="bg1"/>
                </a:solidFill>
                <a:latin typeface="Berlin Sans FB" pitchFamily="34" charset="0"/>
              </a:rPr>
              <a:t>nouvelle</a:t>
            </a:r>
            <a:r>
              <a:rPr lang="es-ES" sz="2000" dirty="0">
                <a:solidFill>
                  <a:schemeClr val="bg1"/>
                </a:solidFill>
                <a:latin typeface="Berlin Sans FB" pitchFamily="34" charset="0"/>
              </a:rPr>
              <a:t> </a:t>
            </a:r>
            <a:r>
              <a:rPr lang="es-ES" sz="2000" dirty="0" err="1">
                <a:solidFill>
                  <a:schemeClr val="bg1"/>
                </a:solidFill>
                <a:latin typeface="Berlin Sans FB" pitchFamily="34" charset="0"/>
              </a:rPr>
              <a:t>génération</a:t>
            </a:r>
            <a:r>
              <a:rPr lang="es-ES" sz="2000" dirty="0">
                <a:solidFill>
                  <a:schemeClr val="bg1"/>
                </a:solidFill>
                <a:latin typeface="Berlin Sans FB" pitchFamily="34" charset="0"/>
              </a:rPr>
              <a:t> ? </a:t>
            </a:r>
            <a:endParaRPr lang="es-ES" sz="2000" dirty="0">
              <a:latin typeface="Berlin Sans FB" pitchFamily="34" charset="0"/>
            </a:endParaRPr>
          </a:p>
        </p:txBody>
      </p:sp>
      <p:sp>
        <p:nvSpPr>
          <p:cNvPr id="7" name="6 CuadroTexto"/>
          <p:cNvSpPr txBox="1"/>
          <p:nvPr/>
        </p:nvSpPr>
        <p:spPr>
          <a:xfrm>
            <a:off x="4714844" y="1142984"/>
            <a:ext cx="4429156" cy="2308324"/>
          </a:xfrm>
          <a:prstGeom prst="rect">
            <a:avLst/>
          </a:prstGeom>
          <a:noFill/>
          <a:effectLst/>
        </p:spPr>
        <p:txBody>
          <a:bodyPr wrap="square" rtlCol="0">
            <a:spAutoFit/>
          </a:bodyPr>
          <a:lstStyle/>
          <a:p>
            <a:pPr algn="r"/>
            <a:r>
              <a:rPr lang="en-US" sz="2400" dirty="0">
                <a:latin typeface="Berlin Sans FB" pitchFamily="34" charset="0"/>
              </a:rPr>
              <a:t>Create intentional experiences where youth can encounter God.</a:t>
            </a:r>
          </a:p>
          <a:p>
            <a:pPr algn="r"/>
            <a:endParaRPr lang="en-US" sz="2400" dirty="0">
              <a:latin typeface="Berlin Sans FB" pitchFamily="34" charset="0"/>
            </a:endParaRPr>
          </a:p>
          <a:p>
            <a:pPr algn="r"/>
            <a:r>
              <a:rPr lang="en-US" sz="2400" dirty="0">
                <a:latin typeface="Berlin Sans FB" pitchFamily="34" charset="0"/>
              </a:rPr>
              <a:t>Note: The tension between generations. Is there a place for this new generation? </a:t>
            </a:r>
          </a:p>
        </p:txBody>
      </p:sp>
      <p:sp>
        <p:nvSpPr>
          <p:cNvPr id="9" name="8 CuadroTexto"/>
          <p:cNvSpPr txBox="1"/>
          <p:nvPr/>
        </p:nvSpPr>
        <p:spPr>
          <a:xfrm>
            <a:off x="-12002" y="3370266"/>
            <a:ext cx="3071834" cy="3046988"/>
          </a:xfrm>
          <a:prstGeom prst="rect">
            <a:avLst/>
          </a:prstGeom>
          <a:noFill/>
          <a:effectLst/>
        </p:spPr>
        <p:txBody>
          <a:bodyPr wrap="square" rtlCol="0">
            <a:spAutoFit/>
          </a:bodyPr>
          <a:lstStyle/>
          <a:p>
            <a:r>
              <a:rPr lang="fr-FR" sz="2400" dirty="0"/>
              <a:t>Allons-nous respecter nos ancêtres et l'héritage qu'ils nous ont donné, alors même que nous travaillons patiemment et humblement à changer la culture de l'église ? </a:t>
            </a:r>
            <a:endParaRPr lang="es-ES" sz="2400" dirty="0">
              <a:latin typeface="Berlin Sans FB" pitchFamily="34" charset="0"/>
            </a:endParaRPr>
          </a:p>
        </p:txBody>
      </p:sp>
      <p:sp>
        <p:nvSpPr>
          <p:cNvPr id="11" name="10 CuadroTexto"/>
          <p:cNvSpPr txBox="1"/>
          <p:nvPr/>
        </p:nvSpPr>
        <p:spPr>
          <a:xfrm>
            <a:off x="6072198" y="3310970"/>
            <a:ext cx="3071802" cy="3046988"/>
          </a:xfrm>
          <a:prstGeom prst="rect">
            <a:avLst/>
          </a:prstGeom>
          <a:noFill/>
          <a:effectLst/>
        </p:spPr>
        <p:txBody>
          <a:bodyPr wrap="square" rtlCol="0">
            <a:spAutoFit/>
          </a:bodyPr>
          <a:lstStyle/>
          <a:p>
            <a:pPr algn="r"/>
            <a:r>
              <a:rPr lang="en-US" sz="2400" dirty="0">
                <a:latin typeface="Berlin Sans FB" pitchFamily="34" charset="0"/>
              </a:rPr>
              <a:t>Are we going to respect our forefathers and the heritage they have given us, even while we work with patience and humility in order to change the culture of the church?</a:t>
            </a:r>
          </a:p>
        </p:txBody>
      </p:sp>
      <p:sp>
        <p:nvSpPr>
          <p:cNvPr id="10" name="9 CuadroTexto">
            <a:extLst>
              <a:ext uri="{FF2B5EF4-FFF2-40B4-BE49-F238E27FC236}">
                <a16:creationId xmlns:a16="http://schemas.microsoft.com/office/drawing/2014/main" id="{4A079305-ECAC-A74F-93A5-20F4C27C05CE}"/>
              </a:ext>
            </a:extLst>
          </p:cNvPr>
          <p:cNvSpPr txBox="1"/>
          <p:nvPr/>
        </p:nvSpPr>
        <p:spPr>
          <a:xfrm>
            <a:off x="-71470" y="231340"/>
            <a:ext cx="3357554" cy="830997"/>
          </a:xfrm>
          <a:prstGeom prst="rect">
            <a:avLst/>
          </a:prstGeom>
          <a:noFill/>
        </p:spPr>
        <p:txBody>
          <a:bodyPr wrap="square" rtlCol="0">
            <a:spAutoFit/>
          </a:bodyPr>
          <a:lstStyle/>
          <a:p>
            <a:r>
              <a:rPr lang="es-ES" sz="4800" b="1" dirty="0">
                <a:solidFill>
                  <a:schemeClr val="bg1"/>
                </a:solidFill>
              </a:rPr>
              <a:t>E</a:t>
            </a:r>
            <a:r>
              <a:rPr lang="es-ES" sz="2600" b="1" dirty="0">
                <a:solidFill>
                  <a:schemeClr val="bg1"/>
                </a:solidFill>
              </a:rPr>
              <a:t>XPÉRIENCE(S)</a:t>
            </a:r>
          </a:p>
        </p:txBody>
      </p:sp>
    </p:spTree>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1308</TotalTime>
  <Words>1015</Words>
  <Application>Microsoft Office PowerPoint</Application>
  <PresentationFormat>Presentación en pantalla (4:3)</PresentationFormat>
  <Paragraphs>108</Paragraphs>
  <Slides>23</Slides>
  <Notes>0</Notes>
  <HiddenSlides>0</HiddenSlides>
  <MMClips>4</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23</vt:i4>
      </vt:variant>
    </vt:vector>
  </HeadingPairs>
  <TitlesOfParts>
    <vt:vector size="27" baseType="lpstr">
      <vt:lpstr>Arial</vt:lpstr>
      <vt:lpstr>Berlin Sans FB</vt:lpstr>
      <vt:lpstr>Calibri</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Windows xp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Windows xp</dc:creator>
  <cp:lastModifiedBy>Ana Crocker</cp:lastModifiedBy>
  <cp:revision>36</cp:revision>
  <dcterms:created xsi:type="dcterms:W3CDTF">2011-10-19T22:10:47Z</dcterms:created>
  <dcterms:modified xsi:type="dcterms:W3CDTF">2021-12-04T01:17:45Z</dcterms:modified>
</cp:coreProperties>
</file>