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81" r:id="rId4"/>
    <p:sldId id="258" r:id="rId5"/>
    <p:sldId id="260" r:id="rId6"/>
    <p:sldId id="266" r:id="rId7"/>
    <p:sldId id="261" r:id="rId8"/>
    <p:sldId id="282" r:id="rId9"/>
    <p:sldId id="263" r:id="rId10"/>
    <p:sldId id="267" r:id="rId11"/>
    <p:sldId id="265" r:id="rId12"/>
    <p:sldId id="264"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793C7E-2978-4A1D-99CC-94DEAC77017A}" type="datetimeFigureOut">
              <a:rPr lang="es-ES" smtClean="0"/>
              <a:pPr/>
              <a:t>22/10/2021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93C7E-2978-4A1D-99CC-94DEAC77017A}" type="datetimeFigureOut">
              <a:rPr lang="es-ES" smtClean="0"/>
              <a:pPr/>
              <a:t>22/10/2021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55EA8-D51F-46CE-AC88-DB81CC591BD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6.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1357290" y="0"/>
            <a:ext cx="7319166" cy="892552"/>
          </a:xfrm>
          <a:prstGeom prst="rect">
            <a:avLst/>
          </a:prstGeom>
          <a:noFill/>
        </p:spPr>
        <p:txBody>
          <a:bodyPr wrap="square" rtlCol="0">
            <a:spAutoFit/>
          </a:bodyPr>
          <a:lstStyle/>
          <a:p>
            <a:endParaRPr lang="es-ES" sz="2400" b="1" dirty="0">
              <a:solidFill>
                <a:schemeClr val="bg1"/>
              </a:solidFill>
            </a:endParaRPr>
          </a:p>
          <a:p>
            <a:r>
              <a:rPr lang="es-ES" sz="2800" b="1" dirty="0">
                <a:solidFill>
                  <a:schemeClr val="bg1"/>
                </a:solidFill>
              </a:rPr>
              <a:t>Un Ministerio ÉPICO en un Mundo Posmoderno</a:t>
            </a:r>
          </a:p>
        </p:txBody>
      </p:sp>
      <p:sp>
        <p:nvSpPr>
          <p:cNvPr id="6" name="5 CuadroTexto"/>
          <p:cNvSpPr txBox="1"/>
          <p:nvPr/>
        </p:nvSpPr>
        <p:spPr>
          <a:xfrm>
            <a:off x="928662" y="1371600"/>
            <a:ext cx="6858048" cy="523220"/>
          </a:xfrm>
          <a:prstGeom prst="rect">
            <a:avLst/>
          </a:prstGeom>
          <a:noFill/>
        </p:spPr>
        <p:txBody>
          <a:bodyPr wrap="square" rtlCol="0">
            <a:spAutoFit/>
          </a:bodyPr>
          <a:lstStyle/>
          <a:p>
            <a:pPr algn="r"/>
            <a:r>
              <a:rPr lang="en-US" sz="2800" b="1" dirty="0">
                <a:solidFill>
                  <a:schemeClr val="bg1"/>
                </a:solidFill>
              </a:rPr>
              <a:t>EPIC Ministry in a Postmodern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2.mov" descr="KungFu Panda segmento2.mov">
            <a:hlinkClick r:id="" action="ppaction://media"/>
            <a:extLst>
              <a:ext uri="{FF2B5EF4-FFF2-40B4-BE49-F238E27FC236}">
                <a16:creationId xmlns:a16="http://schemas.microsoft.com/office/drawing/2014/main" id="{2B901CED-CD86-BF46-9755-E5DFD37A7E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656" y="476672"/>
            <a:ext cx="6696744" cy="5022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1142984"/>
            <a:ext cx="4429156" cy="1200329"/>
          </a:xfrm>
          <a:prstGeom prst="rect">
            <a:avLst/>
          </a:prstGeom>
          <a:noFill/>
          <a:effectLst/>
        </p:spPr>
        <p:txBody>
          <a:bodyPr wrap="square" rtlCol="0">
            <a:spAutoFit/>
          </a:bodyPr>
          <a:lstStyle/>
          <a:p>
            <a:pPr algn="r"/>
            <a:r>
              <a:rPr lang="en-US" sz="2400" dirty="0">
                <a:latin typeface="Berlin Sans FB" pitchFamily="34" charset="0"/>
              </a:rPr>
              <a:t>¿What does this clip have to do with our ministry in a postmodern world?</a:t>
            </a:r>
          </a:p>
        </p:txBody>
      </p:sp>
      <p:sp>
        <p:nvSpPr>
          <p:cNvPr id="11" name="10 CuadroTexto"/>
          <p:cNvSpPr txBox="1"/>
          <p:nvPr/>
        </p:nvSpPr>
        <p:spPr>
          <a:xfrm>
            <a:off x="6072198" y="2667000"/>
            <a:ext cx="3071802" cy="830997"/>
          </a:xfrm>
          <a:prstGeom prst="rect">
            <a:avLst/>
          </a:prstGeom>
          <a:noFill/>
          <a:effectLst/>
        </p:spPr>
        <p:txBody>
          <a:bodyPr wrap="square" rtlCol="0">
            <a:spAutoFit/>
          </a:bodyPr>
          <a:lstStyle/>
          <a:p>
            <a:pPr algn="r"/>
            <a:r>
              <a:rPr lang="en-US" sz="2400" dirty="0">
                <a:latin typeface="Berlin Sans FB" pitchFamily="34" charset="0"/>
              </a:rPr>
              <a:t>Share your response in the chat.</a:t>
            </a: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3" name="12 CuadroTexto"/>
          <p:cNvSpPr txBox="1"/>
          <p:nvPr/>
        </p:nvSpPr>
        <p:spPr>
          <a:xfrm>
            <a:off x="0" y="71414"/>
            <a:ext cx="3357554" cy="830997"/>
          </a:xfrm>
          <a:prstGeom prst="rect">
            <a:avLst/>
          </a:prstGeom>
          <a:noFill/>
        </p:spPr>
        <p:txBody>
          <a:bodyPr wrap="square" rtlCol="0">
            <a:spAutoFit/>
          </a:bodyPr>
          <a:lstStyle/>
          <a:p>
            <a:r>
              <a:rPr lang="es-ES" sz="4800" b="1" dirty="0">
                <a:solidFill>
                  <a:schemeClr val="bg1"/>
                </a:solidFill>
              </a:rPr>
              <a:t>P</a:t>
            </a:r>
            <a:r>
              <a:rPr lang="es-ES" sz="2600" b="1" dirty="0">
                <a:solidFill>
                  <a:schemeClr val="bg1"/>
                </a:solidFill>
              </a:rPr>
              <a:t>articipación</a:t>
            </a:r>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P</a:t>
            </a:r>
            <a:r>
              <a:rPr lang="es-ES" sz="2600" b="1" dirty="0">
                <a:solidFill>
                  <a:schemeClr val="bg1"/>
                </a:solidFill>
              </a:rPr>
              <a:t>ARTICIPATORY</a:t>
            </a:r>
          </a:p>
        </p:txBody>
      </p:sp>
      <p:sp>
        <p:nvSpPr>
          <p:cNvPr id="15" name="14 CuadroTexto"/>
          <p:cNvSpPr txBox="1"/>
          <p:nvPr/>
        </p:nvSpPr>
        <p:spPr>
          <a:xfrm>
            <a:off x="-32" y="1142984"/>
            <a:ext cx="4429156" cy="1200328"/>
          </a:xfrm>
          <a:prstGeom prst="rect">
            <a:avLst/>
          </a:prstGeom>
          <a:noFill/>
          <a:effectLst/>
        </p:spPr>
        <p:txBody>
          <a:bodyPr wrap="square" rtlCol="0">
            <a:spAutoFit/>
          </a:bodyPr>
          <a:lstStyle/>
          <a:p>
            <a:r>
              <a:rPr lang="en-US" sz="2400" dirty="0">
                <a:solidFill>
                  <a:schemeClr val="bg1"/>
                </a:solidFill>
                <a:latin typeface="Berlin Sans FB" pitchFamily="34" charset="0"/>
              </a:rPr>
              <a:t>¿</a:t>
            </a:r>
            <a:r>
              <a:rPr lang="en-US" sz="2400" dirty="0" err="1">
                <a:solidFill>
                  <a:schemeClr val="bg1"/>
                </a:solidFill>
                <a:latin typeface="Berlin Sans FB" pitchFamily="34" charset="0"/>
              </a:rPr>
              <a:t>Qué</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tiene</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que</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ver</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este</a:t>
            </a:r>
            <a:r>
              <a:rPr lang="en-US" sz="2400" dirty="0">
                <a:solidFill>
                  <a:schemeClr val="bg1"/>
                </a:solidFill>
                <a:latin typeface="Berlin Sans FB" pitchFamily="34" charset="0"/>
              </a:rPr>
              <a:t> clip con </a:t>
            </a:r>
            <a:r>
              <a:rPr lang="en-US" sz="2400" dirty="0" err="1">
                <a:solidFill>
                  <a:schemeClr val="bg1"/>
                </a:solidFill>
                <a:latin typeface="Berlin Sans FB" pitchFamily="34" charset="0"/>
              </a:rPr>
              <a:t>nuestro</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ministerio</a:t>
            </a:r>
            <a:r>
              <a:rPr lang="en-US" sz="2400" dirty="0">
                <a:solidFill>
                  <a:schemeClr val="bg1"/>
                </a:solidFill>
                <a:latin typeface="Berlin Sans FB" pitchFamily="34" charset="0"/>
              </a:rPr>
              <a:t> en un </a:t>
            </a:r>
            <a:r>
              <a:rPr lang="en-US" sz="2400" dirty="0" err="1">
                <a:solidFill>
                  <a:schemeClr val="bg1"/>
                </a:solidFill>
                <a:latin typeface="Berlin Sans FB" pitchFamily="34" charset="0"/>
              </a:rPr>
              <a:t>mundo</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posmoderno</a:t>
            </a:r>
            <a:r>
              <a:rPr lang="en-US" sz="2400" dirty="0">
                <a:solidFill>
                  <a:schemeClr val="bg1"/>
                </a:solidFill>
                <a:latin typeface="Berlin Sans FB" pitchFamily="34" charset="0"/>
              </a:rPr>
              <a:t>?</a:t>
            </a:r>
          </a:p>
        </p:txBody>
      </p:sp>
      <p:sp>
        <p:nvSpPr>
          <p:cNvPr id="16" name="15 CuadroTexto"/>
          <p:cNvSpPr txBox="1"/>
          <p:nvPr/>
        </p:nvSpPr>
        <p:spPr>
          <a:xfrm>
            <a:off x="0" y="2667000"/>
            <a:ext cx="3071802" cy="830997"/>
          </a:xfrm>
          <a:prstGeom prst="rect">
            <a:avLst/>
          </a:prstGeom>
          <a:noFill/>
          <a:effectLst/>
        </p:spPr>
        <p:txBody>
          <a:bodyPr wrap="square" rtlCol="0">
            <a:spAutoFit/>
          </a:bodyPr>
          <a:lstStyle/>
          <a:p>
            <a:r>
              <a:rPr lang="en-US" sz="2400" dirty="0" err="1">
                <a:latin typeface="Berlin Sans FB" pitchFamily="34" charset="0"/>
              </a:rPr>
              <a:t>Comparta</a:t>
            </a:r>
            <a:r>
              <a:rPr lang="en-US" sz="2400" dirty="0">
                <a:latin typeface="Berlin Sans FB" pitchFamily="34" charset="0"/>
              </a:rPr>
              <a:t> </a:t>
            </a:r>
            <a:r>
              <a:rPr lang="en-US" sz="2400" dirty="0" err="1">
                <a:latin typeface="Berlin Sans FB" pitchFamily="34" charset="0"/>
              </a:rPr>
              <a:t>su</a:t>
            </a:r>
            <a:r>
              <a:rPr lang="en-US" sz="2400" dirty="0">
                <a:latin typeface="Berlin Sans FB" pitchFamily="34" charset="0"/>
              </a:rPr>
              <a:t> </a:t>
            </a:r>
            <a:r>
              <a:rPr lang="en-US" sz="2400" dirty="0" err="1">
                <a:latin typeface="Berlin Sans FB" pitchFamily="34" charset="0"/>
              </a:rPr>
              <a:t>respuesta</a:t>
            </a:r>
            <a:r>
              <a:rPr lang="en-US" sz="2400" dirty="0">
                <a:latin typeface="Berlin Sans FB" pitchFamily="34" charset="0"/>
              </a:rPr>
              <a:t> </a:t>
            </a:r>
            <a:r>
              <a:rPr lang="en-US" sz="2400" dirty="0" err="1">
                <a:latin typeface="Berlin Sans FB" pitchFamily="34" charset="0"/>
              </a:rPr>
              <a:t>en</a:t>
            </a:r>
            <a:r>
              <a:rPr lang="en-US" sz="2400" dirty="0">
                <a:latin typeface="Berlin Sans FB" pitchFamily="34" charset="0"/>
              </a:rPr>
              <a:t> el chat.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1142984"/>
            <a:ext cx="4429156" cy="3785652"/>
          </a:xfrm>
          <a:prstGeom prst="rect">
            <a:avLst/>
          </a:prstGeom>
          <a:noFill/>
          <a:effectLst/>
        </p:spPr>
        <p:txBody>
          <a:bodyPr wrap="square" rtlCol="0">
            <a:spAutoFit/>
          </a:bodyPr>
          <a:lstStyle/>
          <a:p>
            <a:pPr algn="r"/>
            <a:r>
              <a:rPr lang="en-US" sz="2400" dirty="0">
                <a:latin typeface="Berlin Sans FB" pitchFamily="34" charset="0"/>
              </a:rPr>
              <a:t>“I cannot train you as I have trained the other five.”</a:t>
            </a:r>
          </a:p>
          <a:p>
            <a:pPr algn="r"/>
            <a:endParaRPr lang="en-US" sz="2400" dirty="0">
              <a:latin typeface="Berlin Sans FB" pitchFamily="34" charset="0"/>
            </a:endParaRPr>
          </a:p>
          <a:p>
            <a:pPr algn="r"/>
            <a:r>
              <a:rPr lang="en-US" sz="2400" dirty="0" err="1">
                <a:latin typeface="Berlin Sans FB" pitchFamily="34" charset="0"/>
              </a:rPr>
              <a:t>Involvment</a:t>
            </a:r>
            <a:r>
              <a:rPr lang="en-US" sz="2400" dirty="0">
                <a:latin typeface="Berlin Sans FB" pitchFamily="34" charset="0"/>
              </a:rPr>
              <a:t>, action.</a:t>
            </a:r>
          </a:p>
          <a:p>
            <a:pPr algn="r"/>
            <a:endParaRPr lang="en-US" sz="2400" dirty="0">
              <a:latin typeface="Berlin Sans FB" pitchFamily="34" charset="0"/>
            </a:endParaRPr>
          </a:p>
          <a:p>
            <a:pPr algn="r"/>
            <a:r>
              <a:rPr lang="en-US" sz="2400" dirty="0">
                <a:latin typeface="Berlin Sans FB" pitchFamily="34" charset="0"/>
              </a:rPr>
              <a:t>Always better together – a mentor is always close by, demonstrates, accompanies his disciple in the way.</a:t>
            </a:r>
          </a:p>
          <a:p>
            <a:pPr algn="r"/>
            <a:endParaRPr lang="en-US" sz="2400" dirty="0">
              <a:latin typeface="Berlin Sans FB" pitchFamily="34" charset="0"/>
            </a:endParaRP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3" name="12 CuadroTexto"/>
          <p:cNvSpPr txBox="1"/>
          <p:nvPr/>
        </p:nvSpPr>
        <p:spPr>
          <a:xfrm>
            <a:off x="0" y="71414"/>
            <a:ext cx="3357554" cy="830997"/>
          </a:xfrm>
          <a:prstGeom prst="rect">
            <a:avLst/>
          </a:prstGeom>
          <a:noFill/>
        </p:spPr>
        <p:txBody>
          <a:bodyPr wrap="square" rtlCol="0">
            <a:spAutoFit/>
          </a:bodyPr>
          <a:lstStyle/>
          <a:p>
            <a:r>
              <a:rPr lang="es-ES" sz="4800" b="1" dirty="0">
                <a:solidFill>
                  <a:schemeClr val="bg1"/>
                </a:solidFill>
              </a:rPr>
              <a:t>P</a:t>
            </a:r>
            <a:r>
              <a:rPr lang="es-ES" sz="2600" b="1" dirty="0">
                <a:solidFill>
                  <a:schemeClr val="bg1"/>
                </a:solidFill>
              </a:rPr>
              <a:t>articipación</a:t>
            </a:r>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P</a:t>
            </a:r>
            <a:r>
              <a:rPr lang="es-ES" sz="2600" b="1" dirty="0">
                <a:solidFill>
                  <a:schemeClr val="bg1"/>
                </a:solidFill>
              </a:rPr>
              <a:t>ARTICIPATORY</a:t>
            </a:r>
          </a:p>
        </p:txBody>
      </p:sp>
      <p:sp>
        <p:nvSpPr>
          <p:cNvPr id="17" name="16 CuadroTexto"/>
          <p:cNvSpPr txBox="1"/>
          <p:nvPr/>
        </p:nvSpPr>
        <p:spPr>
          <a:xfrm>
            <a:off x="-32" y="1142984"/>
            <a:ext cx="4429156" cy="3785652"/>
          </a:xfrm>
          <a:prstGeom prst="rect">
            <a:avLst/>
          </a:prstGeom>
          <a:noFill/>
          <a:effectLst/>
        </p:spPr>
        <p:txBody>
          <a:bodyPr wrap="square" rtlCol="0">
            <a:spAutoFit/>
          </a:bodyPr>
          <a:lstStyle/>
          <a:p>
            <a:r>
              <a:rPr lang="es-GT" sz="2400" dirty="0">
                <a:solidFill>
                  <a:schemeClr val="bg1"/>
                </a:solidFill>
                <a:latin typeface="Berlin Sans FB" pitchFamily="34" charset="0"/>
              </a:rPr>
              <a:t>“No puedo entrenarte como he entrenado a los cinco.”</a:t>
            </a:r>
          </a:p>
          <a:p>
            <a:endParaRPr lang="es-GT" sz="2400" dirty="0">
              <a:latin typeface="Berlin Sans FB" pitchFamily="34" charset="0"/>
            </a:endParaRPr>
          </a:p>
          <a:p>
            <a:r>
              <a:rPr lang="es-GT" sz="2400" dirty="0">
                <a:latin typeface="Berlin Sans FB" pitchFamily="34" charset="0"/>
              </a:rPr>
              <a:t>Involucrarse, acción.</a:t>
            </a:r>
          </a:p>
          <a:p>
            <a:endParaRPr lang="es-GT" sz="2400" dirty="0">
              <a:latin typeface="Berlin Sans FB" pitchFamily="34" charset="0"/>
            </a:endParaRPr>
          </a:p>
          <a:p>
            <a:r>
              <a:rPr lang="es-GT" sz="2400" dirty="0">
                <a:latin typeface="Berlin Sans FB" pitchFamily="34" charset="0"/>
              </a:rPr>
              <a:t>Siempre es mejor juntos – un mentor está siempre cerca, enseñando, acompañando a su discípulo en su camino.</a:t>
            </a:r>
          </a:p>
          <a:p>
            <a:endParaRPr lang="es-GT" sz="2400" dirty="0">
              <a:latin typeface="Berlin Sans FB"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965658"/>
            <a:ext cx="4429156" cy="2677656"/>
          </a:xfrm>
          <a:prstGeom prst="rect">
            <a:avLst/>
          </a:prstGeom>
          <a:noFill/>
          <a:effectLst/>
        </p:spPr>
        <p:txBody>
          <a:bodyPr wrap="square" rtlCol="0">
            <a:spAutoFit/>
          </a:bodyPr>
          <a:lstStyle/>
          <a:p>
            <a:pPr algn="r"/>
            <a:r>
              <a:rPr lang="en-US" sz="2400" dirty="0">
                <a:latin typeface="Berlin Sans FB" pitchFamily="34" charset="0"/>
              </a:rPr>
              <a:t>For the first time Po enters the famous Jade Palace and the Sacred Hall of Warriors.</a:t>
            </a:r>
          </a:p>
          <a:p>
            <a:pPr algn="r"/>
            <a:endParaRPr lang="en-US" sz="2400" dirty="0">
              <a:latin typeface="Berlin Sans FB" pitchFamily="34" charset="0"/>
            </a:endParaRPr>
          </a:p>
          <a:p>
            <a:pPr algn="r"/>
            <a:r>
              <a:rPr lang="en-US" sz="2400" dirty="0">
                <a:latin typeface="Berlin Sans FB" pitchFamily="34" charset="0"/>
              </a:rPr>
              <a:t>What was before only a painting, or a story is now real, living, palpable. </a:t>
            </a: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3" name="12 CuadroTexto"/>
          <p:cNvSpPr txBox="1"/>
          <p:nvPr/>
        </p:nvSpPr>
        <p:spPr>
          <a:xfrm>
            <a:off x="0" y="71414"/>
            <a:ext cx="3357554" cy="830997"/>
          </a:xfrm>
          <a:prstGeom prst="rect">
            <a:avLst/>
          </a:prstGeom>
          <a:noFill/>
        </p:spPr>
        <p:txBody>
          <a:bodyPr wrap="square" rtlCol="0">
            <a:spAutoFit/>
          </a:bodyPr>
          <a:lstStyle/>
          <a:p>
            <a:r>
              <a:rPr lang="es-ES" sz="2400" b="1" dirty="0">
                <a:solidFill>
                  <a:schemeClr val="bg1"/>
                </a:solidFill>
              </a:rPr>
              <a:t>Riqueza de</a:t>
            </a:r>
            <a:r>
              <a:rPr lang="es-ES" sz="3600" b="1" dirty="0">
                <a:solidFill>
                  <a:schemeClr val="bg1"/>
                </a:solidFill>
              </a:rPr>
              <a:t> </a:t>
            </a:r>
            <a:r>
              <a:rPr lang="es-ES" sz="4800" b="1" dirty="0">
                <a:solidFill>
                  <a:schemeClr val="bg1"/>
                </a:solidFill>
              </a:rPr>
              <a:t>I</a:t>
            </a:r>
            <a:r>
              <a:rPr lang="es-ES" sz="2400" b="1" dirty="0">
                <a:solidFill>
                  <a:schemeClr val="bg1"/>
                </a:solidFill>
              </a:rPr>
              <a:t>mágenes</a:t>
            </a:r>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I</a:t>
            </a:r>
            <a:r>
              <a:rPr lang="es-ES" sz="2600" b="1" dirty="0">
                <a:solidFill>
                  <a:schemeClr val="bg1"/>
                </a:solidFill>
              </a:rPr>
              <a:t>MAGE-RICH</a:t>
            </a:r>
          </a:p>
        </p:txBody>
      </p:sp>
      <p:sp>
        <p:nvSpPr>
          <p:cNvPr id="17" name="16 CuadroTexto"/>
          <p:cNvSpPr txBox="1"/>
          <p:nvPr/>
        </p:nvSpPr>
        <p:spPr>
          <a:xfrm>
            <a:off x="-32" y="1142984"/>
            <a:ext cx="4429156" cy="2677656"/>
          </a:xfrm>
          <a:prstGeom prst="rect">
            <a:avLst/>
          </a:prstGeom>
          <a:noFill/>
          <a:effectLst/>
        </p:spPr>
        <p:txBody>
          <a:bodyPr wrap="square" rtlCol="0">
            <a:spAutoFit/>
          </a:bodyPr>
          <a:lstStyle/>
          <a:p>
            <a:r>
              <a:rPr lang="es-ES" sz="2400" dirty="0">
                <a:solidFill>
                  <a:schemeClr val="bg1"/>
                </a:solidFill>
                <a:latin typeface="Berlin Sans FB" pitchFamily="34" charset="0"/>
              </a:rPr>
              <a:t>Po por primera vez entrando el Palacio de Jade y el Salón Sagrado de los Guerreros</a:t>
            </a:r>
            <a:endParaRPr lang="es-GT" sz="2400" dirty="0">
              <a:latin typeface="Berlin Sans FB" pitchFamily="34" charset="0"/>
            </a:endParaRPr>
          </a:p>
          <a:p>
            <a:endParaRPr lang="es-GT" sz="2400" dirty="0">
              <a:latin typeface="Berlin Sans FB" pitchFamily="34" charset="0"/>
            </a:endParaRPr>
          </a:p>
          <a:p>
            <a:r>
              <a:rPr lang="es-ES" sz="2400" dirty="0">
                <a:latin typeface="Berlin Sans FB" pitchFamily="34" charset="0"/>
              </a:rPr>
              <a:t>Lo que antes era sólo imagen e historia, ahora es real, vivo, palpable.  </a:t>
            </a:r>
            <a:endParaRPr lang="es-GT" sz="2400" dirty="0">
              <a:latin typeface="Berlin Sans FB" pitchFamily="34" charset="0"/>
            </a:endParaRPr>
          </a:p>
        </p:txBody>
      </p:sp>
      <p:sp>
        <p:nvSpPr>
          <p:cNvPr id="8" name="7 CuadroTexto"/>
          <p:cNvSpPr txBox="1"/>
          <p:nvPr/>
        </p:nvSpPr>
        <p:spPr>
          <a:xfrm>
            <a:off x="0" y="4037492"/>
            <a:ext cx="2428860" cy="2677656"/>
          </a:xfrm>
          <a:prstGeom prst="rect">
            <a:avLst/>
          </a:prstGeom>
          <a:noFill/>
          <a:effectLst/>
        </p:spPr>
        <p:txBody>
          <a:bodyPr wrap="square" rtlCol="0">
            <a:spAutoFit/>
          </a:bodyPr>
          <a:lstStyle/>
          <a:p>
            <a:r>
              <a:rPr lang="es-ES" sz="2400" dirty="0">
                <a:latin typeface="Berlin Sans FB" pitchFamily="34" charset="0"/>
              </a:rPr>
              <a:t>Po había estudiado sobre estas batallas, pero ahora él está allí.  Él es parte de esa misma historia.</a:t>
            </a:r>
            <a:endParaRPr lang="es-GT" sz="2400" dirty="0">
              <a:latin typeface="Berlin Sans FB" pitchFamily="34" charset="0"/>
            </a:endParaRPr>
          </a:p>
        </p:txBody>
      </p:sp>
      <p:sp>
        <p:nvSpPr>
          <p:cNvPr id="9" name="8 CuadroTexto"/>
          <p:cNvSpPr txBox="1"/>
          <p:nvPr/>
        </p:nvSpPr>
        <p:spPr>
          <a:xfrm>
            <a:off x="6643702" y="4038600"/>
            <a:ext cx="2500298" cy="2308324"/>
          </a:xfrm>
          <a:prstGeom prst="rect">
            <a:avLst/>
          </a:prstGeom>
          <a:noFill/>
          <a:effectLst/>
        </p:spPr>
        <p:txBody>
          <a:bodyPr wrap="square" rtlCol="0">
            <a:spAutoFit/>
          </a:bodyPr>
          <a:lstStyle/>
          <a:p>
            <a:pPr algn="r"/>
            <a:r>
              <a:rPr lang="en-US" sz="2400" dirty="0">
                <a:latin typeface="Berlin Sans FB" pitchFamily="34" charset="0"/>
              </a:rPr>
              <a:t>Po had studied about these battles, but now he is there.  He is part of this same story.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3.mov" descr="KungFu Panda segmento3.mov">
            <a:hlinkClick r:id="" action="ppaction://media"/>
            <a:extLst>
              <a:ext uri="{FF2B5EF4-FFF2-40B4-BE49-F238E27FC236}">
                <a16:creationId xmlns:a16="http://schemas.microsoft.com/office/drawing/2014/main" id="{965F5009-1CB8-004F-9604-61762C141C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5622" y="404664"/>
            <a:ext cx="6792755" cy="5094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695538" y="1191552"/>
            <a:ext cx="4429156" cy="2308324"/>
          </a:xfrm>
          <a:prstGeom prst="rect">
            <a:avLst/>
          </a:prstGeom>
          <a:noFill/>
          <a:effectLst/>
        </p:spPr>
        <p:txBody>
          <a:bodyPr wrap="square" rtlCol="0">
            <a:spAutoFit/>
          </a:bodyPr>
          <a:lstStyle/>
          <a:p>
            <a:pPr algn="r"/>
            <a:r>
              <a:rPr lang="en-US" sz="2400" dirty="0">
                <a:latin typeface="Berlin Sans FB" pitchFamily="34" charset="0"/>
              </a:rPr>
              <a:t>How do we apply this reality to our missions ministry in a postmodern world?</a:t>
            </a:r>
          </a:p>
          <a:p>
            <a:pPr algn="r"/>
            <a:endParaRPr lang="en-US" sz="2400" dirty="0">
              <a:latin typeface="Berlin Sans FB" pitchFamily="34" charset="0"/>
            </a:endParaRPr>
          </a:p>
          <a:p>
            <a:pPr algn="r"/>
            <a:r>
              <a:rPr lang="en-US" sz="2400" dirty="0">
                <a:latin typeface="Berlin Sans FB" pitchFamily="34" charset="0"/>
              </a:rPr>
              <a:t>An image represents the reality; it points to the truth.</a:t>
            </a: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3" name="12 CuadroTexto"/>
          <p:cNvSpPr txBox="1"/>
          <p:nvPr/>
        </p:nvSpPr>
        <p:spPr>
          <a:xfrm>
            <a:off x="0" y="71414"/>
            <a:ext cx="3357554" cy="830997"/>
          </a:xfrm>
          <a:prstGeom prst="rect">
            <a:avLst/>
          </a:prstGeom>
          <a:noFill/>
        </p:spPr>
        <p:txBody>
          <a:bodyPr wrap="square" rtlCol="0">
            <a:spAutoFit/>
          </a:bodyPr>
          <a:lstStyle/>
          <a:p>
            <a:r>
              <a:rPr lang="es-ES" sz="2400" b="1" dirty="0">
                <a:solidFill>
                  <a:schemeClr val="bg1"/>
                </a:solidFill>
              </a:rPr>
              <a:t>Riqueza de</a:t>
            </a:r>
            <a:r>
              <a:rPr lang="es-ES" sz="3600" b="1" dirty="0">
                <a:solidFill>
                  <a:schemeClr val="bg1"/>
                </a:solidFill>
              </a:rPr>
              <a:t> </a:t>
            </a:r>
            <a:r>
              <a:rPr lang="es-ES" sz="4800" b="1" dirty="0">
                <a:solidFill>
                  <a:schemeClr val="bg1"/>
                </a:solidFill>
              </a:rPr>
              <a:t>I</a:t>
            </a:r>
            <a:r>
              <a:rPr lang="es-ES" sz="2400" b="1" dirty="0">
                <a:solidFill>
                  <a:schemeClr val="bg1"/>
                </a:solidFill>
              </a:rPr>
              <a:t>mágenes</a:t>
            </a:r>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I</a:t>
            </a:r>
            <a:r>
              <a:rPr lang="es-ES" sz="2600" b="1" dirty="0">
                <a:solidFill>
                  <a:schemeClr val="bg1"/>
                </a:solidFill>
              </a:rPr>
              <a:t>MAGE-RICH</a:t>
            </a:r>
          </a:p>
        </p:txBody>
      </p:sp>
      <p:sp>
        <p:nvSpPr>
          <p:cNvPr id="17" name="16 CuadroTexto"/>
          <p:cNvSpPr txBox="1"/>
          <p:nvPr/>
        </p:nvSpPr>
        <p:spPr>
          <a:xfrm>
            <a:off x="-32" y="1142984"/>
            <a:ext cx="4429156" cy="2308324"/>
          </a:xfrm>
          <a:prstGeom prst="rect">
            <a:avLst/>
          </a:prstGeom>
          <a:noFill/>
          <a:effectLst/>
        </p:spPr>
        <p:txBody>
          <a:bodyPr wrap="square" rtlCol="0">
            <a:spAutoFit/>
          </a:bodyPr>
          <a:lstStyle/>
          <a:p>
            <a:r>
              <a:rPr lang="es-ES" sz="2400" dirty="0">
                <a:solidFill>
                  <a:schemeClr val="bg1"/>
                </a:solidFill>
                <a:latin typeface="Berlin Sans FB" pitchFamily="34" charset="0"/>
              </a:rPr>
              <a:t>¿Cómo aplicamos esta realidad a nuestros ministerios de misiones en un mundo posmoderno?</a:t>
            </a:r>
          </a:p>
          <a:p>
            <a:endParaRPr lang="es-ES" sz="2400" dirty="0">
              <a:solidFill>
                <a:schemeClr val="bg1"/>
              </a:solidFill>
              <a:latin typeface="Berlin Sans FB" pitchFamily="34" charset="0"/>
            </a:endParaRPr>
          </a:p>
          <a:p>
            <a:r>
              <a:rPr lang="es-ES" sz="2400" dirty="0">
                <a:solidFill>
                  <a:schemeClr val="bg1"/>
                </a:solidFill>
                <a:latin typeface="Berlin Sans FB" pitchFamily="34" charset="0"/>
              </a:rPr>
              <a:t>Una imagen representa la realidad; señala la verdad.</a:t>
            </a:r>
          </a:p>
        </p:txBody>
      </p:sp>
      <p:sp>
        <p:nvSpPr>
          <p:cNvPr id="8" name="7 CuadroTexto"/>
          <p:cNvSpPr txBox="1"/>
          <p:nvPr/>
        </p:nvSpPr>
        <p:spPr>
          <a:xfrm>
            <a:off x="0" y="3714752"/>
            <a:ext cx="2428860" cy="1938992"/>
          </a:xfrm>
          <a:prstGeom prst="rect">
            <a:avLst/>
          </a:prstGeom>
          <a:noFill/>
          <a:effectLst/>
        </p:spPr>
        <p:txBody>
          <a:bodyPr wrap="square" rtlCol="0">
            <a:spAutoFit/>
          </a:bodyPr>
          <a:lstStyle/>
          <a:p>
            <a:r>
              <a:rPr lang="es-ES" sz="2400" dirty="0">
                <a:latin typeface="Berlin Sans FB" pitchFamily="34" charset="0"/>
              </a:rPr>
              <a:t>Ejemplos: Huevo ucraniano, Santa Cena y Bautismo (medios de gracia)</a:t>
            </a:r>
          </a:p>
        </p:txBody>
      </p:sp>
      <p:sp>
        <p:nvSpPr>
          <p:cNvPr id="9" name="8 CuadroTexto"/>
          <p:cNvSpPr txBox="1"/>
          <p:nvPr/>
        </p:nvSpPr>
        <p:spPr>
          <a:xfrm>
            <a:off x="6643702" y="3727456"/>
            <a:ext cx="2500298" cy="1938992"/>
          </a:xfrm>
          <a:prstGeom prst="rect">
            <a:avLst/>
          </a:prstGeom>
          <a:noFill/>
          <a:effectLst/>
        </p:spPr>
        <p:txBody>
          <a:bodyPr wrap="square" rtlCol="0">
            <a:spAutoFit/>
          </a:bodyPr>
          <a:lstStyle/>
          <a:p>
            <a:pPr algn="r"/>
            <a:r>
              <a:rPr lang="en-US" sz="2400" dirty="0">
                <a:latin typeface="Berlin Sans FB" pitchFamily="34" charset="0"/>
              </a:rPr>
              <a:t>Examples: Ukrainian Nesting Dolls, Communion and Baptism (Means of Grace)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4.mov" descr="KungFu Panda segmento4.mov">
            <a:hlinkClick r:id="" action="ppaction://media"/>
            <a:extLst>
              <a:ext uri="{FF2B5EF4-FFF2-40B4-BE49-F238E27FC236}">
                <a16:creationId xmlns:a16="http://schemas.microsoft.com/office/drawing/2014/main" id="{5B78BD96-F687-AE4C-BADA-7F7AF6EB45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9612" y="332656"/>
            <a:ext cx="6984776" cy="5238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04F4E6-9903-A748-978E-2CFCB46F1677}"/>
              </a:ext>
            </a:extLst>
          </p:cNvPr>
          <p:cNvSpPr txBox="1"/>
          <p:nvPr/>
        </p:nvSpPr>
        <p:spPr>
          <a:xfrm>
            <a:off x="4550204" y="3933056"/>
            <a:ext cx="4572000" cy="1077218"/>
          </a:xfrm>
          <a:prstGeom prst="rect">
            <a:avLst/>
          </a:prstGeom>
          <a:noFill/>
        </p:spPr>
        <p:txBody>
          <a:bodyPr wrap="square">
            <a:spAutoFit/>
          </a:bodyPr>
          <a:lstStyle/>
          <a:p>
            <a:r>
              <a:rPr lang="en-US" sz="1800" b="1" dirty="0">
                <a:solidFill>
                  <a:schemeClr val="bg1"/>
                </a:solidFill>
                <a:latin typeface="Berlin Sans FB" pitchFamily="34" charset="0"/>
              </a:rPr>
              <a:t>Scott, Emily, Elías y Sydney Armstrong</a:t>
            </a:r>
            <a:br>
              <a:rPr lang="en-US" sz="1800" b="1" dirty="0">
                <a:solidFill>
                  <a:schemeClr val="bg1"/>
                </a:solidFill>
                <a:latin typeface="Berlin Sans FB" pitchFamily="34" charset="0"/>
              </a:rPr>
            </a:br>
            <a:r>
              <a:rPr lang="en-US" sz="1800" dirty="0">
                <a:solidFill>
                  <a:schemeClr val="bg1"/>
                </a:solidFill>
                <a:latin typeface="Berlin Sans FB" pitchFamily="34" charset="0"/>
              </a:rPr>
              <a:t>Misiones </a:t>
            </a:r>
            <a:r>
              <a:rPr lang="en-US" sz="1800" dirty="0" err="1">
                <a:solidFill>
                  <a:schemeClr val="bg1"/>
                </a:solidFill>
                <a:latin typeface="Berlin Sans FB" pitchFamily="34" charset="0"/>
              </a:rPr>
              <a:t>Globale</a:t>
            </a:r>
            <a:r>
              <a:rPr lang="en-US" dirty="0" err="1">
                <a:solidFill>
                  <a:schemeClr val="bg1"/>
                </a:solidFill>
                <a:latin typeface="Berlin Sans FB" pitchFamily="34" charset="0"/>
              </a:rPr>
              <a:t>s</a:t>
            </a:r>
            <a:r>
              <a:rPr lang="en-US" dirty="0">
                <a:solidFill>
                  <a:schemeClr val="bg1"/>
                </a:solidFill>
                <a:latin typeface="Berlin Sans FB" pitchFamily="34" charset="0"/>
              </a:rPr>
              <a:t> &amp; </a:t>
            </a:r>
            <a:r>
              <a:rPr lang="en-US" dirty="0" err="1">
                <a:solidFill>
                  <a:schemeClr val="bg1"/>
                </a:solidFill>
                <a:latin typeface="Berlin Sans FB" pitchFamily="34" charset="0"/>
              </a:rPr>
              <a:t>Génesis</a:t>
            </a:r>
            <a:r>
              <a:rPr lang="en-US" dirty="0">
                <a:solidFill>
                  <a:schemeClr val="bg1"/>
                </a:solidFill>
                <a:latin typeface="Berlin Sans FB" pitchFamily="34" charset="0"/>
              </a:rPr>
              <a:t> </a:t>
            </a:r>
            <a:r>
              <a:rPr lang="en-US" sz="1800" dirty="0" err="1">
                <a:solidFill>
                  <a:schemeClr val="bg1"/>
                </a:solidFill>
                <a:latin typeface="Berlin Sans FB" pitchFamily="34" charset="0"/>
              </a:rPr>
              <a:t>Mesoamérica</a:t>
            </a:r>
            <a:br>
              <a:rPr lang="en-US" sz="2000" dirty="0">
                <a:solidFill>
                  <a:schemeClr val="bg1"/>
                </a:solidFill>
                <a:latin typeface="Berlin Sans FB" pitchFamily="34" charset="0"/>
              </a:rPr>
            </a:br>
            <a:r>
              <a:rPr lang="en-US" sz="1400" dirty="0" err="1">
                <a:solidFill>
                  <a:schemeClr val="bg1"/>
                </a:solidFill>
                <a:latin typeface="Berlin Sans FB" pitchFamily="34" charset="0"/>
                <a:ea typeface="+mj-ea"/>
                <a:cs typeface="+mj-cs"/>
              </a:rPr>
              <a:t>sarmstrong@mesoamericaregion.org</a:t>
            </a:r>
            <a:br>
              <a:rPr lang="en-US" sz="1400" dirty="0">
                <a:solidFill>
                  <a:schemeClr val="bg1"/>
                </a:solidFill>
                <a:latin typeface="Berlin Sans FB" pitchFamily="34" charset="0"/>
                <a:ea typeface="+mj-ea"/>
                <a:cs typeface="+mj-cs"/>
              </a:rPr>
            </a:br>
            <a:r>
              <a:rPr lang="en-US" sz="1400" dirty="0" err="1">
                <a:solidFill>
                  <a:schemeClr val="bg1"/>
                </a:solidFill>
                <a:latin typeface="Berlin Sans FB" pitchFamily="34" charset="0"/>
                <a:ea typeface="+mj-ea"/>
                <a:cs typeface="+mj-cs"/>
              </a:rPr>
              <a:t>earmstrong@mesoamericaregion.org</a:t>
            </a:r>
            <a:endParaRPr lang="en-US" dirty="0"/>
          </a:p>
        </p:txBody>
      </p:sp>
      <p:sp>
        <p:nvSpPr>
          <p:cNvPr id="5" name="TextBox 4">
            <a:extLst>
              <a:ext uri="{FF2B5EF4-FFF2-40B4-BE49-F238E27FC236}">
                <a16:creationId xmlns:a16="http://schemas.microsoft.com/office/drawing/2014/main" id="{F3438529-463F-9A42-B378-CCF4A867296B}"/>
              </a:ext>
            </a:extLst>
          </p:cNvPr>
          <p:cNvSpPr txBox="1"/>
          <p:nvPr/>
        </p:nvSpPr>
        <p:spPr>
          <a:xfrm>
            <a:off x="420329" y="5301208"/>
            <a:ext cx="4572000" cy="1077218"/>
          </a:xfrm>
          <a:prstGeom prst="rect">
            <a:avLst/>
          </a:prstGeom>
          <a:noFill/>
        </p:spPr>
        <p:txBody>
          <a:bodyPr wrap="square">
            <a:spAutoFit/>
          </a:bodyPr>
          <a:lstStyle/>
          <a:p>
            <a:pPr lvl="0" algn="r">
              <a:spcBef>
                <a:spcPct val="0"/>
              </a:spcBef>
            </a:pPr>
            <a:r>
              <a:rPr kumimoji="0" lang="en-US" sz="1800" b="1" i="0" u="none" strike="noStrike" kern="1200" cap="none" spc="0" normalizeH="0" baseline="0" noProof="0" dirty="0">
                <a:ln>
                  <a:noFill/>
                </a:ln>
                <a:solidFill>
                  <a:schemeClr val="bg1"/>
                </a:solidFill>
                <a:effectLst/>
                <a:uLnTx/>
                <a:uFillTx/>
                <a:latin typeface="Berlin Sans FB" pitchFamily="34" charset="0"/>
                <a:ea typeface="+mj-ea"/>
                <a:cs typeface="+mj-cs"/>
              </a:rPr>
              <a:t>Scott, Emily, Elijah </a:t>
            </a:r>
            <a:r>
              <a:rPr lang="en-US" b="1" dirty="0">
                <a:solidFill>
                  <a:schemeClr val="bg1"/>
                </a:solidFill>
                <a:latin typeface="Berlin Sans FB" pitchFamily="34" charset="0"/>
                <a:ea typeface="+mj-ea"/>
                <a:cs typeface="+mj-cs"/>
              </a:rPr>
              <a:t>&amp;</a:t>
            </a:r>
            <a:r>
              <a:rPr kumimoji="0" lang="en-US" sz="1800" b="1" i="0" u="none" strike="noStrike" kern="1200" cap="none" spc="0" normalizeH="0" baseline="0" noProof="0" dirty="0">
                <a:ln>
                  <a:noFill/>
                </a:ln>
                <a:solidFill>
                  <a:schemeClr val="bg1"/>
                </a:solidFill>
                <a:effectLst/>
                <a:uLnTx/>
                <a:uFillTx/>
                <a:latin typeface="Berlin Sans FB" pitchFamily="34" charset="0"/>
                <a:ea typeface="+mj-ea"/>
                <a:cs typeface="+mj-cs"/>
              </a:rPr>
              <a:t> Sydney Armstrong</a:t>
            </a:r>
            <a:br>
              <a:rPr kumimoji="0" lang="en-US" sz="1800" b="1" i="0" u="none" strike="noStrike" kern="1200" cap="none" spc="0" normalizeH="0" baseline="0" noProof="0" dirty="0">
                <a:ln>
                  <a:noFill/>
                </a:ln>
                <a:solidFill>
                  <a:schemeClr val="bg1"/>
                </a:solidFill>
                <a:effectLst/>
                <a:uLnTx/>
                <a:uFillTx/>
                <a:latin typeface="Berlin Sans FB" pitchFamily="34" charset="0"/>
                <a:ea typeface="+mj-ea"/>
                <a:cs typeface="+mj-cs"/>
              </a:rPr>
            </a:br>
            <a:r>
              <a:rPr lang="en-US" sz="1800" dirty="0">
                <a:solidFill>
                  <a:schemeClr val="bg1"/>
                </a:solidFill>
                <a:latin typeface="Berlin Sans FB" pitchFamily="34" charset="0"/>
                <a:ea typeface="+mj-ea"/>
                <a:cs typeface="+mj-cs"/>
              </a:rPr>
              <a:t>Global Missions &amp; Genesis Mesoamerica</a:t>
            </a:r>
          </a:p>
          <a:p>
            <a:pPr lvl="0" algn="r">
              <a:spcBef>
                <a:spcPct val="0"/>
              </a:spcBef>
            </a:pPr>
            <a:r>
              <a:rPr lang="en-US" sz="1400" dirty="0" err="1">
                <a:solidFill>
                  <a:schemeClr val="bg1"/>
                </a:solidFill>
                <a:latin typeface="Berlin Sans FB" pitchFamily="34" charset="0"/>
                <a:ea typeface="+mj-ea"/>
                <a:cs typeface="+mj-cs"/>
              </a:rPr>
              <a:t>sarmstrong@mesoamericaregion.org</a:t>
            </a:r>
            <a:endParaRPr lang="en-US" sz="1400" dirty="0">
              <a:solidFill>
                <a:schemeClr val="bg1"/>
              </a:solidFill>
              <a:latin typeface="Berlin Sans FB" pitchFamily="34" charset="0"/>
              <a:ea typeface="+mj-ea"/>
              <a:cs typeface="+mj-cs"/>
            </a:endParaRPr>
          </a:p>
          <a:p>
            <a:pPr lvl="0" algn="r">
              <a:spcBef>
                <a:spcPct val="0"/>
              </a:spcBef>
            </a:pPr>
            <a:r>
              <a:rPr lang="en-US" sz="1400" dirty="0" err="1">
                <a:solidFill>
                  <a:schemeClr val="bg1"/>
                </a:solidFill>
                <a:latin typeface="Berlin Sans FB" pitchFamily="34" charset="0"/>
                <a:ea typeface="+mj-ea"/>
                <a:cs typeface="+mj-cs"/>
              </a:rPr>
              <a:t>earmstrong@mesoamericaregion.org</a:t>
            </a:r>
            <a:endParaRPr lang="en-US" sz="1400" dirty="0">
              <a:solidFill>
                <a:schemeClr val="bg1"/>
              </a:solidFill>
              <a:latin typeface="Berlin Sans FB" pitchFamily="34" charset="0"/>
              <a:ea typeface="+mj-ea"/>
              <a:cs typeface="+mj-cs"/>
            </a:endParaRPr>
          </a:p>
        </p:txBody>
      </p:sp>
      <p:pic>
        <p:nvPicPr>
          <p:cNvPr id="7" name="Picture 6" descr="A group of people posing for a photo&#10;&#10;Description automatically generated">
            <a:extLst>
              <a:ext uri="{FF2B5EF4-FFF2-40B4-BE49-F238E27FC236}">
                <a16:creationId xmlns:a16="http://schemas.microsoft.com/office/drawing/2014/main" id="{95D0CF3D-4862-4D42-90B1-39EB004D3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708" y="219305"/>
            <a:ext cx="5256584" cy="3388537"/>
          </a:xfrm>
          <a:prstGeom prst="rect">
            <a:avLst/>
          </a:prstGeom>
          <a:ln w="254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3143248"/>
            <a:ext cx="4429156" cy="2677656"/>
          </a:xfrm>
          <a:prstGeom prst="rect">
            <a:avLst/>
          </a:prstGeom>
          <a:noFill/>
          <a:effectLst/>
        </p:spPr>
        <p:txBody>
          <a:bodyPr wrap="square" rtlCol="0">
            <a:spAutoFit/>
          </a:bodyPr>
          <a:lstStyle/>
          <a:p>
            <a:pPr algn="r"/>
            <a:r>
              <a:rPr lang="en-US" sz="2400" dirty="0" err="1">
                <a:latin typeface="Berlin Sans FB" pitchFamily="34" charset="0"/>
              </a:rPr>
              <a:t>Shifu</a:t>
            </a:r>
            <a:r>
              <a:rPr lang="en-US" sz="2400" dirty="0">
                <a:latin typeface="Berlin Sans FB" pitchFamily="34" charset="0"/>
              </a:rPr>
              <a:t> invests in Po.  Po longs for someone to help him and believe in him.</a:t>
            </a:r>
          </a:p>
          <a:p>
            <a:pPr algn="r"/>
            <a:endParaRPr lang="en-US" sz="2400" dirty="0">
              <a:latin typeface="Berlin Sans FB" pitchFamily="34" charset="0"/>
            </a:endParaRPr>
          </a:p>
          <a:p>
            <a:pPr algn="r"/>
            <a:r>
              <a:rPr lang="en-US" sz="2400" dirty="0">
                <a:latin typeface="Berlin Sans FB" pitchFamily="34" charset="0"/>
              </a:rPr>
              <a:t>Tigress fighting against Tai-lung: the Furious Five unite with her in her battle.</a:t>
            </a:r>
          </a:p>
        </p:txBody>
      </p:sp>
      <p:sp>
        <p:nvSpPr>
          <p:cNvPr id="10" name="9 Rectángulo"/>
          <p:cNvSpPr/>
          <p:nvPr/>
        </p:nvSpPr>
        <p:spPr>
          <a:xfrm>
            <a:off x="32" y="1808234"/>
            <a:ext cx="428621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3" name="12 CuadroTexto"/>
          <p:cNvSpPr txBox="1"/>
          <p:nvPr/>
        </p:nvSpPr>
        <p:spPr>
          <a:xfrm>
            <a:off x="32" y="1643050"/>
            <a:ext cx="4143340" cy="830997"/>
          </a:xfrm>
          <a:prstGeom prst="rect">
            <a:avLst/>
          </a:prstGeom>
          <a:noFill/>
        </p:spPr>
        <p:txBody>
          <a:bodyPr wrap="square" rtlCol="0">
            <a:spAutoFit/>
          </a:bodyPr>
          <a:lstStyle/>
          <a:p>
            <a:r>
              <a:rPr lang="es-ES" sz="4800" b="1" dirty="0">
                <a:solidFill>
                  <a:schemeClr val="bg1"/>
                </a:solidFill>
              </a:rPr>
              <a:t>C</a:t>
            </a:r>
            <a:r>
              <a:rPr lang="es-ES" sz="2400" b="1" dirty="0">
                <a:solidFill>
                  <a:schemeClr val="bg1"/>
                </a:solidFill>
              </a:rPr>
              <a:t>ONEXIÓN(ES) y </a:t>
            </a:r>
            <a:r>
              <a:rPr lang="es-ES" sz="4800" b="1" dirty="0">
                <a:solidFill>
                  <a:schemeClr val="bg1"/>
                </a:solidFill>
              </a:rPr>
              <a:t>C</a:t>
            </a:r>
            <a:r>
              <a:rPr lang="es-ES" sz="2400" b="1" dirty="0">
                <a:solidFill>
                  <a:schemeClr val="bg1"/>
                </a:solidFill>
              </a:rPr>
              <a:t>omunidad</a:t>
            </a:r>
          </a:p>
        </p:txBody>
      </p:sp>
      <p:sp>
        <p:nvSpPr>
          <p:cNvPr id="17" name="16 CuadroTexto"/>
          <p:cNvSpPr txBox="1"/>
          <p:nvPr/>
        </p:nvSpPr>
        <p:spPr>
          <a:xfrm>
            <a:off x="0" y="2714620"/>
            <a:ext cx="4429156" cy="2677656"/>
          </a:xfrm>
          <a:prstGeom prst="rect">
            <a:avLst/>
          </a:prstGeom>
          <a:noFill/>
          <a:effectLst/>
        </p:spPr>
        <p:txBody>
          <a:bodyPr wrap="square" rtlCol="0">
            <a:spAutoFit/>
          </a:bodyPr>
          <a:lstStyle/>
          <a:p>
            <a:r>
              <a:rPr lang="es-ES" sz="2400" dirty="0" err="1">
                <a:latin typeface="Berlin Sans FB" pitchFamily="34" charset="0"/>
              </a:rPr>
              <a:t>Shifu</a:t>
            </a:r>
            <a:r>
              <a:rPr lang="es-ES" sz="2400" dirty="0">
                <a:latin typeface="Berlin Sans FB" pitchFamily="34" charset="0"/>
              </a:rPr>
              <a:t> invirtiendo en Po.  Po anhela que alguien lo ayude y que crea en él.</a:t>
            </a:r>
          </a:p>
          <a:p>
            <a:endParaRPr lang="es-ES" sz="2400" dirty="0">
              <a:latin typeface="Berlin Sans FB" pitchFamily="34" charset="0"/>
            </a:endParaRPr>
          </a:p>
          <a:p>
            <a:r>
              <a:rPr lang="es-ES" sz="2400" dirty="0">
                <a:latin typeface="Berlin Sans FB" pitchFamily="34" charset="0"/>
              </a:rPr>
              <a:t>Tigresa luchando contra </a:t>
            </a:r>
            <a:r>
              <a:rPr lang="es-ES" sz="2400" dirty="0" err="1">
                <a:latin typeface="Berlin Sans FB" pitchFamily="34" charset="0"/>
              </a:rPr>
              <a:t>Tai-lung</a:t>
            </a:r>
            <a:r>
              <a:rPr lang="es-ES" sz="2400" dirty="0">
                <a:latin typeface="Berlin Sans FB" pitchFamily="34" charset="0"/>
              </a:rPr>
              <a:t>: los Cinco Furiosos se unen a ella en su batalla.</a:t>
            </a:r>
          </a:p>
        </p:txBody>
      </p:sp>
      <p:sp>
        <p:nvSpPr>
          <p:cNvPr id="11" name="10 Rectángulo"/>
          <p:cNvSpPr/>
          <p:nvPr/>
        </p:nvSpPr>
        <p:spPr>
          <a:xfrm>
            <a:off x="4857784" y="2236862"/>
            <a:ext cx="428621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5" name="14 CuadroTexto"/>
          <p:cNvSpPr txBox="1"/>
          <p:nvPr/>
        </p:nvSpPr>
        <p:spPr>
          <a:xfrm>
            <a:off x="4857784" y="2159493"/>
            <a:ext cx="4143340" cy="769441"/>
          </a:xfrm>
          <a:prstGeom prst="rect">
            <a:avLst/>
          </a:prstGeom>
          <a:noFill/>
        </p:spPr>
        <p:txBody>
          <a:bodyPr wrap="square" rtlCol="0">
            <a:spAutoFit/>
          </a:bodyPr>
          <a:lstStyle/>
          <a:p>
            <a:r>
              <a:rPr lang="es-ES" sz="4400" b="1" dirty="0">
                <a:solidFill>
                  <a:schemeClr val="bg1"/>
                </a:solidFill>
              </a:rPr>
              <a:t>C</a:t>
            </a:r>
            <a:r>
              <a:rPr lang="es-ES" sz="2000" b="1" dirty="0">
                <a:solidFill>
                  <a:schemeClr val="bg1"/>
                </a:solidFill>
              </a:rPr>
              <a:t>ONNECTION(S) &amp; </a:t>
            </a:r>
            <a:r>
              <a:rPr lang="es-ES" sz="4400" b="1" dirty="0">
                <a:solidFill>
                  <a:schemeClr val="bg1"/>
                </a:solidFill>
              </a:rPr>
              <a:t>C</a:t>
            </a:r>
            <a:r>
              <a:rPr lang="es-ES" sz="2000" b="1" dirty="0">
                <a:solidFill>
                  <a:schemeClr val="bg1"/>
                </a:solidFill>
              </a:rPr>
              <a:t>OMMUNITY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5 CuadroTexto"/>
          <p:cNvSpPr txBox="1"/>
          <p:nvPr/>
        </p:nvSpPr>
        <p:spPr>
          <a:xfrm>
            <a:off x="-32" y="1928802"/>
            <a:ext cx="3500462" cy="5201424"/>
          </a:xfrm>
          <a:prstGeom prst="rect">
            <a:avLst/>
          </a:prstGeom>
          <a:noFill/>
          <a:effectLst/>
        </p:spPr>
        <p:txBody>
          <a:bodyPr wrap="square" rtlCol="0">
            <a:spAutoFit/>
          </a:bodyPr>
          <a:lstStyle/>
          <a:p>
            <a:r>
              <a:rPr lang="es-ES" sz="2800" dirty="0">
                <a:solidFill>
                  <a:schemeClr val="bg1"/>
                </a:solidFill>
                <a:latin typeface="Berlin Sans FB" pitchFamily="34" charset="0"/>
              </a:rPr>
              <a:t>¿Qué implica esto para nuestro ministerio actual?</a:t>
            </a:r>
          </a:p>
          <a:p>
            <a:endParaRPr lang="es-ES" sz="2800" dirty="0">
              <a:latin typeface="Berlin Sans FB" pitchFamily="34" charset="0"/>
            </a:endParaRPr>
          </a:p>
          <a:p>
            <a:r>
              <a:rPr lang="es-ES" sz="2800" dirty="0">
                <a:latin typeface="Berlin Sans FB" pitchFamily="34" charset="0"/>
              </a:rPr>
              <a:t>Entre generaciones, multiplicando, desarrollando a los futuros</a:t>
            </a:r>
          </a:p>
          <a:p>
            <a:endParaRPr lang="es-ES" sz="2800" dirty="0">
              <a:latin typeface="Berlin Sans FB" pitchFamily="34" charset="0"/>
            </a:endParaRPr>
          </a:p>
          <a:p>
            <a:r>
              <a:rPr lang="es-ES" sz="2800" dirty="0">
                <a:latin typeface="Berlin Sans FB" pitchFamily="34" charset="0"/>
              </a:rPr>
              <a:t>Juntos luchemos; unidos vencemos</a:t>
            </a:r>
          </a:p>
          <a:p>
            <a:endParaRPr lang="es-ES" sz="2400" dirty="0">
              <a:latin typeface="Berlin Sans FB" pitchFamily="34" charset="0"/>
            </a:endParaRPr>
          </a:p>
        </p:txBody>
      </p:sp>
      <p:sp>
        <p:nvSpPr>
          <p:cNvPr id="7" name="6 CuadroTexto"/>
          <p:cNvSpPr txBox="1"/>
          <p:nvPr/>
        </p:nvSpPr>
        <p:spPr>
          <a:xfrm>
            <a:off x="5786446" y="1883056"/>
            <a:ext cx="3357554" cy="4832092"/>
          </a:xfrm>
          <a:prstGeom prst="rect">
            <a:avLst/>
          </a:prstGeom>
          <a:noFill/>
          <a:effectLst/>
        </p:spPr>
        <p:txBody>
          <a:bodyPr wrap="square" rtlCol="0">
            <a:spAutoFit/>
          </a:bodyPr>
          <a:lstStyle/>
          <a:p>
            <a:pPr algn="r"/>
            <a:r>
              <a:rPr lang="en-US" sz="2800" dirty="0">
                <a:latin typeface="Berlin Sans FB" pitchFamily="34" charset="0"/>
              </a:rPr>
              <a:t>  What does this      mean for our    current ministry?</a:t>
            </a:r>
          </a:p>
          <a:p>
            <a:pPr algn="r"/>
            <a:endParaRPr lang="en-US" sz="2800" dirty="0">
              <a:latin typeface="Berlin Sans FB" pitchFamily="34" charset="0"/>
            </a:endParaRPr>
          </a:p>
          <a:p>
            <a:pPr algn="r"/>
            <a:r>
              <a:rPr lang="en-US" sz="2800" dirty="0">
                <a:latin typeface="Berlin Sans FB" pitchFamily="34" charset="0"/>
              </a:rPr>
              <a:t>Between generations, multiplying, developing future leaders</a:t>
            </a:r>
          </a:p>
          <a:p>
            <a:pPr algn="r"/>
            <a:endParaRPr lang="en-US" sz="2800" dirty="0">
              <a:latin typeface="Berlin Sans FB" pitchFamily="34" charset="0"/>
            </a:endParaRPr>
          </a:p>
          <a:p>
            <a:pPr algn="r"/>
            <a:r>
              <a:rPr lang="en-US" sz="2800" dirty="0">
                <a:latin typeface="Berlin Sans FB" pitchFamily="34" charset="0"/>
              </a:rPr>
              <a:t>We fight together; we conquer together</a:t>
            </a:r>
          </a:p>
        </p:txBody>
      </p:sp>
      <p:sp>
        <p:nvSpPr>
          <p:cNvPr id="8" name="7 Rectángulo"/>
          <p:cNvSpPr/>
          <p:nvPr/>
        </p:nvSpPr>
        <p:spPr>
          <a:xfrm>
            <a:off x="32" y="500042"/>
            <a:ext cx="2571704" cy="128588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9" name="8 CuadroTexto"/>
          <p:cNvSpPr txBox="1"/>
          <p:nvPr/>
        </p:nvSpPr>
        <p:spPr>
          <a:xfrm>
            <a:off x="32" y="334858"/>
            <a:ext cx="2485979" cy="1569660"/>
          </a:xfrm>
          <a:prstGeom prst="rect">
            <a:avLst/>
          </a:prstGeom>
          <a:noFill/>
        </p:spPr>
        <p:txBody>
          <a:bodyPr wrap="square" rtlCol="0">
            <a:spAutoFit/>
          </a:bodyPr>
          <a:lstStyle/>
          <a:p>
            <a:r>
              <a:rPr lang="es-ES" sz="4800" b="1" dirty="0">
                <a:solidFill>
                  <a:schemeClr val="bg1"/>
                </a:solidFill>
              </a:rPr>
              <a:t>C</a:t>
            </a:r>
            <a:r>
              <a:rPr lang="es-ES" sz="2400" b="1" dirty="0">
                <a:solidFill>
                  <a:schemeClr val="bg1"/>
                </a:solidFill>
              </a:rPr>
              <a:t>ONEXIÓN(ES) y </a:t>
            </a:r>
            <a:r>
              <a:rPr lang="es-ES" sz="4800" b="1" dirty="0">
                <a:solidFill>
                  <a:schemeClr val="bg1"/>
                </a:solidFill>
              </a:rPr>
              <a:t>C</a:t>
            </a:r>
            <a:r>
              <a:rPr lang="es-ES" sz="2400" b="1" dirty="0">
                <a:solidFill>
                  <a:schemeClr val="bg1"/>
                </a:solidFill>
              </a:rPr>
              <a:t>omunidad</a:t>
            </a:r>
          </a:p>
        </p:txBody>
      </p:sp>
      <p:sp>
        <p:nvSpPr>
          <p:cNvPr id="10" name="9 Rectángulo"/>
          <p:cNvSpPr/>
          <p:nvPr/>
        </p:nvSpPr>
        <p:spPr>
          <a:xfrm>
            <a:off x="6572264" y="428604"/>
            <a:ext cx="2571736" cy="13573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r"/>
            <a:endParaRPr lang="es-ES" dirty="0"/>
          </a:p>
        </p:txBody>
      </p:sp>
      <p:sp>
        <p:nvSpPr>
          <p:cNvPr id="12" name="11 CuadroTexto"/>
          <p:cNvSpPr txBox="1"/>
          <p:nvPr/>
        </p:nvSpPr>
        <p:spPr>
          <a:xfrm>
            <a:off x="6929454" y="357166"/>
            <a:ext cx="2214546" cy="1446550"/>
          </a:xfrm>
          <a:prstGeom prst="rect">
            <a:avLst/>
          </a:prstGeom>
          <a:noFill/>
        </p:spPr>
        <p:txBody>
          <a:bodyPr wrap="square" rtlCol="0">
            <a:spAutoFit/>
          </a:bodyPr>
          <a:lstStyle/>
          <a:p>
            <a:r>
              <a:rPr lang="es-ES" sz="4400" b="1" dirty="0">
                <a:solidFill>
                  <a:schemeClr val="bg1"/>
                </a:solidFill>
              </a:rPr>
              <a:t>C</a:t>
            </a:r>
            <a:r>
              <a:rPr lang="es-ES" sz="2000" b="1" dirty="0">
                <a:solidFill>
                  <a:schemeClr val="bg1"/>
                </a:solidFill>
              </a:rPr>
              <a:t>ONNECTION(S) &amp; </a:t>
            </a:r>
            <a:r>
              <a:rPr lang="es-ES" sz="4400" b="1" dirty="0">
                <a:solidFill>
                  <a:schemeClr val="bg1"/>
                </a:solidFill>
              </a:rPr>
              <a:t>C</a:t>
            </a:r>
            <a:r>
              <a:rPr lang="es-ES" sz="2000" b="1" dirty="0">
                <a:solidFill>
                  <a:schemeClr val="bg1"/>
                </a:solidFill>
              </a:rPr>
              <a:t>OMMUNITY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643438" y="571480"/>
            <a:ext cx="4500562" cy="2308324"/>
          </a:xfrm>
          <a:prstGeom prst="rect">
            <a:avLst/>
          </a:prstGeom>
          <a:noFill/>
          <a:effectLst>
            <a:outerShdw blurRad="50800" dist="25400" dir="5400000" algn="ctr" rotWithShape="0">
              <a:schemeClr val="tx1"/>
            </a:outerShdw>
          </a:effectLst>
        </p:spPr>
        <p:txBody>
          <a:bodyPr wrap="square" rtlCol="0">
            <a:spAutoFit/>
          </a:bodyPr>
          <a:lstStyle/>
          <a:p>
            <a:pPr algn="ctr"/>
            <a:r>
              <a:rPr lang="en-US" sz="3600" dirty="0">
                <a:solidFill>
                  <a:schemeClr val="bg1"/>
                </a:solidFill>
                <a:latin typeface="Berlin Sans FB" pitchFamily="34" charset="0"/>
              </a:rPr>
              <a:t>We want our missions ministries to be effective and powerful and…EPIC!!</a:t>
            </a:r>
          </a:p>
        </p:txBody>
      </p:sp>
      <p:sp>
        <p:nvSpPr>
          <p:cNvPr id="11" name="10 CuadroTexto"/>
          <p:cNvSpPr txBox="1"/>
          <p:nvPr/>
        </p:nvSpPr>
        <p:spPr>
          <a:xfrm>
            <a:off x="0" y="571480"/>
            <a:ext cx="4500562" cy="2862322"/>
          </a:xfrm>
          <a:prstGeom prst="rect">
            <a:avLst/>
          </a:prstGeom>
          <a:noFill/>
          <a:effectLst>
            <a:outerShdw blurRad="50800" dist="25400" dir="5400000" algn="ctr" rotWithShape="0">
              <a:schemeClr val="tx1"/>
            </a:outerShdw>
          </a:effectLst>
        </p:spPr>
        <p:txBody>
          <a:bodyPr wrap="square" rtlCol="0">
            <a:spAutoFit/>
          </a:bodyPr>
          <a:lstStyle/>
          <a:p>
            <a:pPr algn="ctr"/>
            <a:r>
              <a:rPr lang="en-US" sz="3600" dirty="0" err="1">
                <a:solidFill>
                  <a:schemeClr val="bg1"/>
                </a:solidFill>
                <a:latin typeface="Berlin Sans FB" pitchFamily="34" charset="0"/>
              </a:rPr>
              <a:t>Queremos</a:t>
            </a:r>
            <a:r>
              <a:rPr lang="en-US" sz="3600" dirty="0">
                <a:solidFill>
                  <a:schemeClr val="bg1"/>
                </a:solidFill>
                <a:latin typeface="Berlin Sans FB" pitchFamily="34" charset="0"/>
              </a:rPr>
              <a:t> que </a:t>
            </a:r>
            <a:r>
              <a:rPr lang="en-US" sz="3600" dirty="0" err="1">
                <a:solidFill>
                  <a:schemeClr val="bg1"/>
                </a:solidFill>
                <a:latin typeface="Berlin Sans FB" pitchFamily="34" charset="0"/>
              </a:rPr>
              <a:t>nuestros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ministerios</a:t>
            </a:r>
            <a:r>
              <a:rPr lang="en-US" sz="3600" dirty="0">
                <a:solidFill>
                  <a:schemeClr val="bg1"/>
                </a:solidFill>
                <a:latin typeface="Berlin Sans FB" pitchFamily="34" charset="0"/>
              </a:rPr>
              <a:t> de </a:t>
            </a:r>
            <a:r>
              <a:rPr lang="en-US" sz="3600" dirty="0" err="1">
                <a:solidFill>
                  <a:schemeClr val="bg1"/>
                </a:solidFill>
                <a:latin typeface="Berlin Sans FB" pitchFamily="34" charset="0"/>
              </a:rPr>
              <a:t>misiones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sean</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efectivos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poderosos</a:t>
            </a:r>
            <a:r>
              <a:rPr lang="en-US" sz="3600" dirty="0">
                <a:solidFill>
                  <a:schemeClr val="bg1"/>
                </a:solidFill>
                <a:latin typeface="Berlin Sans FB" pitchFamily="34" charset="0"/>
              </a:rPr>
              <a:t> y ÉPICOS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71438" y="2285992"/>
            <a:ext cx="3643306" cy="4524315"/>
          </a:xfrm>
          <a:prstGeom prst="rect">
            <a:avLst/>
          </a:prstGeom>
          <a:noFill/>
          <a:effectLst/>
        </p:spPr>
        <p:txBody>
          <a:bodyPr wrap="square" rtlCol="0">
            <a:spAutoFit/>
          </a:bodyPr>
          <a:lstStyle/>
          <a:p>
            <a:r>
              <a:rPr lang="es-ES" sz="2400" dirty="0">
                <a:latin typeface="Berlin Sans FB" pitchFamily="34" charset="0"/>
              </a:rPr>
              <a:t>Que el Dios que quiere que </a:t>
            </a:r>
            <a:r>
              <a:rPr lang="es-ES" sz="2400" b="1" dirty="0">
                <a:latin typeface="Berlin Sans FB" pitchFamily="34" charset="0"/>
              </a:rPr>
              <a:t>participemos</a:t>
            </a:r>
            <a:r>
              <a:rPr lang="es-ES" sz="2400" dirty="0">
                <a:latin typeface="Berlin Sans FB" pitchFamily="34" charset="0"/>
              </a:rPr>
              <a:t> con él en su misión, que </a:t>
            </a:r>
            <a:r>
              <a:rPr lang="es-ES" sz="2400" b="1" dirty="0">
                <a:latin typeface="Berlin Sans FB" pitchFamily="34" charset="0"/>
              </a:rPr>
              <a:t>experimentemos</a:t>
            </a:r>
            <a:r>
              <a:rPr lang="es-ES" sz="2400" dirty="0">
                <a:latin typeface="Berlin Sans FB" pitchFamily="34" charset="0"/>
              </a:rPr>
              <a:t> su presencia, que nos </a:t>
            </a:r>
            <a:r>
              <a:rPr lang="es-ES" sz="2400">
                <a:latin typeface="Berlin Sans FB" pitchFamily="34" charset="0"/>
              </a:rPr>
              <a:t>creó a </a:t>
            </a:r>
            <a:r>
              <a:rPr lang="es-ES" sz="2400" dirty="0">
                <a:latin typeface="Berlin Sans FB" pitchFamily="34" charset="0"/>
              </a:rPr>
              <a:t>su </a:t>
            </a:r>
            <a:r>
              <a:rPr lang="es-ES" sz="2400" b="1" dirty="0">
                <a:latin typeface="Berlin Sans FB" pitchFamily="34" charset="0"/>
              </a:rPr>
              <a:t>imagen</a:t>
            </a:r>
            <a:r>
              <a:rPr lang="es-ES" sz="2400" dirty="0">
                <a:latin typeface="Berlin Sans FB" pitchFamily="34" charset="0"/>
              </a:rPr>
              <a:t>, y que nos invita a ser parte de su </a:t>
            </a:r>
            <a:r>
              <a:rPr lang="es-ES" sz="2400" b="1" dirty="0">
                <a:latin typeface="Berlin Sans FB" pitchFamily="34" charset="0"/>
              </a:rPr>
              <a:t>comunidad </a:t>
            </a:r>
            <a:r>
              <a:rPr lang="es-ES" sz="2400" dirty="0">
                <a:latin typeface="Berlin Sans FB" pitchFamily="34" charset="0"/>
              </a:rPr>
              <a:t>nos dé un deseo profundo y la creatividad para ministrar con nuestra generación posmoderna.</a:t>
            </a:r>
          </a:p>
        </p:txBody>
      </p:sp>
      <p:sp>
        <p:nvSpPr>
          <p:cNvPr id="4" name="3 CuadroTexto"/>
          <p:cNvSpPr txBox="1"/>
          <p:nvPr/>
        </p:nvSpPr>
        <p:spPr>
          <a:xfrm>
            <a:off x="428596" y="1000108"/>
            <a:ext cx="3786182" cy="830997"/>
          </a:xfrm>
          <a:prstGeom prst="rect">
            <a:avLst/>
          </a:prstGeom>
          <a:noFill/>
          <a:effectLst>
            <a:outerShdw blurRad="50800" dist="25400" dir="5400000" algn="ctr" rotWithShape="0">
              <a:schemeClr val="tx1"/>
            </a:outerShdw>
          </a:effectLst>
        </p:spPr>
        <p:txBody>
          <a:bodyPr wrap="square" rtlCol="0">
            <a:spAutoFit/>
          </a:bodyPr>
          <a:lstStyle/>
          <a:p>
            <a:pPr algn="ctr"/>
            <a:r>
              <a:rPr lang="en-US" sz="2400" b="1" u="sng" dirty="0" err="1">
                <a:solidFill>
                  <a:schemeClr val="bg1"/>
                </a:solidFill>
                <a:latin typeface="Berlin Sans FB" pitchFamily="34" charset="0"/>
              </a:rPr>
              <a:t>Terminemos</a:t>
            </a:r>
            <a:r>
              <a:rPr lang="en-US" sz="2400" b="1" u="sng" dirty="0">
                <a:solidFill>
                  <a:schemeClr val="bg1"/>
                </a:solidFill>
                <a:latin typeface="Berlin Sans FB" pitchFamily="34" charset="0"/>
              </a:rPr>
              <a:t> con </a:t>
            </a:r>
            <a:r>
              <a:rPr lang="en-US" sz="2400" b="1" u="sng" dirty="0" err="1">
                <a:solidFill>
                  <a:schemeClr val="bg1"/>
                </a:solidFill>
                <a:latin typeface="Berlin Sans FB" pitchFamily="34" charset="0"/>
              </a:rPr>
              <a:t>una</a:t>
            </a:r>
            <a:r>
              <a:rPr lang="en-US" sz="2400" b="1" u="sng" dirty="0">
                <a:solidFill>
                  <a:schemeClr val="bg1"/>
                </a:solidFill>
                <a:latin typeface="Berlin Sans FB" pitchFamily="34" charset="0"/>
              </a:rPr>
              <a:t> </a:t>
            </a:r>
            <a:r>
              <a:rPr lang="en-US" sz="2400" b="1" u="sng" dirty="0" err="1">
                <a:solidFill>
                  <a:schemeClr val="bg1"/>
                </a:solidFill>
                <a:latin typeface="Berlin Sans FB" pitchFamily="34" charset="0"/>
              </a:rPr>
              <a:t>bendición</a:t>
            </a:r>
            <a:r>
              <a:rPr lang="en-US" sz="2400" b="1" u="sng" dirty="0">
                <a:solidFill>
                  <a:schemeClr val="bg1"/>
                </a:solidFill>
                <a:latin typeface="Berlin Sans FB" pitchFamily="34" charset="0"/>
              </a:rPr>
              <a:t>:</a:t>
            </a:r>
            <a:r>
              <a:rPr lang="es-ES" sz="2400" dirty="0">
                <a:latin typeface="Berlin Sans FB" pitchFamily="34" charset="0"/>
              </a:rPr>
              <a:t>.</a:t>
            </a:r>
          </a:p>
        </p:txBody>
      </p:sp>
      <p:sp>
        <p:nvSpPr>
          <p:cNvPr id="5" name="4 CuadroTexto"/>
          <p:cNvSpPr txBox="1"/>
          <p:nvPr/>
        </p:nvSpPr>
        <p:spPr>
          <a:xfrm>
            <a:off x="0" y="201019"/>
            <a:ext cx="4572000" cy="584775"/>
          </a:xfrm>
          <a:prstGeom prst="rect">
            <a:avLst/>
          </a:prstGeom>
          <a:noFill/>
          <a:effectLst>
            <a:outerShdw blurRad="50800" dist="25400" dir="5400000" algn="ctr" rotWithShape="0">
              <a:schemeClr val="tx1"/>
            </a:outerShdw>
          </a:effectLst>
        </p:spPr>
        <p:txBody>
          <a:bodyPr wrap="square" rtlCol="0">
            <a:spAutoFit/>
          </a:bodyPr>
          <a:lstStyle/>
          <a:p>
            <a:pPr algn="ctr"/>
            <a:r>
              <a:rPr lang="en-US" sz="3200" b="1" u="sng" dirty="0">
                <a:solidFill>
                  <a:schemeClr val="bg1"/>
                </a:solidFill>
                <a:latin typeface="Berlin Sans FB" pitchFamily="34" charset="0"/>
              </a:rPr>
              <a:t>¿</a:t>
            </a:r>
            <a:r>
              <a:rPr lang="en-US" sz="3200" b="1" u="sng" dirty="0" err="1">
                <a:solidFill>
                  <a:schemeClr val="bg1"/>
                </a:solidFill>
                <a:latin typeface="Berlin Sans FB" pitchFamily="34" charset="0"/>
              </a:rPr>
              <a:t>Otros</a:t>
            </a:r>
            <a:r>
              <a:rPr lang="en-US" sz="3200" b="1" u="sng" dirty="0">
                <a:solidFill>
                  <a:schemeClr val="bg1"/>
                </a:solidFill>
                <a:latin typeface="Berlin Sans FB" pitchFamily="34" charset="0"/>
              </a:rPr>
              <a:t> </a:t>
            </a:r>
            <a:r>
              <a:rPr lang="en-US" sz="3200" b="1" u="sng" dirty="0" err="1">
                <a:solidFill>
                  <a:schemeClr val="bg1"/>
                </a:solidFill>
                <a:latin typeface="Berlin Sans FB" pitchFamily="34" charset="0"/>
              </a:rPr>
              <a:t>Comentarios</a:t>
            </a:r>
            <a:r>
              <a:rPr lang="en-US" sz="3200" b="1" u="sng" dirty="0">
                <a:solidFill>
                  <a:schemeClr val="bg1"/>
                </a:solidFill>
                <a:latin typeface="Berlin Sans FB" pitchFamily="34" charset="0"/>
              </a:rPr>
              <a:t>?</a:t>
            </a:r>
            <a:endParaRPr lang="es-ES" sz="3200" dirty="0">
              <a:latin typeface="Berlin Sans FB" pitchFamily="34" charset="0"/>
            </a:endParaRPr>
          </a:p>
        </p:txBody>
      </p:sp>
      <p:sp>
        <p:nvSpPr>
          <p:cNvPr id="6" name="5 CuadroTexto"/>
          <p:cNvSpPr txBox="1"/>
          <p:nvPr/>
        </p:nvSpPr>
        <p:spPr>
          <a:xfrm>
            <a:off x="5334000" y="2289465"/>
            <a:ext cx="3810032" cy="4524315"/>
          </a:xfrm>
          <a:prstGeom prst="rect">
            <a:avLst/>
          </a:prstGeom>
          <a:noFill/>
          <a:effectLst/>
        </p:spPr>
        <p:txBody>
          <a:bodyPr wrap="square" rtlCol="0">
            <a:spAutoFit/>
          </a:bodyPr>
          <a:lstStyle/>
          <a:p>
            <a:pPr algn="r"/>
            <a:r>
              <a:rPr lang="en-US" sz="2400" dirty="0">
                <a:latin typeface="Berlin Sans FB" pitchFamily="34" charset="0"/>
              </a:rPr>
              <a:t>May the God who wants us to </a:t>
            </a:r>
            <a:r>
              <a:rPr lang="en-US" sz="2400" b="1" dirty="0">
                <a:latin typeface="Berlin Sans FB" pitchFamily="34" charset="0"/>
              </a:rPr>
              <a:t>participate</a:t>
            </a:r>
            <a:r>
              <a:rPr lang="en-US" sz="2400" dirty="0">
                <a:latin typeface="Berlin Sans FB" pitchFamily="34" charset="0"/>
              </a:rPr>
              <a:t> with Him in His mission, to </a:t>
            </a:r>
            <a:r>
              <a:rPr lang="en-US" sz="2400" b="1" dirty="0">
                <a:latin typeface="Berlin Sans FB" pitchFamily="34" charset="0"/>
              </a:rPr>
              <a:t>experience</a:t>
            </a:r>
            <a:r>
              <a:rPr lang="en-US" sz="2400" dirty="0">
                <a:latin typeface="Berlin Sans FB" pitchFamily="34" charset="0"/>
              </a:rPr>
              <a:t> His presence, the God who created us in His </a:t>
            </a:r>
            <a:r>
              <a:rPr lang="en-US" sz="2400" b="1" dirty="0">
                <a:latin typeface="Berlin Sans FB" pitchFamily="34" charset="0"/>
              </a:rPr>
              <a:t>image</a:t>
            </a:r>
            <a:r>
              <a:rPr lang="en-US" sz="2400" dirty="0">
                <a:latin typeface="Berlin Sans FB" pitchFamily="34" charset="0"/>
              </a:rPr>
              <a:t>, and who invites us to be part of His </a:t>
            </a:r>
            <a:r>
              <a:rPr lang="en-US" sz="2400" b="1" dirty="0">
                <a:latin typeface="Berlin Sans FB" pitchFamily="34" charset="0"/>
              </a:rPr>
              <a:t>community</a:t>
            </a:r>
            <a:r>
              <a:rPr lang="en-US" sz="2400" dirty="0">
                <a:latin typeface="Berlin Sans FB" pitchFamily="34" charset="0"/>
              </a:rPr>
              <a:t>…</a:t>
            </a:r>
          </a:p>
          <a:p>
            <a:pPr algn="r"/>
            <a:r>
              <a:rPr lang="en-US" sz="2400" dirty="0">
                <a:latin typeface="Berlin Sans FB" pitchFamily="34" charset="0"/>
              </a:rPr>
              <a:t>give us a profound desire and the creativity needed in order to minister effectively with our postmodern generation.</a:t>
            </a:r>
          </a:p>
        </p:txBody>
      </p:sp>
      <p:sp>
        <p:nvSpPr>
          <p:cNvPr id="7" name="6 CuadroTexto"/>
          <p:cNvSpPr txBox="1"/>
          <p:nvPr/>
        </p:nvSpPr>
        <p:spPr>
          <a:xfrm>
            <a:off x="4643438" y="1428736"/>
            <a:ext cx="4500562" cy="461665"/>
          </a:xfrm>
          <a:prstGeom prst="rect">
            <a:avLst/>
          </a:prstGeom>
          <a:noFill/>
          <a:effectLst>
            <a:outerShdw blurRad="50800" dist="25400" dir="5400000" algn="ctr" rotWithShape="0">
              <a:schemeClr val="tx1"/>
            </a:outerShdw>
          </a:effectLst>
        </p:spPr>
        <p:txBody>
          <a:bodyPr wrap="square" rtlCol="0">
            <a:spAutoFit/>
          </a:bodyPr>
          <a:lstStyle/>
          <a:p>
            <a:pPr algn="ctr"/>
            <a:r>
              <a:rPr lang="en-US" sz="2400" b="1" u="sng" dirty="0">
                <a:solidFill>
                  <a:schemeClr val="bg1"/>
                </a:solidFill>
                <a:latin typeface="Berlin Sans FB" pitchFamily="34" charset="0"/>
              </a:rPr>
              <a:t>Let’s end with a blessing:</a:t>
            </a:r>
          </a:p>
        </p:txBody>
      </p:sp>
      <p:sp>
        <p:nvSpPr>
          <p:cNvPr id="8" name="7 CuadroTexto"/>
          <p:cNvSpPr txBox="1"/>
          <p:nvPr/>
        </p:nvSpPr>
        <p:spPr>
          <a:xfrm>
            <a:off x="4643470" y="204492"/>
            <a:ext cx="4500530" cy="1077218"/>
          </a:xfrm>
          <a:prstGeom prst="rect">
            <a:avLst/>
          </a:prstGeom>
          <a:noFill/>
          <a:effectLst>
            <a:outerShdw blurRad="50800" dist="25400" dir="5400000" algn="ctr" rotWithShape="0">
              <a:schemeClr val="tx1"/>
            </a:outerShdw>
          </a:effectLst>
        </p:spPr>
        <p:txBody>
          <a:bodyPr wrap="square" rtlCol="0">
            <a:spAutoFit/>
          </a:bodyPr>
          <a:lstStyle/>
          <a:p>
            <a:pPr algn="ctr"/>
            <a:r>
              <a:rPr lang="en-US" sz="3200" b="1" u="sng" dirty="0">
                <a:solidFill>
                  <a:schemeClr val="bg1"/>
                </a:solidFill>
                <a:latin typeface="Berlin Sans FB" pitchFamily="34" charset="0"/>
              </a:rPr>
              <a:t>Other Comments or Questions?</a:t>
            </a:r>
            <a:endParaRPr lang="es-ES" sz="3200" dirty="0">
              <a:latin typeface="Berlin Sans FB"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1357290" y="0"/>
            <a:ext cx="7535190" cy="892552"/>
          </a:xfrm>
          <a:prstGeom prst="rect">
            <a:avLst/>
          </a:prstGeom>
          <a:noFill/>
        </p:spPr>
        <p:txBody>
          <a:bodyPr wrap="square" rtlCol="0">
            <a:spAutoFit/>
          </a:bodyPr>
          <a:lstStyle/>
          <a:p>
            <a:endParaRPr lang="es-ES" sz="2400" b="1" dirty="0">
              <a:solidFill>
                <a:schemeClr val="bg1"/>
              </a:solidFill>
            </a:endParaRPr>
          </a:p>
          <a:p>
            <a:r>
              <a:rPr lang="es-ES" sz="2800" b="1" dirty="0">
                <a:solidFill>
                  <a:schemeClr val="bg1"/>
                </a:solidFill>
              </a:rPr>
              <a:t>Un Ministerio ÉPICO en un Mundo Posmoderno</a:t>
            </a:r>
          </a:p>
        </p:txBody>
      </p:sp>
      <p:sp>
        <p:nvSpPr>
          <p:cNvPr id="6" name="5 CuadroTexto"/>
          <p:cNvSpPr txBox="1"/>
          <p:nvPr/>
        </p:nvSpPr>
        <p:spPr>
          <a:xfrm>
            <a:off x="928662" y="1371600"/>
            <a:ext cx="6858048" cy="523220"/>
          </a:xfrm>
          <a:prstGeom prst="rect">
            <a:avLst/>
          </a:prstGeom>
          <a:noFill/>
        </p:spPr>
        <p:txBody>
          <a:bodyPr wrap="square" rtlCol="0">
            <a:spAutoFit/>
          </a:bodyPr>
          <a:lstStyle/>
          <a:p>
            <a:pPr algn="r"/>
            <a:r>
              <a:rPr lang="en-US" sz="2800" b="1" dirty="0">
                <a:solidFill>
                  <a:schemeClr val="bg1"/>
                </a:solidFill>
              </a:rPr>
              <a:t>EPIC Ministry in a Postmodern World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0" y="357166"/>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6215074" y="357166"/>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4" name="3 CuadroTexto"/>
          <p:cNvSpPr txBox="1"/>
          <p:nvPr/>
        </p:nvSpPr>
        <p:spPr>
          <a:xfrm>
            <a:off x="0" y="371914"/>
            <a:ext cx="3357554" cy="492443"/>
          </a:xfrm>
          <a:prstGeom prst="rect">
            <a:avLst/>
          </a:prstGeom>
          <a:noFill/>
        </p:spPr>
        <p:txBody>
          <a:bodyPr wrap="square" rtlCol="0">
            <a:spAutoFit/>
          </a:bodyPr>
          <a:lstStyle/>
          <a:p>
            <a:r>
              <a:rPr lang="es-ES" sz="2600" b="1" dirty="0">
                <a:solidFill>
                  <a:schemeClr val="bg1"/>
                </a:solidFill>
              </a:rPr>
              <a:t>Algunas Advertencias</a:t>
            </a:r>
          </a:p>
        </p:txBody>
      </p:sp>
      <p:sp>
        <p:nvSpPr>
          <p:cNvPr id="5" name="4 CuadroTexto"/>
          <p:cNvSpPr txBox="1"/>
          <p:nvPr/>
        </p:nvSpPr>
        <p:spPr>
          <a:xfrm>
            <a:off x="6215074" y="357166"/>
            <a:ext cx="2928926" cy="492443"/>
          </a:xfrm>
          <a:prstGeom prst="rect">
            <a:avLst/>
          </a:prstGeom>
          <a:noFill/>
        </p:spPr>
        <p:txBody>
          <a:bodyPr wrap="square" rtlCol="0">
            <a:spAutoFit/>
          </a:bodyPr>
          <a:lstStyle/>
          <a:p>
            <a:pPr algn="r"/>
            <a:r>
              <a:rPr lang="es-ES" sz="2600" b="1" dirty="0">
                <a:solidFill>
                  <a:schemeClr val="bg1"/>
                </a:solidFill>
              </a:rPr>
              <a:t>A </a:t>
            </a:r>
            <a:r>
              <a:rPr lang="es-ES" sz="2600" b="1" dirty="0" err="1">
                <a:solidFill>
                  <a:schemeClr val="bg1"/>
                </a:solidFill>
              </a:rPr>
              <a:t>Few</a:t>
            </a:r>
            <a:r>
              <a:rPr lang="es-ES" sz="2600" b="1" dirty="0">
                <a:solidFill>
                  <a:schemeClr val="bg1"/>
                </a:solidFill>
              </a:rPr>
              <a:t> </a:t>
            </a:r>
            <a:r>
              <a:rPr lang="es-ES" sz="2600" b="1" dirty="0" err="1">
                <a:solidFill>
                  <a:schemeClr val="bg1"/>
                </a:solidFill>
              </a:rPr>
              <a:t>Warnings</a:t>
            </a:r>
            <a:endParaRPr lang="es-ES" sz="2600" b="1" dirty="0">
              <a:solidFill>
                <a:schemeClr val="bg1"/>
              </a:solidFill>
            </a:endParaRPr>
          </a:p>
        </p:txBody>
      </p:sp>
      <p:sp>
        <p:nvSpPr>
          <p:cNvPr id="6" name="5 CuadroTexto"/>
          <p:cNvSpPr txBox="1"/>
          <p:nvPr/>
        </p:nvSpPr>
        <p:spPr>
          <a:xfrm>
            <a:off x="142844" y="954588"/>
            <a:ext cx="3000396" cy="5570756"/>
          </a:xfrm>
          <a:prstGeom prst="rect">
            <a:avLst/>
          </a:prstGeom>
          <a:noFill/>
          <a:effectLst/>
        </p:spPr>
        <p:txBody>
          <a:bodyPr wrap="square" rtlCol="0">
            <a:spAutoFit/>
          </a:bodyPr>
          <a:lstStyle/>
          <a:p>
            <a:r>
              <a:rPr lang="es-ES" sz="2800" dirty="0">
                <a:solidFill>
                  <a:schemeClr val="bg1"/>
                </a:solidFill>
                <a:latin typeface="Berlin Sans FB" pitchFamily="34" charset="0"/>
              </a:rPr>
              <a:t>Falta de tiempo.</a:t>
            </a:r>
          </a:p>
          <a:p>
            <a:endParaRPr lang="es-ES" sz="2800" dirty="0">
              <a:solidFill>
                <a:schemeClr val="bg1"/>
              </a:solidFill>
              <a:latin typeface="Berlin Sans FB" pitchFamily="34" charset="0"/>
            </a:endParaRPr>
          </a:p>
          <a:p>
            <a:r>
              <a:rPr lang="es-ES" sz="2800" dirty="0">
                <a:solidFill>
                  <a:schemeClr val="bg1"/>
                </a:solidFill>
                <a:latin typeface="Berlin Sans FB" pitchFamily="34" charset="0"/>
              </a:rPr>
              <a:t>Un enfoque específico.</a:t>
            </a:r>
          </a:p>
          <a:p>
            <a:endParaRPr lang="es-ES" sz="2800" dirty="0">
              <a:solidFill>
                <a:schemeClr val="bg1"/>
              </a:solidFill>
              <a:latin typeface="Berlin Sans FB" pitchFamily="34" charset="0"/>
            </a:endParaRPr>
          </a:p>
          <a:p>
            <a:r>
              <a:rPr lang="es-ES" sz="2700" dirty="0">
                <a:latin typeface="Berlin Sans FB" pitchFamily="34" charset="0"/>
              </a:rPr>
              <a:t>La meta de nuestro tiempo juntos es salir con una mayor comprensión de cómo crear </a:t>
            </a:r>
            <a:r>
              <a:rPr lang="es-ES" sz="2700" b="1" dirty="0">
                <a:latin typeface="Berlin Sans FB" pitchFamily="34" charset="0"/>
              </a:rPr>
              <a:t>pasión</a:t>
            </a:r>
            <a:r>
              <a:rPr lang="es-ES" sz="2700" dirty="0">
                <a:latin typeface="Berlin Sans FB" pitchFamily="34" charset="0"/>
              </a:rPr>
              <a:t> en nuestros jóvenes posmodernos por la </a:t>
            </a:r>
            <a:r>
              <a:rPr lang="es-ES" sz="2700" b="1" dirty="0">
                <a:latin typeface="Berlin Sans FB" pitchFamily="34" charset="0"/>
              </a:rPr>
              <a:t>misión</a:t>
            </a:r>
            <a:r>
              <a:rPr lang="es-ES" sz="2700" dirty="0">
                <a:latin typeface="Berlin Sans FB" pitchFamily="34" charset="0"/>
              </a:rPr>
              <a:t> de Dios.</a:t>
            </a:r>
          </a:p>
        </p:txBody>
      </p:sp>
      <p:sp>
        <p:nvSpPr>
          <p:cNvPr id="7" name="6 CuadroTexto"/>
          <p:cNvSpPr txBox="1"/>
          <p:nvPr/>
        </p:nvSpPr>
        <p:spPr>
          <a:xfrm>
            <a:off x="6072198" y="928670"/>
            <a:ext cx="3000396" cy="6063198"/>
          </a:xfrm>
          <a:prstGeom prst="rect">
            <a:avLst/>
          </a:prstGeom>
          <a:noFill/>
          <a:effectLst/>
        </p:spPr>
        <p:txBody>
          <a:bodyPr wrap="square" rtlCol="0">
            <a:spAutoFit/>
          </a:bodyPr>
          <a:lstStyle/>
          <a:p>
            <a:pPr algn="r"/>
            <a:r>
              <a:rPr lang="en-US" sz="2800" dirty="0">
                <a:latin typeface="Berlin Sans FB" pitchFamily="34" charset="0"/>
              </a:rPr>
              <a:t>Lack of time.</a:t>
            </a:r>
          </a:p>
          <a:p>
            <a:pPr algn="r"/>
            <a:endParaRPr lang="en-US" sz="2800" dirty="0">
              <a:latin typeface="Berlin Sans FB" pitchFamily="34" charset="0"/>
            </a:endParaRPr>
          </a:p>
          <a:p>
            <a:pPr algn="r"/>
            <a:r>
              <a:rPr lang="en-US" sz="2800" dirty="0">
                <a:latin typeface="Berlin Sans FB" pitchFamily="34" charset="0"/>
              </a:rPr>
              <a:t>A very specific focus</a:t>
            </a:r>
          </a:p>
          <a:p>
            <a:pPr algn="r"/>
            <a:endParaRPr lang="en-US" sz="2800" dirty="0">
              <a:latin typeface="Berlin Sans FB" pitchFamily="34" charset="0"/>
            </a:endParaRPr>
          </a:p>
          <a:p>
            <a:pPr algn="r"/>
            <a:r>
              <a:rPr lang="en-US" sz="2800" dirty="0">
                <a:latin typeface="Berlin Sans FB" pitchFamily="34" charset="0"/>
              </a:rPr>
              <a:t>The goal of our time together is to leave with a better understanding of how to create </a:t>
            </a:r>
            <a:r>
              <a:rPr lang="en-US" sz="2800" b="1" dirty="0">
                <a:latin typeface="Berlin Sans FB" pitchFamily="34" charset="0"/>
              </a:rPr>
              <a:t>passion</a:t>
            </a:r>
            <a:r>
              <a:rPr lang="en-US" sz="2800" dirty="0">
                <a:latin typeface="Berlin Sans FB" pitchFamily="34" charset="0"/>
              </a:rPr>
              <a:t> in our postmodern youth for God’s </a:t>
            </a:r>
            <a:r>
              <a:rPr lang="en-US" sz="2800" b="1" dirty="0">
                <a:latin typeface="Berlin Sans FB" pitchFamily="34" charset="0"/>
              </a:rPr>
              <a:t>mission</a:t>
            </a:r>
            <a:r>
              <a:rPr lang="en-US" sz="2800" dirty="0">
                <a:latin typeface="Berlin Sans FB" pitchFamily="34" charset="0"/>
              </a:rPr>
              <a:t>.</a:t>
            </a:r>
          </a:p>
          <a:p>
            <a:pPr algn="r"/>
            <a:endParaRPr lang="es-ES" sz="2400"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0" y="357166"/>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6215074" y="357166"/>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6" name="5 CuadroTexto"/>
          <p:cNvSpPr txBox="1"/>
          <p:nvPr/>
        </p:nvSpPr>
        <p:spPr>
          <a:xfrm>
            <a:off x="71406" y="1131404"/>
            <a:ext cx="4429156" cy="2308324"/>
          </a:xfrm>
          <a:prstGeom prst="rect">
            <a:avLst/>
          </a:prstGeom>
          <a:noFill/>
          <a:effectLst/>
        </p:spPr>
        <p:txBody>
          <a:bodyPr wrap="square" rtlCol="0">
            <a:spAutoFit/>
          </a:bodyPr>
          <a:lstStyle/>
          <a:p>
            <a:r>
              <a:rPr lang="es-ES" sz="2400" dirty="0">
                <a:solidFill>
                  <a:schemeClr val="bg1"/>
                </a:solidFill>
                <a:latin typeface="Berlin Sans FB" pitchFamily="34" charset="0"/>
              </a:rPr>
              <a:t>¿Dónde has experimentado la presencia de Dios o pasión sobre su misión?</a:t>
            </a:r>
          </a:p>
          <a:p>
            <a:endParaRPr lang="es-ES" sz="2400" dirty="0">
              <a:solidFill>
                <a:schemeClr val="bg1"/>
              </a:solidFill>
              <a:latin typeface="Berlin Sans FB" pitchFamily="34" charset="0"/>
            </a:endParaRPr>
          </a:p>
          <a:p>
            <a:r>
              <a:rPr lang="es-ES" sz="2400" dirty="0">
                <a:solidFill>
                  <a:schemeClr val="bg1"/>
                </a:solidFill>
                <a:latin typeface="Berlin Sans FB" pitchFamily="34" charset="0"/>
              </a:rPr>
              <a:t>¿Cuál fue uno de los tiempos más memorables de tu vida?</a:t>
            </a:r>
            <a:endParaRPr lang="es-ES" sz="2400" dirty="0">
              <a:latin typeface="Berlin Sans FB" pitchFamily="34" charset="0"/>
            </a:endParaRPr>
          </a:p>
        </p:txBody>
      </p:sp>
      <p:sp>
        <p:nvSpPr>
          <p:cNvPr id="7" name="6 CuadroTexto"/>
          <p:cNvSpPr txBox="1"/>
          <p:nvPr/>
        </p:nvSpPr>
        <p:spPr>
          <a:xfrm>
            <a:off x="4643438" y="1071546"/>
            <a:ext cx="4429156" cy="2308324"/>
          </a:xfrm>
          <a:prstGeom prst="rect">
            <a:avLst/>
          </a:prstGeom>
          <a:noFill/>
          <a:effectLst/>
        </p:spPr>
        <p:txBody>
          <a:bodyPr wrap="square" rtlCol="0">
            <a:spAutoFit/>
          </a:bodyPr>
          <a:lstStyle/>
          <a:p>
            <a:pPr algn="r"/>
            <a:r>
              <a:rPr lang="en-US" sz="2400" dirty="0">
                <a:latin typeface="Berlin Sans FB" pitchFamily="34" charset="0"/>
              </a:rPr>
              <a:t>Where have you experienced the presence of God or excitement about His mission?</a:t>
            </a:r>
          </a:p>
          <a:p>
            <a:pPr algn="r"/>
            <a:endParaRPr lang="en-US" sz="2400" dirty="0">
              <a:latin typeface="Berlin Sans FB" pitchFamily="34" charset="0"/>
            </a:endParaRPr>
          </a:p>
          <a:p>
            <a:pPr algn="r"/>
            <a:r>
              <a:rPr lang="en-US" sz="2400" dirty="0">
                <a:latin typeface="Berlin Sans FB" pitchFamily="34" charset="0"/>
              </a:rPr>
              <a:t>What was one of the most memorable times in your life?</a:t>
            </a:r>
          </a:p>
        </p:txBody>
      </p:sp>
      <p:sp>
        <p:nvSpPr>
          <p:cNvPr id="8" name="7 CuadroTexto"/>
          <p:cNvSpPr txBox="1"/>
          <p:nvPr/>
        </p:nvSpPr>
        <p:spPr>
          <a:xfrm>
            <a:off x="5868144" y="3579672"/>
            <a:ext cx="2998758" cy="3046988"/>
          </a:xfrm>
          <a:prstGeom prst="rect">
            <a:avLst/>
          </a:prstGeom>
          <a:noFill/>
          <a:effectLst/>
        </p:spPr>
        <p:txBody>
          <a:bodyPr wrap="square" rtlCol="0">
            <a:spAutoFit/>
          </a:bodyPr>
          <a:lstStyle/>
          <a:p>
            <a:pPr algn="r"/>
            <a:r>
              <a:rPr lang="en-US" sz="2400" dirty="0">
                <a:latin typeface="Berlin Sans FB" pitchFamily="34" charset="0"/>
              </a:rPr>
              <a:t>Postmodern youth long to be part of something significant, something bigger than themselves.  What does this have to do with our ministry?</a:t>
            </a:r>
            <a:endParaRPr lang="en-US" sz="2400" dirty="0" err="1">
              <a:latin typeface="Berlin Sans FB" pitchFamily="34" charset="0"/>
            </a:endParaRPr>
          </a:p>
        </p:txBody>
      </p:sp>
      <p:sp>
        <p:nvSpPr>
          <p:cNvPr id="9" name="8 CuadroTexto"/>
          <p:cNvSpPr txBox="1"/>
          <p:nvPr/>
        </p:nvSpPr>
        <p:spPr>
          <a:xfrm>
            <a:off x="107141" y="3598825"/>
            <a:ext cx="2928958" cy="3416320"/>
          </a:xfrm>
          <a:prstGeom prst="rect">
            <a:avLst/>
          </a:prstGeom>
          <a:noFill/>
          <a:effectLst/>
        </p:spPr>
        <p:txBody>
          <a:bodyPr wrap="square" rtlCol="0">
            <a:spAutoFit/>
          </a:bodyPr>
          <a:lstStyle/>
          <a:p>
            <a:r>
              <a:rPr lang="es-ES" sz="2400" dirty="0">
                <a:latin typeface="Berlin Sans FB" pitchFamily="34" charset="0"/>
              </a:rPr>
              <a:t>Los jóvenes posmodernos anhelan ser parte de algo significativo, algo más grande que ellos mismos.  ¿Qué tiene que ver con nuestro ministerio?</a:t>
            </a:r>
          </a:p>
          <a:p>
            <a:endParaRPr lang="es-ES" sz="2400" dirty="0">
              <a:latin typeface="Berlin Sans FB" pitchFamily="34" charset="0"/>
            </a:endParaRPr>
          </a:p>
        </p:txBody>
      </p:sp>
      <p:sp>
        <p:nvSpPr>
          <p:cNvPr id="10" name="9 CuadroTexto"/>
          <p:cNvSpPr txBox="1"/>
          <p:nvPr/>
        </p:nvSpPr>
        <p:spPr>
          <a:xfrm>
            <a:off x="0" y="214290"/>
            <a:ext cx="3357554" cy="830997"/>
          </a:xfrm>
          <a:prstGeom prst="rect">
            <a:avLst/>
          </a:prstGeom>
          <a:noFill/>
        </p:spPr>
        <p:txBody>
          <a:bodyPr wrap="square" rtlCol="0">
            <a:spAutoFit/>
          </a:bodyPr>
          <a:lstStyle/>
          <a:p>
            <a:r>
              <a:rPr lang="es-ES" sz="4800" b="1" dirty="0">
                <a:solidFill>
                  <a:schemeClr val="bg1"/>
                </a:solidFill>
              </a:rPr>
              <a:t>E</a:t>
            </a:r>
            <a:r>
              <a:rPr lang="es-ES" sz="2600" b="1" dirty="0">
                <a:solidFill>
                  <a:schemeClr val="bg1"/>
                </a:solidFill>
              </a:rPr>
              <a:t>XPERIENCIA(S)</a:t>
            </a:r>
          </a:p>
        </p:txBody>
      </p:sp>
      <p:sp>
        <p:nvSpPr>
          <p:cNvPr id="11" name="10 CuadroTexto"/>
          <p:cNvSpPr txBox="1"/>
          <p:nvPr/>
        </p:nvSpPr>
        <p:spPr>
          <a:xfrm>
            <a:off x="6215074" y="231340"/>
            <a:ext cx="2928926" cy="830997"/>
          </a:xfrm>
          <a:prstGeom prst="rect">
            <a:avLst/>
          </a:prstGeom>
          <a:noFill/>
        </p:spPr>
        <p:txBody>
          <a:bodyPr wrap="square" rtlCol="0">
            <a:spAutoFit/>
          </a:bodyPr>
          <a:lstStyle/>
          <a:p>
            <a:pPr algn="r"/>
            <a:r>
              <a:rPr lang="es-ES" sz="4800" b="1" dirty="0">
                <a:solidFill>
                  <a:schemeClr val="bg1"/>
                </a:solidFill>
              </a:rPr>
              <a:t>E</a:t>
            </a:r>
            <a:r>
              <a:rPr lang="es-ES" sz="2600" b="1" dirty="0">
                <a:solidFill>
                  <a:schemeClr val="bg1"/>
                </a:solidFill>
              </a:rPr>
              <a:t>XPERIENCE(S)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1.mov" descr="KungFu Panda segmento1.mov">
            <a:hlinkClick r:id="" action="ppaction://media"/>
            <a:extLst>
              <a:ext uri="{FF2B5EF4-FFF2-40B4-BE49-F238E27FC236}">
                <a16:creationId xmlns:a16="http://schemas.microsoft.com/office/drawing/2014/main" id="{D156274F-F2D8-D940-B221-AFA21EF994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9618" y="476672"/>
            <a:ext cx="6864763" cy="5148572"/>
          </a:xfrm>
          <a:prstGeom prst="rect">
            <a:avLst/>
          </a:prstGeom>
        </p:spPr>
      </p:pic>
    </p:spTree>
    <p:extLst>
      <p:ext uri="{BB962C8B-B14F-4D97-AF65-F5344CB8AC3E}">
        <p14:creationId xmlns:p14="http://schemas.microsoft.com/office/powerpoint/2010/main" val="36792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0" y="357166"/>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6215074" y="357166"/>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4" name="3 CuadroTexto"/>
          <p:cNvSpPr txBox="1"/>
          <p:nvPr/>
        </p:nvSpPr>
        <p:spPr>
          <a:xfrm>
            <a:off x="0" y="214290"/>
            <a:ext cx="3357554" cy="830997"/>
          </a:xfrm>
          <a:prstGeom prst="rect">
            <a:avLst/>
          </a:prstGeom>
          <a:noFill/>
        </p:spPr>
        <p:txBody>
          <a:bodyPr wrap="square" rtlCol="0">
            <a:spAutoFit/>
          </a:bodyPr>
          <a:lstStyle/>
          <a:p>
            <a:r>
              <a:rPr lang="es-ES" sz="4800" b="1" dirty="0">
                <a:solidFill>
                  <a:schemeClr val="bg1"/>
                </a:solidFill>
              </a:rPr>
              <a:t>E</a:t>
            </a:r>
            <a:r>
              <a:rPr lang="es-ES" sz="2600" b="1" dirty="0">
                <a:solidFill>
                  <a:schemeClr val="bg1"/>
                </a:solidFill>
              </a:rPr>
              <a:t>XPERIENCIA(S)</a:t>
            </a:r>
          </a:p>
        </p:txBody>
      </p:sp>
      <p:sp>
        <p:nvSpPr>
          <p:cNvPr id="5" name="4 CuadroTexto"/>
          <p:cNvSpPr txBox="1"/>
          <p:nvPr/>
        </p:nvSpPr>
        <p:spPr>
          <a:xfrm>
            <a:off x="6215074" y="231340"/>
            <a:ext cx="2928926" cy="830997"/>
          </a:xfrm>
          <a:prstGeom prst="rect">
            <a:avLst/>
          </a:prstGeom>
          <a:noFill/>
        </p:spPr>
        <p:txBody>
          <a:bodyPr wrap="square" rtlCol="0">
            <a:spAutoFit/>
          </a:bodyPr>
          <a:lstStyle/>
          <a:p>
            <a:pPr algn="r"/>
            <a:r>
              <a:rPr lang="es-ES" sz="4800" b="1" dirty="0">
                <a:solidFill>
                  <a:schemeClr val="bg1"/>
                </a:solidFill>
              </a:rPr>
              <a:t>E</a:t>
            </a:r>
            <a:r>
              <a:rPr lang="es-ES" sz="2600" b="1" dirty="0">
                <a:solidFill>
                  <a:schemeClr val="bg1"/>
                </a:solidFill>
              </a:rPr>
              <a:t>XPERIENCE(S)</a:t>
            </a:r>
          </a:p>
        </p:txBody>
      </p:sp>
      <p:sp>
        <p:nvSpPr>
          <p:cNvPr id="6" name="5 CuadroTexto"/>
          <p:cNvSpPr txBox="1"/>
          <p:nvPr/>
        </p:nvSpPr>
        <p:spPr>
          <a:xfrm>
            <a:off x="71406" y="1131404"/>
            <a:ext cx="4429156" cy="2308324"/>
          </a:xfrm>
          <a:prstGeom prst="rect">
            <a:avLst/>
          </a:prstGeom>
          <a:noFill/>
          <a:effectLst/>
        </p:spPr>
        <p:txBody>
          <a:bodyPr wrap="square" rtlCol="0">
            <a:spAutoFit/>
          </a:bodyPr>
          <a:lstStyle/>
          <a:p>
            <a:r>
              <a:rPr lang="es-ES" sz="2400" dirty="0">
                <a:solidFill>
                  <a:schemeClr val="bg1"/>
                </a:solidFill>
                <a:latin typeface="Berlin Sans FB" pitchFamily="34" charset="0"/>
              </a:rPr>
              <a:t>Crear experiencias intencionales donde se reunirán con el Señor.</a:t>
            </a:r>
          </a:p>
          <a:p>
            <a:endParaRPr lang="es-ES" sz="2400" dirty="0">
              <a:solidFill>
                <a:schemeClr val="bg1"/>
              </a:solidFill>
              <a:latin typeface="Berlin Sans FB" pitchFamily="34" charset="0"/>
            </a:endParaRPr>
          </a:p>
          <a:p>
            <a:r>
              <a:rPr lang="es-ES" sz="2400" dirty="0">
                <a:solidFill>
                  <a:schemeClr val="bg1"/>
                </a:solidFill>
                <a:latin typeface="Berlin Sans FB" pitchFamily="34" charset="0"/>
              </a:rPr>
              <a:t>Nota: La tensión entre generaciones. ¿Hay lugar para esta nueva generación? </a:t>
            </a:r>
            <a:endParaRPr lang="es-ES" sz="2400" dirty="0">
              <a:latin typeface="Berlin Sans FB" pitchFamily="34" charset="0"/>
            </a:endParaRPr>
          </a:p>
        </p:txBody>
      </p:sp>
      <p:sp>
        <p:nvSpPr>
          <p:cNvPr id="7" name="6 CuadroTexto"/>
          <p:cNvSpPr txBox="1"/>
          <p:nvPr/>
        </p:nvSpPr>
        <p:spPr>
          <a:xfrm>
            <a:off x="4714844" y="1142984"/>
            <a:ext cx="4429156" cy="2308324"/>
          </a:xfrm>
          <a:prstGeom prst="rect">
            <a:avLst/>
          </a:prstGeom>
          <a:noFill/>
          <a:effectLst/>
        </p:spPr>
        <p:txBody>
          <a:bodyPr wrap="square" rtlCol="0">
            <a:spAutoFit/>
          </a:bodyPr>
          <a:lstStyle/>
          <a:p>
            <a:pPr algn="r"/>
            <a:r>
              <a:rPr lang="en-US" sz="2400" dirty="0">
                <a:latin typeface="Berlin Sans FB" pitchFamily="34" charset="0"/>
              </a:rPr>
              <a:t>Create intentional experiences where youth can encounter God.</a:t>
            </a:r>
          </a:p>
          <a:p>
            <a:pPr algn="r"/>
            <a:endParaRPr lang="en-US" sz="2400" dirty="0">
              <a:latin typeface="Berlin Sans FB" pitchFamily="34" charset="0"/>
            </a:endParaRPr>
          </a:p>
          <a:p>
            <a:pPr algn="r"/>
            <a:r>
              <a:rPr lang="en-US" sz="2400" dirty="0">
                <a:latin typeface="Berlin Sans FB" pitchFamily="34" charset="0"/>
              </a:rPr>
              <a:t>Note: The tension between generations. Is there a place for this new generation? </a:t>
            </a:r>
          </a:p>
        </p:txBody>
      </p:sp>
      <p:sp>
        <p:nvSpPr>
          <p:cNvPr id="9" name="8 CuadroTexto"/>
          <p:cNvSpPr txBox="1"/>
          <p:nvPr/>
        </p:nvSpPr>
        <p:spPr>
          <a:xfrm>
            <a:off x="71406" y="3370266"/>
            <a:ext cx="2928958" cy="3785652"/>
          </a:xfrm>
          <a:prstGeom prst="rect">
            <a:avLst/>
          </a:prstGeom>
          <a:noFill/>
          <a:effectLst/>
        </p:spPr>
        <p:txBody>
          <a:bodyPr wrap="square" rtlCol="0">
            <a:spAutoFit/>
          </a:bodyPr>
          <a:lstStyle/>
          <a:p>
            <a:r>
              <a:rPr lang="es-ES" sz="2400" dirty="0">
                <a:latin typeface="Berlin Sans FB" pitchFamily="34" charset="0"/>
              </a:rPr>
              <a:t>¿Vamos a respetar a nuestros antepasados y la herencia que nos han dado, aun mientras con paciencia y humildad trabajamos para cambiar la cultura de la iglesia?</a:t>
            </a:r>
          </a:p>
          <a:p>
            <a:endParaRPr lang="es-ES" sz="2400" dirty="0">
              <a:latin typeface="Berlin Sans FB" pitchFamily="34" charset="0"/>
            </a:endParaRPr>
          </a:p>
        </p:txBody>
      </p:sp>
      <p:sp>
        <p:nvSpPr>
          <p:cNvPr id="11" name="10 CuadroTexto"/>
          <p:cNvSpPr txBox="1"/>
          <p:nvPr/>
        </p:nvSpPr>
        <p:spPr>
          <a:xfrm>
            <a:off x="6072198" y="3310970"/>
            <a:ext cx="3071802" cy="3046988"/>
          </a:xfrm>
          <a:prstGeom prst="rect">
            <a:avLst/>
          </a:prstGeom>
          <a:noFill/>
          <a:effectLst/>
        </p:spPr>
        <p:txBody>
          <a:bodyPr wrap="square" rtlCol="0">
            <a:spAutoFit/>
          </a:bodyPr>
          <a:lstStyle/>
          <a:p>
            <a:pPr algn="r"/>
            <a:r>
              <a:rPr lang="en-US" sz="2400" dirty="0">
                <a:latin typeface="Berlin Sans FB" pitchFamily="34" charset="0"/>
              </a:rPr>
              <a:t>Are we going to respect our forefathers and the heritage they have given us, even while we work with patience and humility in order to change the culture of the church?</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TotalTime>
  <Words>994</Words>
  <Application>Microsoft Office PowerPoint</Application>
  <PresentationFormat>Presentación en pantalla (4:3)</PresentationFormat>
  <Paragraphs>109</Paragraphs>
  <Slides>23</Slides>
  <Notes>0</Notes>
  <HiddenSlides>0</HiddenSlides>
  <MMClips>4</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Berlin Sans FB</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Windows xp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Windows xp</dc:creator>
  <cp:lastModifiedBy>Ana Crocker</cp:lastModifiedBy>
  <cp:revision>31</cp:revision>
  <dcterms:created xsi:type="dcterms:W3CDTF">2011-10-19T22:10:47Z</dcterms:created>
  <dcterms:modified xsi:type="dcterms:W3CDTF">2021-10-22T20:07:28Z</dcterms:modified>
</cp:coreProperties>
</file>