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634" r:id="rId3"/>
    <p:sldId id="278" r:id="rId4"/>
    <p:sldId id="611" r:id="rId5"/>
    <p:sldId id="260" r:id="rId6"/>
    <p:sldId id="591" r:id="rId7"/>
    <p:sldId id="594" r:id="rId8"/>
    <p:sldId id="615" r:id="rId9"/>
    <p:sldId id="620" r:id="rId10"/>
    <p:sldId id="257" r:id="rId11"/>
    <p:sldId id="277" r:id="rId12"/>
    <p:sldId id="597" r:id="rId13"/>
    <p:sldId id="598" r:id="rId14"/>
    <p:sldId id="612" r:id="rId15"/>
    <p:sldId id="599" r:id="rId16"/>
    <p:sldId id="600" r:id="rId17"/>
    <p:sldId id="601" r:id="rId18"/>
    <p:sldId id="605" r:id="rId19"/>
    <p:sldId id="602" r:id="rId20"/>
    <p:sldId id="603" r:id="rId21"/>
    <p:sldId id="604" r:id="rId22"/>
    <p:sldId id="641" r:id="rId23"/>
    <p:sldId id="261" r:id="rId24"/>
    <p:sldId id="606" r:id="rId25"/>
    <p:sldId id="329" r:id="rId26"/>
    <p:sldId id="607" r:id="rId27"/>
    <p:sldId id="619" r:id="rId28"/>
    <p:sldId id="627" r:id="rId29"/>
    <p:sldId id="628" r:id="rId30"/>
    <p:sldId id="629" r:id="rId31"/>
    <p:sldId id="630" r:id="rId32"/>
    <p:sldId id="631" r:id="rId33"/>
    <p:sldId id="632" r:id="rId34"/>
    <p:sldId id="633" r:id="rId35"/>
    <p:sldId id="617" r:id="rId36"/>
    <p:sldId id="408" r:id="rId37"/>
    <p:sldId id="639" r:id="rId38"/>
    <p:sldId id="331" r:id="rId39"/>
    <p:sldId id="393" r:id="rId40"/>
    <p:sldId id="426" r:id="rId41"/>
    <p:sldId id="401" r:id="rId42"/>
    <p:sldId id="402" r:id="rId43"/>
    <p:sldId id="403" r:id="rId44"/>
    <p:sldId id="404" r:id="rId45"/>
    <p:sldId id="339" r:id="rId46"/>
    <p:sldId id="407" r:id="rId47"/>
    <p:sldId id="444" r:id="rId48"/>
    <p:sldId id="289" r:id="rId49"/>
    <p:sldId id="452" r:id="rId50"/>
    <p:sldId id="473" r:id="rId51"/>
    <p:sldId id="488" r:id="rId52"/>
    <p:sldId id="621" r:id="rId53"/>
    <p:sldId id="640" r:id="rId54"/>
    <p:sldId id="616" r:id="rId55"/>
    <p:sldId id="638" r:id="rId56"/>
    <p:sldId id="626" r:id="rId57"/>
    <p:sldId id="625" r:id="rId58"/>
    <p:sldId id="624" r:id="rId59"/>
    <p:sldId id="623" r:id="rId60"/>
    <p:sldId id="618" r:id="rId61"/>
    <p:sldId id="319"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28"/>
    <p:restoredTop sz="73310"/>
  </p:normalViewPr>
  <p:slideViewPr>
    <p:cSldViewPr snapToGrid="0" snapToObjects="1">
      <p:cViewPr varScale="1">
        <p:scale>
          <a:sx n="31" d="100"/>
          <a:sy n="31" d="100"/>
        </p:scale>
        <p:origin x="240"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 Jesus, I am the Way there, and I, I am the Truth that will lead you on the Way there, and I, I am the Life that will give you the power to follow the Truth along the Way there.”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This claim of Jesus Christ to be not merely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way,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truth,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life, but to be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way,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truth,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life, the true and unique Son of God, </a:t>
            </a:r>
            <a:r>
              <a:rPr lang="en-US" sz="2200" dirty="0">
                <a:effectLst/>
                <a:latin typeface="Helvetica Neue"/>
                <a:ea typeface="Helvetica Neue"/>
                <a:cs typeface="Helvetica Neue"/>
                <a:sym typeface="Helvetica Neue"/>
              </a:rPr>
              <a:t>this </a:t>
            </a:r>
            <a:r>
              <a:rPr lang="en-GT" sz="2200" dirty="0">
                <a:effectLst/>
                <a:latin typeface="Helvetica Neue"/>
                <a:ea typeface="Helvetica Neue"/>
                <a:cs typeface="Helvetica Neue"/>
                <a:sym typeface="Helvetica Neue"/>
              </a:rPr>
              <a:t>is the bedrock of Christianity.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a:t>
            </a:r>
            <a:r>
              <a:rPr lang="en-GT" sz="2200" dirty="0">
                <a:effectLst/>
                <a:latin typeface="Helvetica Neue"/>
                <a:ea typeface="Helvetica Neue"/>
                <a:cs typeface="Helvetica Neue"/>
                <a:sym typeface="Helvetica Neue"/>
              </a:rPr>
              <a:t>Jesus</a:t>
            </a:r>
            <a:r>
              <a:rPr lang="en-US" sz="2200" dirty="0">
                <a:effectLst/>
                <a:latin typeface="Helvetica Neue"/>
                <a:ea typeface="Helvetica Neue"/>
                <a:cs typeface="Helvetica Neue"/>
                <a:sym typeface="Helvetica Neue"/>
              </a:rPr>
              <a:t>, the Son of God,</a:t>
            </a:r>
            <a:r>
              <a:rPr lang="en-GT" sz="2200" dirty="0">
                <a:effectLst/>
                <a:latin typeface="Helvetica Neue"/>
                <a:ea typeface="Helvetica Neue"/>
                <a:cs typeface="Helvetica Neue"/>
                <a:sym typeface="Helvetica Neue"/>
              </a:rPr>
              <a:t> invites us to</a:t>
            </a:r>
            <a:r>
              <a:rPr lang="en-US" sz="2200" dirty="0">
                <a:effectLst/>
                <a:latin typeface="Helvetica Neue"/>
                <a:ea typeface="Helvetica Neue"/>
                <a:cs typeface="Helvetica Neue"/>
                <a:sym typeface="Helvetica Neue"/>
              </a:rPr>
              <a:t> join him on this life-changing </a:t>
            </a:r>
            <a:r>
              <a:rPr lang="en-GT" sz="2200" dirty="0">
                <a:effectLst/>
                <a:latin typeface="Helvetica Neue"/>
                <a:ea typeface="Helvetica Neue"/>
                <a:cs typeface="Helvetica Neue"/>
                <a:sym typeface="Helvetica Neue"/>
              </a:rPr>
              <a:t>journey. It</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s a simple in­vitation to go on an adventure with a beloved friend.</a:t>
            </a:r>
            <a:r>
              <a:rPr lang="en-US" sz="2200" dirty="0">
                <a:effectLst/>
                <a:latin typeface="Helvetica Neue"/>
                <a:ea typeface="Helvetica Neue"/>
                <a:cs typeface="Helvetica Neue"/>
                <a:sym typeface="Helvetica Neue"/>
              </a:rPr>
              <a:t> He has been inviting people to join him on this journey, a journey from where they are to where they need to go, for a long long time. In fact, we read about some of those invitations in the Biblical books of Matthew, Mark, Luke, John, Acts, and others. Jesus was a traveling preacher, prophet, and healer. He didn’t stay in any one place for very long, but moved from place to place, and from person to person, helping, teaching, healing, and guiding. So he invited people to go along with him because he was going where they needed to go.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32793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first step in inviting people on this journey with him is inviting them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listen</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experience</a:t>
            </a:r>
            <a:r>
              <a:rPr lang="en-US" sz="2200" dirty="0">
                <a:effectLst/>
                <a:latin typeface="Helvetica Neue"/>
                <a:ea typeface="Helvetica Neue"/>
                <a:cs typeface="Helvetica Neue"/>
                <a:sym typeface="Helvetica Neue"/>
              </a:rPr>
              <a:t> … Him. We see an example of this in JOHN 1:35-39. </a:t>
            </a:r>
          </a:p>
          <a:p>
            <a:endParaRPr lang="en-GT" sz="2200" dirty="0">
              <a:effectLst/>
              <a:latin typeface="Helvetica Neue"/>
              <a:ea typeface="Helvetica Neue"/>
              <a:cs typeface="Helvetica Neue"/>
              <a:sym typeface="Helvetica Neue"/>
            </a:endParaRPr>
          </a:p>
          <a:p>
            <a:r>
              <a:rPr lang="en-GT" sz="2200" b="1" baseline="30000" dirty="0">
                <a:effectLst/>
                <a:latin typeface="Helvetica Neue"/>
                <a:ea typeface="Helvetica Neue"/>
                <a:cs typeface="Helvetica Neue"/>
                <a:sym typeface="Helvetica Neue"/>
              </a:rPr>
              <a:t>35 </a:t>
            </a:r>
            <a:r>
              <a:rPr lang="en-GT" sz="2200" dirty="0">
                <a:effectLst/>
                <a:latin typeface="Helvetica Neue"/>
                <a:ea typeface="Helvetica Neue"/>
                <a:cs typeface="Helvetica Neue"/>
                <a:sym typeface="Helvetica Neue"/>
              </a:rPr>
              <a:t>The next day John </a:t>
            </a:r>
            <a:r>
              <a:rPr lang="en-US" sz="2200" dirty="0">
                <a:effectLst/>
                <a:latin typeface="Helvetica Neue"/>
                <a:ea typeface="Helvetica Neue"/>
                <a:cs typeface="Helvetica Neue"/>
                <a:sym typeface="Helvetica Neue"/>
              </a:rPr>
              <a:t>[the Baptist] </a:t>
            </a:r>
            <a:r>
              <a:rPr lang="en-GT" sz="2200" dirty="0">
                <a:effectLst/>
                <a:latin typeface="Helvetica Neue"/>
                <a:ea typeface="Helvetica Neue"/>
                <a:cs typeface="Helvetica Neue"/>
                <a:sym typeface="Helvetica Neue"/>
              </a:rPr>
              <a:t>was there again with two of his disciples. </a:t>
            </a:r>
            <a:r>
              <a:rPr lang="en-GT" sz="2200" b="1" baseline="30000" dirty="0">
                <a:effectLst/>
                <a:latin typeface="Helvetica Neue"/>
                <a:ea typeface="Helvetica Neue"/>
                <a:cs typeface="Helvetica Neue"/>
                <a:sym typeface="Helvetica Neue"/>
              </a:rPr>
              <a:t>36 </a:t>
            </a:r>
            <a:r>
              <a:rPr lang="en-GT" sz="2200" dirty="0">
                <a:effectLst/>
                <a:latin typeface="Helvetica Neue"/>
                <a:ea typeface="Helvetica Neue"/>
                <a:cs typeface="Helvetica Neue"/>
                <a:sym typeface="Helvetica Neue"/>
              </a:rPr>
              <a:t>When he saw Jesus passing by, he said, “Look, the Lamb of God!” </a:t>
            </a:r>
            <a:r>
              <a:rPr lang="en-GT" sz="2200" b="1" baseline="30000" dirty="0">
                <a:effectLst/>
                <a:latin typeface="Helvetica Neue"/>
                <a:ea typeface="Helvetica Neue"/>
                <a:cs typeface="Helvetica Neue"/>
                <a:sym typeface="Helvetica Neue"/>
              </a:rPr>
              <a:t>37 </a:t>
            </a:r>
            <a:r>
              <a:rPr lang="en-GT" sz="2200" dirty="0">
                <a:effectLst/>
                <a:latin typeface="Helvetica Neue"/>
                <a:ea typeface="Helvetica Neue"/>
                <a:cs typeface="Helvetica Neue"/>
                <a:sym typeface="Helvetica Neue"/>
              </a:rPr>
              <a:t>When the two disciples heard him say this, they followed Jesus. </a:t>
            </a:r>
            <a:r>
              <a:rPr lang="en-GT" sz="2200" b="1" baseline="30000" dirty="0">
                <a:effectLst/>
                <a:latin typeface="Helvetica Neue"/>
                <a:ea typeface="Helvetica Neue"/>
                <a:cs typeface="Helvetica Neue"/>
                <a:sym typeface="Helvetica Neue"/>
              </a:rPr>
              <a:t>38 </a:t>
            </a:r>
            <a:r>
              <a:rPr lang="en-GT" sz="2200" dirty="0">
                <a:effectLst/>
                <a:latin typeface="Helvetica Neue"/>
                <a:ea typeface="Helvetica Neue"/>
                <a:cs typeface="Helvetica Neue"/>
                <a:sym typeface="Helvetica Neue"/>
              </a:rPr>
              <a:t>Turning around, Jesus saw them following and asked, “What do you want?”</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146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We see this again in </a:t>
            </a:r>
            <a:r>
              <a:rPr lang="en-US" sz="2200" b="1" dirty="0">
                <a:effectLst/>
                <a:latin typeface="Helvetica Neue"/>
                <a:ea typeface="Helvetica Neue"/>
                <a:cs typeface="Helvetica Neue"/>
                <a:sym typeface="Helvetica Neue"/>
              </a:rPr>
              <a:t>Luke </a:t>
            </a:r>
            <a:r>
              <a:rPr lang="en-GT" sz="2200" b="1" dirty="0">
                <a:effectLst/>
                <a:latin typeface="Helvetica Neue"/>
                <a:ea typeface="Helvetica Neue"/>
                <a:cs typeface="Helvetica Neue"/>
                <a:sym typeface="Helvetica Neue"/>
              </a:rPr>
              <a:t>5</a:t>
            </a:r>
            <a:r>
              <a:rPr lang="en-US" sz="2200" b="1" dirty="0">
                <a:effectLst/>
                <a:latin typeface="Helvetica Neue"/>
                <a:ea typeface="Helvetica Neue"/>
                <a:cs typeface="Helvetica Neue"/>
                <a:sym typeface="Helvetica Neue"/>
              </a:rPr>
              <a:t>:1-9 </a:t>
            </a:r>
            <a:endParaRPr lang="en-GT"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One day as Jesus was standing by the Lake of Gennesaret, the people were crowding around him and listening to the word of God. </a:t>
            </a:r>
            <a:r>
              <a:rPr lang="en-GT" sz="2200" b="1" baseline="30000" dirty="0">
                <a:effectLst/>
                <a:latin typeface="Helvetica Neue"/>
                <a:ea typeface="Helvetica Neue"/>
                <a:cs typeface="Helvetica Neue"/>
                <a:sym typeface="Helvetica Neue"/>
              </a:rPr>
              <a:t>2 </a:t>
            </a:r>
            <a:r>
              <a:rPr lang="en-GT" sz="2200" dirty="0">
                <a:effectLst/>
                <a:latin typeface="Helvetica Neue"/>
                <a:ea typeface="Helvetica Neue"/>
                <a:cs typeface="Helvetica Neue"/>
                <a:sym typeface="Helvetica Neue"/>
              </a:rPr>
              <a:t>He saw at the water’s edge two boats, left there by the fishermen, who were washing their nets. </a:t>
            </a:r>
            <a:r>
              <a:rPr lang="en-GT" sz="2200" b="1" baseline="30000" dirty="0">
                <a:effectLst/>
                <a:latin typeface="Helvetica Neue"/>
                <a:ea typeface="Helvetica Neue"/>
                <a:cs typeface="Helvetica Neue"/>
                <a:sym typeface="Helvetica Neue"/>
              </a:rPr>
              <a:t>3 </a:t>
            </a:r>
            <a:r>
              <a:rPr lang="en-GT" sz="2200" dirty="0">
                <a:effectLst/>
                <a:latin typeface="Helvetica Neue"/>
                <a:ea typeface="Helvetica Neue"/>
                <a:cs typeface="Helvetica Neue"/>
                <a:sym typeface="Helvetica Neue"/>
              </a:rPr>
              <a:t>He got into one of the boats, the one belonging to Simon, and asked him to put out a little from shore. </a:t>
            </a:r>
            <a:r>
              <a:rPr lang="en-US" sz="2200" i="1" dirty="0">
                <a:effectLst/>
                <a:latin typeface="Helvetica Neue"/>
                <a:ea typeface="Helvetica Neue"/>
                <a:cs typeface="Helvetica Neue"/>
                <a:sym typeface="Helvetica Neue"/>
              </a:rPr>
              <a:t>[Now remember, Simon is Andrew’s brother that we just read about. He’s the one Andrew told that Jesus was the Messiah.] </a:t>
            </a:r>
            <a:r>
              <a:rPr lang="en-US" sz="2200" dirty="0">
                <a:effectLst/>
                <a:latin typeface="Helvetica Neue"/>
                <a:ea typeface="Helvetica Neue"/>
                <a:cs typeface="Helvetica Neue"/>
                <a:sym typeface="Helvetica Neue"/>
              </a:rPr>
              <a:t> </a:t>
            </a:r>
            <a:r>
              <a:rPr lang="en-GT" sz="2200" dirty="0">
                <a:effectLst/>
                <a:latin typeface="Helvetica Neue"/>
                <a:ea typeface="Helvetica Neue"/>
                <a:cs typeface="Helvetica Neue"/>
                <a:sym typeface="Helvetica Neue"/>
              </a:rPr>
              <a:t>Then </a:t>
            </a:r>
            <a:r>
              <a:rPr lang="en-US" sz="2200" dirty="0">
                <a:effectLst/>
                <a:latin typeface="Helvetica Neue"/>
                <a:ea typeface="Helvetica Neue"/>
                <a:cs typeface="Helvetica Neue"/>
                <a:sym typeface="Helvetica Neue"/>
              </a:rPr>
              <a:t>Jesus</a:t>
            </a:r>
            <a:r>
              <a:rPr lang="en-GT" sz="2200" dirty="0">
                <a:effectLst/>
                <a:latin typeface="Helvetica Neue"/>
                <a:ea typeface="Helvetica Neue"/>
                <a:cs typeface="Helvetica Neue"/>
                <a:sym typeface="Helvetica Neue"/>
              </a:rPr>
              <a:t> sat down and taught the people from the boat. </a:t>
            </a:r>
            <a:endParaRPr lang="en-GT" dirty="0"/>
          </a:p>
        </p:txBody>
      </p:sp>
    </p:spTree>
    <p:extLst>
      <p:ext uri="{BB962C8B-B14F-4D97-AF65-F5344CB8AC3E}">
        <p14:creationId xmlns:p14="http://schemas.microsoft.com/office/powerpoint/2010/main" val="290114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Just like Andrew, Peter had a chance to listen and watch and experience Jesus. He heard the amazing words of Jesus as he taught. And then because of what he had heard, he did what Jesus asked him to do … he pushed his boat out a bit further and tried catching fish again. And what an experience Peter had.</a:t>
            </a:r>
            <a:endParaRPr lang="en-GT" dirty="0"/>
          </a:p>
        </p:txBody>
      </p:sp>
    </p:spTree>
    <p:extLst>
      <p:ext uri="{BB962C8B-B14F-4D97-AF65-F5344CB8AC3E}">
        <p14:creationId xmlns:p14="http://schemas.microsoft.com/office/powerpoint/2010/main" val="110808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 After a night of fishing and catching nothing, now because of Jesus, their nets were overflowing with fish.</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27033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invitation to this Journey with Jesus, the incarnation of God’s loving grace, starts with an invitation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Jesus says, “Come and take a look at me, listen to me, see who I am and what I’m doing and where I’m going. Become acquainted with this journey. Decide if this is for you … if you want to join me as we live, love, and help.” Jesus seems to suggest that the journey of grace is so compelling that if you just come and check it out, and hang out with Him long enough, that will be enough to encourage you to join the journey and go deeper with him.</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Next, Jesus’ invitation to “come and see” becomes “FOLLOW ME.” Eventually, a decision is required. We see this in the shorter </a:t>
            </a:r>
            <a:r>
              <a:rPr lang="en-GT" sz="2200" dirty="0">
                <a:effectLst/>
                <a:latin typeface="Helvetica Neue"/>
                <a:ea typeface="Helvetica Neue"/>
                <a:cs typeface="Helvetica Neue"/>
                <a:sym typeface="Helvetica Neue"/>
              </a:rPr>
              <a:t>version of </a:t>
            </a:r>
            <a:r>
              <a:rPr lang="en-US" sz="2200" dirty="0">
                <a:effectLst/>
                <a:latin typeface="Helvetica Neue"/>
                <a:ea typeface="Helvetica Neue"/>
                <a:cs typeface="Helvetica Neue"/>
                <a:sym typeface="Helvetica Neue"/>
              </a:rPr>
              <a:t>Peter and the fish</a:t>
            </a:r>
            <a:r>
              <a:rPr lang="en-GT" sz="2200" dirty="0">
                <a:effectLst/>
                <a:latin typeface="Helvetica Neue"/>
                <a:ea typeface="Helvetica Neue"/>
                <a:cs typeface="Helvetica Neue"/>
                <a:sym typeface="Helvetica Neue"/>
              </a:rPr>
              <a:t> story</a:t>
            </a:r>
            <a:r>
              <a:rPr lang="en-US" sz="2200" dirty="0">
                <a:effectLst/>
                <a:latin typeface="Helvetica Neue"/>
                <a:ea typeface="Helvetica Neue"/>
                <a:cs typeface="Helvetica Neue"/>
                <a:sym typeface="Helvetica Neue"/>
              </a:rPr>
              <a:t> as found</a:t>
            </a:r>
            <a:r>
              <a:rPr lang="en-GT" sz="2200" dirty="0">
                <a:effectLst/>
                <a:latin typeface="Helvetica Neue"/>
                <a:ea typeface="Helvetica Neue"/>
                <a:cs typeface="Helvetica Neue"/>
                <a:sym typeface="Helvetica Neue"/>
              </a:rPr>
              <a:t> in Matthew 4:18-</a:t>
            </a:r>
            <a:r>
              <a:rPr lang="en-US" sz="2200" dirty="0">
                <a:effectLst/>
                <a:latin typeface="Helvetica Neue"/>
                <a:ea typeface="Helvetica Neue"/>
                <a:cs typeface="Helvetica Neue"/>
                <a:sym typeface="Helvetica Neue"/>
              </a:rPr>
              <a:t>19a:</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t>
            </a:r>
            <a:r>
              <a:rPr lang="en-GT" sz="2200" baseline="30000" dirty="0">
                <a:effectLst/>
                <a:latin typeface="Helvetica Neue"/>
                <a:ea typeface="Helvetica Neue"/>
                <a:cs typeface="Helvetica Neue"/>
                <a:sym typeface="Helvetica Neue"/>
              </a:rPr>
              <a:t>18</a:t>
            </a:r>
            <a:r>
              <a:rPr lang="en-GT" sz="2200" dirty="0">
                <a:effectLst/>
                <a:latin typeface="Helvetica Neue"/>
                <a:ea typeface="Helvetica Neue"/>
                <a:cs typeface="Helvetica Neue"/>
                <a:sym typeface="Helvetica Neue"/>
              </a:rPr>
              <a:t> As Jesus was walking beside the Sea of Galilee, he saw two brothers, Simon called Peter and his brother Andrew. They were casting a net into the lake, for they were fishermen. </a:t>
            </a:r>
            <a:r>
              <a:rPr lang="en-GT" sz="2200" baseline="30000" dirty="0">
                <a:effectLst/>
                <a:latin typeface="Helvetica Neue"/>
                <a:ea typeface="Helvetica Neue"/>
                <a:cs typeface="Helvetica Neue"/>
                <a:sym typeface="Helvetica Neue"/>
              </a:rPr>
              <a:t>19</a:t>
            </a:r>
            <a:r>
              <a:rPr lang="en-GT" sz="2200" dirty="0">
                <a:effectLst/>
                <a:latin typeface="Helvetica Neue"/>
                <a:ea typeface="Helvetica Neue"/>
                <a:cs typeface="Helvetica Neue"/>
                <a:sym typeface="Helvetica Neue"/>
              </a:rPr>
              <a:t> “Come, follow me,” Jesus said</a:t>
            </a:r>
            <a:r>
              <a:rPr lang="en-US" sz="2200" dirty="0">
                <a:effectLst/>
                <a:latin typeface="Helvetica Neue"/>
                <a:ea typeface="Helvetica Neue"/>
                <a:cs typeface="Helvetica Neue"/>
                <a:sym typeface="Helvetica Neue"/>
              </a:rPr>
              <a:t>. NIV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Come and follow me. What powerful words. Words filled with possibilities of a changed life … of happiness … of purpose … of forgiveness … of a close personal relationship with God himself. Jesus had been preparing Andrew, Simon Peter, and many others over the years, including us, for this decision about coming and following. Even before we understand Jesus’ call to come and follow him, he has been preparing our hearts to do just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decision to follow Jesus on this Journey of Grace isn’t an easy one. Following Jesus on this journey is costly and will require courage … and sacrifice. Peter and Andrew had to leave their nets behind in order to follow Jesus. We too will be asked to leave behind our nets, our plans, our self-sufficiency, our self-leadership, etc. Following requires a response of obedience. It requires that we admit that we don’t have all the answers … that we don’t really know where we’re going … that we need Jesus. This journey is deeply compelling and personally costly, but if you respond to his call, it will transform you powerfully.</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021452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this invitation to the Journey of Grace, this journey with Jesus, starts with “COME AND SEE” and then moves to the challenge of “FOLLOW ME.” But along with that challenge is the promise of Jesus that “YOU WILL BE”—that you will be made radically different. Those who take seriously the journey of grace will be thoroughly transformed. It is often said that Jesus loves us enough to meet us where we are—but he also loves us too much to leave us there. Through the </a:t>
            </a:r>
            <a:r>
              <a:rPr lang="en-GT" sz="2200" dirty="0">
                <a:effectLst/>
                <a:latin typeface="Helvetica Neue"/>
                <a:ea typeface="Helvetica Neue"/>
                <a:cs typeface="Helvetica Neue"/>
                <a:sym typeface="Helvetica Neue"/>
              </a:rPr>
              <a:t>transformative power of God’s grace, </a:t>
            </a:r>
            <a:r>
              <a:rPr lang="en-US" sz="2200" dirty="0">
                <a:effectLst/>
                <a:latin typeface="Helvetica Neue"/>
                <a:ea typeface="Helvetica Neue"/>
                <a:cs typeface="Helvetica Neue"/>
                <a:sym typeface="Helvetica Neue"/>
              </a:rPr>
              <a:t>He will </a:t>
            </a:r>
            <a:r>
              <a:rPr lang="en-GT" sz="2200" dirty="0">
                <a:effectLst/>
                <a:latin typeface="Helvetica Neue"/>
                <a:ea typeface="Helvetica Neue"/>
                <a:cs typeface="Helvetica Neue"/>
                <a:sym typeface="Helvetica Neue"/>
              </a:rPr>
              <a:t>shap</a:t>
            </a:r>
            <a:r>
              <a:rPr lang="en-US" sz="2200" dirty="0">
                <a:effectLst/>
                <a:latin typeface="Helvetica Neue"/>
                <a:ea typeface="Helvetica Neue"/>
                <a:cs typeface="Helvetica Neue"/>
                <a:sym typeface="Helvetica Neue"/>
              </a:rPr>
              <a:t>e</a:t>
            </a:r>
            <a:r>
              <a:rPr lang="en-GT" sz="2200" dirty="0">
                <a:effectLst/>
                <a:latin typeface="Helvetica Neue"/>
                <a:ea typeface="Helvetica Neue"/>
                <a:cs typeface="Helvetica Neue"/>
                <a:sym typeface="Helvetica Neue"/>
              </a:rPr>
              <a:t> us into who we were created to be</a:t>
            </a:r>
            <a:r>
              <a:rPr lang="en-US" sz="2200" dirty="0">
                <a:effectLst/>
                <a:latin typeface="Helvetica Neue"/>
                <a:ea typeface="Helvetica Neue"/>
                <a:cs typeface="Helvetica Neue"/>
                <a:sym typeface="Helvetica Neue"/>
              </a:rPr>
              <a:t>, and </a:t>
            </a:r>
            <a:r>
              <a:rPr lang="en-GT" sz="2200" dirty="0">
                <a:effectLst/>
                <a:latin typeface="Helvetica Neue"/>
                <a:ea typeface="Helvetica Neue"/>
                <a:cs typeface="Helvetica Neue"/>
                <a:sym typeface="Helvetica Neue"/>
              </a:rPr>
              <a:t>we</a:t>
            </a:r>
            <a:r>
              <a:rPr lang="en-US" sz="2200" dirty="0">
                <a:effectLst/>
                <a:latin typeface="Helvetica Neue"/>
                <a:ea typeface="Helvetica Neue"/>
                <a:cs typeface="Helvetica Neue"/>
                <a:sym typeface="Helvetica Neue"/>
              </a:rPr>
              <a:t>’ll</a:t>
            </a:r>
            <a:r>
              <a:rPr lang="en-GT" sz="2200" dirty="0">
                <a:effectLst/>
                <a:latin typeface="Helvetica Neue"/>
                <a:ea typeface="Helvetica Neue"/>
                <a:cs typeface="Helvetica Neue"/>
                <a:sym typeface="Helvetica Neue"/>
              </a:rPr>
              <a:t> discover the full and abundant life </a:t>
            </a:r>
            <a:r>
              <a:rPr lang="en-US" sz="2200" dirty="0">
                <a:effectLst/>
                <a:latin typeface="Helvetica Neue"/>
                <a:ea typeface="Helvetica Neue"/>
                <a:cs typeface="Helvetica Neue"/>
                <a:sym typeface="Helvetica Neue"/>
              </a:rPr>
              <a:t>that </a:t>
            </a:r>
            <a:r>
              <a:rPr lang="en-GT" sz="2200" dirty="0">
                <a:effectLst/>
                <a:latin typeface="Helvetica Neue"/>
                <a:ea typeface="Helvetica Neue"/>
                <a:cs typeface="Helvetica Neue"/>
                <a:sym typeface="Helvetica Neue"/>
              </a:rPr>
              <a:t>God intended for all humanity. This happens now, in the present.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If you h</a:t>
            </a:r>
            <a:r>
              <a:rPr lang="en-GT" sz="2200" dirty="0">
                <a:effectLst/>
                <a:latin typeface="Helvetica Neue"/>
                <a:ea typeface="Helvetica Neue"/>
                <a:cs typeface="Helvetica Neue"/>
                <a:sym typeface="Helvetica Neue"/>
              </a:rPr>
              <a:t>ang out with Jesus, your life will be changed. Have you ever noticed that the closer the people in the Gospel stories came to Jesus, the less they remained the same? Throughout the Gospels, Jesus declares, “You will be.” </a:t>
            </a:r>
            <a:r>
              <a:rPr lang="en-GT" sz="2200" i="1" dirty="0">
                <a:effectLst/>
                <a:latin typeface="Helvetica Neue"/>
                <a:ea typeface="Helvetica Neue"/>
                <a:cs typeface="Helvetica Neue"/>
                <a:sym typeface="Helvetica Neue"/>
              </a:rPr>
              <a:t>You will be different. You will be changed. You will be mine.</a:t>
            </a:r>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Let’s go back to that bible passage in MATTHEW </a:t>
            </a:r>
            <a:r>
              <a:rPr lang="en-GT" sz="2200" dirty="0">
                <a:effectLst/>
                <a:latin typeface="Helvetica Neue"/>
                <a:ea typeface="Helvetica Neue"/>
                <a:cs typeface="Helvetica Neue"/>
                <a:sym typeface="Helvetica Neue"/>
              </a:rPr>
              <a:t>4:18-</a:t>
            </a:r>
            <a:r>
              <a:rPr lang="en-US" sz="2200" dirty="0">
                <a:effectLst/>
                <a:latin typeface="Helvetica Neue"/>
                <a:ea typeface="Helvetica Neue"/>
                <a:cs typeface="Helvetica Neue"/>
                <a:sym typeface="Helvetica Neue"/>
              </a:rPr>
              <a:t>19 that we looked at earlier. When Jesus called Peter and Andrew to follow him, Jesus said, “I will send you out to fish for people” (Matt. 4:19). This simple call transformed how they saw themselves and gave them purpose. What was important before, catching fish to get money, no longer was most important. They now had an important purpose … a divine purpose … the purpose for which they were born.</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statement from Jesus “I will send you out to fish for people!” points to a beautiful truth of the journey of grace: if you follow Jesus long enough and close enough, you will be called and sent to make an impact on this world for Him.</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90537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invitation to the journey starts with “COME AND SEE,” then moves to “FOLLOW ME,” Jesus promises “YOU WILL BE,” and then sends us with “GO AND DO.” </a:t>
            </a:r>
            <a:r>
              <a:rPr lang="en-GT" sz="2200" dirty="0">
                <a:effectLst/>
                <a:latin typeface="Helvetica Neue"/>
                <a:ea typeface="Helvetica Neue"/>
                <a:cs typeface="Helvetica Neue"/>
                <a:sym typeface="Helvetica Neue"/>
              </a:rPr>
              <a:t>With the command “Go and do,” Jesus sends us out to be witnesses and ambassadors. If Jesus is really the embodiment of God on mission, and we are called to follow </a:t>
            </a:r>
            <a:r>
              <a:rPr lang="en-US" sz="2200" dirty="0">
                <a:effectLst/>
                <a:latin typeface="Helvetica Neue"/>
                <a:ea typeface="Helvetica Neue"/>
                <a:cs typeface="Helvetica Neue"/>
                <a:sym typeface="Helvetica Neue"/>
              </a:rPr>
              <a:t>him</a:t>
            </a:r>
            <a:r>
              <a:rPr lang="en-GT" sz="2200" dirty="0">
                <a:effectLst/>
                <a:latin typeface="Helvetica Neue"/>
                <a:ea typeface="Helvetica Neue"/>
                <a:cs typeface="Helvetica Neue"/>
                <a:sym typeface="Helvetica Neue"/>
              </a:rPr>
              <a:t>, patterning our lives after his, it would only make sense that our lives should reflect that very same mission of God. </a:t>
            </a:r>
          </a:p>
          <a:p>
            <a:r>
              <a:rPr lang="en-GT" sz="2200" dirty="0">
                <a:effectLst/>
                <a:latin typeface="Helvetica Neue"/>
                <a:ea typeface="Helvetica Neue"/>
                <a:cs typeface="Helvetica Neue"/>
                <a:sym typeface="Helvetica Neue"/>
              </a:rPr>
              <a:t> </a:t>
            </a:r>
          </a:p>
          <a:p>
            <a:r>
              <a:rPr lang="en-GT" sz="2200" dirty="0">
                <a:effectLst/>
                <a:latin typeface="Helvetica Neue"/>
                <a:ea typeface="Helvetica Neue"/>
                <a:cs typeface="Helvetica Neue"/>
                <a:sym typeface="Helvetica Neue"/>
              </a:rPr>
              <a:t>The grace that compelled us to respond to the invitation, to come and follow, to surrender our lives to the work of transformation, that grace is the same grace that sends us into the world as conduits through whom that grace flows into the lives of others. Compelled by grace, we are to live out our lives before others in a Christ-honoring and compelling way.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Through our lives, our actions, our attitudes, the words we speak, the social media posts we write, the love of neighbor we offer, the justice we pursue, the dignity we extend, the forgiveness we give, the peace we make, and the joy we exhibit, through these, people are given a glimpse of this compelling grace of God.</a:t>
            </a:r>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3514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Jesus invites us to join him on this life-changing journey. It’s a simple in­vitation to go on an adventure with a beloved friend, a journey from where we are to where we need to go. But Jesus doesn’t just give ad­vice and directions. He walks with us on this path of grace.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595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Have you ever been in a new place and didn’t know where you were going? This has happened a lot to me over the years. On one of my trips to El Salvador to teach in a weekend training, I couldn’t find where I was supposed to meet the leaders for the conference. I had directions, but they just didn’t make any sense. In fact, I talked to one of the leaders on the phone, and he tried to tell me how to get to them. But still, I couldn’t find them. Finally, one of the leaders came to me and actually took me to where I needed to go.</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58508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Most of us love traveling. I want you to think about a journey that you’ve gone on. Remember the excitement of packing and getting ready, and the anticipation of going somewhere? And remember what it was like to be on that journey, experiencing new and exciting things and places, meeting people, and perhaps being with friends and loved ones. We love journeys! They take us from where we are to where we want to go, and lots of times we have great adventures along the way.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While those journeys and pathways were unforgettable, you and I have been invited to go on an even more incredible journey on a grace-filled path with the most amazing person. That person is Jesus Christ, and that journey is a lifelong trip 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60346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That’s what Jesus does for us. He doesn’t just tell us which path to take and where to go; he actually goes with us and shows us the way personally.</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04828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One person described this journey, this path that Jesus guides us on, as “the path</a:t>
            </a:r>
            <a:r>
              <a:rPr lang="en-GT" sz="2200" dirty="0">
                <a:effectLst/>
                <a:latin typeface="Helvetica Neue"/>
                <a:ea typeface="Helvetica Neue"/>
                <a:cs typeface="Helvetica Neue"/>
                <a:sym typeface="Helvetica Neue"/>
              </a:rPr>
              <a:t> of immigration, </a:t>
            </a:r>
            <a:r>
              <a:rPr lang="en-US" sz="2200" dirty="0">
                <a:effectLst/>
                <a:latin typeface="Helvetica Neue"/>
                <a:ea typeface="Helvetica Neue"/>
                <a:cs typeface="Helvetica Neue"/>
                <a:sym typeface="Helvetica Neue"/>
              </a:rPr>
              <a:t>moving </a:t>
            </a:r>
            <a:r>
              <a:rPr lang="en-GT" sz="2200" dirty="0">
                <a:effectLst/>
                <a:latin typeface="Helvetica Neue"/>
                <a:ea typeface="Helvetica Neue"/>
                <a:cs typeface="Helvetica Neue"/>
                <a:sym typeface="Helvetica Neue"/>
              </a:rPr>
              <a:t>from the kingdom of darkness </a:t>
            </a:r>
            <a:r>
              <a:rPr lang="en-US" sz="2200" dirty="0">
                <a:effectLst/>
                <a:latin typeface="Helvetica Neue"/>
                <a:ea typeface="Helvetica Neue"/>
                <a:cs typeface="Helvetica Neue"/>
                <a:sym typeface="Helvetica Neue"/>
              </a:rPr>
              <a:t>and sin, </a:t>
            </a:r>
            <a:r>
              <a:rPr lang="en-GT" sz="2200" dirty="0">
                <a:effectLst/>
                <a:latin typeface="Helvetica Neue"/>
                <a:ea typeface="Helvetica Neue"/>
                <a:cs typeface="Helvetica Neue"/>
                <a:sym typeface="Helvetica Neue"/>
              </a:rPr>
              <a:t>to the kingdom of God’s beloved Son</a:t>
            </a:r>
            <a:r>
              <a:rPr lang="en-US" sz="2200" dirty="0">
                <a:effectLst/>
                <a:latin typeface="Helvetica Neue"/>
                <a:ea typeface="Helvetica Neue"/>
                <a:cs typeface="Helvetica Neue"/>
                <a:sym typeface="Helvetica Neue"/>
              </a:rPr>
              <a:t>, the kingdom of love and light. This journey is</a:t>
            </a:r>
            <a:r>
              <a:rPr lang="en-GT" sz="2200" dirty="0">
                <a:effectLst/>
                <a:latin typeface="Helvetica Neue"/>
                <a:ea typeface="Helvetica Neue"/>
                <a:cs typeface="Helvetica Neue"/>
                <a:sym typeface="Helvetica Neue"/>
              </a:rPr>
              <a:t> about changing citizenship and allegiances. </a:t>
            </a:r>
            <a:r>
              <a:rPr lang="en-US" sz="2200" dirty="0">
                <a:effectLst/>
                <a:latin typeface="Helvetica Neue"/>
                <a:ea typeface="Helvetica Neue"/>
                <a:cs typeface="Helvetica Neue"/>
                <a:sym typeface="Helvetica Neue"/>
              </a:rPr>
              <a:t>I really like that. This journey will take you from one kingdom to another. From darkness, to light. From sin, to love, forgiveness, and abundant life.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98341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Another word for this journey with Jesus is discipleship. I know that when I say the word “discipleship”, you have a variety of ideas of what that means.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88850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As you can see, discipleship isn’t just completing some Bible studies or readying a book or doing some lessons. It’s a lifelong journey of learning, growing, and deepening our relationship with Jesus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954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And i</a:t>
            </a:r>
            <a:r>
              <a:rPr lang="en-GT" sz="2200" dirty="0">
                <a:effectLst/>
                <a:latin typeface="Helvetica Neue"/>
                <a:ea typeface="Helvetica Neue"/>
                <a:cs typeface="Helvetica Neue"/>
                <a:sym typeface="Helvetica Neue"/>
              </a:rPr>
              <a:t>t’s vital we understand that Christ not only draws us along this journey, but we are called to journey with others, joining them, helping them along the journey from grace to grace to grace. </a:t>
            </a:r>
            <a:r>
              <a:rPr lang="en-US" sz="2200" dirty="0">
                <a:effectLst/>
                <a:latin typeface="Helvetica Neue"/>
                <a:ea typeface="Helvetica Neue"/>
                <a:cs typeface="Helvetica Neue"/>
                <a:sym typeface="Helvetica Neue"/>
              </a:rPr>
              <a:t>D</a:t>
            </a:r>
            <a:r>
              <a:rPr lang="en-GT" sz="2200" dirty="0">
                <a:effectLst/>
                <a:latin typeface="Helvetica Neue"/>
                <a:ea typeface="Helvetica Neue"/>
                <a:cs typeface="Helvetica Neue"/>
                <a:sym typeface="Helvetica Neue"/>
              </a:rPr>
              <a:t>isciples and disciple-makers are able to share this journey of grace first by witnessing: Every disciple of Jesus Is called to share the story of God’s Grace in his or her own life with others. As we make disciples, we must tell </a:t>
            </a:r>
            <a:r>
              <a:rPr lang="en-US" sz="2200" dirty="0">
                <a:effectLst/>
                <a:latin typeface="Helvetica Neue"/>
                <a:ea typeface="Helvetica Neue"/>
                <a:cs typeface="Helvetica Neue"/>
                <a:sym typeface="Helvetica Neue"/>
              </a:rPr>
              <a:t>a</a:t>
            </a:r>
            <a:r>
              <a:rPr lang="en-GT" sz="2200" dirty="0">
                <a:effectLst/>
                <a:latin typeface="Helvetica Neue"/>
                <a:ea typeface="Helvetica Neue"/>
                <a:cs typeface="Helvetica Neue"/>
                <a:sym typeface="Helvetica Neue"/>
              </a:rPr>
              <a:t>nd retell the story of God’s grace in </a:t>
            </a:r>
            <a:r>
              <a:rPr lang="en-US" sz="2200" dirty="0">
                <a:effectLst/>
                <a:latin typeface="Helvetica Neue"/>
                <a:ea typeface="Helvetica Neue"/>
                <a:cs typeface="Helvetica Neue"/>
                <a:sym typeface="Helvetica Neue"/>
              </a:rPr>
              <a:t>o</a:t>
            </a:r>
            <a:r>
              <a:rPr lang="en-GT" sz="2200" dirty="0">
                <a:effectLst/>
                <a:latin typeface="Helvetica Neue"/>
                <a:ea typeface="Helvetica Neue"/>
                <a:cs typeface="Helvetica Neue"/>
                <a:sym typeface="Helvetica Neue"/>
              </a:rPr>
              <a:t>ur lives and the lives of others. </a:t>
            </a:r>
            <a:r>
              <a:rPr lang="en-US" sz="2200" dirty="0">
                <a:effectLst/>
                <a:latin typeface="Helvetica Neue"/>
                <a:ea typeface="Helvetica Neue"/>
                <a:cs typeface="Helvetica Neue"/>
                <a:sym typeface="Helvetica Neue"/>
              </a:rPr>
              <a:t>And we </a:t>
            </a:r>
            <a:r>
              <a:rPr lang="en-GT" sz="2200" dirty="0">
                <a:effectLst/>
                <a:latin typeface="Helvetica Neue"/>
                <a:ea typeface="Helvetica Neue"/>
                <a:cs typeface="Helvetica Neue"/>
                <a:sym typeface="Helvetica Neue"/>
              </a:rPr>
              <a:t>are able to share this journey of grace by </a:t>
            </a:r>
            <a:r>
              <a:rPr lang="en-US" sz="2200" dirty="0">
                <a:effectLst/>
                <a:latin typeface="Helvetica Neue"/>
                <a:ea typeface="Helvetica Neue"/>
                <a:cs typeface="Helvetica Neue"/>
                <a:sym typeface="Helvetica Neue"/>
              </a:rPr>
              <a:t>walking with others along the journey.</a:t>
            </a:r>
            <a:r>
              <a:rPr lang="en-GT" sz="2200" dirty="0">
                <a:effectLst/>
                <a:latin typeface="Helvetica Neue"/>
                <a:ea typeface="Helvetica Neue"/>
                <a:cs typeface="Helvetica Neue"/>
                <a:sym typeface="Helvetica Neue"/>
              </a:rPr>
              <a:t> God does not make Christlike disciples in a moment. The Journey of grace spans a lifetime. When believers join others along the journey of grace, we carry out the Great Commission: making disciples of all nations, baptizing them, and teaching them to obey everything Jesus commanded us. CHRIST CALLS US IN HIS GREAT COMMISSION TO WALK WITH OTHERS INTENTIONALLY ALONG THEIR LIFE’S JOURNEY FROM NO FAITH TO NEW FAITH</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O MATURE FAITH. The journey with</a:t>
            </a:r>
            <a:r>
              <a:rPr lang="en-US" sz="2200" dirty="0">
                <a:effectLst/>
                <a:latin typeface="Helvetica Neue"/>
                <a:ea typeface="Helvetica Neue"/>
                <a:cs typeface="Helvetica Neue"/>
                <a:sym typeface="Helvetica Neue"/>
              </a:rPr>
              <a:t> o</a:t>
            </a:r>
            <a:r>
              <a:rPr lang="en-GT" sz="2200" dirty="0">
                <a:effectLst/>
                <a:latin typeface="Helvetica Neue"/>
                <a:ea typeface="Helvetica Neue"/>
                <a:cs typeface="Helvetica Neue"/>
                <a:sym typeface="Helvetica Neue"/>
              </a:rPr>
              <a:t>thers takes patience. It takes love. It</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akes grace!</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54644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AND THIS </a:t>
            </a:r>
            <a:r>
              <a:rPr lang="en-US" sz="2200" i="1" dirty="0">
                <a:effectLst/>
                <a:latin typeface="Helvetica Neue"/>
                <a:ea typeface="Helvetica Neue"/>
                <a:cs typeface="Helvetica Neue"/>
                <a:sym typeface="Helvetica Neue"/>
              </a:rPr>
              <a:t>GRACE</a:t>
            </a:r>
            <a:r>
              <a:rPr lang="en-US" sz="2200" dirty="0">
                <a:effectLst/>
                <a:latin typeface="Helvetica Neue"/>
                <a:ea typeface="Helvetica Neue"/>
                <a:cs typeface="Helvetica Neue"/>
                <a:sym typeface="Helvetica Neue"/>
              </a:rPr>
              <a:t> OF JESUS MEETS US RIGHT WHERE WE ARE, RIGHT WHERE WE START, AND PRECISELY </a:t>
            </a:r>
            <a:r>
              <a:rPr lang="en-US" sz="2200" i="1" dirty="0">
                <a:effectLst/>
                <a:latin typeface="Helvetica Neue"/>
                <a:ea typeface="Helvetica Neue"/>
                <a:cs typeface="Helvetica Neue"/>
                <a:sym typeface="Helvetica Neue"/>
              </a:rPr>
              <a:t>HOW</a:t>
            </a:r>
            <a:r>
              <a:rPr lang="en-US" sz="2200" dirty="0">
                <a:effectLst/>
                <a:latin typeface="Helvetica Neue"/>
                <a:ea typeface="Helvetica Neue"/>
                <a:cs typeface="Helvetica Neue"/>
                <a:sym typeface="Helvetica Neue"/>
              </a:rPr>
              <a:t> WE ARE. My path to faith, holiness, and wholeness may not start where your path started. For some of us, grace meets us on a broken road. Life has been dotted with disappointment, heartache, letdowns, and times when struggles just won’t let up. For some of us, life’s path has left us skeptical or cynical that there is anything more to this world than what our eyes can see. Others of us have had a pretty solid life, good homes, families, and success stories that leave us questioning if we really need this journey at all. We seem to be doing ok on our own. For others, we’ve been deeply committed Jesus followers, no strangers to difficulties and triumph, but still left wondering, </a:t>
            </a:r>
            <a:r>
              <a:rPr lang="en-US" sz="2200" i="1" dirty="0">
                <a:effectLst/>
                <a:latin typeface="Helvetica Neue"/>
                <a:ea typeface="Helvetica Neue"/>
                <a:cs typeface="Helvetica Neue"/>
                <a:sym typeface="Helvetica Neue"/>
              </a:rPr>
              <a:t>Is there more to all of this than just going to church and going through the motions of being a Christian?</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great thing about God’s grace through Jesus is that he meets us wherever we are, and takes us to where we need to go, teaching us, loving us, and healing us along the way, helping us to know him better and better each day.</a:t>
            </a: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knowing this, now what? We understand that through his grace, Jesus invites us to join him on this journey of walking with him, talking with him, growing, learning, serving, and helping others along this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We’ve talked about 3 different ways that we experience God’s grace at different stages or parts of this Journey of Grace: Prevenient or seeking grace, Saving Grace, and Sanctifying grace. We experience these different stages of the journey for a reason … Jesus wants us to learn and grow in specific ways in each part of the journey. </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194338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We’ve developed a graphic that helps us visualize the objectives or goals during each of these segments of the journey. Let’s take a look at it.</a:t>
            </a:r>
            <a:r>
              <a:rPr lang="en-GT" dirty="0">
                <a:effectLst/>
              </a:rPr>
              <a:t> </a:t>
            </a:r>
            <a:endParaRPr lang="en-GT" dirty="0"/>
          </a:p>
        </p:txBody>
      </p:sp>
    </p:spTree>
    <p:extLst>
      <p:ext uri="{BB962C8B-B14F-4D97-AF65-F5344CB8AC3E}">
        <p14:creationId xmlns:p14="http://schemas.microsoft.com/office/powerpoint/2010/main" val="1457727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first part of the journey is characterized by God’s prevenient grace. During this time, God prepares the path before us. His hand reaches out and beckons us to Him, drawing us into a deeper relationship with Him. This grace both precedes our response and enables our response. Those who are traveling this part of the journey are </a:t>
            </a:r>
            <a:r>
              <a:rPr lang="en-US" sz="2200" dirty="0" err="1">
                <a:effectLst/>
                <a:latin typeface="Helvetica Neue"/>
                <a:ea typeface="Helvetica Neue"/>
                <a:cs typeface="Helvetica Neue"/>
                <a:sym typeface="Helvetica Neue"/>
              </a:rPr>
              <a:t>nonChristians</a:t>
            </a:r>
            <a:r>
              <a:rPr lang="en-US" sz="2200" dirty="0">
                <a:effectLst/>
                <a:latin typeface="Helvetica Neue"/>
                <a:ea typeface="Helvetica Neue"/>
                <a:cs typeface="Helvetica Neue"/>
                <a:sym typeface="Helvetica Neue"/>
              </a:rPr>
              <a:t>, or some might call them “</a:t>
            </a:r>
            <a:r>
              <a:rPr lang="en-US" sz="2200" dirty="0" err="1">
                <a:effectLst/>
                <a:latin typeface="Helvetica Neue"/>
                <a:ea typeface="Helvetica Neue"/>
                <a:cs typeface="Helvetica Neue"/>
                <a:sym typeface="Helvetica Neue"/>
              </a:rPr>
              <a:t>preChristians</a:t>
            </a:r>
            <a:r>
              <a:rPr lang="en-US" sz="2200" dirty="0">
                <a:effectLst/>
                <a:latin typeface="Helvetica Neue"/>
                <a:ea typeface="Helvetica Neue"/>
                <a:cs typeface="Helvetica Neue"/>
                <a:sym typeface="Helvetica Neue"/>
              </a:rPr>
              <a:t>”. They haven’t yet come to the point of giving their lives to Jesus, of confessing their sins to Jesus and asking him to forgive them and give them new life. The goal of this part of the journey is that the </a:t>
            </a:r>
            <a:r>
              <a:rPr lang="en-US" sz="2200" dirty="0" err="1">
                <a:effectLst/>
                <a:latin typeface="Helvetica Neue"/>
                <a:ea typeface="Helvetica Neue"/>
                <a:cs typeface="Helvetica Neue"/>
                <a:sym typeface="Helvetica Neue"/>
              </a:rPr>
              <a:t>nonChristian</a:t>
            </a:r>
            <a:r>
              <a:rPr lang="en-US" sz="2200" dirty="0">
                <a:effectLst/>
                <a:latin typeface="Helvetica Neue"/>
                <a:ea typeface="Helvetica Neue"/>
                <a:cs typeface="Helvetica Neue"/>
                <a:sym typeface="Helvetica Neue"/>
              </a:rPr>
              <a:t> will approach Jesus as He has been approaching them. The main task here of the discipler is evangelism, sharing the Good News of the gospel with those who aren’t following Jesus.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88178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next part of the journey is characterized by God’s saving grace. During this section, Jesus rescues us from sin and leads us into the truth that sets us free. We receive the gift of saving grace by believing in God. He redeems us, makes us a new creation, and adopts us into His family. Those who are traveling this part of the journey are new Christians, new creations in Christ, spiritual babies. They have a lot to learn. They need to learn how to pray, how to study God’s Word, basics of the Christian faith, that they are now part of the world-wide family of God. Also that they are part of us who call ourselves Nazarenes. These are all a part of the overall objectives of Baptism and membership. The main task here of the discipler is basic discipleship for new believers, helping them understand the basics of what it means to be a Christian, prepare them for baptism and membership, helping them learn how to follow Jesus on the Journey of Grace.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936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Over these weeks of emphasis, or if you’ve been around the church or Christian people very long, you’ve heard this word “grace” a lot. You’ve heard it in songs, in Bible study lessons, in Bible passages read, and in sermons. So I’m sure you have a good idea about what grace is. As a reminder, here are some of the most common definitions of God’s “grace” listed in the book Way, Truth, Life:</a:t>
            </a:r>
            <a:endParaRPr lang="en-GT" sz="2200" dirty="0">
              <a:effectLst/>
              <a:latin typeface="Helvetica Neue"/>
              <a:ea typeface="Helvetica Neue"/>
              <a:cs typeface="Helvetica Neue"/>
              <a:sym typeface="Helvetica Neue"/>
            </a:endParaRP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favor.</a:t>
            </a:r>
          </a:p>
          <a:p>
            <a:pPr lvl="0"/>
            <a:r>
              <a:rPr lang="en-US" sz="2200" dirty="0">
                <a:solidFill>
                  <a:srgbClr val="FF0000"/>
                </a:solidFill>
                <a:effectLst/>
                <a:latin typeface="Helvetica Neue"/>
                <a:ea typeface="Helvetica Neue"/>
                <a:cs typeface="Helvetica Neue"/>
                <a:sym typeface="Helvetica Neue"/>
              </a:rPr>
              <a:t>Grace is t</a:t>
            </a:r>
            <a:r>
              <a:rPr lang="en-GT" sz="2200" dirty="0">
                <a:solidFill>
                  <a:srgbClr val="FF0000"/>
                </a:solidFill>
                <a:effectLst/>
                <a:latin typeface="Helvetica Neue"/>
                <a:ea typeface="Helvetica Neue"/>
                <a:cs typeface="Helvetica Neue"/>
                <a:sym typeface="Helvetica Neue"/>
              </a:rPr>
              <a:t>he absolutely free love of God. </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love.</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no-strings-attached goodness. </a:t>
            </a:r>
          </a:p>
          <a:p>
            <a:pPr lvl="0"/>
            <a:r>
              <a:rPr lang="en-US" sz="2200" dirty="0">
                <a:solidFill>
                  <a:srgbClr val="FF0000"/>
                </a:solidFill>
                <a:effectLst/>
                <a:latin typeface="Helvetica Neue"/>
                <a:ea typeface="Helvetica Neue"/>
                <a:cs typeface="Helvetica Neue"/>
                <a:sym typeface="Helvetica Neue"/>
              </a:rPr>
              <a:t>Grace is God treating us better than we deserve.</a:t>
            </a:r>
            <a:endParaRPr lang="en-GT" sz="2200" dirty="0">
              <a:solidFill>
                <a:srgbClr val="FF0000"/>
              </a:solidFill>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All of these definitions for grace attempt to describe those </a:t>
            </a:r>
            <a:r>
              <a:rPr lang="en-US" sz="2200" dirty="0" err="1">
                <a:effectLst/>
                <a:latin typeface="Helvetica Neue"/>
                <a:ea typeface="Helvetica Neue"/>
                <a:cs typeface="Helvetica Neue"/>
                <a:sym typeface="Helvetica Neue"/>
              </a:rPr>
              <a:t>indescrible</a:t>
            </a:r>
            <a:r>
              <a:rPr lang="en-US" sz="2200" dirty="0">
                <a:effectLst/>
                <a:latin typeface="Helvetica Neue"/>
                <a:ea typeface="Helvetica Neue"/>
                <a:cs typeface="Helvetica Neue"/>
                <a:sym typeface="Helvetica Neue"/>
              </a:rPr>
              <a:t> and astounding aspects of God’s loving response to undeserving humanity.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23990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third segment of the journey is characterized by God’s sanctifying grace. During this section of the journey, The Holy Spirit empowers us to live a life fully consecrated to God. Sanctifying grace begins the moment we experience salvation. Initial sanctification is followed by spiritual growth in grace until, in a moment of full consecration and complete surrender on our part, God purifies and cleanses the heart. Those who are traveling this part of the journey are mature Christians, mature disciples.</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We’ve divided this part of the journey into 3 parts corresponding to the various goals for the disciple and discipler.</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415718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first is Growth in holiness. It is in this part of the journey in which we focus on growing in entire sanctification (we serve a holy God who calls us to be holy), and in our commitment to the mission of Christ to serve and minister to others as He directs us. We learn how to give up our rights for the lordship of Jesus.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42715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second is Ministry Development, where we focus on discovering our call. God has placed a call on each of our lives, not just upon those called to serve as pastors, evangelists, and missionaries. God asks that each of us fulfill his call on our lives, whether that is serving through pastoral ministry, teaching in a public school, running a business, raising children at home, etc. So during this part of the journey, we not only learn about our call, but we also discover and develop the gifts and talents that God has given us to pursue and fulfill that call.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18048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part of Ministry development, God prepares some of us for specialized ministry careers, such as pastors, evangelists, missionaries, and theological teachers, etc., and He uses our theological institutions and extension education to prepare those leaders.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789237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third part of the Sanctifying grace part of the journey is focused on Continual Education and growth for life and service. We spend the rest of our life growing as believers and leaders, learning, serving, and helping disciple others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467219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Whenever we go on a journey, having certain resources available during the trip can make the journey easier and more successful. When I go on backpack trips into the mountains, or journeys by road or car, I know I need to pack foods, clothes, water, snacks, maybe a map, tickets, did I mention snacks </a:t>
            </a:r>
            <a:r>
              <a:rPr lang="en-US" sz="2200" dirty="0">
                <a:effectLst/>
                <a:latin typeface="Helvetica Neue"/>
                <a:ea typeface="Helvetica Neue"/>
                <a:cs typeface="Helvetica Neue"/>
                <a:sym typeface="Wingdings" pitchFamily="2" charset="2"/>
              </a:rPr>
              <a:t></a:t>
            </a:r>
            <a:r>
              <a:rPr lang="en-US" sz="2200" dirty="0">
                <a:effectLst/>
                <a:latin typeface="Helvetica Neue"/>
                <a:ea typeface="Helvetica Neue"/>
                <a:cs typeface="Helvetica Neue"/>
                <a:sym typeface="Helvetica Neue"/>
              </a:rPr>
              <a:t>, my identification, etc. The same is true on the Journey of Grace. Let’s see what resources we have available to help us on the journey, as well as help us assist others on the journey.</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60765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first resource we need, more than any other, is of course THE BIBLE. All of the other resources and tools that we have all point back to the Bible, helping us understand and apply the truth of God’s Word to our lives. Discipleship without the Bible isn’t discipleship.</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Just a reminder, almost all of the resources that we’ll be talking about are available for free download from our website, and are available in English, Spanish, and French and/or Haitian Creole.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728766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Most of you should be familiar with the resources available for the local church emphasis of the Journey of Grace: The book Way, Life, Truth; the Sermon outlines, adult small group/Sunday School Discussion guide, the youth discussion guide, and the children’s resources. If you haven’t used these for your church yet, please do. You can still download them for free from our website.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557635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Next, we have resources available to help you learn how to disciple others … how to walk along the Journey of Grace with then. </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38</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Our next group of resources correspond to the Prevenient Grace part of the journey. Remember, this is for those who aren’t yet walking with Jesus, so it’s filled with resources to help people think about Jesus and his desire for relationship. It’s also filled with evangelism resources to help you share your faith with people who are on this part of the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38800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is why we use the word “amazing” so often to describe God’s grace.</a:t>
            </a:r>
            <a:endParaRPr lang="en-GT" dirty="0"/>
          </a:p>
        </p:txBody>
      </p:sp>
    </p:spTree>
    <p:extLst>
      <p:ext uri="{BB962C8B-B14F-4D97-AF65-F5344CB8AC3E}">
        <p14:creationId xmlns:p14="http://schemas.microsoft.com/office/powerpoint/2010/main" val="4049932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you know, the next stage of the journey is the Saving Grace section. This is the part of the journey for new believers, so it’s filled with resources for adults, youth, and children to help them understand their new faith, spiritual disciplines like prayer and bible study, how to study God’s Word, etc., preparing them for baptism.</a:t>
            </a:r>
            <a:endParaRPr lang="en-GT"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40</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41</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Those are followed by resources to guide from baptism to membership in the Church of the Nazarene for ADULTS</a:t>
            </a:r>
            <a:endParaRPr lang="en-GT" sz="2200" dirty="0">
              <a:effectLst/>
              <a:latin typeface="Helvetica Neue"/>
              <a:ea typeface="Helvetica Neue"/>
              <a:cs typeface="Helvetica Neue"/>
              <a:sym typeface="Helvetica Neue"/>
            </a:endParaRPr>
          </a:p>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42</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Youth</a:t>
            </a:r>
          </a:p>
        </p:txBody>
      </p:sp>
    </p:spTree>
    <p:extLst>
      <p:ext uri="{BB962C8B-B14F-4D97-AF65-F5344CB8AC3E}">
        <p14:creationId xmlns:p14="http://schemas.microsoft.com/office/powerpoint/2010/main" val="1431605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43</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Children</a:t>
            </a:r>
          </a:p>
        </p:txBody>
      </p:sp>
    </p:spTree>
    <p:extLst>
      <p:ext uri="{BB962C8B-B14F-4D97-AF65-F5344CB8AC3E}">
        <p14:creationId xmlns:p14="http://schemas.microsoft.com/office/powerpoint/2010/main" val="1695395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44</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Next we come to resources to help those in the Sanctifying grace part of the journey. Remember, we divided that into 3 parts, first was helping someone move from Membership to entire sanctification and commitment to serve and minister. So here we have resources for adults and youth.</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432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next part is leadership development, and our main resource for that is the School of Leadership. In the School of Leadership, we have 5 basic courses: Discovering my Vocation in Christ, DNA of the Nazarenes, The Bible and it’s message, Worship as a lifestyle, and Principles for the Christian Life. Once someone has taken those 5 courses, he or she can then take a specialty course for a specific ministry: Ministerial Leadership, Christian Discipleship, Evangelism, Youth Ministry, Cross Cultural Ministry, Compassionate Ministries, and Communication and Literature.</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45</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for leadership development, we have John Maxwell’s Million Leaders Mandate leadership courses.</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46</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47</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An lastly, the third part of this section of the journey is focused on continuing education and growth for life and Service, and you can see some of the books we have available for that.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19914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 know we went through that quickly, but we have a list that has all of the parts of the Journey of Grace, along with the resources that are helpful for each part. This list is available on our website. Search for “Additional Resources for the Journey of Grace Discipleship”</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03798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Speaking of our website, that’s also where you can also find and download these resources that we’ve just been talking about. At the bottom of the screen, you can see the website addresses for English, Spanish, and French/Haitian Creole. If you go to the website, you’ll see something like this. For our purposes today, I want to direct your attention to the blue box in the left side.</a:t>
            </a:r>
            <a:endParaRPr lang="en-GT" sz="2200" dirty="0">
              <a:effectLst/>
              <a:latin typeface="Helvetica Neue"/>
              <a:ea typeface="Helvetica Neue"/>
              <a:cs typeface="Helvetica Neue"/>
              <a:sym typeface="Helvetica Neue"/>
            </a:endParaRPr>
          </a:p>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49</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simplest definition of grace is “gift”, and the basic concept of “gift” is something that is freely given to someone. Because God’s loving grace is a free gift, there’s nothing we can do to earn it … or lose it. There’s nothing we can do to make God love us more, and nothing we can do to make God love us less than he already does. God freely gives us his grace … his love … no matter what!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However, our whole world seems to be built on just the opposite. We hear and experience these words over and over again, “I’ll give to you based on what you give to me.” … whether it’s acceptance, help, things, love, etc. The world tells us, “I’ll give you if…”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But that’s not how God works. He gives … freely … over and over and over again … because he loves us more than we could ever think or imagine!!! How incredible that is!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125053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When we zoom in a little closer, we can see different categories of resources available on the website. You’ll see that the first box is labeled “Journey of Grace”. You can also see a drop down arrow on the right side of the blue box.</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50</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 you click on that arrow, and the subsequent arrows, you’ll see each of the parts of the Journey of Grace listed, and then broken down according to age. Prevenient Grace for adults, prevenient grace for youth, prevenient grace for children, and then Saving grace, and so forth.</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51</a:t>
            </a:fld>
            <a:endParaRPr lang="en-US"/>
          </a:p>
        </p:txBody>
      </p:sp>
    </p:spTree>
    <p:extLst>
      <p:ext uri="{BB962C8B-B14F-4D97-AF65-F5344CB8AC3E}">
        <p14:creationId xmlns:p14="http://schemas.microsoft.com/office/powerpoint/2010/main" val="3825737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If you click on one of those boxes, it will list all of the resources for that part of the journey. So in this example, I clicked on Saving Grace, from conversion to baptism, for adults. And you can see displayed on the side all of those resources for that part of the journey. You can then click on “More information/download” beneath the resource and it will take you to another page</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52</a:t>
            </a:fld>
            <a:endParaRPr lang="en-US"/>
          </a:p>
        </p:txBody>
      </p:sp>
    </p:spTree>
    <p:extLst>
      <p:ext uri="{BB962C8B-B14F-4D97-AF65-F5344CB8AC3E}">
        <p14:creationId xmlns:p14="http://schemas.microsoft.com/office/powerpoint/2010/main" val="1556454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where you can do just that … get more information about the resource and then download it.</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53</a:t>
            </a:fld>
            <a:endParaRPr lang="en-US"/>
          </a:p>
        </p:txBody>
      </p:sp>
    </p:spTree>
    <p:extLst>
      <p:ext uri="{BB962C8B-B14F-4D97-AF65-F5344CB8AC3E}">
        <p14:creationId xmlns:p14="http://schemas.microsoft.com/office/powerpoint/2010/main" val="3151537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far during this workshop, we’ve talked about the Journey of Grace and it’s various sections or stages. And we’ve talked about the resources available for the Journey, and where to find them. That leaves one more step that each one of us needs to take. Each of us needs to identify </a:t>
            </a:r>
            <a:r>
              <a:rPr lang="en-US" sz="2200" b="1" dirty="0">
                <a:effectLst/>
                <a:latin typeface="Helvetica Neue"/>
                <a:ea typeface="Helvetica Neue"/>
                <a:cs typeface="Helvetica Neue"/>
                <a:sym typeface="Helvetica Neue"/>
              </a:rPr>
              <a:t>WHERE</a:t>
            </a:r>
            <a:r>
              <a:rPr lang="en-US" sz="2200" dirty="0">
                <a:effectLst/>
                <a:latin typeface="Helvetica Neue"/>
                <a:ea typeface="Helvetica Neue"/>
                <a:cs typeface="Helvetica Neue"/>
                <a:sym typeface="Helvetica Neue"/>
              </a:rPr>
              <a:t> along the Journey of Grace we currently are at, so we know the next steps we need to take to progress. If you are a new Christian, you are in the saving grace stage of the journey, and you can see on the graphic we looked at the things you need to be focusing on, what you need to learn and experience in order to proceed further along the journey. If you are a mature believer, where are you in the Sanctifying grace part of the journey? Growth in holiness? Ministry development? Continual Education and growth? And by looking at the graphic and list of resources, you can see what are the next steps you need to take, and what resources are available to help you with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you are discipling someone, accompanying them along the Journey of Grace, and I hope that if you aren’t already doing that you soon will be, you need to understand where the person you are discipling is at so you know what goals you need to help them focus upon, and what resources you have available to help them.</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973316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addition to the written resources we’ve talked about, we’re also going to have some additional workshops to help you disciple others.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41292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August 21, Dr. Grant Zweigle, Global Missions Trainer and author of the wonderful book, Worship, Wonder, and Way, will be presenting the workshop, </a:t>
            </a:r>
            <a:r>
              <a:rPr lang="en-US" sz="2200" i="1" dirty="0">
                <a:effectLst/>
                <a:latin typeface="Helvetica Neue"/>
                <a:ea typeface="Helvetica Neue"/>
                <a:cs typeface="Helvetica Neue"/>
                <a:sym typeface="Helvetica Neue"/>
              </a:rPr>
              <a:t>Evangelism and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09036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September 18, Dr. David </a:t>
            </a:r>
            <a:r>
              <a:rPr lang="en-US" sz="2200" dirty="0" err="1">
                <a:effectLst/>
                <a:latin typeface="Helvetica Neue"/>
                <a:ea typeface="Helvetica Neue"/>
                <a:cs typeface="Helvetica Neue"/>
                <a:sym typeface="Helvetica Neue"/>
              </a:rPr>
              <a:t>Busic</a:t>
            </a:r>
            <a:r>
              <a:rPr lang="en-US" sz="2200" dirty="0">
                <a:effectLst/>
                <a:latin typeface="Helvetica Neue"/>
                <a:ea typeface="Helvetica Neue"/>
                <a:cs typeface="Helvetica Neue"/>
                <a:sym typeface="Helvetica Neue"/>
              </a:rPr>
              <a:t>, General Superintendent and Author of Way, Truth, Life; as well as “The City: Urban Churches in the Wesleyan Tradition”, will be presenting the workshop, </a:t>
            </a:r>
            <a:r>
              <a:rPr lang="en-US" sz="2200" i="1" dirty="0">
                <a:effectLst/>
                <a:latin typeface="Helvetica Neue"/>
                <a:ea typeface="Helvetica Neue"/>
                <a:cs typeface="Helvetica Neue"/>
                <a:sym typeface="Helvetica Neue"/>
              </a:rPr>
              <a:t>Discipling in Urban Areas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56088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October 16, Rev. David González, Global NYI Director, will be presenting the workshop, </a:t>
            </a:r>
            <a:r>
              <a:rPr lang="en-US" sz="2200" i="1" dirty="0">
                <a:effectLst/>
                <a:latin typeface="Helvetica Neue"/>
                <a:ea typeface="Helvetica Neue"/>
                <a:cs typeface="Helvetica Neue"/>
                <a:sym typeface="Helvetica Neue"/>
              </a:rPr>
              <a:t>Discipling Youth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925054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on Nov. 20, Dr. Stephen Gualberto from the Global Nazarene Compassionate Ministries office, will be presenting</a:t>
            </a:r>
            <a:r>
              <a:rPr lang="en-US" sz="2200" i="1" dirty="0">
                <a:effectLst/>
                <a:latin typeface="Helvetica Neue"/>
                <a:ea typeface="Helvetica Neue"/>
                <a:cs typeface="Helvetica Neue"/>
                <a:sym typeface="Helvetica Neue"/>
              </a:rPr>
              <a:t> Discipling Children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9460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Next, it’s important to understand that this grace that God so lovingly and freely gives us is not a thing. It’s not a holy substance poured into us to help us. Rather, grace is personal … it comes to us in and through the person of Jesus Christ. </a:t>
            </a:r>
            <a:r>
              <a:rPr lang="en-US" sz="2200" dirty="0">
                <a:solidFill>
                  <a:srgbClr val="FF0000"/>
                </a:solidFill>
                <a:effectLst/>
                <a:latin typeface="Helvetica Neue"/>
                <a:ea typeface="Helvetica Neue"/>
                <a:cs typeface="Helvetica Neue"/>
                <a:sym typeface="Helvetica Neue"/>
              </a:rPr>
              <a:t>JESUS IS GOD’S HIGHEST EXPRESSION OF HIS LOVE, OF HIS GRACE.</a:t>
            </a:r>
            <a:r>
              <a:rPr lang="en-US" sz="2200" dirty="0">
                <a:effectLst/>
                <a:latin typeface="Helvetica Neue"/>
                <a:ea typeface="Helvetica Neue"/>
                <a:cs typeface="Helvetica Neue"/>
                <a:sym typeface="Helvetica Neue"/>
              </a:rPr>
              <a:t> Grace is God present with human beings, with us! So, Jesus Christ is God’s grace expressed to us.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God’s grace comes to every person, through Jesus, according to his or her particular need and desire to receive it.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730855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 journey is before us. It’s not enough to simply know about the journey … we need to travel upon it. My deepest prayer is that you will join me, and many many others, on this Journey of Grace, learning, growing, and loving … with Jesus Christ at our side. The adventure awaits!</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bless you.</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Questions in the chat.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9074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When we don’t know God personally, God’s PREVENIENT GRACE, his seeking grace, is expressed to us through Jesus as he reaches out to us even when we have no desire to reach out to him. Jesus draws us to himself, showing us his love, even when we aren’t very loveable.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Later, we realize the claim of Jesus to be the Truth. He is the Son of God, and we realize that we must repent and put our trust in Him alone. God’s SAVING GRACE is then expressed to us through Jesus’s forgiveness and cleansing of our sins, making us new creations. God’s love, his grace, makes this response possible.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then, as we walk the journey with Christ as one who believes, we begin to experience God’s grace as SANCTIFYING GRACE. God’s Spirit calls us to fully surrender our will to Him. When we surrender, He sanctifies and fills us with His Spirit, and we experience the full meaning of Jesus being the Life, the abundant life!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grace, this life-changing love of God, is not forced upon us. No matter at which stage of our life we experience it, we don’t have to accept it. However, God’s loving grace is so compelling, so attractive, appealing to our deepest needs, that we yearn for it. How can we turn away from Jesus’ simple invitation to join him on this Journey of Grace.</a:t>
            </a:r>
            <a:endParaRPr lang="en-GT" sz="2200" dirty="0">
              <a:effectLst/>
              <a:latin typeface="Helvetica Neue"/>
              <a:ea typeface="Helvetica Neue"/>
              <a:cs typeface="Helvetica Neue"/>
              <a:sym typeface="Helvetica Neue"/>
            </a:endParaRPr>
          </a:p>
          <a:p>
            <a:endParaRPr lang="en-GT" dirty="0"/>
          </a:p>
          <a:p>
            <a:r>
              <a:rPr lang="en-US" sz="2200" dirty="0">
                <a:effectLst/>
                <a:latin typeface="Helvetica Neue"/>
                <a:ea typeface="Helvetica Neue"/>
                <a:cs typeface="Helvetica Neue"/>
                <a:sym typeface="Helvetica Neue"/>
              </a:rPr>
              <a:t>The one who calls us to come and join him on this journey of grace isn’t just some good teacher or preacher who lived long ago. He is Jesus Christ, King of kings, Lord of lords.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63503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John 14:6, we read Jesus’ description of himself. </a:t>
            </a:r>
            <a:endParaRPr lang="en-GT"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“JESUS SAID, “I AM THE WAY, AND THE TRUTH, AND THE LIFE, </a:t>
            </a:r>
            <a:r>
              <a:rPr lang="en-GT" sz="2200" i="1" dirty="0">
                <a:effectLst/>
                <a:latin typeface="Helvetica Neue"/>
                <a:ea typeface="Helvetica Neue"/>
                <a:cs typeface="Helvetica Neue"/>
                <a:sym typeface="Helvetica Neue"/>
              </a:rPr>
              <a:t>NO ONE COMES TO THE FATHER EXCEPT THROUGH ME.</a:t>
            </a:r>
            <a:r>
              <a:rPr lang="en-US" sz="2200" i="1" dirty="0">
                <a:effectLst/>
                <a:latin typeface="Helvetica Neue"/>
                <a:ea typeface="Helvetica Neue"/>
                <a:cs typeface="Helvetica Neue"/>
                <a:sym typeface="Helvetica Neue"/>
              </a:rPr>
              <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2090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is THE WAY to our destination – which is heaven and eternity with God.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is THE TRUTH — the revelation of God himself.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Jesus is THE LIFE … The life of God available to every person resides in him and him alone. He offers us abundant life through himself.</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 want to read a paraphrase of JOHN 14:6. It says,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7534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a:xfrm>
            <a:off x="11968443" y="13081000"/>
            <a:ext cx="434413" cy="471924"/>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extLst>
      <p:ext uri="{BB962C8B-B14F-4D97-AF65-F5344CB8AC3E}">
        <p14:creationId xmlns:p14="http://schemas.microsoft.com/office/powerpoint/2010/main" val="154593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7/21/21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68443" y="13081000"/>
            <a:ext cx="434413" cy="471924"/>
          </a:xfrm>
        </p:spPr>
        <p:txBody>
          <a:bodyPr/>
          <a:lstStyle/>
          <a:p>
            <a:fld id="{536CDF57-1A1E-2E45-B51F-98335EBFDBC0}" type="slidenum">
              <a:rPr lang="en-US" smtClean="0"/>
              <a:pPr/>
              <a:t>‹#›</a:t>
            </a:fld>
            <a:endParaRPr lang="en-US"/>
          </a:p>
        </p:txBody>
      </p:sp>
    </p:spTree>
    <p:extLst>
      <p:ext uri="{BB962C8B-B14F-4D97-AF65-F5344CB8AC3E}">
        <p14:creationId xmlns:p14="http://schemas.microsoft.com/office/powerpoint/2010/main" val="42441383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371600"/>
            <a:ext cx="21336000" cy="18288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1524000" y="3962400"/>
            <a:ext cx="21336000" cy="762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xfrm>
            <a:off x="11968443" y="13081000"/>
            <a:ext cx="434413" cy="471924"/>
          </a:xfrm>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41829209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p:fade/>
  </p:transition>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24.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22.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url?sa=i&amp;source=images&amp;cd=&amp;cad=rja&amp;docid=4z3goiyIZnFIZM&amp;tbnid=7nnnehlCTphf2M:&amp;ved=0CAgQjRwwAA&amp;url=http://www.sosuaonline.net/site/index.php?option=com_content&amp;view=article&amp;id=6098:27-de-septiembre-dia-de-la-santa-biblia&amp;catid=82:curiosidades&amp;Itemid=459&amp;ei=ss6DUs3eFOLC4AP32YHwBA&amp;psig=AFQjCNHMWNElk1luStKpY7wR9iEI2s3EEQ&amp;ust=1384456242379026"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emf"/><Relationship Id="rId10" Type="http://schemas.openxmlformats.org/officeDocument/2006/relationships/image" Target="../media/image63.jpeg"/><Relationship Id="rId4" Type="http://schemas.openxmlformats.org/officeDocument/2006/relationships/oleObject" Target="../embeddings/oleObject1.bin"/><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1.jpeg"/><Relationship Id="rId7"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2.jpeg"/><Relationship Id="rId9" Type="http://schemas.openxmlformats.org/officeDocument/2006/relationships/image" Target="../media/image70.jpeg"/></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71.jpeg"/><Relationship Id="rId4" Type="http://schemas.openxmlformats.org/officeDocument/2006/relationships/image" Target="../media/image79.jpeg"/><Relationship Id="rId9" Type="http://schemas.openxmlformats.org/officeDocument/2006/relationships/image" Target="../media/image8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15.jpeg"/><Relationship Id="rId11" Type="http://schemas.openxmlformats.org/officeDocument/2006/relationships/image" Target="../media/image119.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7008690" y="1195843"/>
            <a:ext cx="1036662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1169609" y="332001"/>
            <a:ext cx="21781123" cy="12490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11500" b="1" i="1" dirty="0"/>
              <a:t>“</a:t>
            </a:r>
            <a:r>
              <a:rPr lang="en-US" sz="11500" b="1" i="1" dirty="0" err="1"/>
              <a:t>Yo</a:t>
            </a:r>
            <a:r>
              <a:rPr lang="en-US" sz="11500" b="1" i="1" dirty="0"/>
              <a:t>, Jesús, </a:t>
            </a:r>
            <a:r>
              <a:rPr lang="en-US" sz="11500" b="1" i="1" dirty="0" err="1"/>
              <a:t>yo</a:t>
            </a:r>
            <a:r>
              <a:rPr lang="en-US" sz="11500" b="1" i="1" dirty="0"/>
              <a:t> soy el Camino </a:t>
            </a:r>
            <a:r>
              <a:rPr lang="en-US" sz="11500" b="1" i="1" dirty="0" err="1"/>
              <a:t>hacia</a:t>
            </a:r>
            <a:r>
              <a:rPr lang="en-US" sz="11500" b="1" i="1" dirty="0"/>
              <a:t> </a:t>
            </a:r>
            <a:r>
              <a:rPr lang="en-US" sz="11500" b="1" i="1" dirty="0" err="1"/>
              <a:t>allá</a:t>
            </a:r>
            <a:r>
              <a:rPr lang="en-US" sz="11500" b="1" i="1" dirty="0"/>
              <a:t>, y </a:t>
            </a:r>
            <a:r>
              <a:rPr lang="en-US" sz="11500" b="1" i="1" dirty="0" err="1"/>
              <a:t>yo</a:t>
            </a:r>
            <a:r>
              <a:rPr lang="en-US" sz="11500" b="1" i="1" dirty="0"/>
              <a:t>, soy la </a:t>
            </a:r>
            <a:r>
              <a:rPr lang="en-US" sz="11500" b="1" i="1" dirty="0" err="1"/>
              <a:t>Verdad</a:t>
            </a:r>
            <a:r>
              <a:rPr lang="en-US" sz="11500" b="1" i="1" dirty="0"/>
              <a:t> que </a:t>
            </a:r>
            <a:r>
              <a:rPr lang="en-US" sz="11500" b="1" i="1" dirty="0" err="1"/>
              <a:t>te</a:t>
            </a:r>
            <a:r>
              <a:rPr lang="en-US" sz="11500" b="1" i="1" dirty="0"/>
              <a:t> </a:t>
            </a:r>
            <a:r>
              <a:rPr lang="en-US" sz="11500" b="1" i="1" dirty="0" err="1"/>
              <a:t>guiará</a:t>
            </a:r>
            <a:r>
              <a:rPr lang="en-US" sz="11500" b="1" i="1" dirty="0"/>
              <a:t> por el Camino </a:t>
            </a:r>
            <a:r>
              <a:rPr lang="en-US" sz="11500" b="1" i="1" dirty="0" err="1"/>
              <a:t>hacia</a:t>
            </a:r>
            <a:r>
              <a:rPr lang="en-US" sz="11500" b="1" i="1" dirty="0"/>
              <a:t> </a:t>
            </a:r>
            <a:r>
              <a:rPr lang="en-US" sz="11500" b="1" i="1" dirty="0" err="1"/>
              <a:t>allá</a:t>
            </a:r>
            <a:r>
              <a:rPr lang="en-US" sz="11500" b="1" i="1" dirty="0"/>
              <a:t>, y </a:t>
            </a:r>
            <a:r>
              <a:rPr lang="en-US" sz="11500" b="1" i="1" dirty="0" err="1"/>
              <a:t>yo</a:t>
            </a:r>
            <a:r>
              <a:rPr lang="en-US" sz="11500" b="1" i="1" dirty="0"/>
              <a:t>, soy la Vida que </a:t>
            </a:r>
            <a:r>
              <a:rPr lang="en-US" sz="11500" b="1" i="1" dirty="0" err="1"/>
              <a:t>te</a:t>
            </a:r>
            <a:r>
              <a:rPr lang="en-US" sz="11500" b="1" i="1" dirty="0"/>
              <a:t> </a:t>
            </a:r>
            <a:r>
              <a:rPr lang="en-US" sz="11500" b="1" i="1" dirty="0" err="1"/>
              <a:t>dará</a:t>
            </a:r>
            <a:r>
              <a:rPr lang="en-US" sz="11500" b="1" i="1" dirty="0"/>
              <a:t> el </a:t>
            </a:r>
            <a:r>
              <a:rPr lang="en-US" sz="11500" b="1" i="1" dirty="0" err="1"/>
              <a:t>poder</a:t>
            </a:r>
            <a:r>
              <a:rPr lang="en-US" sz="11500" b="1" i="1" dirty="0"/>
              <a:t> de </a:t>
            </a:r>
            <a:r>
              <a:rPr lang="en-US" sz="11500" b="1" i="1" dirty="0" err="1"/>
              <a:t>seguir</a:t>
            </a:r>
            <a:r>
              <a:rPr lang="en-US" sz="11500" b="1" i="1" dirty="0"/>
              <a:t> la </a:t>
            </a:r>
            <a:r>
              <a:rPr lang="en-US" sz="11500" b="1" i="1" dirty="0" err="1"/>
              <a:t>Verdad</a:t>
            </a:r>
            <a:r>
              <a:rPr lang="en-US" sz="11500" b="1" i="1" dirty="0"/>
              <a:t> por el Camino </a:t>
            </a:r>
            <a:r>
              <a:rPr lang="en-US" sz="11500" b="1" i="1" dirty="0" err="1"/>
              <a:t>hacia</a:t>
            </a:r>
            <a:r>
              <a:rPr lang="en-US" sz="11500" b="1" i="1" dirty="0"/>
              <a:t> </a:t>
            </a:r>
            <a:r>
              <a:rPr lang="en-US" sz="11500" b="1" i="1" dirty="0" err="1"/>
              <a:t>allá</a:t>
            </a:r>
            <a:r>
              <a:rPr lang="en-US" sz="11500" b="1" i="1" dirty="0"/>
              <a:t>.”</a:t>
            </a:r>
            <a:r>
              <a:rPr lang="en-US" sz="11500" b="1" dirty="0"/>
              <a:t> </a:t>
            </a:r>
            <a:endParaRPr sz="11500" b="1" dirty="0"/>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1848318"/>
            <a:ext cx="23260050" cy="11633954"/>
          </a:xfrm>
          <a:prstGeom prst="rect">
            <a:avLst/>
          </a:prstGeom>
        </p:spPr>
        <p:txBody>
          <a:bodyPr wrap="square">
            <a:spAutoFit/>
          </a:bodyPr>
          <a:lstStyle/>
          <a:p>
            <a:pPr algn="l">
              <a:spcAft>
                <a:spcPts val="1200"/>
              </a:spcAft>
            </a:pPr>
            <a:r>
              <a:rPr lang="en-US" sz="7200" b="0" dirty="0">
                <a:latin typeface="Brandon Grotesque Regular" panose="020B0503020203060202" pitchFamily="34" charset="77"/>
              </a:rPr>
              <a:t>Al día </a:t>
            </a:r>
            <a:r>
              <a:rPr lang="en-US" sz="7200" b="0" dirty="0" err="1">
                <a:latin typeface="Brandon Grotesque Regular" panose="020B0503020203060202" pitchFamily="34" charset="77"/>
              </a:rPr>
              <a:t>siguiente</a:t>
            </a:r>
            <a:r>
              <a:rPr lang="en-US" sz="7200" b="0" dirty="0">
                <a:latin typeface="Brandon Grotesque Regular" panose="020B0503020203060202" pitchFamily="34" charset="77"/>
              </a:rPr>
              <a:t> Juan [el Bautista] </a:t>
            </a:r>
            <a:r>
              <a:rPr lang="en-US" sz="7200" b="0" dirty="0" err="1">
                <a:latin typeface="Brandon Grotesque Regular" panose="020B0503020203060202" pitchFamily="34" charset="77"/>
              </a:rPr>
              <a:t>estaba</a:t>
            </a:r>
            <a:r>
              <a:rPr lang="en-US" sz="7200" b="0" dirty="0">
                <a:latin typeface="Brandon Grotesque Regular" panose="020B0503020203060202" pitchFamily="34" charset="77"/>
              </a:rPr>
              <a:t> de nuevo </a:t>
            </a:r>
            <a:r>
              <a:rPr lang="en-US" sz="7200" b="0" dirty="0" err="1">
                <a:latin typeface="Brandon Grotesque Regular" panose="020B0503020203060202" pitchFamily="34" charset="77"/>
              </a:rPr>
              <a:t>allí</a:t>
            </a:r>
            <a:r>
              <a:rPr lang="en-US" sz="7200" b="0" dirty="0">
                <a:latin typeface="Brandon Grotesque Regular" panose="020B0503020203060202" pitchFamily="34" charset="77"/>
              </a:rPr>
              <a:t>, con dos de sus </a:t>
            </a:r>
            <a:r>
              <a:rPr lang="en-US" sz="7200" b="0" dirty="0" err="1">
                <a:latin typeface="Brandon Grotesque Regular" panose="020B0503020203060202" pitchFamily="34" charset="77"/>
              </a:rPr>
              <a:t>discípulos</a:t>
            </a:r>
            <a:r>
              <a:rPr lang="en-US" sz="7200" b="0" dirty="0">
                <a:latin typeface="Brandon Grotesque Regular" panose="020B0503020203060202" pitchFamily="34" charset="77"/>
              </a:rPr>
              <a:t>. Al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a Jesús que </a:t>
            </a:r>
            <a:r>
              <a:rPr lang="en-US" sz="7200" b="0" dirty="0" err="1">
                <a:latin typeface="Brandon Grotesque Regular" panose="020B0503020203060202" pitchFamily="34" charset="77"/>
              </a:rPr>
              <a:t>pasaba</a:t>
            </a:r>
            <a:r>
              <a:rPr lang="en-US" sz="7200" b="0" dirty="0">
                <a:latin typeface="Brandon Grotesque Regular" panose="020B0503020203060202" pitchFamily="34" charset="77"/>
              </a:rPr>
              <a:t> por </a:t>
            </a:r>
            <a:r>
              <a:rPr lang="en-US" sz="7200" b="0" dirty="0" err="1">
                <a:latin typeface="Brandon Grotesque Regular" panose="020B0503020203060202" pitchFamily="34" charset="77"/>
              </a:rPr>
              <a:t>ahí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dijo</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Aquí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tienen</a:t>
            </a:r>
            <a:r>
              <a:rPr lang="en-US" sz="7200" b="0" dirty="0">
                <a:latin typeface="Brandon Grotesque Regular" panose="020B0503020203060202" pitchFamily="34" charset="77"/>
              </a:rPr>
              <a:t> al Cordero de Dios! </a:t>
            </a:r>
            <a:r>
              <a:rPr lang="en-US" sz="7200" b="0" dirty="0" err="1">
                <a:latin typeface="Brandon Grotesque Regular" panose="020B0503020203060202" pitchFamily="34" charset="77"/>
              </a:rPr>
              <a:t>Cuando</a:t>
            </a:r>
            <a:r>
              <a:rPr lang="en-US" sz="7200" b="0" dirty="0">
                <a:latin typeface="Brandon Grotesque Regular" panose="020B0503020203060202" pitchFamily="34" charset="77"/>
              </a:rPr>
              <a:t> los dos </a:t>
            </a:r>
            <a:r>
              <a:rPr lang="en-US" sz="7200" b="0" dirty="0" err="1">
                <a:latin typeface="Brandon Grotesque Regular" panose="020B0503020203060202" pitchFamily="34" charset="77"/>
              </a:rPr>
              <a:t>discípulos</a:t>
            </a:r>
            <a:r>
              <a:rPr lang="en-US" sz="7200" b="0" dirty="0">
                <a:latin typeface="Brandon Grotesque Regular" panose="020B0503020203060202" pitchFamily="34" charset="77"/>
              </a:rPr>
              <a:t> le </a:t>
            </a:r>
            <a:r>
              <a:rPr lang="en-US" sz="7200" b="0" dirty="0" err="1">
                <a:latin typeface="Brandon Grotesque Regular" panose="020B0503020203060202" pitchFamily="34" charset="77"/>
              </a:rPr>
              <a:t>oyeron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decir</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esto</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siguieron</a:t>
            </a:r>
            <a:r>
              <a:rPr lang="en-US" sz="7200" b="0" dirty="0">
                <a:latin typeface="Brandon Grotesque Regular" panose="020B0503020203060202" pitchFamily="34" charset="77"/>
              </a:rPr>
              <a:t> a Jesús. </a:t>
            </a:r>
            <a:r>
              <a:rPr lang="en-US" sz="7200" b="0" baseline="30000" dirty="0">
                <a:latin typeface="Brandon Grotesque Regular" panose="020B0503020203060202" pitchFamily="34" charset="77"/>
              </a:rPr>
              <a:t> </a:t>
            </a:r>
            <a:r>
              <a:rPr lang="en-US" sz="7200" b="0" dirty="0">
                <a:latin typeface="Brandon Grotesque Regular" panose="020B0503020203060202" pitchFamily="34" charset="77"/>
              </a:rPr>
              <a:t>Jesús se </a:t>
            </a:r>
            <a:r>
              <a:rPr lang="en-US" sz="7200" b="0" dirty="0" err="1">
                <a:latin typeface="Brandon Grotesque Regular" panose="020B0503020203060202" pitchFamily="34" charset="77"/>
              </a:rPr>
              <a:t>volvió</a:t>
            </a:r>
            <a:r>
              <a:rPr lang="en-US" sz="7200" b="0" dirty="0">
                <a:latin typeface="Brandon Grotesque Regular" panose="020B0503020203060202" pitchFamily="34" charset="77"/>
              </a:rPr>
              <a:t> y, al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que lo </a:t>
            </a:r>
            <a:r>
              <a:rPr lang="en-US" sz="7200" b="0" dirty="0" err="1">
                <a:latin typeface="Brandon Grotesque Regular" panose="020B0503020203060202" pitchFamily="34" charset="77"/>
              </a:rPr>
              <a:t>seguían</a:t>
            </a:r>
            <a:r>
              <a:rPr lang="en-US" sz="7200" b="0" dirty="0">
                <a:latin typeface="Brandon Grotesque Regular" panose="020B0503020203060202" pitchFamily="34" charset="77"/>
              </a:rPr>
              <a:t>, les </a:t>
            </a:r>
            <a:r>
              <a:rPr lang="en-US" sz="7200" b="0" dirty="0" err="1">
                <a:latin typeface="Brandon Grotesque Regular" panose="020B0503020203060202" pitchFamily="34" charset="77"/>
              </a:rPr>
              <a:t>preguntó</a:t>
            </a:r>
            <a:r>
              <a:rPr lang="en-US" sz="7200" b="0" dirty="0">
                <a:latin typeface="Brandon Grotesque Regular" panose="020B0503020203060202" pitchFamily="34" charset="77"/>
              </a:rPr>
              <a:t>: </a:t>
            </a:r>
          </a:p>
          <a:p>
            <a:pPr algn="l">
              <a:spcAft>
                <a:spcPts val="1200"/>
              </a:spcAft>
            </a:pPr>
            <a:r>
              <a:rPr lang="en-US" sz="7200" b="0" dirty="0">
                <a:latin typeface="Brandon Grotesque Regular" panose="020B0503020203060202" pitchFamily="34" charset="77"/>
              </a:rPr>
              <a:t>“¿</a:t>
            </a:r>
            <a:r>
              <a:rPr lang="en-US" sz="7200" b="0" dirty="0" err="1">
                <a:latin typeface="Brandon Grotesque Regular" panose="020B0503020203060202" pitchFamily="34" charset="77"/>
              </a:rPr>
              <a:t>Qué</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buscan</a:t>
            </a:r>
            <a:r>
              <a:rPr lang="en-US" sz="7200" b="0" dirty="0">
                <a:latin typeface="Brandon Grotesque Regular" panose="020B0503020203060202" pitchFamily="34" charset="77"/>
              </a:rPr>
              <a:t>?’</a:t>
            </a:r>
          </a:p>
          <a:p>
            <a:pPr algn="l">
              <a:spcAft>
                <a:spcPts val="1200"/>
              </a:spcAft>
            </a:pPr>
            <a:r>
              <a:rPr lang="en-US" sz="7200" b="0" dirty="0">
                <a:latin typeface="Brandon Grotesque Regular" panose="020B0503020203060202" pitchFamily="34" charset="77"/>
              </a:rPr>
              <a:t>“</a:t>
            </a:r>
            <a:r>
              <a:rPr lang="en-US" sz="7200" b="0" dirty="0" err="1">
                <a:latin typeface="Brandon Grotesque Regular" panose="020B0503020203060202" pitchFamily="34" charset="77"/>
              </a:rPr>
              <a:t>Rabí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dónde</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te</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hospedas</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Rabí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significa</a:t>
            </a:r>
            <a:r>
              <a:rPr lang="en-US" sz="7200" b="0" dirty="0">
                <a:latin typeface="Brandon Grotesque Regular" panose="020B0503020203060202" pitchFamily="34" charset="77"/>
              </a:rPr>
              <a:t>: Maestro). “</a:t>
            </a:r>
            <a:r>
              <a:rPr lang="en-US" sz="7200" b="0" dirty="0" err="1">
                <a:latin typeface="Brandon Grotesque Regular" panose="020B0503020203060202" pitchFamily="34" charset="77"/>
              </a:rPr>
              <a:t>Vengan</a:t>
            </a:r>
            <a:r>
              <a:rPr lang="en-US" sz="7200" b="0" dirty="0">
                <a:latin typeface="Brandon Grotesque Regular" panose="020B0503020203060202" pitchFamily="34" charset="77"/>
              </a:rPr>
              <a:t> a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les </a:t>
            </a:r>
            <a:r>
              <a:rPr lang="en-US" sz="7200" b="0" dirty="0" err="1">
                <a:latin typeface="Brandon Grotesque Regular" panose="020B0503020203060202" pitchFamily="34" charset="77"/>
              </a:rPr>
              <a:t>contestó</a:t>
            </a:r>
            <a:r>
              <a:rPr lang="en-US" sz="7200" b="0" dirty="0">
                <a:latin typeface="Brandon Grotesque Regular" panose="020B0503020203060202" pitchFamily="34" charset="77"/>
              </a:rPr>
              <a:t> Jesús. </a:t>
            </a:r>
            <a:r>
              <a:rPr lang="en-US" sz="7200" b="0" dirty="0" err="1">
                <a:latin typeface="Brandon Grotesque Regular" panose="020B0503020203060202" pitchFamily="34" charset="77"/>
              </a:rPr>
              <a:t>Ellos</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fueron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pues</a:t>
            </a:r>
            <a:r>
              <a:rPr lang="en-US" sz="7200" b="0" dirty="0">
                <a:latin typeface="Brandon Grotesque Regular" panose="020B0503020203060202" pitchFamily="34" charset="77"/>
              </a:rPr>
              <a:t>, y </a:t>
            </a:r>
            <a:r>
              <a:rPr lang="en-US" sz="7200" b="0" dirty="0" err="1">
                <a:latin typeface="Brandon Grotesque Regular" panose="020B0503020203060202" pitchFamily="34" charset="77"/>
              </a:rPr>
              <a:t>vieron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dónde</a:t>
            </a:r>
            <a:r>
              <a:rPr lang="en-US" sz="7200" b="0" dirty="0">
                <a:latin typeface="Brandon Grotesque Regular" panose="020B0503020203060202" pitchFamily="34" charset="77"/>
              </a:rPr>
              <a:t> se </a:t>
            </a:r>
            <a:r>
              <a:rPr lang="en-US" sz="7200" b="0" dirty="0" err="1">
                <a:latin typeface="Brandon Grotesque Regular" panose="020B0503020203060202" pitchFamily="34" charset="77"/>
              </a:rPr>
              <a:t>hospedaba</a:t>
            </a:r>
            <a:r>
              <a:rPr lang="en-US" sz="7200" b="0" dirty="0">
                <a:latin typeface="Brandon Grotesque Regular" panose="020B0503020203060202" pitchFamily="34" charset="77"/>
              </a:rPr>
              <a:t>, y </a:t>
            </a:r>
            <a:r>
              <a:rPr lang="en-US" sz="7200" b="0" dirty="0" err="1">
                <a:latin typeface="Brandon Grotesque Regular" panose="020B0503020203060202" pitchFamily="34" charset="77"/>
              </a:rPr>
              <a:t>aquel</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mismo</a:t>
            </a:r>
            <a:r>
              <a:rPr lang="en-US" sz="7200" b="0" dirty="0">
                <a:latin typeface="Brandon Grotesque Regular" panose="020B0503020203060202" pitchFamily="34" charset="77"/>
              </a:rPr>
              <a:t> día se </a:t>
            </a:r>
            <a:r>
              <a:rPr lang="en-US" sz="7200" b="0" dirty="0" err="1">
                <a:latin typeface="Brandon Grotesque Regular" panose="020B0503020203060202" pitchFamily="34" charset="77"/>
              </a:rPr>
              <a:t>quedaron</a:t>
            </a:r>
            <a:r>
              <a:rPr lang="en-US" sz="7200" b="0" dirty="0">
                <a:latin typeface="Brandon Grotesque Regular" panose="020B0503020203060202" pitchFamily="34" charset="77"/>
              </a:rPr>
              <a:t> con </a:t>
            </a:r>
            <a:r>
              <a:rPr lang="en-US" sz="7200" b="0" dirty="0" err="1">
                <a:latin typeface="Brandon Grotesque Regular" panose="020B0503020203060202" pitchFamily="34" charset="77"/>
              </a:rPr>
              <a:t>él</a:t>
            </a:r>
            <a:r>
              <a:rPr lang="en-US" sz="7200" b="0" dirty="0">
                <a:latin typeface="Brandon Grotesque Regular" panose="020B0503020203060202" pitchFamily="34" charset="77"/>
              </a:rPr>
              <a:t>.  </a:t>
            </a:r>
          </a:p>
          <a:p>
            <a:pPr algn="l">
              <a:spcAft>
                <a:spcPts val="1200"/>
              </a:spcAft>
            </a:pPr>
            <a:r>
              <a:rPr lang="en-US" sz="7200" b="0" dirty="0">
                <a:latin typeface="Brandon Grotesque Regular" panose="020B0503020203060202" pitchFamily="34" charset="77"/>
              </a:rPr>
              <a:t> (Juan 1:35-39)</a:t>
            </a:r>
          </a:p>
        </p:txBody>
      </p:sp>
    </p:spTree>
    <p:extLst>
      <p:ext uri="{BB962C8B-B14F-4D97-AF65-F5344CB8AC3E}">
        <p14:creationId xmlns:p14="http://schemas.microsoft.com/office/powerpoint/2010/main" val="277486242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dissolve">
                                      <p:cBhvr>
                                        <p:cTn id="7" dur="2000"/>
                                        <p:tgtEl>
                                          <p:spTgt spid="1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676868"/>
            <a:ext cx="23802974" cy="11941731"/>
          </a:xfrm>
          <a:prstGeom prst="rect">
            <a:avLst/>
          </a:prstGeom>
        </p:spPr>
        <p:txBody>
          <a:bodyPr wrap="square">
            <a:spAutoFit/>
          </a:bodyPr>
          <a:lstStyle/>
          <a:p>
            <a:pPr algn="l">
              <a:spcAft>
                <a:spcPts val="1800"/>
              </a:spcAft>
            </a:pPr>
            <a:r>
              <a:rPr lang="en-US" sz="5000" b="0" dirty="0">
                <a:latin typeface="Brandon Grotesque Regular" panose="020B0503020203060202" pitchFamily="34" charset="77"/>
              </a:rPr>
              <a:t>Un día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Jesús a </a:t>
            </a:r>
            <a:r>
              <a:rPr lang="en-US" sz="5000" b="0" dirty="0" err="1">
                <a:latin typeface="Brandon Grotesque Regular" panose="020B0503020203060202" pitchFamily="34" charset="77"/>
              </a:rPr>
              <a:t>orillas</a:t>
            </a:r>
            <a:r>
              <a:rPr lang="en-US" sz="5000" b="0" dirty="0">
                <a:latin typeface="Brandon Grotesque Regular" panose="020B0503020203060202" pitchFamily="34" charset="77"/>
              </a:rPr>
              <a:t> del </a:t>
            </a:r>
            <a:r>
              <a:rPr lang="en-US" sz="5000" b="0" dirty="0" err="1">
                <a:latin typeface="Brandon Grotesque Regular" panose="020B0503020203060202" pitchFamily="34" charset="77"/>
              </a:rPr>
              <a:t>lago</a:t>
            </a:r>
            <a:r>
              <a:rPr lang="en-US" sz="5000" b="0" dirty="0">
                <a:latin typeface="Brandon Grotesque Regular" panose="020B0503020203060202" pitchFamily="34" charset="77"/>
              </a:rPr>
              <a:t> de </a:t>
            </a:r>
            <a:r>
              <a:rPr lang="en-US" sz="5000" b="0" dirty="0" err="1">
                <a:latin typeface="Brandon Grotesque Regular" panose="020B0503020203060202" pitchFamily="34" charset="77"/>
              </a:rPr>
              <a:t>Genesaret</a:t>
            </a:r>
            <a:r>
              <a:rPr lang="en-US" sz="5000" b="0" dirty="0">
                <a:latin typeface="Brandon Grotesque Regular" panose="020B0503020203060202" pitchFamily="34" charset="77"/>
              </a:rPr>
              <a:t>, y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lo </a:t>
            </a:r>
            <a:r>
              <a:rPr lang="en-US" sz="5000" b="0" dirty="0" err="1">
                <a:latin typeface="Brandon Grotesque Regular" panose="020B0503020203060202" pitchFamily="34" charset="77"/>
              </a:rPr>
              <a:t>apretujaba</a:t>
            </a:r>
            <a:r>
              <a:rPr lang="en-US" sz="5000" b="0" dirty="0">
                <a:latin typeface="Brandon Grotesque Regular" panose="020B0503020203060202" pitchFamily="34" charset="77"/>
              </a:rPr>
              <a:t> para </a:t>
            </a:r>
            <a:r>
              <a:rPr lang="en-US" sz="5000" b="0" dirty="0" err="1">
                <a:latin typeface="Brandon Grotesque Regular" panose="020B0503020203060202" pitchFamily="34" charset="77"/>
              </a:rPr>
              <a:t>escuchar</a:t>
            </a:r>
            <a:r>
              <a:rPr lang="en-US" sz="5000" b="0" dirty="0">
                <a:latin typeface="Brandon Grotesque Regular" panose="020B0503020203060202" pitchFamily="34" charset="77"/>
              </a:rPr>
              <a:t> el </a:t>
            </a:r>
            <a:r>
              <a:rPr lang="en-US" sz="5000" b="0" dirty="0" err="1">
                <a:latin typeface="Brandon Grotesque Regular" panose="020B0503020203060202" pitchFamily="34" charset="77"/>
              </a:rPr>
              <a:t>mensaje</a:t>
            </a:r>
            <a:r>
              <a:rPr lang="en-US" sz="5000" b="0" dirty="0">
                <a:latin typeface="Brandon Grotesque Regular" panose="020B0503020203060202" pitchFamily="34" charset="77"/>
              </a:rPr>
              <a:t> de Dios. </a:t>
            </a:r>
            <a:r>
              <a:rPr lang="en-US" sz="5000" b="0" dirty="0" err="1">
                <a:latin typeface="Brandon Grotesque Regular" panose="020B0503020203060202" pitchFamily="34" charset="77"/>
              </a:rPr>
              <a:t>Entonces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vio</a:t>
            </a:r>
            <a:r>
              <a:rPr lang="en-US" sz="5000" b="0" dirty="0">
                <a:latin typeface="Brandon Grotesque Regular" panose="020B0503020203060202" pitchFamily="34" charset="77"/>
              </a:rPr>
              <a:t> dos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los </a:t>
            </a:r>
            <a:r>
              <a:rPr lang="en-US" sz="5000" b="0" dirty="0" err="1">
                <a:latin typeface="Brandon Grotesque Regular" panose="020B0503020203060202" pitchFamily="34" charset="77"/>
              </a:rPr>
              <a:t>pescadores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habían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dejado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en</a:t>
            </a:r>
            <a:r>
              <a:rPr lang="en-US" sz="5000" b="0" dirty="0">
                <a:latin typeface="Brandon Grotesque Regular" panose="020B0503020203060202" pitchFamily="34" charset="77"/>
              </a:rPr>
              <a:t> la playa </a:t>
            </a:r>
            <a:r>
              <a:rPr lang="en-US" sz="5000" b="0" dirty="0" err="1">
                <a:latin typeface="Brandon Grotesque Regular" panose="020B0503020203060202" pitchFamily="34" charset="77"/>
              </a:rPr>
              <a:t>mientras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lavaban</a:t>
            </a:r>
            <a:r>
              <a:rPr lang="en-US" sz="5000" b="0" dirty="0">
                <a:latin typeface="Brandon Grotesque Regular" panose="020B0503020203060202" pitchFamily="34" charset="77"/>
              </a:rPr>
              <a:t> las redes. </a:t>
            </a:r>
            <a:r>
              <a:rPr lang="en-US" sz="5000" b="0" dirty="0" err="1">
                <a:latin typeface="Brandon Grotesque Regular" panose="020B0503020203060202" pitchFamily="34" charset="77"/>
              </a:rPr>
              <a:t>Subió</a:t>
            </a:r>
            <a:r>
              <a:rPr lang="en-US" sz="5000" b="0" dirty="0">
                <a:latin typeface="Brandon Grotesque Regular" panose="020B0503020203060202" pitchFamily="34" charset="77"/>
              </a:rPr>
              <a:t> a una de las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a:t>
            </a:r>
            <a:r>
              <a:rPr lang="en-US" sz="5000" b="0" dirty="0" err="1">
                <a:latin typeface="Brandon Grotesque Regular" panose="020B0503020203060202" pitchFamily="34" charset="77"/>
              </a:rPr>
              <a:t>pertenecía</a:t>
            </a:r>
            <a:r>
              <a:rPr lang="en-US" sz="5000" b="0" dirty="0">
                <a:latin typeface="Brandon Grotesque Regular" panose="020B0503020203060202" pitchFamily="34" charset="77"/>
              </a:rPr>
              <a:t> a Simón, y le </a:t>
            </a:r>
            <a:r>
              <a:rPr lang="en-US" sz="5000" b="0" dirty="0" err="1">
                <a:latin typeface="Brandon Grotesque Regular" panose="020B0503020203060202" pitchFamily="34" charset="77"/>
              </a:rPr>
              <a:t>pidió</a:t>
            </a:r>
            <a:r>
              <a:rPr lang="en-US" sz="5000" b="0" dirty="0">
                <a:latin typeface="Brandon Grotesque Regular" panose="020B0503020203060202" pitchFamily="34" charset="77"/>
              </a:rPr>
              <a:t> que la </a:t>
            </a:r>
            <a:r>
              <a:rPr lang="en-US" sz="5000" b="0" dirty="0" err="1">
                <a:latin typeface="Brandon Grotesque Regular" panose="020B0503020203060202" pitchFamily="34" charset="77"/>
              </a:rPr>
              <a:t>alejara</a:t>
            </a:r>
            <a:r>
              <a:rPr lang="en-US" sz="5000" b="0" dirty="0">
                <a:latin typeface="Brandon Grotesque Regular" panose="020B0503020203060202" pitchFamily="34" charset="77"/>
              </a:rPr>
              <a:t> un poco de la </a:t>
            </a:r>
            <a:r>
              <a:rPr lang="en-US" sz="5000" b="0" dirty="0" err="1">
                <a:latin typeface="Brandon Grotesque Regular" panose="020B0503020203060202" pitchFamily="34" charset="77"/>
              </a:rPr>
              <a:t>orilla</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Luego</a:t>
            </a:r>
            <a:r>
              <a:rPr lang="en-US" sz="5000" b="0" dirty="0">
                <a:latin typeface="Brandon Grotesque Regular" panose="020B0503020203060202" pitchFamily="34" charset="77"/>
              </a:rPr>
              <a:t> se </a:t>
            </a:r>
            <a:r>
              <a:rPr lang="en-US" sz="5000" b="0" dirty="0" err="1">
                <a:latin typeface="Brandon Grotesque Regular" panose="020B0503020203060202" pitchFamily="34" charset="77"/>
              </a:rPr>
              <a:t>sentó</a:t>
            </a:r>
            <a:r>
              <a:rPr lang="en-US" sz="5000" b="0" dirty="0">
                <a:latin typeface="Brandon Grotesque Regular" panose="020B0503020203060202" pitchFamily="34" charset="77"/>
              </a:rPr>
              <a:t>, y </a:t>
            </a:r>
            <a:r>
              <a:rPr lang="en-US" sz="5000" b="0" dirty="0" err="1">
                <a:latin typeface="Brandon Grotesque Regular" panose="020B0503020203060202" pitchFamily="34" charset="77"/>
              </a:rPr>
              <a:t>enseñaba</a:t>
            </a:r>
            <a:r>
              <a:rPr lang="en-US" sz="5000" b="0" dirty="0">
                <a:latin typeface="Brandon Grotesque Regular" panose="020B0503020203060202" pitchFamily="34" charset="77"/>
              </a:rPr>
              <a:t> a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desde</a:t>
            </a:r>
            <a:r>
              <a:rPr lang="en-US" sz="5000" b="0" dirty="0">
                <a:latin typeface="Brandon Grotesque Regular" panose="020B0503020203060202" pitchFamily="34" charset="77"/>
              </a:rPr>
              <a:t> la </a:t>
            </a:r>
            <a:r>
              <a:rPr lang="en-US" sz="5000" b="0" dirty="0" err="1">
                <a:latin typeface="Brandon Grotesque Regular" panose="020B0503020203060202" pitchFamily="34" charset="77"/>
              </a:rPr>
              <a:t>barca</a:t>
            </a:r>
            <a:r>
              <a:rPr lang="en-US" sz="5000" b="0" dirty="0">
                <a:latin typeface="Brandon Grotesque Regular" panose="020B0503020203060202" pitchFamily="34" charset="77"/>
              </a:rPr>
              <a:t>.</a:t>
            </a:r>
          </a:p>
          <a:p>
            <a:pPr algn="l">
              <a:spcAft>
                <a:spcPts val="1800"/>
              </a:spcAft>
            </a:pPr>
            <a:r>
              <a:rPr lang="en-US" sz="5400" b="0" dirty="0" err="1">
                <a:latin typeface="Brandon Grotesque Regular" panose="020B0503020203060202" pitchFamily="34" charset="77"/>
              </a:rPr>
              <a:t>Cuando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acabó</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hablar</a:t>
            </a:r>
            <a:r>
              <a:rPr lang="en-US" sz="5400" b="0" dirty="0">
                <a:latin typeface="Brandon Grotesque Regular" panose="020B0503020203060202" pitchFamily="34" charset="77"/>
              </a:rPr>
              <a:t>, le </a:t>
            </a:r>
            <a:r>
              <a:rPr lang="en-US" sz="5400" b="0" dirty="0" err="1">
                <a:latin typeface="Brandon Grotesque Regular" panose="020B0503020203060202" pitchFamily="34" charset="77"/>
              </a:rPr>
              <a:t>dijo</a:t>
            </a:r>
            <a:r>
              <a:rPr lang="en-US" sz="5400" b="0" dirty="0">
                <a:latin typeface="Brandon Grotesque Regular" panose="020B0503020203060202" pitchFamily="34" charset="77"/>
              </a:rPr>
              <a:t> a Simón: “</a:t>
            </a:r>
            <a:r>
              <a:rPr lang="en-US" sz="5400" b="0" dirty="0" err="1">
                <a:latin typeface="Brandon Grotesque Regular" panose="020B0503020203060202" pitchFamily="34" charset="77"/>
              </a:rPr>
              <a:t>Lleva</a:t>
            </a:r>
            <a:r>
              <a:rPr lang="en-US" sz="5400" b="0" dirty="0">
                <a:latin typeface="Brandon Grotesque Regular" panose="020B0503020203060202" pitchFamily="34" charset="77"/>
              </a:rPr>
              <a:t> la </a:t>
            </a:r>
            <a:r>
              <a:rPr lang="en-US" sz="5400" b="0" dirty="0" err="1">
                <a:latin typeface="Brandon Grotesque Regular" panose="020B0503020203060202" pitchFamily="34" charset="77"/>
              </a:rPr>
              <a:t>barca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hacia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aguas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más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profundas</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echen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allí</a:t>
            </a:r>
            <a:r>
              <a:rPr lang="en-US" sz="5400" b="0" dirty="0">
                <a:latin typeface="Brandon Grotesque Regular" panose="020B0503020203060202" pitchFamily="34" charset="77"/>
              </a:rPr>
              <a:t> las redes para </a:t>
            </a:r>
            <a:r>
              <a:rPr lang="en-US" sz="5400" b="0" dirty="0" err="1">
                <a:latin typeface="Brandon Grotesque Regular" panose="020B0503020203060202" pitchFamily="34" charset="77"/>
              </a:rPr>
              <a:t>pescar</a:t>
            </a:r>
            <a:r>
              <a:rPr lang="en-US" sz="5400" b="0" dirty="0">
                <a:latin typeface="Brandon Grotesque Regular" panose="020B0503020203060202" pitchFamily="34" charset="77"/>
              </a:rPr>
              <a:t>.</a:t>
            </a:r>
            <a:r>
              <a:rPr lang="en-US" sz="5400" b="0" baseline="30000" dirty="0">
                <a:latin typeface="Brandon Grotesque Regular" panose="020B0503020203060202" pitchFamily="34" charset="77"/>
              </a:rPr>
              <a:t>  “</a:t>
            </a:r>
            <a:r>
              <a:rPr lang="en-US" sz="5400" b="0" dirty="0">
                <a:latin typeface="Brandon Grotesque Regular" panose="020B0503020203060202" pitchFamily="34" charset="77"/>
              </a:rPr>
              <a:t>Maestro, </a:t>
            </a:r>
            <a:r>
              <a:rPr lang="en-US" sz="5400" b="0" dirty="0" err="1">
                <a:latin typeface="Brandon Grotesque Regular" panose="020B0503020203060202" pitchFamily="34" charset="77"/>
              </a:rPr>
              <a:t>hemos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estado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trabajando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duro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toda</a:t>
            </a:r>
            <a:r>
              <a:rPr lang="en-US" sz="5400" b="0" dirty="0">
                <a:latin typeface="Brandon Grotesque Regular" panose="020B0503020203060202" pitchFamily="34" charset="77"/>
              </a:rPr>
              <a:t> la </a:t>
            </a:r>
            <a:r>
              <a:rPr lang="en-US" sz="5400" b="0" dirty="0" err="1">
                <a:latin typeface="Brandon Grotesque Regular" panose="020B0503020203060202" pitchFamily="34" charset="77"/>
              </a:rPr>
              <a:t>noche</a:t>
            </a:r>
            <a:r>
              <a:rPr lang="en-US" sz="5400" b="0" dirty="0">
                <a:latin typeface="Brandon Grotesque Regular" panose="020B0503020203060202" pitchFamily="34" charset="77"/>
              </a:rPr>
              <a:t> y no </a:t>
            </a:r>
            <a:r>
              <a:rPr lang="en-US" sz="5400" b="0" dirty="0" err="1">
                <a:latin typeface="Brandon Grotesque Regular" panose="020B0503020203060202" pitchFamily="34" charset="77"/>
              </a:rPr>
              <a:t>hemos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pescado</a:t>
            </a:r>
            <a:r>
              <a:rPr lang="en-US" sz="5400" b="0" dirty="0">
                <a:latin typeface="Brandon Grotesque Regular" panose="020B0503020203060202" pitchFamily="34" charset="77"/>
              </a:rPr>
              <a:t> nada” le </a:t>
            </a:r>
            <a:r>
              <a:rPr lang="en-US" sz="5400" b="0" dirty="0" err="1">
                <a:latin typeface="Brandon Grotesque Regular" panose="020B0503020203060202" pitchFamily="34" charset="77"/>
              </a:rPr>
              <a:t>contestó</a:t>
            </a:r>
            <a:r>
              <a:rPr lang="en-US" sz="5400" b="0" dirty="0">
                <a:latin typeface="Brandon Grotesque Regular" panose="020B0503020203060202" pitchFamily="34" charset="77"/>
              </a:rPr>
              <a:t> Simón. “Pero, </a:t>
            </a:r>
            <a:r>
              <a:rPr lang="en-US" sz="5400" b="0" dirty="0" err="1">
                <a:latin typeface="Brandon Grotesque Regular" panose="020B0503020203060202" pitchFamily="34" charset="77"/>
              </a:rPr>
              <a:t>como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tú</a:t>
            </a:r>
            <a:r>
              <a:rPr lang="en-US" sz="5400" b="0" dirty="0">
                <a:latin typeface="Brandon Grotesque Regular" panose="020B0503020203060202" pitchFamily="34" charset="77"/>
              </a:rPr>
              <a:t> me lo </a:t>
            </a:r>
            <a:r>
              <a:rPr lang="en-US" sz="5400" b="0" dirty="0" err="1">
                <a:latin typeface="Brandon Grotesque Regular" panose="020B0503020203060202" pitchFamily="34" charset="77"/>
              </a:rPr>
              <a:t>mandas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echaré</a:t>
            </a:r>
            <a:r>
              <a:rPr lang="en-US" sz="5400" b="0" dirty="0">
                <a:latin typeface="Brandon Grotesque Regular" panose="020B0503020203060202" pitchFamily="34" charset="77"/>
              </a:rPr>
              <a:t> las redes.” </a:t>
            </a:r>
          </a:p>
          <a:p>
            <a:pPr algn="l">
              <a:spcAft>
                <a:spcPts val="1800"/>
              </a:spcAft>
            </a:pPr>
            <a:r>
              <a:rPr lang="en-US" sz="5400" b="0" dirty="0" err="1">
                <a:latin typeface="Brandon Grotesque Regular" panose="020B0503020203060202" pitchFamily="34" charset="77"/>
              </a:rPr>
              <a:t>Así</a:t>
            </a:r>
            <a:r>
              <a:rPr lang="en-US" sz="5400" b="0" dirty="0">
                <a:latin typeface="Brandon Grotesque Regular" panose="020B0503020203060202" pitchFamily="34" charset="77"/>
              </a:rPr>
              <a:t> lo </a:t>
            </a:r>
            <a:r>
              <a:rPr lang="en-US" sz="5400" b="0" dirty="0" err="1">
                <a:latin typeface="Brandon Grotesque Regular" panose="020B0503020203060202" pitchFamily="34" charset="77"/>
              </a:rPr>
              <a:t>hicieron</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recogieron</a:t>
            </a:r>
            <a:r>
              <a:rPr lang="en-US" sz="5400" b="0" dirty="0">
                <a:latin typeface="Brandon Grotesque Regular" panose="020B0503020203060202" pitchFamily="34" charset="77"/>
              </a:rPr>
              <a:t> una </a:t>
            </a:r>
            <a:r>
              <a:rPr lang="en-US" sz="5400" b="0" dirty="0" err="1">
                <a:latin typeface="Brandon Grotesque Regular" panose="020B0503020203060202" pitchFamily="34" charset="77"/>
              </a:rPr>
              <a:t>cantidad</a:t>
            </a:r>
            <a:r>
              <a:rPr lang="en-US" sz="5400" b="0" dirty="0">
                <a:latin typeface="Brandon Grotesque Regular" panose="020B0503020203060202" pitchFamily="34" charset="77"/>
              </a:rPr>
              <a:t> tan </a:t>
            </a:r>
            <a:r>
              <a:rPr lang="en-US" sz="5400" b="0" dirty="0" err="1">
                <a:latin typeface="Brandon Grotesque Regular" panose="020B0503020203060202" pitchFamily="34" charset="77"/>
              </a:rPr>
              <a:t>grande</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peces</a:t>
            </a:r>
            <a:r>
              <a:rPr lang="en-US" sz="5400" b="0" dirty="0">
                <a:latin typeface="Brandon Grotesque Regular" panose="020B0503020203060202" pitchFamily="34" charset="77"/>
              </a:rPr>
              <a:t> que las redes se les </a:t>
            </a:r>
            <a:r>
              <a:rPr lang="en-US" sz="5400" b="0" dirty="0" err="1">
                <a:latin typeface="Brandon Grotesque Regular" panose="020B0503020203060202" pitchFamily="34" charset="77"/>
              </a:rPr>
              <a:t>rompían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Entonces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llamaron</a:t>
            </a:r>
            <a:r>
              <a:rPr lang="en-US" sz="5400" b="0" dirty="0">
                <a:latin typeface="Brandon Grotesque Regular" panose="020B0503020203060202" pitchFamily="34" charset="77"/>
              </a:rPr>
              <a:t> por </a:t>
            </a:r>
            <a:r>
              <a:rPr lang="en-US" sz="5400" b="0" dirty="0" err="1">
                <a:latin typeface="Brandon Grotesque Regular" panose="020B0503020203060202" pitchFamily="34" charset="77"/>
              </a:rPr>
              <a:t>señas</a:t>
            </a:r>
            <a:r>
              <a:rPr lang="en-US" sz="5400" b="0" dirty="0">
                <a:latin typeface="Brandon Grotesque Regular" panose="020B0503020203060202" pitchFamily="34" charset="77"/>
              </a:rPr>
              <a:t> a sus </a:t>
            </a:r>
            <a:r>
              <a:rPr lang="en-US" sz="5400" b="0" dirty="0" err="1">
                <a:latin typeface="Brandon Grotesque Regular" panose="020B0503020203060202" pitchFamily="34" charset="77"/>
              </a:rPr>
              <a:t>compañeros</a:t>
            </a:r>
            <a:r>
              <a:rPr lang="en-US" sz="5400" b="0" dirty="0">
                <a:latin typeface="Brandon Grotesque Regular" panose="020B0503020203060202" pitchFamily="34" charset="77"/>
              </a:rPr>
              <a:t> de la </a:t>
            </a:r>
            <a:r>
              <a:rPr lang="en-US" sz="5400" b="0" dirty="0" err="1">
                <a:latin typeface="Brandon Grotesque Regular" panose="020B0503020203060202" pitchFamily="34" charset="77"/>
              </a:rPr>
              <a:t>otra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barca</a:t>
            </a:r>
            <a:r>
              <a:rPr lang="en-US" sz="5400" b="0" dirty="0">
                <a:latin typeface="Brandon Grotesque Regular" panose="020B0503020203060202" pitchFamily="34" charset="77"/>
              </a:rPr>
              <a:t> para que los </a:t>
            </a:r>
            <a:r>
              <a:rPr lang="en-US" sz="5400" b="0" dirty="0" err="1">
                <a:latin typeface="Brandon Grotesque Regular" panose="020B0503020203060202" pitchFamily="34" charset="77"/>
              </a:rPr>
              <a:t>ayudaran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Ellos</a:t>
            </a:r>
            <a:r>
              <a:rPr lang="en-US" sz="5400" b="0" dirty="0">
                <a:latin typeface="Brandon Grotesque Regular" panose="020B0503020203060202" pitchFamily="34" charset="77"/>
              </a:rPr>
              <a:t> se </a:t>
            </a:r>
            <a:r>
              <a:rPr lang="en-US" sz="5400" b="0" dirty="0" err="1">
                <a:latin typeface="Brandon Grotesque Regular" panose="020B0503020203060202" pitchFamily="34" charset="77"/>
              </a:rPr>
              <a:t>acercaron</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llenaron</a:t>
            </a:r>
            <a:r>
              <a:rPr lang="en-US" sz="5400" b="0" dirty="0">
                <a:latin typeface="Brandon Grotesque Regular" panose="020B0503020203060202" pitchFamily="34" charset="77"/>
              </a:rPr>
              <a:t> tanto las dos </a:t>
            </a:r>
            <a:r>
              <a:rPr lang="en-US" sz="5400" b="0" dirty="0" err="1">
                <a:latin typeface="Brandon Grotesque Regular" panose="020B0503020203060202" pitchFamily="34" charset="77"/>
              </a:rPr>
              <a:t>barcas</a:t>
            </a:r>
            <a:r>
              <a:rPr lang="en-US" sz="5400" b="0" dirty="0">
                <a:latin typeface="Brandon Grotesque Regular" panose="020B0503020203060202" pitchFamily="34" charset="77"/>
              </a:rPr>
              <a:t> que </a:t>
            </a:r>
            <a:r>
              <a:rPr lang="en-US" sz="5400" b="0" dirty="0" err="1">
                <a:latin typeface="Brandon Grotesque Regular" panose="020B0503020203060202" pitchFamily="34" charset="77"/>
              </a:rPr>
              <a:t>comenzaron</a:t>
            </a:r>
            <a:r>
              <a:rPr lang="en-US" sz="5400" b="0" dirty="0">
                <a:latin typeface="Brandon Grotesque Regular" panose="020B0503020203060202" pitchFamily="34" charset="77"/>
              </a:rPr>
              <a:t> a </a:t>
            </a:r>
            <a:r>
              <a:rPr lang="en-US" sz="5400" b="0" dirty="0" err="1">
                <a:latin typeface="Brandon Grotesque Regular" panose="020B0503020203060202" pitchFamily="34" charset="77"/>
              </a:rPr>
              <a:t>hundirse</a:t>
            </a:r>
            <a:r>
              <a:rPr lang="en-US" sz="5400" b="0" dirty="0">
                <a:latin typeface="Brandon Grotesque Regular" panose="020B0503020203060202" pitchFamily="34" charset="77"/>
              </a:rPr>
              <a:t>. Al </a:t>
            </a:r>
            <a:r>
              <a:rPr lang="en-US" sz="5400" b="0" dirty="0" err="1">
                <a:latin typeface="Brandon Grotesque Regular" panose="020B0503020203060202" pitchFamily="34" charset="77"/>
              </a:rPr>
              <a:t>ver</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esto</a:t>
            </a:r>
            <a:r>
              <a:rPr lang="en-US" sz="5400" b="0" dirty="0">
                <a:latin typeface="Brandon Grotesque Regular" panose="020B0503020203060202" pitchFamily="34" charset="77"/>
              </a:rPr>
              <a:t>, Simón Pedro </a:t>
            </a:r>
            <a:r>
              <a:rPr lang="en-US" sz="5400" b="0" dirty="0" err="1">
                <a:latin typeface="Brandon Grotesque Regular" panose="020B0503020203060202" pitchFamily="34" charset="77"/>
              </a:rPr>
              <a:t>cayó</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rodillas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delante</a:t>
            </a:r>
            <a:r>
              <a:rPr lang="en-US" sz="5400" b="0" dirty="0">
                <a:latin typeface="Brandon Grotesque Regular" panose="020B0503020203060202" pitchFamily="34" charset="77"/>
              </a:rPr>
              <a:t> de Jesús y le </a:t>
            </a:r>
            <a:r>
              <a:rPr lang="en-US" sz="5400" b="0" dirty="0" err="1">
                <a:latin typeface="Brandon Grotesque Regular" panose="020B0503020203060202" pitchFamily="34" charset="77"/>
              </a:rPr>
              <a:t>dijo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Apártate</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mí</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Señor</a:t>
            </a:r>
            <a:r>
              <a:rPr lang="en-US" sz="5400" b="0" dirty="0">
                <a:latin typeface="Brandon Grotesque Regular" panose="020B0503020203060202" pitchFamily="34" charset="77"/>
              </a:rPr>
              <a:t>; soy un </a:t>
            </a:r>
            <a:r>
              <a:rPr lang="en-US" sz="5400" b="0" dirty="0" err="1">
                <a:latin typeface="Brandon Grotesque Regular" panose="020B0503020203060202" pitchFamily="34" charset="77"/>
              </a:rPr>
              <a:t>pecador</a:t>
            </a:r>
            <a:r>
              <a:rPr lang="en-US" sz="5400" b="0" dirty="0">
                <a:latin typeface="Brandon Grotesque Regular" panose="020B0503020203060202" pitchFamily="34" charset="77"/>
              </a:rPr>
              <a:t>!” Es que </a:t>
            </a:r>
            <a:r>
              <a:rPr lang="en-US" sz="5400" b="0" dirty="0" err="1">
                <a:latin typeface="Brandon Grotesque Regular" panose="020B0503020203060202" pitchFamily="34" charset="77"/>
              </a:rPr>
              <a:t>él</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todos</a:t>
            </a:r>
            <a:r>
              <a:rPr lang="en-US" sz="5400" b="0" dirty="0">
                <a:latin typeface="Brandon Grotesque Regular" panose="020B0503020203060202" pitchFamily="34" charset="77"/>
              </a:rPr>
              <a:t> sus </a:t>
            </a:r>
            <a:r>
              <a:rPr lang="en-US" sz="5400" b="0" dirty="0" err="1">
                <a:latin typeface="Brandon Grotesque Regular" panose="020B0503020203060202" pitchFamily="34" charset="77"/>
              </a:rPr>
              <a:t>compañeros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estaban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asombrados</a:t>
            </a:r>
            <a:r>
              <a:rPr lang="en-US" sz="5400" b="0" dirty="0">
                <a:latin typeface="Brandon Grotesque Regular" panose="020B0503020203060202" pitchFamily="34" charset="77"/>
              </a:rPr>
              <a:t> ante la </a:t>
            </a:r>
            <a:r>
              <a:rPr lang="en-US" sz="5400" b="0" dirty="0" err="1">
                <a:latin typeface="Brandon Grotesque Regular" panose="020B0503020203060202" pitchFamily="34" charset="77"/>
              </a:rPr>
              <a:t>pesca</a:t>
            </a:r>
            <a:r>
              <a:rPr lang="en-US" sz="5400" b="0" dirty="0">
                <a:latin typeface="Brandon Grotesque Regular" panose="020B0503020203060202" pitchFamily="34" charset="77"/>
              </a:rPr>
              <a:t> que </a:t>
            </a:r>
            <a:r>
              <a:rPr lang="en-US" sz="5400" b="0" dirty="0" err="1">
                <a:latin typeface="Brandon Grotesque Regular" panose="020B0503020203060202" pitchFamily="34" charset="77"/>
              </a:rPr>
              <a:t>habían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hecho</a:t>
            </a:r>
            <a:r>
              <a:rPr lang="en-US" sz="5400" b="0" dirty="0">
                <a:latin typeface="Brandon Grotesque Regular" panose="020B0503020203060202" pitchFamily="34" charset="77"/>
              </a:rPr>
              <a:t>.  (Lucas 5:1-9)</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endParaRPr lang="en-US" sz="8800" dirty="0">
              <a:solidFill>
                <a:srgbClr val="00B0F0"/>
              </a:solidFill>
            </a:endParaRPr>
          </a:p>
        </p:txBody>
      </p:sp>
    </p:spTree>
    <p:extLst>
      <p:ext uri="{BB962C8B-B14F-4D97-AF65-F5344CB8AC3E}">
        <p14:creationId xmlns:p14="http://schemas.microsoft.com/office/powerpoint/2010/main" val="17438414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the Lord Jesus Comes Knocking on the Door, How Should We Welcome Him?  | Life of jesus christ, Jesus teachings, Jesus">
            <a:extLst>
              <a:ext uri="{FF2B5EF4-FFF2-40B4-BE49-F238E27FC236}">
                <a16:creationId xmlns:a16="http://schemas.microsoft.com/office/drawing/2014/main" id="{F5D4B856-6DE4-5049-B91A-D23EC9E48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206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D025BA8-9C05-3943-898B-C14C41948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6000" contrast="-12000"/>
                    </a14:imgEffect>
                  </a14:imgLayer>
                </a14:imgProps>
              </a:ext>
              <a:ext uri="{28A0092B-C50C-407E-A947-70E740481C1C}">
                <a14:useLocalDpi xmlns:a14="http://schemas.microsoft.com/office/drawing/2010/main" val="0"/>
              </a:ext>
            </a:extLst>
          </a:blip>
          <a:srcRect t="12000" b="10500"/>
          <a:stretch/>
        </p:blipFill>
        <p:spPr>
          <a:xfrm>
            <a:off x="93024" y="745454"/>
            <a:ext cx="24300165" cy="11770395"/>
          </a:xfrm>
          <a:prstGeom prst="rect">
            <a:avLst/>
          </a:prstGeom>
        </p:spPr>
      </p:pic>
    </p:spTree>
    <p:extLst>
      <p:ext uri="{BB962C8B-B14F-4D97-AF65-F5344CB8AC3E}">
        <p14:creationId xmlns:p14="http://schemas.microsoft.com/office/powerpoint/2010/main" val="780865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1751152"/>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Síganme</a:t>
            </a:r>
            <a:endParaRPr lang="en-US" sz="8800" dirty="0">
              <a:solidFill>
                <a:srgbClr val="00B0F0"/>
              </a:solidFill>
            </a:endParaRPr>
          </a:p>
        </p:txBody>
      </p:sp>
      <p:sp>
        <p:nvSpPr>
          <p:cNvPr id="3" name="Rectangle 2">
            <a:extLst>
              <a:ext uri="{FF2B5EF4-FFF2-40B4-BE49-F238E27FC236}">
                <a16:creationId xmlns:a16="http://schemas.microsoft.com/office/drawing/2014/main" id="{6FC663A6-AD5D-8D4D-A516-4CD742C6A7C4}"/>
              </a:ext>
            </a:extLst>
          </p:cNvPr>
          <p:cNvSpPr/>
          <p:nvPr/>
        </p:nvSpPr>
        <p:spPr>
          <a:xfrm>
            <a:off x="2667000" y="4485878"/>
            <a:ext cx="19818973" cy="7478970"/>
          </a:xfrm>
          <a:prstGeom prst="rect">
            <a:avLst/>
          </a:prstGeom>
        </p:spPr>
        <p:txBody>
          <a:bodyPr wrap="square">
            <a:spAutoFit/>
          </a:bodyPr>
          <a:lstStyle/>
          <a:p>
            <a:r>
              <a:rPr lang="en-US" sz="8000" b="0" baseline="30000" dirty="0">
                <a:latin typeface="Brandon Grotesque Medium" panose="020B0503020203060202" pitchFamily="34" charset="77"/>
              </a:rPr>
              <a:t> </a:t>
            </a:r>
            <a:r>
              <a:rPr lang="en-US" sz="8000" b="0" dirty="0" err="1">
                <a:latin typeface="Brandon Grotesque Medium" panose="020B0503020203060202" pitchFamily="34" charset="77"/>
              </a:rPr>
              <a:t>Mientras</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caminaba</a:t>
            </a:r>
            <a:r>
              <a:rPr lang="en-US" sz="8000" b="0" dirty="0">
                <a:latin typeface="Brandon Grotesque Medium" panose="020B0503020203060202" pitchFamily="34" charset="77"/>
              </a:rPr>
              <a:t> junto al mar de Galilea, Jesús </a:t>
            </a:r>
            <a:r>
              <a:rPr lang="en-US" sz="8000" b="0" dirty="0" err="1">
                <a:latin typeface="Brandon Grotesque Medium" panose="020B0503020203060202" pitchFamily="34" charset="77"/>
              </a:rPr>
              <a:t>vio</a:t>
            </a:r>
            <a:r>
              <a:rPr lang="en-US" sz="8000" b="0" dirty="0">
                <a:latin typeface="Brandon Grotesque Medium" panose="020B0503020203060202" pitchFamily="34" charset="77"/>
              </a:rPr>
              <a:t> a dos </a:t>
            </a:r>
            <a:r>
              <a:rPr lang="en-US" sz="8000" b="0" dirty="0" err="1">
                <a:latin typeface="Brandon Grotesque Medium" panose="020B0503020203060202" pitchFamily="34" charset="77"/>
              </a:rPr>
              <a:t>hermanos</a:t>
            </a:r>
            <a:r>
              <a:rPr lang="en-US" sz="8000" b="0" dirty="0">
                <a:latin typeface="Brandon Grotesque Medium" panose="020B0503020203060202" pitchFamily="34" charset="77"/>
              </a:rPr>
              <a:t>: uno era Simón, </a:t>
            </a:r>
            <a:r>
              <a:rPr lang="en-US" sz="8000" b="0" dirty="0" err="1">
                <a:latin typeface="Brandon Grotesque Medium" panose="020B0503020203060202" pitchFamily="34" charset="77"/>
              </a:rPr>
              <a:t>llamado</a:t>
            </a:r>
            <a:r>
              <a:rPr lang="en-US" sz="8000" b="0" dirty="0">
                <a:latin typeface="Brandon Grotesque Medium" panose="020B0503020203060202" pitchFamily="34" charset="77"/>
              </a:rPr>
              <a:t> Pedro, y el </a:t>
            </a:r>
            <a:r>
              <a:rPr lang="en-US" sz="8000" b="0" dirty="0" err="1">
                <a:latin typeface="Brandon Grotesque Medium" panose="020B0503020203060202" pitchFamily="34" charset="77"/>
              </a:rPr>
              <a:t>otro</a:t>
            </a:r>
            <a:r>
              <a:rPr lang="en-US" sz="8000" b="0" dirty="0">
                <a:latin typeface="Brandon Grotesque Medium" panose="020B0503020203060202" pitchFamily="34" charset="77"/>
              </a:rPr>
              <a:t> Andrés. </a:t>
            </a:r>
            <a:r>
              <a:rPr lang="en-US" sz="8000" b="0" dirty="0" err="1">
                <a:latin typeface="Brandon Grotesque Medium" panose="020B0503020203060202" pitchFamily="34" charset="77"/>
              </a:rPr>
              <a:t>Estaban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echando</a:t>
            </a:r>
            <a:r>
              <a:rPr lang="en-US" sz="8000" b="0" dirty="0">
                <a:latin typeface="Brandon Grotesque Medium" panose="020B0503020203060202" pitchFamily="34" charset="77"/>
              </a:rPr>
              <a:t> la red al </a:t>
            </a:r>
            <a:r>
              <a:rPr lang="en-US" sz="8000" b="0" dirty="0" err="1">
                <a:latin typeface="Brandon Grotesque Medium" panose="020B0503020203060202" pitchFamily="34" charset="77"/>
              </a:rPr>
              <a:t>lago</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pues</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eran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pescadores</a:t>
            </a:r>
            <a:r>
              <a:rPr lang="en-US" sz="8000" b="0" dirty="0">
                <a:latin typeface="Brandon Grotesque Medium" panose="020B0503020203060202" pitchFamily="34" charset="77"/>
              </a:rPr>
              <a:t>. </a:t>
            </a:r>
            <a:r>
              <a:rPr lang="en-US" sz="8000" b="0" baseline="30000" dirty="0">
                <a:latin typeface="Brandon Grotesque Medium" panose="020B0503020203060202" pitchFamily="34" charset="77"/>
              </a:rPr>
              <a:t> </a:t>
            </a:r>
            <a:r>
              <a:rPr lang="en-US" sz="8000" b="0" dirty="0">
                <a:latin typeface="Brandon Grotesque Medium" panose="020B0503020203060202" pitchFamily="34" charset="77"/>
              </a:rPr>
              <a:t>«</a:t>
            </a:r>
            <a:r>
              <a:rPr lang="en-US" sz="8000" b="0" dirty="0" err="1">
                <a:latin typeface="Brandon Grotesque Medium" panose="020B0503020203060202" pitchFamily="34" charset="77"/>
              </a:rPr>
              <a:t>Vengan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síganme</a:t>
            </a:r>
            <a:r>
              <a:rPr lang="en-US" sz="8000" b="0" dirty="0">
                <a:latin typeface="Brandon Grotesque Medium" panose="020B0503020203060202" pitchFamily="34" charset="77"/>
              </a:rPr>
              <a:t> —les </a:t>
            </a:r>
            <a:r>
              <a:rPr lang="en-US" sz="8000" b="0" dirty="0" err="1">
                <a:latin typeface="Brandon Grotesque Medium" panose="020B0503020203060202" pitchFamily="34" charset="77"/>
              </a:rPr>
              <a:t>dijo</a:t>
            </a:r>
            <a:r>
              <a:rPr lang="en-US" sz="8000" b="0" dirty="0">
                <a:latin typeface="Brandon Grotesque Medium" panose="020B0503020203060202" pitchFamily="34" charset="77"/>
              </a:rPr>
              <a:t> Jesús….</a:t>
            </a:r>
            <a:r>
              <a:rPr lang="en-GT" sz="8000" b="0" dirty="0">
                <a:latin typeface="Brandon Grotesque Medium" panose="020B0503020203060202" pitchFamily="34" charset="77"/>
              </a:rPr>
              <a:t> » </a:t>
            </a:r>
          </a:p>
          <a:p>
            <a:r>
              <a:rPr lang="en-US" sz="8000" b="0" dirty="0">
                <a:latin typeface="Brandon Grotesque Medium" panose="020B0503020203060202" pitchFamily="34" charset="77"/>
              </a:rPr>
              <a:t>(Mateo 4:18-19a)</a:t>
            </a:r>
          </a:p>
        </p:txBody>
      </p:sp>
      <p:sp>
        <p:nvSpPr>
          <p:cNvPr id="6" name="A JOURNEY">
            <a:extLst>
              <a:ext uri="{FF2B5EF4-FFF2-40B4-BE49-F238E27FC236}">
                <a16:creationId xmlns:a16="http://schemas.microsoft.com/office/drawing/2014/main" id="{E9F95A8B-CDDB-F540-9A3A-4E5A58CE453D}"/>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endParaRPr lang="en-US" sz="8800" dirty="0">
              <a:solidFill>
                <a:srgbClr val="00B0F0"/>
              </a:solidFill>
            </a:endParaRPr>
          </a:p>
        </p:txBody>
      </p:sp>
    </p:spTree>
    <p:extLst>
      <p:ext uri="{BB962C8B-B14F-4D97-AF65-F5344CB8AC3E}">
        <p14:creationId xmlns:p14="http://schemas.microsoft.com/office/powerpoint/2010/main" val="425019195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3361038"/>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Serás</a:t>
            </a:r>
            <a:endParaRPr lang="en-US" sz="8800" dirty="0">
              <a:solidFill>
                <a:srgbClr val="00B0F0"/>
              </a:solidFill>
            </a:endParaRPr>
          </a:p>
        </p:txBody>
      </p:sp>
      <p:sp>
        <p:nvSpPr>
          <p:cNvPr id="6" name="Rectangle 5">
            <a:extLst>
              <a:ext uri="{FF2B5EF4-FFF2-40B4-BE49-F238E27FC236}">
                <a16:creationId xmlns:a16="http://schemas.microsoft.com/office/drawing/2014/main" id="{20AD3467-5F24-264C-BD5C-82FE1ECAF0D8}"/>
              </a:ext>
            </a:extLst>
          </p:cNvPr>
          <p:cNvSpPr/>
          <p:nvPr/>
        </p:nvSpPr>
        <p:spPr>
          <a:xfrm>
            <a:off x="123825" y="5908174"/>
            <a:ext cx="24260175" cy="4062651"/>
          </a:xfrm>
          <a:prstGeom prst="rect">
            <a:avLst/>
          </a:prstGeom>
        </p:spPr>
        <p:txBody>
          <a:bodyPr wrap="square">
            <a:spAutoFit/>
          </a:bodyPr>
          <a:lstStyle/>
          <a:p>
            <a:endParaRPr lang="en-US" sz="6600" b="0" dirty="0">
              <a:solidFill>
                <a:schemeClr val="tx1"/>
              </a:solidFill>
              <a:latin typeface="Brandon Grotesque Regular" panose="020B0503020203060202" pitchFamily="34" charset="77"/>
            </a:endParaRPr>
          </a:p>
          <a:p>
            <a:r>
              <a:rPr lang="en-US" sz="9600" b="0" dirty="0">
                <a:solidFill>
                  <a:schemeClr val="tx1"/>
                </a:solidFill>
                <a:latin typeface="Brandon Grotesque Regular" panose="020B0503020203060202" pitchFamily="34" charset="77"/>
              </a:rPr>
              <a:t>“</a:t>
            </a:r>
            <a:r>
              <a:rPr lang="en-US" sz="9600" b="0" dirty="0" err="1">
                <a:solidFill>
                  <a:schemeClr val="tx1"/>
                </a:solidFill>
                <a:latin typeface="Brandon Grotesque Regular" panose="020B0503020203060202" pitchFamily="34" charset="77"/>
              </a:rPr>
              <a:t>Vengan</a:t>
            </a:r>
            <a:r>
              <a:rPr lang="en-US" sz="9600" b="0" dirty="0">
                <a:solidFill>
                  <a:schemeClr val="tx1"/>
                </a:solidFill>
                <a:latin typeface="Brandon Grotesque Regular" panose="020B0503020203060202" pitchFamily="34" charset="77"/>
              </a:rPr>
              <a:t>, </a:t>
            </a:r>
            <a:r>
              <a:rPr lang="en-US" sz="9600" b="0" dirty="0" err="1">
                <a:solidFill>
                  <a:schemeClr val="tx1"/>
                </a:solidFill>
                <a:latin typeface="Brandon Grotesque Regular" panose="020B0503020203060202" pitchFamily="34" charset="77"/>
              </a:rPr>
              <a:t>síganme</a:t>
            </a:r>
            <a:r>
              <a:rPr lang="en-US" sz="9600" b="0" dirty="0">
                <a:solidFill>
                  <a:schemeClr val="tx1"/>
                </a:solidFill>
                <a:latin typeface="Brandon Grotesque Regular" panose="020B0503020203060202" pitchFamily="34" charset="77"/>
              </a:rPr>
              <a:t>” les </a:t>
            </a:r>
            <a:r>
              <a:rPr lang="en-US" sz="9600" b="0" dirty="0" err="1">
                <a:solidFill>
                  <a:schemeClr val="tx1"/>
                </a:solidFill>
                <a:latin typeface="Brandon Grotesque Regular" panose="020B0503020203060202" pitchFamily="34" charset="77"/>
              </a:rPr>
              <a:t>dijo</a:t>
            </a:r>
            <a:r>
              <a:rPr lang="en-US" sz="9600" b="0" dirty="0">
                <a:solidFill>
                  <a:schemeClr val="tx1"/>
                </a:solidFill>
                <a:latin typeface="Brandon Grotesque Regular" panose="020B0503020203060202" pitchFamily="34" charset="77"/>
              </a:rPr>
              <a:t> Jesús, </a:t>
            </a:r>
            <a:r>
              <a:rPr lang="en-US" sz="9600" b="0" dirty="0">
                <a:solidFill>
                  <a:srgbClr val="FF0000"/>
                </a:solidFill>
                <a:latin typeface="Brandon Grotesque Regular" panose="020B0503020203060202" pitchFamily="34" charset="77"/>
              </a:rPr>
              <a:t>“y </a:t>
            </a:r>
            <a:r>
              <a:rPr lang="en-US" sz="9600" dirty="0">
                <a:solidFill>
                  <a:srgbClr val="FF0000"/>
                </a:solidFill>
                <a:latin typeface="Brandon Grotesque Regular" panose="020B0503020203060202" pitchFamily="34" charset="77"/>
              </a:rPr>
              <a:t>los </a:t>
            </a:r>
            <a:r>
              <a:rPr lang="en-US" sz="9600" dirty="0" err="1">
                <a:solidFill>
                  <a:srgbClr val="FF0000"/>
                </a:solidFill>
                <a:latin typeface="Brandon Grotesque Regular" panose="020B0503020203060202" pitchFamily="34" charset="77"/>
              </a:rPr>
              <a:t>haré</a:t>
            </a:r>
            <a:r>
              <a:rPr lang="en-US" sz="9600" dirty="0">
                <a:solidFill>
                  <a:srgbClr val="FF0000"/>
                </a:solidFill>
                <a:latin typeface="Brandon Grotesque Regular" panose="020B0503020203060202" pitchFamily="34" charset="77"/>
              </a:rPr>
              <a:t> </a:t>
            </a:r>
            <a:r>
              <a:rPr lang="en-US" sz="9600" dirty="0" err="1">
                <a:solidFill>
                  <a:srgbClr val="FF0000"/>
                </a:solidFill>
                <a:latin typeface="Brandon Grotesque Regular" panose="020B0503020203060202" pitchFamily="34" charset="77"/>
              </a:rPr>
              <a:t>pescadores</a:t>
            </a:r>
            <a:r>
              <a:rPr lang="en-US" sz="9600" dirty="0">
                <a:solidFill>
                  <a:srgbClr val="FF0000"/>
                </a:solidFill>
                <a:latin typeface="Brandon Grotesque Regular" panose="020B0503020203060202" pitchFamily="34" charset="77"/>
              </a:rPr>
              <a:t> de hombres</a:t>
            </a:r>
            <a:r>
              <a:rPr lang="en-US" sz="9600" b="0" dirty="0">
                <a:solidFill>
                  <a:schemeClr val="tx1"/>
                </a:solidFill>
                <a:latin typeface="Brandon Grotesque Regular" panose="020B0503020203060202" pitchFamily="34" charset="77"/>
              </a:rPr>
              <a:t>”. (Mateo 4:19)</a:t>
            </a:r>
          </a:p>
        </p:txBody>
      </p:sp>
      <p:sp>
        <p:nvSpPr>
          <p:cNvPr id="7" name="A JOURNEY">
            <a:extLst>
              <a:ext uri="{FF2B5EF4-FFF2-40B4-BE49-F238E27FC236}">
                <a16:creationId xmlns:a16="http://schemas.microsoft.com/office/drawing/2014/main" id="{20874B02-39B5-1445-A00C-0A2AC1A2C1F7}"/>
              </a:ext>
            </a:extLst>
          </p:cNvPr>
          <p:cNvSpPr txBox="1"/>
          <p:nvPr/>
        </p:nvSpPr>
        <p:spPr>
          <a:xfrm>
            <a:off x="857250" y="1751152"/>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Síganme</a:t>
            </a:r>
            <a:endParaRPr lang="en-US" sz="8800" dirty="0">
              <a:solidFill>
                <a:srgbClr val="00B0F0"/>
              </a:solidFill>
            </a:endParaRPr>
          </a:p>
        </p:txBody>
      </p:sp>
      <p:sp>
        <p:nvSpPr>
          <p:cNvPr id="8" name="A JOURNEY">
            <a:extLst>
              <a:ext uri="{FF2B5EF4-FFF2-40B4-BE49-F238E27FC236}">
                <a16:creationId xmlns:a16="http://schemas.microsoft.com/office/drawing/2014/main" id="{14E9D8F1-33BF-484E-A964-A2A2F8DFF415}"/>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endParaRPr lang="en-US" sz="8800" dirty="0">
              <a:solidFill>
                <a:srgbClr val="00B0F0"/>
              </a:solidFill>
            </a:endParaRPr>
          </a:p>
        </p:txBody>
      </p:sp>
    </p:spTree>
    <p:extLst>
      <p:ext uri="{BB962C8B-B14F-4D97-AF65-F5344CB8AC3E}">
        <p14:creationId xmlns:p14="http://schemas.microsoft.com/office/powerpoint/2010/main" val="124729470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57150" y="10285412"/>
            <a:ext cx="2438400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7200"/>
              </a:spcAft>
            </a:pPr>
            <a:r>
              <a:rPr lang="en-US" sz="8800" b="1" i="1" spc="730" dirty="0" err="1">
                <a:solidFill>
                  <a:schemeClr val="tx1"/>
                </a:solidFill>
                <a:latin typeface="Brandon Grotesque Bold" panose="020B0503020203060202" pitchFamily="34" charset="77"/>
              </a:rPr>
              <a:t>Vayan</a:t>
            </a:r>
            <a:r>
              <a:rPr lang="en-US" sz="8800" b="1" i="1" spc="730" dirty="0">
                <a:solidFill>
                  <a:schemeClr val="tx1"/>
                </a:solidFill>
                <a:latin typeface="Brandon Grotesque Bold" panose="020B0503020203060202" pitchFamily="34" charset="77"/>
              </a:rPr>
              <a:t> y </a:t>
            </a:r>
            <a:r>
              <a:rPr lang="en-US" sz="8800" b="1" i="1" spc="730" dirty="0" err="1">
                <a:solidFill>
                  <a:schemeClr val="tx1"/>
                </a:solidFill>
                <a:latin typeface="Brandon Grotesque Bold" panose="020B0503020203060202" pitchFamily="34" charset="77"/>
              </a:rPr>
              <a:t>hagan</a:t>
            </a:r>
            <a:endParaRPr lang="en-US" sz="8800" b="1" i="1" spc="730" dirty="0">
              <a:solidFill>
                <a:srgbClr val="00B0F0"/>
              </a:solidFill>
              <a:latin typeface="Brandon Grotesque Bold" panose="020B0503020203060202" pitchFamily="34" charset="77"/>
            </a:endParaRPr>
          </a:p>
        </p:txBody>
      </p:sp>
      <p:sp>
        <p:nvSpPr>
          <p:cNvPr id="5" name="A JOURNEY">
            <a:extLst>
              <a:ext uri="{FF2B5EF4-FFF2-40B4-BE49-F238E27FC236}">
                <a16:creationId xmlns:a16="http://schemas.microsoft.com/office/drawing/2014/main" id="{9F0AB0BD-AD33-F04F-A647-1319AB6489A3}"/>
              </a:ext>
            </a:extLst>
          </p:cNvPr>
          <p:cNvSpPr txBox="1"/>
          <p:nvPr/>
        </p:nvSpPr>
        <p:spPr>
          <a:xfrm>
            <a:off x="1244288" y="7024819"/>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err="1">
                <a:solidFill>
                  <a:schemeClr val="tx1"/>
                </a:solidFill>
                <a:latin typeface="Brandon Grotesque Bold" panose="020B0503020203060202" pitchFamily="34" charset="77"/>
              </a:rPr>
              <a:t>Serás</a:t>
            </a:r>
            <a:endParaRPr lang="en-US" sz="8800" b="1" i="1" dirty="0">
              <a:solidFill>
                <a:srgbClr val="00B0F0"/>
              </a:solidFill>
              <a:latin typeface="Brandon Grotesque Bold" panose="020B0503020203060202" pitchFamily="34" charset="77"/>
            </a:endParaRPr>
          </a:p>
        </p:txBody>
      </p:sp>
      <p:sp>
        <p:nvSpPr>
          <p:cNvPr id="6" name="A JOURNEY">
            <a:extLst>
              <a:ext uri="{FF2B5EF4-FFF2-40B4-BE49-F238E27FC236}">
                <a16:creationId xmlns:a16="http://schemas.microsoft.com/office/drawing/2014/main" id="{DA0C34FD-E546-C44D-88C8-D635C47AFCDA}"/>
              </a:ext>
            </a:extLst>
          </p:cNvPr>
          <p:cNvSpPr txBox="1"/>
          <p:nvPr/>
        </p:nvSpPr>
        <p:spPr>
          <a:xfrm>
            <a:off x="1028700" y="3956664"/>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err="1">
                <a:solidFill>
                  <a:schemeClr val="tx1"/>
                </a:solidFill>
                <a:latin typeface="Brandon Grotesque Bold" panose="020B0503020203060202" pitchFamily="34" charset="77"/>
              </a:rPr>
              <a:t>Síganme</a:t>
            </a:r>
            <a:endParaRPr lang="en-US" sz="8800" b="1" i="1" dirty="0">
              <a:solidFill>
                <a:srgbClr val="00B0F0"/>
              </a:solidFill>
              <a:latin typeface="Brandon Grotesque Bold" panose="020B0503020203060202" pitchFamily="34" charset="77"/>
            </a:endParaRPr>
          </a:p>
        </p:txBody>
      </p:sp>
      <p:sp>
        <p:nvSpPr>
          <p:cNvPr id="7" name="A JOURNEY">
            <a:extLst>
              <a:ext uri="{FF2B5EF4-FFF2-40B4-BE49-F238E27FC236}">
                <a16:creationId xmlns:a16="http://schemas.microsoft.com/office/drawing/2014/main" id="{160BEAAE-EEA7-DA45-BB5B-C716954EAEF2}"/>
              </a:ext>
            </a:extLst>
          </p:cNvPr>
          <p:cNvSpPr txBox="1"/>
          <p:nvPr/>
        </p:nvSpPr>
        <p:spPr>
          <a:xfrm>
            <a:off x="85725" y="950451"/>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b="1" i="1" spc="630" dirty="0" err="1">
                <a:solidFill>
                  <a:schemeClr val="tx1"/>
                </a:solidFill>
                <a:latin typeface="Brandon Grotesque Bold" panose="020B0503020203060202" pitchFamily="34" charset="77"/>
              </a:rPr>
              <a:t>Vengan</a:t>
            </a:r>
            <a:r>
              <a:rPr lang="en-US" sz="8800" b="1" i="1" spc="630" dirty="0">
                <a:solidFill>
                  <a:schemeClr val="tx1"/>
                </a:solidFill>
                <a:latin typeface="Brandon Grotesque Bold" panose="020B0503020203060202" pitchFamily="34" charset="77"/>
              </a:rPr>
              <a:t> y </a:t>
            </a:r>
            <a:r>
              <a:rPr lang="en-US" sz="8800" b="1" i="1" spc="630" dirty="0" err="1">
                <a:solidFill>
                  <a:schemeClr val="tx1"/>
                </a:solidFill>
                <a:latin typeface="Brandon Grotesque Bold" panose="020B0503020203060202" pitchFamily="34" charset="77"/>
              </a:rPr>
              <a:t>vean</a:t>
            </a:r>
            <a:endParaRPr lang="en-US" sz="8800" b="1" i="1" spc="630" dirty="0">
              <a:solidFill>
                <a:srgbClr val="00B0F0"/>
              </a:solidFill>
              <a:latin typeface="Brandon Grotesque Bold" panose="020B0503020203060202" pitchFamily="34" charset="77"/>
            </a:endParaRPr>
          </a:p>
        </p:txBody>
      </p:sp>
    </p:spTree>
    <p:extLst>
      <p:ext uri="{BB962C8B-B14F-4D97-AF65-F5344CB8AC3E}">
        <p14:creationId xmlns:p14="http://schemas.microsoft.com/office/powerpoint/2010/main" val="5702869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320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19531823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Why are some people better at map reading than others?">
            <a:extLst>
              <a:ext uri="{FF2B5EF4-FFF2-40B4-BE49-F238E27FC236}">
                <a16:creationId xmlns:a16="http://schemas.microsoft.com/office/drawing/2014/main" id="{DB93B041-A648-5B49-9AB4-0C3EF0583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73"/>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587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Walking with Jesus - Sunrise Chapel">
            <a:extLst>
              <a:ext uri="{FF2B5EF4-FFF2-40B4-BE49-F238E27FC236}">
                <a16:creationId xmlns:a16="http://schemas.microsoft.com/office/drawing/2014/main" id="{31035499-1863-3E43-9585-CE9C3B42D62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7787"/>
          <a:stretch/>
        </p:blipFill>
        <p:spPr bwMode="auto">
          <a:xfrm>
            <a:off x="20" y="10"/>
            <a:ext cx="24383980" cy="13715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9784080"/>
            <a:ext cx="24383998" cy="393192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C4204-29AB-4D46-B744-B7245AA5DDFF}"/>
              </a:ext>
            </a:extLst>
          </p:cNvPr>
          <p:cNvSpPr/>
          <p:nvPr/>
        </p:nvSpPr>
        <p:spPr>
          <a:xfrm>
            <a:off x="371496" y="10488168"/>
            <a:ext cx="24012504" cy="2523744"/>
          </a:xfrm>
          <a:prstGeom prst="rect">
            <a:avLst/>
          </a:prstGeom>
        </p:spPr>
        <p:txBody>
          <a:bodyPr vert="horz" lIns="91440" tIns="45720" rIns="91440" bIns="45720" rtlCol="0" anchor="ctr">
            <a:normAutofit/>
          </a:bodyPr>
          <a:lstStyle/>
          <a:p>
            <a:pPr algn="l" defTabSz="914400" hangingPunct="1">
              <a:lnSpc>
                <a:spcPct val="90000"/>
              </a:lnSpc>
              <a:spcBef>
                <a:spcPct val="0"/>
              </a:spcBef>
              <a:spcAft>
                <a:spcPts val="600"/>
              </a:spcAft>
            </a:pPr>
            <a:r>
              <a:rPr lang="en-US" sz="4800" kern="1200" dirty="0">
                <a:solidFill>
                  <a:schemeClr val="tx1">
                    <a:lumMod val="85000"/>
                    <a:lumOff val="15000"/>
                  </a:schemeClr>
                </a:solidFill>
                <a:latin typeface="+mj-lt"/>
                <a:ea typeface="+mj-ea"/>
                <a:cs typeface="+mj-cs"/>
              </a:rPr>
              <a:t>Jesús </a:t>
            </a:r>
            <a:r>
              <a:rPr lang="en-US" sz="4800" kern="1200" dirty="0" err="1">
                <a:solidFill>
                  <a:schemeClr val="tx1">
                    <a:lumMod val="85000"/>
                    <a:lumOff val="15000"/>
                  </a:schemeClr>
                </a:solidFill>
                <a:latin typeface="+mj-lt"/>
                <a:ea typeface="+mj-ea"/>
                <a:cs typeface="+mj-cs"/>
              </a:rPr>
              <a:t>en</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realidad</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va</a:t>
            </a:r>
            <a:r>
              <a:rPr lang="en-US" sz="4800" kern="1200" dirty="0">
                <a:solidFill>
                  <a:schemeClr val="tx1">
                    <a:lumMod val="85000"/>
                    <a:lumOff val="15000"/>
                  </a:schemeClr>
                </a:solidFill>
                <a:latin typeface="+mj-lt"/>
                <a:ea typeface="+mj-ea"/>
                <a:cs typeface="+mj-cs"/>
              </a:rPr>
              <a:t> con </a:t>
            </a:r>
            <a:r>
              <a:rPr lang="en-US" sz="4800" kern="1200" dirty="0" err="1">
                <a:solidFill>
                  <a:schemeClr val="tx1">
                    <a:lumMod val="85000"/>
                    <a:lumOff val="15000"/>
                  </a:schemeClr>
                </a:solidFill>
                <a:latin typeface="+mj-lt"/>
                <a:ea typeface="+mj-ea"/>
                <a:cs typeface="+mj-cs"/>
              </a:rPr>
              <a:t>nosotros</a:t>
            </a:r>
            <a:r>
              <a:rPr lang="en-US" sz="4800" kern="1200" dirty="0">
                <a:solidFill>
                  <a:schemeClr val="tx1">
                    <a:lumMod val="85000"/>
                    <a:lumOff val="15000"/>
                  </a:schemeClr>
                </a:solidFill>
                <a:latin typeface="+mj-lt"/>
                <a:ea typeface="+mj-ea"/>
                <a:cs typeface="+mj-cs"/>
              </a:rPr>
              <a:t> y </a:t>
            </a:r>
            <a:r>
              <a:rPr lang="en-US" sz="4800" kern="1200" dirty="0" err="1">
                <a:solidFill>
                  <a:schemeClr val="tx1">
                    <a:lumMod val="85000"/>
                    <a:lumOff val="15000"/>
                  </a:schemeClr>
                </a:solidFill>
                <a:latin typeface="+mj-lt"/>
                <a:ea typeface="+mj-ea"/>
                <a:cs typeface="+mj-cs"/>
              </a:rPr>
              <a:t>nos</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muestra</a:t>
            </a:r>
            <a:r>
              <a:rPr lang="en-US" sz="4800" kern="1200" dirty="0">
                <a:solidFill>
                  <a:schemeClr val="tx1">
                    <a:lumMod val="85000"/>
                    <a:lumOff val="15000"/>
                  </a:schemeClr>
                </a:solidFill>
                <a:latin typeface="+mj-lt"/>
                <a:ea typeface="+mj-ea"/>
                <a:cs typeface="+mj-cs"/>
              </a:rPr>
              <a:t> el </a:t>
            </a:r>
            <a:r>
              <a:rPr lang="en-US" sz="4800" kern="1200" dirty="0" err="1">
                <a:solidFill>
                  <a:schemeClr val="tx1">
                    <a:lumMod val="85000"/>
                    <a:lumOff val="15000"/>
                  </a:schemeClr>
                </a:solidFill>
                <a:latin typeface="+mj-lt"/>
                <a:ea typeface="+mj-ea"/>
                <a:cs typeface="+mj-cs"/>
              </a:rPr>
              <a:t>camino</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personalmente</a:t>
            </a:r>
            <a:r>
              <a:rPr lang="en-US" sz="4800" kern="1200" dirty="0">
                <a:solidFill>
                  <a:schemeClr val="tx1">
                    <a:lumMod val="85000"/>
                    <a:lumOff val="15000"/>
                  </a:schemeClr>
                </a:solidFill>
                <a:latin typeface="+mj-lt"/>
                <a:ea typeface="+mj-ea"/>
                <a:cs typeface="+mj-cs"/>
              </a:rPr>
              <a:t>.</a:t>
            </a:r>
          </a:p>
        </p:txBody>
      </p:sp>
      <p:cxnSp>
        <p:nvCxnSpPr>
          <p:cNvPr id="80" name="Straight Connector 7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276320" y="10650132"/>
            <a:ext cx="0" cy="18288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02483"/>
      </p:ext>
    </p:extLst>
  </p:cSld>
  <p:clrMapOvr>
    <a:overrideClrMapping bg1="dk1" tx1="lt1" bg2="dk2" tx2="lt2" accent1="accent1" accent2="accent2" accent3="accent3" accent4="accent4" accent5="accent5" accent6="accent6" hlink="hlink" folHlink="folHlink"/>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2489199" y="2641042"/>
            <a:ext cx="20211917" cy="817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7200" dirty="0">
                <a:sym typeface="Gotham Light"/>
              </a:rPr>
              <a:t>Este </a:t>
            </a:r>
            <a:r>
              <a:rPr lang="en-US" sz="7200" dirty="0" err="1">
                <a:sym typeface="Gotham Light"/>
              </a:rPr>
              <a:t>viaje</a:t>
            </a:r>
            <a:r>
              <a:rPr lang="en-US" sz="7200" dirty="0">
                <a:sym typeface="Gotham Light"/>
              </a:rPr>
              <a:t>, </a:t>
            </a:r>
            <a:r>
              <a:rPr lang="en-US" sz="7200" dirty="0" err="1">
                <a:sym typeface="Gotham Light"/>
              </a:rPr>
              <a:t>este</a:t>
            </a:r>
            <a:r>
              <a:rPr lang="en-US" sz="7200" dirty="0">
                <a:sym typeface="Gotham Light"/>
              </a:rPr>
              <a:t> </a:t>
            </a:r>
            <a:r>
              <a:rPr lang="en-US" sz="7200" dirty="0" err="1">
                <a:sym typeface="Gotham Light"/>
              </a:rPr>
              <a:t>sendero</a:t>
            </a:r>
            <a:r>
              <a:rPr lang="en-US" sz="7200" dirty="0">
                <a:sym typeface="Gotham Light"/>
              </a:rPr>
              <a:t>, es “un </a:t>
            </a:r>
            <a:r>
              <a:rPr lang="en-US" sz="7200" dirty="0" err="1">
                <a:sym typeface="Gotham Light"/>
              </a:rPr>
              <a:t>sendero</a:t>
            </a:r>
            <a:r>
              <a:rPr lang="en-US" sz="7200" dirty="0">
                <a:sym typeface="Gotham Light"/>
              </a:rPr>
              <a:t> de </a:t>
            </a:r>
            <a:r>
              <a:rPr lang="en-US" sz="7200" dirty="0" err="1">
                <a:sym typeface="Gotham Light"/>
              </a:rPr>
              <a:t>inmigración</a:t>
            </a:r>
            <a:r>
              <a:rPr lang="en-US" sz="7200" dirty="0">
                <a:sym typeface="Gotham Light"/>
              </a:rPr>
              <a:t>, </a:t>
            </a:r>
            <a:r>
              <a:rPr lang="en-US" sz="7200" dirty="0" err="1">
                <a:sym typeface="Gotham Light"/>
              </a:rPr>
              <a:t>desde</a:t>
            </a:r>
            <a:r>
              <a:rPr lang="en-US" sz="7200" dirty="0">
                <a:sym typeface="Gotham Light"/>
              </a:rPr>
              <a:t> el </a:t>
            </a:r>
            <a:r>
              <a:rPr lang="en-US" sz="7200" dirty="0" err="1">
                <a:sym typeface="Gotham Light"/>
              </a:rPr>
              <a:t>reino</a:t>
            </a:r>
            <a:r>
              <a:rPr lang="en-US" sz="7200" dirty="0">
                <a:sym typeface="Gotham Light"/>
              </a:rPr>
              <a:t> de las </a:t>
            </a:r>
            <a:r>
              <a:rPr lang="en-US" sz="7200" dirty="0" err="1">
                <a:sym typeface="Gotham Light"/>
              </a:rPr>
              <a:t>tinieblas</a:t>
            </a:r>
            <a:r>
              <a:rPr lang="en-US" sz="7200" dirty="0">
                <a:sym typeface="Gotham Light"/>
              </a:rPr>
              <a:t> y </a:t>
            </a:r>
            <a:r>
              <a:rPr lang="en-US" sz="7200" dirty="0" err="1">
                <a:sym typeface="Gotham Light"/>
              </a:rPr>
              <a:t>pecado</a:t>
            </a:r>
            <a:r>
              <a:rPr lang="en-US" sz="7200" dirty="0">
                <a:sym typeface="Gotham Light"/>
              </a:rPr>
              <a:t> hasta el </a:t>
            </a:r>
            <a:r>
              <a:rPr lang="en-US" sz="7200" dirty="0" err="1">
                <a:sym typeface="Gotham Light"/>
              </a:rPr>
              <a:t>reino</a:t>
            </a:r>
            <a:r>
              <a:rPr lang="en-US" sz="7200" dirty="0">
                <a:sym typeface="Gotham Light"/>
              </a:rPr>
              <a:t> del </a:t>
            </a:r>
            <a:r>
              <a:rPr lang="en-US" sz="7200" dirty="0" err="1">
                <a:sym typeface="Gotham Light"/>
              </a:rPr>
              <a:t>amado</a:t>
            </a:r>
            <a:r>
              <a:rPr lang="en-US" sz="7200" dirty="0">
                <a:sym typeface="Gotham Light"/>
              </a:rPr>
              <a:t> </a:t>
            </a:r>
            <a:r>
              <a:rPr lang="en-US" sz="7200" dirty="0" err="1">
                <a:sym typeface="Gotham Light"/>
              </a:rPr>
              <a:t>Hijo</a:t>
            </a:r>
            <a:r>
              <a:rPr lang="en-US" sz="7200" dirty="0">
                <a:sym typeface="Gotham Light"/>
              </a:rPr>
              <a:t> de Dios,” el </a:t>
            </a:r>
            <a:r>
              <a:rPr lang="en-US" sz="7200" dirty="0" err="1">
                <a:sym typeface="Gotham Light"/>
              </a:rPr>
              <a:t>reino</a:t>
            </a:r>
            <a:r>
              <a:rPr lang="en-US" sz="7200" dirty="0">
                <a:sym typeface="Gotham Light"/>
              </a:rPr>
              <a:t> de amor y luz. Se </a:t>
            </a:r>
            <a:r>
              <a:rPr lang="en-US" sz="7200" dirty="0" err="1">
                <a:sym typeface="Gotham Light"/>
              </a:rPr>
              <a:t>trata</a:t>
            </a:r>
            <a:r>
              <a:rPr lang="en-US" sz="7200" dirty="0">
                <a:sym typeface="Gotham Light"/>
              </a:rPr>
              <a:t> de </a:t>
            </a:r>
            <a:r>
              <a:rPr lang="en-US" sz="7200" dirty="0" err="1">
                <a:sym typeface="Gotham Light"/>
              </a:rPr>
              <a:t>cambiar</a:t>
            </a:r>
            <a:r>
              <a:rPr lang="en-US" sz="7200" dirty="0">
                <a:sym typeface="Gotham Light"/>
              </a:rPr>
              <a:t> la </a:t>
            </a:r>
            <a:r>
              <a:rPr lang="en-US" sz="7200" dirty="0" err="1">
                <a:sym typeface="Gotham Light"/>
              </a:rPr>
              <a:t>ciudadanía</a:t>
            </a:r>
            <a:r>
              <a:rPr lang="en-US" sz="7200" dirty="0">
                <a:sym typeface="Gotham Light"/>
              </a:rPr>
              <a:t> y las </a:t>
            </a:r>
            <a:r>
              <a:rPr lang="en-US" sz="7200" dirty="0" err="1">
                <a:sym typeface="Gotham Light"/>
              </a:rPr>
              <a:t>lealtades</a:t>
            </a:r>
            <a:r>
              <a:rPr lang="en-US" sz="7200" dirty="0">
                <a:sym typeface="Gotham Light"/>
              </a:rPr>
              <a:t>.</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06486511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6338406" y="10374750"/>
            <a:ext cx="10265631" cy="1533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chemeClr val="bg1"/>
                </a:solidFill>
              </a:rPr>
              <a:t>DISCIPULADO</a:t>
            </a:r>
          </a:p>
        </p:txBody>
      </p:sp>
    </p:spTree>
    <p:extLst>
      <p:ext uri="{BB962C8B-B14F-4D97-AF65-F5344CB8AC3E}">
        <p14:creationId xmlns:p14="http://schemas.microsoft.com/office/powerpoint/2010/main" val="22812349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609795" y="6502707"/>
            <a:ext cx="13827002" cy="2198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70000"/>
              </a:lnSpc>
              <a:spcAft>
                <a:spcPts val="1200"/>
              </a:spcAft>
              <a:defRPr sz="12000" b="0">
                <a:latin typeface="Brandon Grotesque Light"/>
                <a:ea typeface="Brandon Grotesque Light"/>
                <a:cs typeface="Brandon Grotesque Light"/>
                <a:sym typeface="Brandon Grotesque Light"/>
              </a:defRPr>
            </a:pPr>
            <a:r>
              <a:rPr lang="en-US" sz="6600" dirty="0">
                <a:solidFill>
                  <a:schemeClr val="bg1"/>
                </a:solidFill>
                <a:latin typeface="Brandon Grotesque Light"/>
                <a:ea typeface="Brandon Grotesque Light"/>
                <a:cs typeface="Brandon Grotesque Light"/>
                <a:sym typeface="Brandon Grotesque Light"/>
              </a:rPr>
              <a:t>EL SENDERO </a:t>
            </a:r>
            <a:r>
              <a:rPr lang="en-US" sz="6600" dirty="0">
                <a:solidFill>
                  <a:schemeClr val="bg1"/>
                </a:solidFill>
                <a:latin typeface="Brandon Grotesque Bold" panose="020B0503020203060202" pitchFamily="34" charset="77"/>
              </a:rPr>
              <a:t>EN LA GRACIA</a:t>
            </a:r>
          </a:p>
          <a:p>
            <a:pPr>
              <a:spcAft>
                <a:spcPts val="1200"/>
              </a:spcAft>
              <a:defRPr sz="8000" b="0">
                <a:solidFill>
                  <a:srgbClr val="FFFFFF"/>
                </a:solidFill>
                <a:latin typeface="Brandon Grotesque Bold"/>
                <a:ea typeface="Brandon Grotesque Bold"/>
                <a:cs typeface="Brandon Grotesque Bold"/>
                <a:sym typeface="Brandon Grotesque Bold"/>
              </a:defRPr>
            </a:pP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pic>
        <p:nvPicPr>
          <p:cNvPr id="19" name="Picture 18" descr="A picture containing text, clipart&#10;&#10;Description automatically generated">
            <a:extLst>
              <a:ext uri="{FF2B5EF4-FFF2-40B4-BE49-F238E27FC236}">
                <a16:creationId xmlns:a16="http://schemas.microsoft.com/office/drawing/2014/main" id="{FFF25E81-8246-4545-8E8C-1E332DC703F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170349" y="9823359"/>
            <a:ext cx="4878892" cy="1073789"/>
          </a:xfrm>
          <a:prstGeom prst="rect">
            <a:avLst/>
          </a:prstGeom>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wo People Walking On Path HD Stock Images | Shutterstock">
            <a:extLst>
              <a:ext uri="{FF2B5EF4-FFF2-40B4-BE49-F238E27FC236}">
                <a16:creationId xmlns:a16="http://schemas.microsoft.com/office/drawing/2014/main" id="{222229FD-208A-284A-889F-BC7F29DFF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3" t="26602" r="8547" b="7529"/>
          <a:stretch/>
        </p:blipFill>
        <p:spPr bwMode="auto">
          <a:xfrm>
            <a:off x="0" y="25400"/>
            <a:ext cx="24384000" cy="1366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0D57B6-F5D5-EC4F-A62D-06950E52FADB}"/>
              </a:ext>
            </a:extLst>
          </p:cNvPr>
          <p:cNvSpPr/>
          <p:nvPr/>
        </p:nvSpPr>
        <p:spPr>
          <a:xfrm>
            <a:off x="0" y="11153299"/>
            <a:ext cx="24384000" cy="1569660"/>
          </a:xfrm>
          <a:prstGeom prst="rect">
            <a:avLst/>
          </a:prstGeom>
        </p:spPr>
        <p:txBody>
          <a:bodyPr wrap="square">
            <a:spAutoFit/>
          </a:bodyPr>
          <a:lstStyle/>
          <a:p>
            <a:r>
              <a:rPr lang="en-GT" sz="4800" dirty="0">
                <a:solidFill>
                  <a:schemeClr val="bg1"/>
                </a:solidFill>
                <a:latin typeface="Brandon Grotesque Black" panose="020B0503020203060202" pitchFamily="34" charset="77"/>
              </a:rPr>
              <a:t>Cristo nos llama en Su Gran Comisión a caminar intencionalmente con los demás, ayudándolos a lo largo del Sendero en la gracia de su vida, desde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no fe hasta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nueva, y 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madura.</a:t>
            </a:r>
          </a:p>
        </p:txBody>
      </p:sp>
    </p:spTree>
    <p:extLst>
      <p:ext uri="{BB962C8B-B14F-4D97-AF65-F5344CB8AC3E}">
        <p14:creationId xmlns:p14="http://schemas.microsoft.com/office/powerpoint/2010/main" val="429407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4220233" y="9681689"/>
            <a:ext cx="3375924" cy="612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p:txBody>
      </p:sp>
      <p:sp>
        <p:nvSpPr>
          <p:cNvPr id="11" name="TO GRACE">
            <a:extLst>
              <a:ext uri="{FF2B5EF4-FFF2-40B4-BE49-F238E27FC236}">
                <a16:creationId xmlns:a16="http://schemas.microsoft.com/office/drawing/2014/main" id="{2A713EA6-772D-954D-B669-DE2BB7919A01}"/>
              </a:ext>
            </a:extLst>
          </p:cNvPr>
          <p:cNvSpPr txBox="1"/>
          <p:nvPr/>
        </p:nvSpPr>
        <p:spPr>
          <a:xfrm>
            <a:off x="6965819" y="6848396"/>
            <a:ext cx="7543732" cy="618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182239" y="2860691"/>
            <a:ext cx="6864059" cy="569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t>A TRAVÉS DE LA GRACIA</a:t>
            </a:r>
          </a:p>
        </p:txBody>
      </p:sp>
    </p:spTree>
    <p:extLst>
      <p:ext uri="{BB962C8B-B14F-4D97-AF65-F5344CB8AC3E}">
        <p14:creationId xmlns:p14="http://schemas.microsoft.com/office/powerpoint/2010/main" val="187555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iterate>
                                    <p:tmAbs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134"/>
                                        </p:tgtEl>
                                        <p:attrNameLst>
                                          <p:attrName>style.visibility</p:attrName>
                                        </p:attrNameLst>
                                      </p:cBhvr>
                                      <p:to>
                                        <p:strVal val="visible"/>
                                      </p:to>
                                    </p:set>
                                    <p:anim calcmode="lin" valueType="num">
                                      <p:cBhvr>
                                        <p:cTn id="17" dur="1000" fill="hold"/>
                                        <p:tgtEl>
                                          <p:spTgt spid="134"/>
                                        </p:tgtEl>
                                        <p:attrNameLst>
                                          <p:attrName>ppt_w</p:attrName>
                                        </p:attrNameLst>
                                      </p:cBhvr>
                                      <p:tavLst>
                                        <p:tav tm="0" fmla="#ppt_w*sin(2.5*pi*$)">
                                          <p:val>
                                            <p:fltVal val="0"/>
                                          </p:val>
                                        </p:tav>
                                        <p:tav tm="100000">
                                          <p:val>
                                            <p:fltVal val="1"/>
                                          </p:val>
                                        </p:tav>
                                      </p:tavLst>
                                    </p:anim>
                                    <p:anim calcmode="lin" valueType="num">
                                      <p:cBhvr>
                                        <p:cTn id="18" dur="1000" fill="hold"/>
                                        <p:tgtEl>
                                          <p:spTgt spid="134"/>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0"/>
                                  </p:stCondLst>
                                  <p:iterate>
                                    <p:tmAbs val="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iterate>
                                    <p:tmAbs val="0"/>
                                  </p:iterate>
                                  <p:childTnLst>
                                    <p:set>
                                      <p:cBhvr>
                                        <p:cTn id="26" fill="hold"/>
                                        <p:tgtEl>
                                          <p:spTgt spid="135"/>
                                        </p:tgtEl>
                                        <p:attrNameLst>
                                          <p:attrName>style.visibility</p:attrName>
                                        </p:attrNameLst>
                                      </p:cBhvr>
                                      <p:to>
                                        <p:strVal val="visible"/>
                                      </p:to>
                                    </p:set>
                                    <p:anim calcmode="lin" valueType="num">
                                      <p:cBhvr>
                                        <p:cTn id="27" dur="1000" fill="hold"/>
                                        <p:tgtEl>
                                          <p:spTgt spid="135"/>
                                        </p:tgtEl>
                                        <p:attrNameLst>
                                          <p:attrName>ppt_w</p:attrName>
                                        </p:attrNameLst>
                                      </p:cBhvr>
                                      <p:tavLst>
                                        <p:tav tm="0" fmla="#ppt_w*sin(2.5*pi*$)">
                                          <p:val>
                                            <p:fltVal val="0"/>
                                          </p:val>
                                        </p:tav>
                                        <p:tav tm="100000">
                                          <p:val>
                                            <p:fltVal val="1"/>
                                          </p:val>
                                        </p:tav>
                                      </p:tavLst>
                                    </p:anim>
                                    <p:anim calcmode="lin" valueType="num">
                                      <p:cBhvr>
                                        <p:cTn id="28" dur="1000" fill="hold"/>
                                        <p:tgtEl>
                                          <p:spTgt spid="135"/>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iterate>
                                    <p:tmAbs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Walking with Jesus | Thoughts From The Porch">
            <a:extLst>
              <a:ext uri="{FF2B5EF4-FFF2-40B4-BE49-F238E27FC236}">
                <a16:creationId xmlns:a16="http://schemas.microsoft.com/office/drawing/2014/main" id="{F782CE40-CE04-FE4D-9D23-A01FAA639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44575" y="38100"/>
            <a:ext cx="10258425" cy="13677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75ECB7-32AC-4240-9EC6-EC36180DF803}"/>
              </a:ext>
            </a:extLst>
          </p:cNvPr>
          <p:cNvSpPr/>
          <p:nvPr/>
        </p:nvSpPr>
        <p:spPr>
          <a:xfrm>
            <a:off x="952500" y="4916200"/>
            <a:ext cx="12192000" cy="5016758"/>
          </a:xfrm>
          <a:prstGeom prst="rect">
            <a:avLst/>
          </a:prstGeom>
        </p:spPr>
        <p:txBody>
          <a:bodyPr>
            <a:spAutoFit/>
          </a:bodyPr>
          <a:lstStyle/>
          <a:p>
            <a:r>
              <a:rPr lang="en-GT" sz="8000" b="0" dirty="0">
                <a:solidFill>
                  <a:schemeClr val="bg1"/>
                </a:solidFill>
                <a:latin typeface="Brandon Grotesque Regular" panose="020B0503020203060202" pitchFamily="34" charset="77"/>
              </a:rPr>
              <a:t>Y esta gracia de Jesús nos encuentra donde estamos, donde empezamos y precisamente como somos.</a:t>
            </a:r>
          </a:p>
        </p:txBody>
      </p:sp>
    </p:spTree>
    <p:extLst>
      <p:ext uri="{BB962C8B-B14F-4D97-AF65-F5344CB8AC3E}">
        <p14:creationId xmlns:p14="http://schemas.microsoft.com/office/powerpoint/2010/main" val="28474290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ewspaper, screenshot, receipt&#10;&#10;Description automatically generated">
            <a:extLst>
              <a:ext uri="{FF2B5EF4-FFF2-40B4-BE49-F238E27FC236}">
                <a16:creationId xmlns:a16="http://schemas.microsoft.com/office/drawing/2014/main" id="{B99075CB-7E47-234B-B0A3-5EF850D9D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1" name="Rectangle 10">
            <a:extLst>
              <a:ext uri="{FF2B5EF4-FFF2-40B4-BE49-F238E27FC236}">
                <a16:creationId xmlns:a16="http://schemas.microsoft.com/office/drawing/2014/main" id="{6E1A742E-6E67-7342-AA67-F6FDCCAE9A8C}"/>
              </a:ext>
            </a:extLst>
          </p:cNvPr>
          <p:cNvSpPr/>
          <p:nvPr/>
        </p:nvSpPr>
        <p:spPr>
          <a:xfrm>
            <a:off x="0" y="2327564"/>
            <a:ext cx="24384000" cy="113136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236211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newspaper, screenshot, receipt&#10;&#10;Description automatically generated">
            <a:extLst>
              <a:ext uri="{FF2B5EF4-FFF2-40B4-BE49-F238E27FC236}">
                <a16:creationId xmlns:a16="http://schemas.microsoft.com/office/drawing/2014/main" id="{EDBE4480-4411-1E4E-8FDA-720EE7CBF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4BBD0320-97BF-6A41-8F05-E1BA95FBDE38}"/>
              </a:ext>
            </a:extLst>
          </p:cNvPr>
          <p:cNvSpPr/>
          <p:nvPr/>
        </p:nvSpPr>
        <p:spPr>
          <a:xfrm>
            <a:off x="5527964" y="2327564"/>
            <a:ext cx="18856036" cy="102246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6186979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newspaper, screenshot, receipt&#10;&#10;Description automatically generated">
            <a:extLst>
              <a:ext uri="{FF2B5EF4-FFF2-40B4-BE49-F238E27FC236}">
                <a16:creationId xmlns:a16="http://schemas.microsoft.com/office/drawing/2014/main" id="{87F8AD8E-90EE-A248-87F5-7D8A708D8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4" name="Rectangle 13">
            <a:extLst>
              <a:ext uri="{FF2B5EF4-FFF2-40B4-BE49-F238E27FC236}">
                <a16:creationId xmlns:a16="http://schemas.microsoft.com/office/drawing/2014/main" id="{A1426789-7808-5D4E-BAC6-E588B070D1C6}"/>
              </a:ext>
            </a:extLst>
          </p:cNvPr>
          <p:cNvSpPr/>
          <p:nvPr/>
        </p:nvSpPr>
        <p:spPr>
          <a:xfrm>
            <a:off x="10058400" y="2327564"/>
            <a:ext cx="14325600" cy="113136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9149277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500587" y="765301"/>
            <a:ext cx="21005800" cy="11262068"/>
          </a:xfrm>
        </p:spPr>
        <p:txBody>
          <a:bodyPr anchor="t" anchorCtr="0">
            <a:noAutofit/>
          </a:bodyPr>
          <a:lstStyle/>
          <a:p>
            <a:pPr marL="0" indent="0">
              <a:buNone/>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gracia</a:t>
            </a:r>
            <a:r>
              <a:rPr lang="en-US" sz="6600" dirty="0">
                <a:solidFill>
                  <a:schemeClr val="bg1"/>
                </a:solidFill>
                <a:latin typeface="Arial" panose="020B0604020202020204" pitchFamily="34" charset="0"/>
                <a:cs typeface="Arial" panose="020B0604020202020204" pitchFamily="34" charset="0"/>
              </a:rPr>
              <a:t> de Dios es …</a:t>
            </a:r>
            <a:br>
              <a:rPr lang="en-US" sz="6600" dirty="0">
                <a:solidFill>
                  <a:schemeClr val="accent1">
                    <a:lumMod val="60000"/>
                    <a:lumOff val="40000"/>
                  </a:schemeClr>
                </a:solidFill>
              </a:rPr>
            </a:br>
            <a:r>
              <a:rPr lang="en-US" sz="4000" dirty="0">
                <a:solidFill>
                  <a:schemeClr val="accent1">
                    <a:lumMod val="60000"/>
                    <a:lumOff val="40000"/>
                  </a:schemeClr>
                </a:solidFill>
              </a:rPr>
              <a:t>.</a:t>
            </a:r>
            <a:endParaRPr lang="en-US" sz="66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El favor </a:t>
            </a:r>
            <a:r>
              <a:rPr lang="en-US" sz="6600" dirty="0" err="1">
                <a:solidFill>
                  <a:schemeClr val="bg1"/>
                </a:solidFill>
                <a:latin typeface="Arial" panose="020B0604020202020204" pitchFamily="34" charset="0"/>
                <a:cs typeface="Arial" panose="020B0604020202020204" pitchFamily="34" charset="0"/>
              </a:rPr>
              <a:t>inmerecido</a:t>
            </a:r>
            <a:r>
              <a:rPr lang="en-US" sz="6600" dirty="0">
                <a:solidFill>
                  <a:schemeClr val="bg1"/>
                </a:solidFill>
                <a:latin typeface="Arial" panose="020B0604020202020204" pitchFamily="34" charset="0"/>
                <a:cs typeface="Arial" panose="020B0604020202020204" pitchFamily="34" charset="0"/>
              </a:rPr>
              <a:t>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expresión</a:t>
            </a:r>
            <a:r>
              <a:rPr lang="en-US" sz="6600" dirty="0">
                <a:solidFill>
                  <a:schemeClr val="bg1"/>
                </a:solidFill>
                <a:latin typeface="Arial" panose="020B0604020202020204" pitchFamily="34" charset="0"/>
                <a:cs typeface="Arial" panose="020B0604020202020204" pitchFamily="34" charset="0"/>
              </a:rPr>
              <a:t> </a:t>
            </a:r>
            <a:r>
              <a:rPr lang="en-US" sz="6600" dirty="0" err="1">
                <a:solidFill>
                  <a:schemeClr val="bg1"/>
                </a:solidFill>
                <a:latin typeface="Arial" panose="020B0604020202020204" pitchFamily="34" charset="0"/>
                <a:cs typeface="Arial" panose="020B0604020202020204" pitchFamily="34" charset="0"/>
              </a:rPr>
              <a:t>absolutamente</a:t>
            </a:r>
            <a:r>
              <a:rPr lang="en-US" sz="6600" dirty="0">
                <a:solidFill>
                  <a:schemeClr val="bg1"/>
                </a:solidFill>
                <a:latin typeface="Arial" panose="020B0604020202020204" pitchFamily="34" charset="0"/>
                <a:cs typeface="Arial" panose="020B0604020202020204" pitchFamily="34" charset="0"/>
              </a:rPr>
              <a:t> libre del amor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El amor </a:t>
            </a:r>
            <a:r>
              <a:rPr lang="en-US" sz="6600" dirty="0" err="1">
                <a:solidFill>
                  <a:schemeClr val="bg1"/>
                </a:solidFill>
                <a:latin typeface="Arial" panose="020B0604020202020204" pitchFamily="34" charset="0"/>
                <a:cs typeface="Arial" panose="020B0604020202020204" pitchFamily="34" charset="0"/>
              </a:rPr>
              <a:t>inmerecido</a:t>
            </a:r>
            <a:r>
              <a:rPr lang="en-US" sz="6600" dirty="0">
                <a:solidFill>
                  <a:schemeClr val="bg1"/>
                </a:solidFill>
                <a:latin typeface="Arial" panose="020B0604020202020204" pitchFamily="34" charset="0"/>
                <a:cs typeface="Arial" panose="020B0604020202020204" pitchFamily="34" charset="0"/>
              </a:rPr>
              <a:t>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bondad</a:t>
            </a:r>
            <a:r>
              <a:rPr lang="en-US" sz="6600" dirty="0">
                <a:solidFill>
                  <a:schemeClr val="bg1"/>
                </a:solidFill>
                <a:latin typeface="Arial" panose="020B0604020202020204" pitchFamily="34" charset="0"/>
                <a:cs typeface="Arial" panose="020B0604020202020204" pitchFamily="34" charset="0"/>
              </a:rPr>
              <a:t> de Dios sin </a:t>
            </a:r>
            <a:r>
              <a:rPr lang="en-US" sz="6600" dirty="0" err="1">
                <a:solidFill>
                  <a:schemeClr val="bg1"/>
                </a:solidFill>
                <a:latin typeface="Arial" panose="020B0604020202020204" pitchFamily="34" charset="0"/>
                <a:cs typeface="Arial" panose="020B0604020202020204" pitchFamily="34" charset="0"/>
              </a:rPr>
              <a:t>ataduras</a:t>
            </a:r>
            <a:r>
              <a:rPr lang="en-US" sz="6600" dirty="0">
                <a:solidFill>
                  <a:schemeClr val="bg1"/>
                </a:solidFill>
                <a:latin typeface="Arial" panose="020B0604020202020204" pitchFamily="34" charset="0"/>
                <a:cs typeface="Arial" panose="020B0604020202020204" pitchFamily="34" charset="0"/>
              </a:rPr>
              <a:t>.</a:t>
            </a:r>
          </a:p>
          <a:p>
            <a:pPr>
              <a:spcBef>
                <a:spcPts val="0"/>
              </a:spcBef>
            </a:pP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Dios </a:t>
            </a:r>
            <a:r>
              <a:rPr lang="en-US" sz="6600" dirty="0" err="1">
                <a:solidFill>
                  <a:schemeClr val="bg1"/>
                </a:solidFill>
                <a:latin typeface="Arial" panose="020B0604020202020204" pitchFamily="34" charset="0"/>
                <a:cs typeface="Arial" panose="020B0604020202020204" pitchFamily="34" charset="0"/>
              </a:rPr>
              <a:t>tratándonos</a:t>
            </a:r>
            <a:r>
              <a:rPr lang="en-US" sz="6600" dirty="0">
                <a:solidFill>
                  <a:schemeClr val="bg1"/>
                </a:solidFill>
                <a:latin typeface="Arial" panose="020B0604020202020204" pitchFamily="34" charset="0"/>
                <a:cs typeface="Arial" panose="020B0604020202020204" pitchFamily="34" charset="0"/>
              </a:rPr>
              <a:t> </a:t>
            </a:r>
            <a:r>
              <a:rPr lang="en-US" sz="6600" dirty="0" err="1">
                <a:solidFill>
                  <a:schemeClr val="bg1"/>
                </a:solidFill>
                <a:latin typeface="Arial" panose="020B0604020202020204" pitchFamily="34" charset="0"/>
                <a:cs typeface="Arial" panose="020B0604020202020204" pitchFamily="34" charset="0"/>
              </a:rPr>
              <a:t>mejor</a:t>
            </a:r>
            <a:r>
              <a:rPr lang="en-US" sz="6600" dirty="0">
                <a:solidFill>
                  <a:schemeClr val="bg1"/>
                </a:solidFill>
                <a:latin typeface="Arial" panose="020B0604020202020204" pitchFamily="34" charset="0"/>
                <a:cs typeface="Arial" panose="020B0604020202020204" pitchFamily="34" charset="0"/>
              </a:rPr>
              <a:t> de lo que </a:t>
            </a:r>
            <a:r>
              <a:rPr lang="en-US" sz="6600" dirty="0" err="1">
                <a:solidFill>
                  <a:schemeClr val="bg1"/>
                </a:solidFill>
                <a:latin typeface="Arial" panose="020B0604020202020204" pitchFamily="34" charset="0"/>
                <a:cs typeface="Arial" panose="020B0604020202020204" pitchFamily="34" charset="0"/>
              </a:rPr>
              <a:t>merecemos</a:t>
            </a:r>
            <a:r>
              <a:rPr lang="en-US" sz="6600" dirty="0">
                <a:solidFill>
                  <a:schemeClr val="bg1"/>
                </a:solidFill>
                <a:latin typeface="Arial" panose="020B0604020202020204" pitchFamily="34" charset="0"/>
                <a:cs typeface="Arial" panose="020B0604020202020204" pitchFamily="34" charset="0"/>
              </a:rPr>
              <a:t>.</a:t>
            </a:r>
          </a:p>
          <a:p>
            <a:pPr>
              <a:spcBef>
                <a:spcPts val="0"/>
              </a:spcBef>
            </a:pP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F89109-D459-E247-A637-24939E3781A2}"/>
              </a:ext>
            </a:extLst>
          </p:cNvPr>
          <p:cNvSpPr/>
          <p:nvPr/>
        </p:nvSpPr>
        <p:spPr>
          <a:xfrm>
            <a:off x="12003487" y="6396335"/>
            <a:ext cx="3770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
            </a:r>
            <a:endParaRPr lang="en-GT" sz="5400" b="1" cap="none" spc="0" dirty="0">
              <a:ln/>
              <a:solidFill>
                <a:schemeClr val="accent3"/>
              </a:solidFill>
              <a:effectLst/>
            </a:endParaRPr>
          </a:p>
        </p:txBody>
      </p:sp>
    </p:spTree>
    <p:extLst>
      <p:ext uri="{BB962C8B-B14F-4D97-AF65-F5344CB8AC3E}">
        <p14:creationId xmlns:p14="http://schemas.microsoft.com/office/powerpoint/2010/main" val="270544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newspaper, screenshot, receipt&#10;&#10;Description automatically generated">
            <a:extLst>
              <a:ext uri="{FF2B5EF4-FFF2-40B4-BE49-F238E27FC236}">
                <a16:creationId xmlns:a16="http://schemas.microsoft.com/office/drawing/2014/main" id="{812CACCC-A15A-704A-A784-867100C7B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5E7D77DF-EA93-3145-B061-8AB206EB4871}"/>
              </a:ext>
            </a:extLst>
          </p:cNvPr>
          <p:cNvSpPr/>
          <p:nvPr/>
        </p:nvSpPr>
        <p:spPr>
          <a:xfrm>
            <a:off x="10183090" y="7273636"/>
            <a:ext cx="14200909" cy="63675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544675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newspaper, screenshot, receipt&#10;&#10;Description automatically generated">
            <a:extLst>
              <a:ext uri="{FF2B5EF4-FFF2-40B4-BE49-F238E27FC236}">
                <a16:creationId xmlns:a16="http://schemas.microsoft.com/office/drawing/2014/main" id="{3A51ACCC-48C9-7E46-89C6-F64C89CAA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20109B01-88C2-CC4D-BF4E-C180A257C135}"/>
              </a:ext>
            </a:extLst>
          </p:cNvPr>
          <p:cNvSpPr/>
          <p:nvPr/>
        </p:nvSpPr>
        <p:spPr>
          <a:xfrm>
            <a:off x="13923818" y="7148944"/>
            <a:ext cx="10460182" cy="649224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864616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newspaper, screenshot, receipt&#10;&#10;Description automatically generated">
            <a:extLst>
              <a:ext uri="{FF2B5EF4-FFF2-40B4-BE49-F238E27FC236}">
                <a16:creationId xmlns:a16="http://schemas.microsoft.com/office/drawing/2014/main" id="{B073367F-36A8-3C4D-BB6A-6EEADFFA9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5" name="Rectangle 14">
            <a:extLst>
              <a:ext uri="{FF2B5EF4-FFF2-40B4-BE49-F238E27FC236}">
                <a16:creationId xmlns:a16="http://schemas.microsoft.com/office/drawing/2014/main" id="{6340092F-8A50-C343-90A2-908954F8BEE4}"/>
              </a:ext>
            </a:extLst>
          </p:cNvPr>
          <p:cNvSpPr/>
          <p:nvPr/>
        </p:nvSpPr>
        <p:spPr>
          <a:xfrm>
            <a:off x="19576472" y="6858000"/>
            <a:ext cx="4807527" cy="67831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Rectangle 15">
            <a:extLst>
              <a:ext uri="{FF2B5EF4-FFF2-40B4-BE49-F238E27FC236}">
                <a16:creationId xmlns:a16="http://schemas.microsoft.com/office/drawing/2014/main" id="{FB7D39A9-940E-9F40-B50C-D6C251174BB8}"/>
              </a:ext>
            </a:extLst>
          </p:cNvPr>
          <p:cNvSpPr/>
          <p:nvPr/>
        </p:nvSpPr>
        <p:spPr>
          <a:xfrm>
            <a:off x="13619017" y="9892145"/>
            <a:ext cx="6580910" cy="473271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72310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ewspaper, screenshot, receipt&#10;&#10;Description automatically generated">
            <a:extLst>
              <a:ext uri="{FF2B5EF4-FFF2-40B4-BE49-F238E27FC236}">
                <a16:creationId xmlns:a16="http://schemas.microsoft.com/office/drawing/2014/main" id="{D596C2FB-3E00-F445-9E66-B43164B43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
        <p:nvSpPr>
          <p:cNvPr id="11" name="Rectangle 10">
            <a:extLst>
              <a:ext uri="{FF2B5EF4-FFF2-40B4-BE49-F238E27FC236}">
                <a16:creationId xmlns:a16="http://schemas.microsoft.com/office/drawing/2014/main" id="{92760188-159D-C643-9911-FA6042A5E30C}"/>
              </a:ext>
            </a:extLst>
          </p:cNvPr>
          <p:cNvSpPr/>
          <p:nvPr/>
        </p:nvSpPr>
        <p:spPr>
          <a:xfrm>
            <a:off x="19576472" y="6858000"/>
            <a:ext cx="4807527" cy="67831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0431443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screenshot, receipt&#10;&#10;Description automatically generated">
            <a:extLst>
              <a:ext uri="{FF2B5EF4-FFF2-40B4-BE49-F238E27FC236}">
                <a16:creationId xmlns:a16="http://schemas.microsoft.com/office/drawing/2014/main" id="{9E66E93E-C5A9-6843-B989-414F1975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8" y="822960"/>
            <a:ext cx="24768917" cy="11313622"/>
          </a:xfrm>
          <a:prstGeom prst="rect">
            <a:avLst/>
          </a:prstGeom>
        </p:spPr>
      </p:pic>
    </p:spTree>
    <p:extLst>
      <p:ext uri="{BB962C8B-B14F-4D97-AF65-F5344CB8AC3E}">
        <p14:creationId xmlns:p14="http://schemas.microsoft.com/office/powerpoint/2010/main" val="30395637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at to Pack: The Ultimate Packing List for Backpackers (2021) | Road Affair">
            <a:extLst>
              <a:ext uri="{FF2B5EF4-FFF2-40B4-BE49-F238E27FC236}">
                <a16:creationId xmlns:a16="http://schemas.microsoft.com/office/drawing/2014/main" id="{DA1D15D1-2705-064C-963F-06FE1A20DD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2" b="12894"/>
          <a:stretch/>
        </p:blipFill>
        <p:spPr bwMode="auto">
          <a:xfrm>
            <a:off x="20" y="2564"/>
            <a:ext cx="10131532" cy="5697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to Pack for a Short Hike">
            <a:extLst>
              <a:ext uri="{FF2B5EF4-FFF2-40B4-BE49-F238E27FC236}">
                <a16:creationId xmlns:a16="http://schemas.microsoft.com/office/drawing/2014/main" id="{31F491DE-7AB3-0747-9446-024E3DDBE2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8847" y="0"/>
            <a:ext cx="11742165" cy="8015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4 Best Packing Tips From Travel Experts - Suitcase Packing Tips and Tricks">
            <a:extLst>
              <a:ext uri="{FF2B5EF4-FFF2-40B4-BE49-F238E27FC236}">
                <a16:creationId xmlns:a16="http://schemas.microsoft.com/office/drawing/2014/main" id="{5123AEAC-640B-EC4A-BFDC-036C6BA0C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2587"/>
            <a:ext cx="11631168" cy="77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3503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93BE40-386A-4246-9623-115897DC8816}"/>
              </a:ext>
            </a:extLst>
          </p:cNvPr>
          <p:cNvSpPr txBox="1">
            <a:spLocks/>
          </p:cNvSpPr>
          <p:nvPr/>
        </p:nvSpPr>
        <p:spPr>
          <a:xfrm>
            <a:off x="14929228" y="3567918"/>
            <a:ext cx="8174612" cy="5778228"/>
          </a:xfrm>
          <a:prstGeom prst="rect">
            <a:avLst/>
          </a:prstGeom>
        </p:spPr>
        <p:txBody>
          <a:bodyPr vert="horz" lIns="91440" tIns="45720" rIns="91440" bIns="45720" rtlCol="0" anchor="b">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defTabSz="914400">
              <a:lnSpc>
                <a:spcPct val="90000"/>
              </a:lnSpc>
              <a:spcAft>
                <a:spcPts val="600"/>
              </a:spcAft>
            </a:pPr>
            <a:r>
              <a:rPr lang="en-US" sz="9600" dirty="0" err="1">
                <a:solidFill>
                  <a:schemeClr val="tx1"/>
                </a:solidFill>
              </a:rPr>
              <a:t>Materiales</a:t>
            </a:r>
            <a:r>
              <a:rPr lang="en-US" sz="9600" dirty="0">
                <a:solidFill>
                  <a:schemeClr val="tx1"/>
                </a:solidFill>
              </a:rPr>
              <a:t> para el </a:t>
            </a:r>
            <a:r>
              <a:rPr lang="en-US" sz="9600" dirty="0" err="1">
                <a:solidFill>
                  <a:schemeClr val="tx1"/>
                </a:solidFill>
              </a:rPr>
              <a:t>discipulado</a:t>
            </a:r>
            <a:endParaRPr lang="en-US" sz="9600" dirty="0">
              <a:solidFill>
                <a:schemeClr val="tx1"/>
              </a:solidFill>
            </a:endParaRP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0"/>
            <a:ext cx="14376102" cy="13716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Logo&#10;&#10;Description automatically generated">
            <a:hlinkClick r:id="rId3"/>
          </p:cNvPr>
          <p:cNvPicPr>
            <a:picLocks noChangeAspect="1" noChangeArrowheads="1"/>
          </p:cNvPicPr>
          <p:nvPr/>
        </p:nvPicPr>
        <p:blipFill rotWithShape="1">
          <a:blip r:embed="rId4">
            <a:extLst>
              <a:ext uri="{28A0092B-C50C-407E-A947-70E740481C1C}">
                <a14:useLocalDpi xmlns:a14="http://schemas.microsoft.com/office/drawing/2010/main"/>
              </a:ext>
            </a:extLst>
          </a:blip>
          <a:srcRect t="14825"/>
          <a:stretch/>
        </p:blipFill>
        <p:spPr bwMode="auto">
          <a:xfrm>
            <a:off x="2" y="10"/>
            <a:ext cx="14056990" cy="13715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948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5EA219-8E10-2145-A6D8-2D1E1CF88BE2}"/>
              </a:ext>
            </a:extLst>
          </p:cNvPr>
          <p:cNvPicPr>
            <a:picLocks noChangeAspect="1"/>
          </p:cNvPicPr>
          <p:nvPr/>
        </p:nvPicPr>
        <p:blipFill rotWithShape="1">
          <a:blip r:embed="rId3">
            <a:extLst>
              <a:ext uri="{28A0092B-C50C-407E-A947-70E740481C1C}">
                <a14:useLocalDpi xmlns:a14="http://schemas.microsoft.com/office/drawing/2010/main" val="0"/>
              </a:ext>
            </a:extLst>
          </a:blip>
          <a:srcRect l="24624" t="21041" r="25877" b="12292"/>
          <a:stretch/>
        </p:blipFill>
        <p:spPr>
          <a:xfrm>
            <a:off x="3598302" y="-1"/>
            <a:ext cx="16327998" cy="13744455"/>
          </a:xfrm>
          <a:prstGeom prst="rect">
            <a:avLst/>
          </a:prstGeom>
        </p:spPr>
      </p:pic>
    </p:spTree>
    <p:extLst>
      <p:ext uri="{BB962C8B-B14F-4D97-AF65-F5344CB8AC3E}">
        <p14:creationId xmlns:p14="http://schemas.microsoft.com/office/powerpoint/2010/main" val="425519292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048000" y="357891"/>
            <a:ext cx="18288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800" dirty="0" err="1">
                <a:solidFill>
                  <a:schemeClr val="bg1"/>
                </a:solidFill>
              </a:rPr>
              <a:t>Materiales</a:t>
            </a:r>
            <a:r>
              <a:rPr lang="en-US" sz="6800" dirty="0">
                <a:solidFill>
                  <a:schemeClr val="bg1"/>
                </a:solidFill>
              </a:rPr>
              <a:t> de </a:t>
            </a:r>
            <a:r>
              <a:rPr lang="en-US" sz="6800" dirty="0" err="1">
                <a:solidFill>
                  <a:schemeClr val="bg1"/>
                </a:solidFill>
              </a:rPr>
              <a:t>capacitacion</a:t>
            </a:r>
            <a:r>
              <a:rPr lang="en-US" sz="6800" dirty="0">
                <a:solidFill>
                  <a:schemeClr val="bg1"/>
                </a:solidFill>
              </a:rPr>
              <a:t> de </a:t>
            </a:r>
            <a:r>
              <a:rPr lang="en-US" sz="6800" dirty="0" err="1">
                <a:solidFill>
                  <a:schemeClr val="bg1"/>
                </a:solidFill>
              </a:rPr>
              <a:t>discipulado</a:t>
            </a:r>
            <a:endParaRPr lang="en-US" sz="6800" dirty="0">
              <a:solidFill>
                <a:schemeClr val="bg1"/>
              </a:solidFill>
            </a:endParaRP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1040" y="5912006"/>
            <a:ext cx="5328592" cy="7400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02752" y="5823992"/>
            <a:ext cx="4896544" cy="7255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0C7CDFBA-FC39-9742-9D18-C7EFE889E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975" y="4239816"/>
            <a:ext cx="5565794" cy="7632848"/>
          </a:xfrm>
          <a:prstGeom prst="rect">
            <a:avLst/>
          </a:prstGeom>
          <a:ln w="12700">
            <a:solidFill>
              <a:schemeClr val="tx1"/>
            </a:solidFill>
          </a:ln>
        </p:spPr>
      </p:pic>
    </p:spTree>
    <p:extLst>
      <p:ext uri="{BB962C8B-B14F-4D97-AF65-F5344CB8AC3E}">
        <p14:creationId xmlns:p14="http://schemas.microsoft.com/office/powerpoint/2010/main" val="15249155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121268"/>
            <a:ext cx="24384000" cy="1440832"/>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600" dirty="0" err="1">
                <a:solidFill>
                  <a:schemeClr val="bg1"/>
                </a:solidFill>
              </a:rPr>
              <a:t>Materiales</a:t>
            </a:r>
            <a:r>
              <a:rPr lang="en-US" sz="6600" dirty="0">
                <a:solidFill>
                  <a:schemeClr val="bg1"/>
                </a:solidFill>
              </a:rPr>
              <a:t> – </a:t>
            </a:r>
            <a:r>
              <a:rPr lang="en-US" sz="6600" dirty="0" err="1">
                <a:solidFill>
                  <a:schemeClr val="bg1"/>
                </a:solidFill>
              </a:rPr>
              <a:t>Gracia</a:t>
            </a:r>
            <a:r>
              <a:rPr lang="en-US" sz="6600" dirty="0">
                <a:solidFill>
                  <a:schemeClr val="bg1"/>
                </a:solidFill>
              </a:rPr>
              <a:t> </a:t>
            </a:r>
            <a:r>
              <a:rPr lang="en-US" sz="6600" dirty="0" err="1">
                <a:solidFill>
                  <a:schemeClr val="bg1"/>
                </a:solidFill>
              </a:rPr>
              <a:t>Preveniente</a:t>
            </a:r>
            <a:r>
              <a:rPr lang="en-US" sz="6600" dirty="0">
                <a:solidFill>
                  <a:schemeClr val="bg1"/>
                </a:solidFill>
              </a:rPr>
              <a:t> (</a:t>
            </a:r>
            <a:r>
              <a:rPr lang="en-US" sz="6600" dirty="0" err="1">
                <a:solidFill>
                  <a:schemeClr val="bg1"/>
                </a:solidFill>
              </a:rPr>
              <a:t>Evangelismo</a:t>
            </a:r>
            <a:r>
              <a:rPr lang="en-US" sz="6600" dirty="0">
                <a:solidFill>
                  <a:schemeClr val="bg1"/>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303107707"/>
              </p:ext>
            </p:extLst>
          </p:nvPr>
        </p:nvGraphicFramePr>
        <p:xfrm>
          <a:off x="3355569" y="3465431"/>
          <a:ext cx="3408066" cy="4957022"/>
        </p:xfrm>
        <a:graphic>
          <a:graphicData uri="http://schemas.openxmlformats.org/presentationml/2006/ole">
            <mc:AlternateContent xmlns:mc="http://schemas.openxmlformats.org/markup-compatibility/2006">
              <mc:Choice xmlns:v="urn:schemas-microsoft-com:vml" Requires="v">
                <p:oleObj spid="_x0000_s1112" name="Acrobat Document" r:id="rId4" imgW="3017520" imgH="4389120" progId="AcroExch.Document.7">
                  <p:embed/>
                </p:oleObj>
              </mc:Choice>
              <mc:Fallback>
                <p:oleObj name="Acrobat Document" r:id="rId4" imgW="3017520" imgH="4389120" progId="AcroExch.Document.7">
                  <p:embed/>
                  <p:pic>
                    <p:nvPicPr>
                      <p:cNvPr id="4" name="Object 3"/>
                      <p:cNvPicPr/>
                      <p:nvPr/>
                    </p:nvPicPr>
                    <p:blipFill>
                      <a:blip r:embed="rId5"/>
                      <a:stretch>
                        <a:fillRect/>
                      </a:stretch>
                    </p:blipFill>
                    <p:spPr>
                      <a:xfrm>
                        <a:off x="3355569" y="3465431"/>
                        <a:ext cx="3408066" cy="4957022"/>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512480" y="8816560"/>
            <a:ext cx="3503100" cy="46527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073865" y="6140282"/>
            <a:ext cx="3629943" cy="23434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260" y="8979312"/>
            <a:ext cx="3120974" cy="4426312"/>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41301" y="8827474"/>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0073865" y="3521484"/>
            <a:ext cx="36299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1595738" y="8827474"/>
            <a:ext cx="3052970" cy="4583032"/>
          </a:xfrm>
          <a:prstGeom prst="rect">
            <a:avLst/>
          </a:prstGeom>
          <a:noFill/>
          <a:ln w="9525">
            <a:solidFill>
              <a:schemeClr val="tx1"/>
            </a:solidFill>
            <a:miter lim="800000"/>
            <a:headEnd/>
            <a:tailEnd/>
          </a:ln>
        </p:spPr>
      </p:pic>
      <p:pic>
        <p:nvPicPr>
          <p:cNvPr id="12" name="Picture 3">
            <a:extLst>
              <a:ext uri="{FF2B5EF4-FFF2-40B4-BE49-F238E27FC236}">
                <a16:creationId xmlns:a16="http://schemas.microsoft.com/office/drawing/2014/main" id="{3FAB42EA-C478-F543-A868-8C316EDD248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3914393" y="3479008"/>
            <a:ext cx="3408066" cy="5049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67A9DD5A-22B1-F246-832C-060DB3670C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4190" y="3521484"/>
            <a:ext cx="3625852" cy="4972440"/>
          </a:xfrm>
          <a:prstGeom prst="rect">
            <a:avLst/>
          </a:prstGeom>
          <a:ln w="12700">
            <a:solidFill>
              <a:schemeClr val="tx1"/>
            </a:solidFill>
          </a:ln>
        </p:spPr>
      </p:pic>
    </p:spTree>
    <p:extLst>
      <p:ext uri="{BB962C8B-B14F-4D97-AF65-F5344CB8AC3E}">
        <p14:creationId xmlns:p14="http://schemas.microsoft.com/office/powerpoint/2010/main" val="11898049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ublime Gracia - Home | Facebook">
            <a:extLst>
              <a:ext uri="{FF2B5EF4-FFF2-40B4-BE49-F238E27FC236}">
                <a16:creationId xmlns:a16="http://schemas.microsoft.com/office/drawing/2014/main" id="{44839C7A-450B-DE45-B6A1-D913FD35D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 r="3857"/>
          <a:stretch/>
        </p:blipFill>
        <p:spPr bwMode="auto">
          <a:xfrm>
            <a:off x="6819900" y="1286934"/>
            <a:ext cx="10744200" cy="111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610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248"/>
            <a:ext cx="24384000" cy="2286000"/>
          </a:xfrm>
        </p:spPr>
        <p:txBody>
          <a:bodyPr>
            <a:noAutofit/>
          </a:bodyPr>
          <a:lstStyle/>
          <a:p>
            <a:br>
              <a:rPr lang="en-US" sz="4800" dirty="0">
                <a:solidFill>
                  <a:schemeClr val="bg1"/>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Salvadora</a:t>
            </a:r>
            <a:r>
              <a:rPr lang="en-US" sz="4800" dirty="0">
                <a:solidFill>
                  <a:schemeClr val="bg1"/>
                </a:solidFill>
              </a:rPr>
              <a:t> - </a:t>
            </a:r>
            <a:r>
              <a:rPr lang="en-US" sz="4800" dirty="0" err="1">
                <a:solidFill>
                  <a:schemeClr val="bg1"/>
                </a:solidFill>
              </a:rPr>
              <a:t>Creyentes</a:t>
            </a:r>
            <a:r>
              <a:rPr lang="en-US" sz="4800" dirty="0">
                <a:solidFill>
                  <a:schemeClr val="bg1"/>
                </a:solidFill>
              </a:rPr>
              <a:t> </a:t>
            </a:r>
            <a:r>
              <a:rPr lang="en-US" sz="4800" dirty="0" err="1">
                <a:solidFill>
                  <a:schemeClr val="bg1"/>
                </a:solidFill>
              </a:rPr>
              <a:t>nuevos</a:t>
            </a:r>
            <a:r>
              <a:rPr lang="en-US" sz="4800" dirty="0">
                <a:solidFill>
                  <a:schemeClr val="bg1"/>
                </a:solidFill>
              </a:rPr>
              <a:t> (de la </a:t>
            </a:r>
            <a:r>
              <a:rPr lang="en-US" sz="4800" dirty="0" err="1">
                <a:solidFill>
                  <a:schemeClr val="bg1"/>
                </a:solidFill>
              </a:rPr>
              <a:t>conversión</a:t>
            </a:r>
            <a:r>
              <a:rPr lang="en-US" sz="4800" dirty="0">
                <a:solidFill>
                  <a:schemeClr val="bg1"/>
                </a:solidFill>
              </a:rPr>
              <a:t> al </a:t>
            </a:r>
            <a:r>
              <a:rPr lang="en-US" sz="4800" dirty="0" err="1">
                <a:solidFill>
                  <a:schemeClr val="bg1"/>
                </a:solidFill>
              </a:rPr>
              <a:t>bautismo</a:t>
            </a:r>
            <a:r>
              <a:rPr lang="en-US" sz="4800" dirty="0">
                <a:solidFill>
                  <a:schemeClr val="bg1"/>
                </a:solidFill>
              </a:rPr>
              <a:t>)</a:t>
            </a:r>
            <a:br>
              <a:rPr lang="en-US" sz="4800" dirty="0">
                <a:solidFill>
                  <a:schemeClr val="bg1"/>
                </a:solidFill>
              </a:rPr>
            </a:br>
            <a:endParaRPr lang="en-US" sz="4800" dirty="0">
              <a:solidFill>
                <a:srgbClr val="00B0F0"/>
              </a:solidFill>
            </a:endParaRP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3685" y="2865460"/>
            <a:ext cx="3329906" cy="4722630"/>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2434" y="2851447"/>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832" y="8360227"/>
            <a:ext cx="3685076" cy="4674316"/>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9336962" y="2886684"/>
            <a:ext cx="3120358" cy="4684190"/>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64609" y="8304041"/>
            <a:ext cx="3704090" cy="493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92400" y="8310734"/>
            <a:ext cx="3718428" cy="49387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9205" y="8334662"/>
            <a:ext cx="3776370" cy="4877542"/>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8176515" y="8449447"/>
            <a:ext cx="4967954" cy="4647968"/>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pic>
        <p:nvPicPr>
          <p:cNvPr id="13" name="Picture 12" descr="Diagram&#10;&#10;Description automatically generated">
            <a:extLst>
              <a:ext uri="{FF2B5EF4-FFF2-40B4-BE49-F238E27FC236}">
                <a16:creationId xmlns:a16="http://schemas.microsoft.com/office/drawing/2014/main" id="{69092095-6FE1-A646-897D-97467B0458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880" y="2975449"/>
            <a:ext cx="3408464" cy="4674316"/>
          </a:xfrm>
          <a:prstGeom prst="rect">
            <a:avLst/>
          </a:prstGeom>
          <a:ln w="12700">
            <a:solidFill>
              <a:schemeClr val="tx1"/>
            </a:solidFill>
          </a:ln>
        </p:spPr>
      </p:pic>
    </p:spTree>
    <p:extLst>
      <p:ext uri="{BB962C8B-B14F-4D97-AF65-F5344CB8AC3E}">
        <p14:creationId xmlns:p14="http://schemas.microsoft.com/office/powerpoint/2010/main" val="67462556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1799" y="2526106"/>
            <a:ext cx="4232810" cy="53934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84281" y="2457192"/>
            <a:ext cx="4232810" cy="5393420"/>
          </a:xfrm>
          <a:prstGeom prst="rect">
            <a:avLst/>
          </a:prstGeom>
        </p:spPr>
      </p:pic>
      <p:sp>
        <p:nvSpPr>
          <p:cNvPr id="18" name="Title 1"/>
          <p:cNvSpPr txBox="1">
            <a:spLocks/>
          </p:cNvSpPr>
          <p:nvPr/>
        </p:nvSpPr>
        <p:spPr>
          <a:xfrm>
            <a:off x="0" y="-279728"/>
            <a:ext cx="24384000" cy="2162338"/>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5400" dirty="0" err="1">
                <a:solidFill>
                  <a:schemeClr val="bg1"/>
                </a:solidFill>
              </a:rPr>
              <a:t>Materiales</a:t>
            </a:r>
            <a:r>
              <a:rPr lang="en-US" sz="5400" dirty="0">
                <a:solidFill>
                  <a:schemeClr val="bg1"/>
                </a:solidFill>
              </a:rPr>
              <a:t> – </a:t>
            </a:r>
            <a:r>
              <a:rPr lang="en-US" sz="5400" dirty="0" err="1">
                <a:solidFill>
                  <a:schemeClr val="bg1"/>
                </a:solidFill>
              </a:rPr>
              <a:t>Gracia</a:t>
            </a:r>
            <a:r>
              <a:rPr lang="en-US" sz="5400" dirty="0">
                <a:solidFill>
                  <a:schemeClr val="bg1"/>
                </a:solidFill>
              </a:rPr>
              <a:t> </a:t>
            </a:r>
            <a:r>
              <a:rPr lang="en-US" sz="5400" dirty="0" err="1">
                <a:solidFill>
                  <a:schemeClr val="bg1"/>
                </a:solidFill>
              </a:rPr>
              <a:t>Salvadora</a:t>
            </a:r>
            <a:r>
              <a:rPr lang="en-US" sz="5400" dirty="0">
                <a:solidFill>
                  <a:schemeClr val="bg1"/>
                </a:solidFill>
              </a:rPr>
              <a:t>: </a:t>
            </a:r>
            <a:r>
              <a:rPr lang="en-US" sz="5400" dirty="0" err="1">
                <a:solidFill>
                  <a:schemeClr val="bg1"/>
                </a:solidFill>
                <a:effectLst/>
              </a:rPr>
              <a:t>Adultos</a:t>
            </a:r>
            <a:r>
              <a:rPr lang="en-US" sz="5400" dirty="0">
                <a:solidFill>
                  <a:schemeClr val="bg1"/>
                </a:solidFill>
                <a:effectLst/>
              </a:rPr>
              <a:t> (del </a:t>
            </a:r>
            <a:r>
              <a:rPr lang="en-US" sz="5400" dirty="0" err="1">
                <a:solidFill>
                  <a:schemeClr val="bg1"/>
                </a:solidFill>
                <a:effectLst/>
              </a:rPr>
              <a:t>bautismo</a:t>
            </a:r>
            <a:r>
              <a:rPr lang="en-US" sz="5400" dirty="0">
                <a:solidFill>
                  <a:schemeClr val="bg1"/>
                </a:solidFill>
                <a:effectLst/>
              </a:rPr>
              <a:t> a la </a:t>
            </a:r>
            <a:r>
              <a:rPr lang="en-US" sz="5400" dirty="0" err="1">
                <a:solidFill>
                  <a:schemeClr val="bg1"/>
                </a:solidFill>
                <a:effectLst/>
              </a:rPr>
              <a:t>membresía</a:t>
            </a:r>
            <a:r>
              <a:rPr lang="en-US" sz="5400" dirty="0">
                <a:solidFill>
                  <a:schemeClr val="bg1"/>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30744" y="2543666"/>
            <a:ext cx="3592904" cy="5389356"/>
          </a:xfrm>
          <a:prstGeom prst="rect">
            <a:avLst/>
          </a:prstGeom>
          <a:noFill/>
          <a:ln w="9525">
            <a:solidFill>
              <a:schemeClr val="bg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64775" y="8434667"/>
            <a:ext cx="3704090" cy="49387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1238457" y="8207349"/>
            <a:ext cx="5484746" cy="539342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8284"/>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8058854" y="8866718"/>
            <a:ext cx="7074940" cy="4074686"/>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1117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5000" y="2221089"/>
            <a:ext cx="3546314" cy="503122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4" y="8103061"/>
            <a:ext cx="4298914" cy="547764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7196" y="8029469"/>
            <a:ext cx="4298914" cy="5477648"/>
          </a:xfrm>
          <a:prstGeom prst="rect">
            <a:avLst/>
          </a:prstGeom>
        </p:spPr>
      </p:pic>
      <p:sp>
        <p:nvSpPr>
          <p:cNvPr id="19" name="Title 1"/>
          <p:cNvSpPr txBox="1">
            <a:spLocks/>
          </p:cNvSpPr>
          <p:nvPr/>
        </p:nvSpPr>
        <p:spPr>
          <a:xfrm>
            <a:off x="0" y="179713"/>
            <a:ext cx="24384000" cy="1823687"/>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5400" dirty="0" err="1">
                <a:solidFill>
                  <a:schemeClr val="bg1"/>
                </a:solidFill>
              </a:rPr>
              <a:t>Materiales</a:t>
            </a:r>
            <a:r>
              <a:rPr lang="en-US" sz="5400" dirty="0">
                <a:solidFill>
                  <a:schemeClr val="bg1"/>
                </a:solidFill>
              </a:rPr>
              <a:t> – </a:t>
            </a:r>
            <a:r>
              <a:rPr lang="en-US" sz="5400" dirty="0" err="1">
                <a:solidFill>
                  <a:schemeClr val="bg1"/>
                </a:solidFill>
              </a:rPr>
              <a:t>Gracia</a:t>
            </a:r>
            <a:r>
              <a:rPr lang="en-US" sz="5400" dirty="0">
                <a:solidFill>
                  <a:schemeClr val="bg1"/>
                </a:solidFill>
              </a:rPr>
              <a:t> </a:t>
            </a:r>
            <a:r>
              <a:rPr lang="en-US" sz="5400" dirty="0" err="1">
                <a:solidFill>
                  <a:schemeClr val="bg1"/>
                </a:solidFill>
              </a:rPr>
              <a:t>Salvadora</a:t>
            </a:r>
            <a:r>
              <a:rPr lang="en-US" sz="5400" dirty="0">
                <a:solidFill>
                  <a:schemeClr val="bg1"/>
                </a:solidFill>
                <a:effectLst/>
              </a:rPr>
              <a:t>: </a:t>
            </a:r>
            <a:r>
              <a:rPr lang="en-US" sz="5400" dirty="0" err="1">
                <a:solidFill>
                  <a:schemeClr val="bg1"/>
                </a:solidFill>
                <a:effectLst/>
              </a:rPr>
              <a:t>Jovenes</a:t>
            </a:r>
            <a:r>
              <a:rPr lang="en-US" sz="5400" dirty="0">
                <a:solidFill>
                  <a:schemeClr val="bg1"/>
                </a:solidFill>
                <a:effectLst/>
              </a:rPr>
              <a:t> (del </a:t>
            </a:r>
            <a:r>
              <a:rPr lang="en-US" sz="5400" dirty="0" err="1">
                <a:solidFill>
                  <a:schemeClr val="bg1"/>
                </a:solidFill>
                <a:effectLst/>
              </a:rPr>
              <a:t>bautismo</a:t>
            </a:r>
            <a:r>
              <a:rPr lang="en-US" sz="5400" dirty="0">
                <a:solidFill>
                  <a:schemeClr val="bg1"/>
                </a:solidFill>
                <a:effectLst/>
              </a:rPr>
              <a:t> a la </a:t>
            </a:r>
            <a:r>
              <a:rPr lang="en-US" sz="5400" dirty="0" err="1">
                <a:solidFill>
                  <a:schemeClr val="bg1"/>
                </a:solidFill>
                <a:effectLst/>
              </a:rPr>
              <a:t>membresía</a:t>
            </a:r>
            <a:r>
              <a:rPr lang="en-US" sz="5400" dirty="0">
                <a:solidFill>
                  <a:schemeClr val="bg1"/>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8661612" y="2288398"/>
            <a:ext cx="3994265" cy="520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328045" y="7954747"/>
            <a:ext cx="3592904" cy="5393420"/>
          </a:xfrm>
          <a:prstGeom prst="rect">
            <a:avLst/>
          </a:prstGeom>
          <a:noFill/>
          <a:ln w="9525">
            <a:solidFill>
              <a:schemeClr val="bg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12844841" y="2288400"/>
            <a:ext cx="5137774" cy="4909938"/>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40610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6874848" y="3178111"/>
            <a:ext cx="5876798" cy="3024336"/>
            <a:chOff x="2550237" y="1099199"/>
            <a:chExt cx="2938399" cy="1512168"/>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1222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grpSp>
        <p:nvGrpSpPr>
          <p:cNvPr id="21" name="Group 20">
            <a:extLst>
              <a:ext uri="{FF2B5EF4-FFF2-40B4-BE49-F238E27FC236}">
                <a16:creationId xmlns:a16="http://schemas.microsoft.com/office/drawing/2014/main" id="{45C44A4C-8216-0B44-8383-0806DE5C0E28}"/>
              </a:ext>
            </a:extLst>
          </p:cNvPr>
          <p:cNvGrpSpPr/>
          <p:nvPr/>
        </p:nvGrpSpPr>
        <p:grpSpPr>
          <a:xfrm>
            <a:off x="6484640" y="8010393"/>
            <a:ext cx="4967954" cy="4647968"/>
            <a:chOff x="4572000" y="1268760"/>
            <a:chExt cx="2483977" cy="2323984"/>
          </a:xfrm>
        </p:grpSpPr>
        <p:pic>
          <p:nvPicPr>
            <p:cNvPr id="22" name="Picture 21">
              <a:extLst>
                <a:ext uri="{FF2B5EF4-FFF2-40B4-BE49-F238E27FC236}">
                  <a16:creationId xmlns:a16="http://schemas.microsoft.com/office/drawing/2014/main" id="{78EF72B7-9943-4945-9C4B-C4D62499A6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23" name="TextBox 22">
              <a:extLst>
                <a:ext uri="{FF2B5EF4-FFF2-40B4-BE49-F238E27FC236}">
                  <a16:creationId xmlns:a16="http://schemas.microsoft.com/office/drawing/2014/main" id="{C077531A-EFA6-CC4C-9D0A-9DF0E84CFA5F}"/>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spTree>
    <p:extLst>
      <p:ext uri="{BB962C8B-B14F-4D97-AF65-F5344CB8AC3E}">
        <p14:creationId xmlns:p14="http://schemas.microsoft.com/office/powerpoint/2010/main" val="16580697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52906" y="3511551"/>
            <a:ext cx="3854072" cy="5100302"/>
          </a:xfrm>
          <a:prstGeom prst="rect">
            <a:avLst/>
          </a:prstGeom>
        </p:spPr>
      </p:pic>
      <p:sp>
        <p:nvSpPr>
          <p:cNvPr id="8" name="Title 1"/>
          <p:cNvSpPr>
            <a:spLocks noGrp="1"/>
          </p:cNvSpPr>
          <p:nvPr>
            <p:ph type="title"/>
          </p:nvPr>
        </p:nvSpPr>
        <p:spPr>
          <a:xfrm>
            <a:off x="0" y="459802"/>
            <a:ext cx="24384000" cy="2286000"/>
          </a:xfrm>
        </p:spPr>
        <p:txBody>
          <a:bodyPr>
            <a:noAutofit/>
          </a:bodyPr>
          <a:lstStyle/>
          <a:p>
            <a:br>
              <a:rPr lang="en-US" sz="6400" dirty="0">
                <a:solidFill>
                  <a:schemeClr val="bg1"/>
                </a:solidFill>
              </a:rPr>
            </a:br>
            <a:r>
              <a:rPr lang="en-US" sz="6400" spc="-150" dirty="0" err="1">
                <a:solidFill>
                  <a:schemeClr val="bg1"/>
                </a:solidFill>
              </a:rPr>
              <a:t>Materiales</a:t>
            </a:r>
            <a:r>
              <a:rPr lang="en-US" sz="6400" spc="-150" dirty="0">
                <a:solidFill>
                  <a:schemeClr val="bg1"/>
                </a:solidFill>
              </a:rPr>
              <a:t> – </a:t>
            </a:r>
            <a:r>
              <a:rPr lang="en-US" sz="6400" spc="-150" dirty="0" err="1">
                <a:solidFill>
                  <a:schemeClr val="bg1"/>
                </a:solidFill>
              </a:rPr>
              <a:t>Gracia</a:t>
            </a:r>
            <a:r>
              <a:rPr lang="en-US" sz="6400" spc="-150" dirty="0">
                <a:solidFill>
                  <a:schemeClr val="bg1"/>
                </a:solidFill>
              </a:rPr>
              <a:t> </a:t>
            </a:r>
            <a:r>
              <a:rPr lang="en-US" sz="6400" spc="-150" dirty="0" err="1">
                <a:solidFill>
                  <a:schemeClr val="bg1"/>
                </a:solidFill>
              </a:rPr>
              <a:t>Salvadora</a:t>
            </a:r>
            <a:r>
              <a:rPr lang="en-US" sz="6400" spc="-150" dirty="0">
                <a:solidFill>
                  <a:schemeClr val="bg1"/>
                </a:solidFill>
              </a:rPr>
              <a:t>:</a:t>
            </a:r>
            <a:r>
              <a:rPr lang="en-US" sz="6000" spc="-150" dirty="0">
                <a:solidFill>
                  <a:schemeClr val="bg1"/>
                </a:solidFill>
              </a:rPr>
              <a:t> </a:t>
            </a:r>
            <a:r>
              <a:rPr lang="en-US" sz="6000" spc="-150" dirty="0" err="1">
                <a:solidFill>
                  <a:schemeClr val="bg1"/>
                </a:solidFill>
              </a:rPr>
              <a:t>Niños</a:t>
            </a:r>
            <a:r>
              <a:rPr lang="en-US" sz="6000" spc="-150" dirty="0">
                <a:solidFill>
                  <a:schemeClr val="bg1"/>
                </a:solidFill>
              </a:rPr>
              <a:t> (del </a:t>
            </a:r>
            <a:r>
              <a:rPr lang="en-US" sz="6000" spc="-150" dirty="0" err="1">
                <a:solidFill>
                  <a:schemeClr val="bg1"/>
                </a:solidFill>
              </a:rPr>
              <a:t>bautismo</a:t>
            </a:r>
            <a:r>
              <a:rPr lang="en-US" sz="6000" spc="-150" dirty="0">
                <a:solidFill>
                  <a:schemeClr val="bg1"/>
                </a:solidFill>
              </a:rPr>
              <a:t> a la </a:t>
            </a:r>
            <a:r>
              <a:rPr lang="en-US" sz="6000" spc="-150" dirty="0" err="1">
                <a:solidFill>
                  <a:schemeClr val="bg1"/>
                </a:solidFill>
              </a:rPr>
              <a:t>membresía</a:t>
            </a:r>
            <a:r>
              <a:rPr lang="en-US" sz="6000" spc="-150" dirty="0">
                <a:solidFill>
                  <a:schemeClr val="bg1"/>
                </a:solidFill>
              </a:rPr>
              <a:t>)</a:t>
            </a:r>
            <a:br>
              <a:rPr lang="en-US" sz="6000" dirty="0">
                <a:solidFill>
                  <a:schemeClr val="bg1"/>
                </a:solidFill>
              </a:rPr>
            </a:br>
            <a:endParaRPr lang="en-US" sz="6000" dirty="0">
              <a:solidFill>
                <a:srgbClr val="00B0F0"/>
              </a:solidFill>
            </a:endParaRP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8171" y="3684192"/>
            <a:ext cx="3410728" cy="5217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29" y="7781839"/>
            <a:ext cx="4073954" cy="574240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0925" y="9586689"/>
            <a:ext cx="4752528" cy="3432380"/>
          </a:xfrm>
          <a:prstGeom prst="rect">
            <a:avLst/>
          </a:prstGeom>
        </p:spPr>
      </p:pic>
      <p:grpSp>
        <p:nvGrpSpPr>
          <p:cNvPr id="5" name="Group 4">
            <a:extLst>
              <a:ext uri="{FF2B5EF4-FFF2-40B4-BE49-F238E27FC236}">
                <a16:creationId xmlns:a16="http://schemas.microsoft.com/office/drawing/2014/main" id="{7396E593-8708-6B44-83D0-2CE6A571C62C}"/>
              </a:ext>
            </a:extLst>
          </p:cNvPr>
          <p:cNvGrpSpPr/>
          <p:nvPr/>
        </p:nvGrpSpPr>
        <p:grpSpPr>
          <a:xfrm>
            <a:off x="10262647" y="3684193"/>
            <a:ext cx="4878708" cy="5100302"/>
            <a:chOff x="6807723" y="4132802"/>
            <a:chExt cx="2439354" cy="2550151"/>
          </a:xfrm>
        </p:grpSpPr>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0444" y="4132802"/>
              <a:ext cx="1705364" cy="2550151"/>
            </a:xfrm>
            <a:prstGeom prst="rect">
              <a:avLst/>
            </a:prstGeom>
          </p:spPr>
        </p:pic>
        <p:sp>
          <p:nvSpPr>
            <p:cNvPr id="13" name="TextBox 12">
              <a:extLst>
                <a:ext uri="{FF2B5EF4-FFF2-40B4-BE49-F238E27FC236}">
                  <a16:creationId xmlns:a16="http://schemas.microsoft.com/office/drawing/2014/main" id="{805D197F-CDEE-4547-BABA-870D2685699A}"/>
                </a:ext>
              </a:extLst>
            </p:cNvPr>
            <p:cNvSpPr txBox="1"/>
            <p:nvPr/>
          </p:nvSpPr>
          <p:spPr>
            <a:xfrm rot="20603957">
              <a:off x="6807723" y="5502444"/>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pic>
        <p:nvPicPr>
          <p:cNvPr id="11" name="Picture 10">
            <a:extLst>
              <a:ext uri="{FF2B5EF4-FFF2-40B4-BE49-F238E27FC236}">
                <a16:creationId xmlns:a16="http://schemas.microsoft.com/office/drawing/2014/main" id="{51D5EDFE-4FFB-BE48-A9E4-06D471F06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4769" y="9081513"/>
            <a:ext cx="6866046" cy="4442732"/>
          </a:xfrm>
          <a:prstGeom prst="rect">
            <a:avLst/>
          </a:prstGeom>
        </p:spPr>
      </p:pic>
    </p:spTree>
    <p:extLst>
      <p:ext uri="{BB962C8B-B14F-4D97-AF65-F5344CB8AC3E}">
        <p14:creationId xmlns:p14="http://schemas.microsoft.com/office/powerpoint/2010/main" val="59347947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57374"/>
            <a:ext cx="24384000" cy="1644650"/>
          </a:xfrm>
        </p:spPr>
        <p:txBody>
          <a:bodyPr>
            <a:noAutofit/>
          </a:bodyPr>
          <a:lstStyle/>
          <a:p>
            <a:pPr lvl="0"/>
            <a:br>
              <a:rPr lang="es-GT" sz="4800" dirty="0">
                <a:solidFill>
                  <a:schemeClr val="tx1"/>
                </a:solidFill>
                <a:latin typeface="Arial Rounded MT Bold" pitchFamily="34" charset="0"/>
              </a:rPr>
            </a:br>
            <a:r>
              <a:rPr lang="en-US" sz="3200" dirty="0" err="1">
                <a:solidFill>
                  <a:schemeClr val="bg1"/>
                </a:solidFill>
              </a:rPr>
              <a:t>Materiales</a:t>
            </a:r>
            <a:r>
              <a:rPr lang="en-US" sz="3200" dirty="0">
                <a:solidFill>
                  <a:schemeClr val="bg1"/>
                </a:solidFill>
              </a:rPr>
              <a:t> – </a:t>
            </a:r>
            <a:r>
              <a:rPr lang="en-US" sz="3200" dirty="0" err="1">
                <a:solidFill>
                  <a:schemeClr val="bg1"/>
                </a:solidFill>
              </a:rPr>
              <a:t>Gracia</a:t>
            </a:r>
            <a:r>
              <a:rPr lang="en-US" sz="3200" dirty="0">
                <a:solidFill>
                  <a:schemeClr val="bg1"/>
                </a:solidFill>
              </a:rPr>
              <a:t> </a:t>
            </a:r>
            <a:r>
              <a:rPr lang="en-US" sz="3200" dirty="0" err="1">
                <a:solidFill>
                  <a:schemeClr val="bg1"/>
                </a:solidFill>
              </a:rPr>
              <a:t>Santificadora</a:t>
            </a:r>
            <a:r>
              <a:rPr lang="en-US" sz="3200" dirty="0">
                <a:solidFill>
                  <a:schemeClr val="bg1"/>
                </a:solidFill>
              </a:rPr>
              <a:t>: </a:t>
            </a:r>
            <a:r>
              <a:rPr lang="es-GT" sz="3200" dirty="0">
                <a:solidFill>
                  <a:schemeClr val="bg1"/>
                </a:solidFill>
                <a:latin typeface="Arial Rounded MT Bold" pitchFamily="34" charset="0"/>
              </a:rPr>
              <a:t>(de la membresía a la </a:t>
            </a:r>
            <a:r>
              <a:rPr lang="en-US" sz="3200" dirty="0">
                <a:solidFill>
                  <a:schemeClr val="bg1"/>
                </a:solidFill>
                <a:latin typeface="Arial Rounded MT Bold" pitchFamily="34" charset="0"/>
              </a:rPr>
              <a:t>entera </a:t>
            </a:r>
            <a:r>
              <a:rPr lang="en-US" sz="3200" dirty="0" err="1">
                <a:solidFill>
                  <a:schemeClr val="bg1"/>
                </a:solidFill>
                <a:latin typeface="Arial Rounded MT Bold" pitchFamily="34" charset="0"/>
              </a:rPr>
              <a:t>santificación</a:t>
            </a:r>
            <a:r>
              <a:rPr lang="en-US" sz="3200" dirty="0">
                <a:solidFill>
                  <a:schemeClr val="bg1"/>
                </a:solidFill>
                <a:latin typeface="Arial Rounded MT Bold" pitchFamily="34" charset="0"/>
              </a:rPr>
              <a:t> y al </a:t>
            </a:r>
            <a:r>
              <a:rPr lang="en-US" sz="3200" dirty="0" err="1">
                <a:solidFill>
                  <a:schemeClr val="bg1"/>
                </a:solidFill>
                <a:latin typeface="Arial Rounded MT Bold" pitchFamily="34" charset="0"/>
              </a:rPr>
              <a:t>compromiso</a:t>
            </a:r>
            <a:r>
              <a:rPr lang="en-US" sz="3200" dirty="0">
                <a:solidFill>
                  <a:schemeClr val="bg1"/>
                </a:solidFill>
                <a:latin typeface="Arial Rounded MT Bold" pitchFamily="34" charset="0"/>
              </a:rPr>
              <a:t> para </a:t>
            </a:r>
            <a:r>
              <a:rPr lang="en-US" sz="3200" dirty="0" err="1">
                <a:solidFill>
                  <a:schemeClr val="bg1"/>
                </a:solidFill>
                <a:latin typeface="Arial Rounded MT Bold" pitchFamily="34" charset="0"/>
              </a:rPr>
              <a:t>servir</a:t>
            </a:r>
            <a:r>
              <a:rPr lang="en-US" sz="3200" dirty="0">
                <a:solidFill>
                  <a:schemeClr val="bg1"/>
                </a:solidFill>
                <a:latin typeface="Arial Rounded MT Bold" pitchFamily="34" charset="0"/>
              </a:rPr>
              <a:t> y </a:t>
            </a:r>
            <a:r>
              <a:rPr lang="en-US" sz="3200" dirty="0" err="1">
                <a:solidFill>
                  <a:schemeClr val="bg1"/>
                </a:solidFill>
                <a:latin typeface="Arial Rounded MT Bold" pitchFamily="34" charset="0"/>
              </a:rPr>
              <a:t>ministrar</a:t>
            </a:r>
            <a:r>
              <a:rPr lang="en-US" sz="3600" dirty="0">
                <a:solidFill>
                  <a:schemeClr val="bg1"/>
                </a:solidFill>
                <a:latin typeface="Arial Rounded MT Bold" pitchFamily="34" charset="0"/>
              </a:rPr>
              <a:t>)</a:t>
            </a:r>
            <a:br>
              <a:rPr lang="en-US" sz="4000" dirty="0">
                <a:solidFill>
                  <a:srgbClr val="00B0F0"/>
                </a:solidFill>
              </a:rPr>
            </a:br>
            <a:endParaRPr lang="en-US" sz="4000" b="1" dirty="0">
              <a:solidFill>
                <a:srgbClr val="00B0F0"/>
              </a:solidFill>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6112296" y="8181434"/>
            <a:ext cx="3303280" cy="5024404"/>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25462" y="7979311"/>
            <a:ext cx="4071488" cy="54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97497" y="2522862"/>
            <a:ext cx="4068832" cy="5244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366245" y="2493779"/>
            <a:ext cx="4007294" cy="51859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19776" y="2464700"/>
            <a:ext cx="4075012" cy="5244074"/>
          </a:xfrm>
          <a:prstGeom prst="rect">
            <a:avLst/>
          </a:prstGeom>
          <a:ln>
            <a:solidFill>
              <a:schemeClr val="bg1"/>
            </a:solidFill>
          </a:ln>
        </p:spPr>
      </p:pic>
    </p:spTree>
    <p:extLst>
      <p:ext uri="{BB962C8B-B14F-4D97-AF65-F5344CB8AC3E}">
        <p14:creationId xmlns:p14="http://schemas.microsoft.com/office/powerpoint/2010/main" val="170119055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056" y="665312"/>
            <a:ext cx="2893540" cy="3744416"/>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185" y="2537520"/>
            <a:ext cx="2685302" cy="374441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28" y="4697760"/>
            <a:ext cx="2736304" cy="3888432"/>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457" y="7002016"/>
            <a:ext cx="2791642" cy="388843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5616" y="9306272"/>
            <a:ext cx="2880320" cy="3888432"/>
          </a:xfrm>
          <a:prstGeom prst="rect">
            <a:avLst/>
          </a:prstGeom>
        </p:spPr>
      </p:pic>
      <p:sp>
        <p:nvSpPr>
          <p:cNvPr id="20" name="19 CuadroTexto"/>
          <p:cNvSpPr txBox="1"/>
          <p:nvPr/>
        </p:nvSpPr>
        <p:spPr>
          <a:xfrm>
            <a:off x="12186192" y="4468299"/>
            <a:ext cx="11455464" cy="9079409"/>
          </a:xfrm>
          <a:prstGeom prst="rect">
            <a:avLst/>
          </a:prstGeom>
          <a:noFill/>
        </p:spPr>
        <p:txBody>
          <a:bodyPr wrap="square" rtlCol="0">
            <a:spAutoFit/>
          </a:bodyPr>
          <a:lstStyle/>
          <a:p>
            <a:r>
              <a:rPr lang="es-ES" sz="6400" dirty="0">
                <a:solidFill>
                  <a:schemeClr val="bg1"/>
                </a:solidFill>
              </a:rPr>
              <a:t>7 ESPECIALIDADES:</a:t>
            </a:r>
          </a:p>
          <a:p>
            <a:pPr marL="685800" indent="-685800">
              <a:buAutoNum type="arabicPeriod"/>
            </a:pPr>
            <a:r>
              <a:rPr lang="es-ES" sz="4000" dirty="0">
                <a:solidFill>
                  <a:schemeClr val="bg1"/>
                </a:solidFill>
              </a:rPr>
              <a:t>LIDERAZGO MINISTERIAL</a:t>
            </a:r>
          </a:p>
          <a:p>
            <a:pPr marL="685800" indent="-685800">
              <a:buAutoNum type="arabicPeriod"/>
            </a:pPr>
            <a:r>
              <a:rPr lang="es-ES" sz="4000" dirty="0">
                <a:solidFill>
                  <a:schemeClr val="bg1"/>
                </a:solidFill>
              </a:rPr>
              <a:t>DISCIPULADO CRISTIANO</a:t>
            </a:r>
          </a:p>
          <a:p>
            <a:pPr marL="685800" indent="-685800">
              <a:buAutoNum type="arabicPeriod"/>
            </a:pPr>
            <a:r>
              <a:rPr lang="es-ES" sz="4000" dirty="0">
                <a:solidFill>
                  <a:schemeClr val="bg1"/>
                </a:solidFill>
              </a:rPr>
              <a:t>EVANGELISMO</a:t>
            </a:r>
          </a:p>
          <a:p>
            <a:pPr marL="685800" indent="-685800">
              <a:buAutoNum type="arabicPeriod"/>
            </a:pPr>
            <a:r>
              <a:rPr lang="es-ES" sz="4000" dirty="0">
                <a:solidFill>
                  <a:schemeClr val="bg1"/>
                </a:solidFill>
              </a:rPr>
              <a:t>MINISTERIO JUVENIL</a:t>
            </a:r>
          </a:p>
          <a:p>
            <a:pPr marL="685800" indent="-685800">
              <a:buAutoNum type="arabicPeriod"/>
            </a:pPr>
            <a:r>
              <a:rPr lang="es-ES" sz="4000" dirty="0">
                <a:solidFill>
                  <a:schemeClr val="bg1"/>
                </a:solidFill>
              </a:rPr>
              <a:t>MISIONES TRANSCULTURALES</a:t>
            </a:r>
          </a:p>
          <a:p>
            <a:pPr marL="685800" indent="-685800">
              <a:buAutoNum type="arabicPeriod"/>
            </a:pPr>
            <a:r>
              <a:rPr lang="es-ES" sz="4000" dirty="0">
                <a:solidFill>
                  <a:schemeClr val="bg1"/>
                </a:solidFill>
              </a:rPr>
              <a:t>MINISTERIO DE COMPASION</a:t>
            </a:r>
          </a:p>
          <a:p>
            <a:pPr marL="685800" indent="-685800">
              <a:buAutoNum type="arabicPeriod"/>
            </a:pPr>
            <a:r>
              <a:rPr lang="es-ES" sz="4000" dirty="0">
                <a:solidFill>
                  <a:schemeClr val="bg1"/>
                </a:solidFill>
              </a:rPr>
              <a:t>COMUNICACIÓN ESCRITA - LITERATURA</a:t>
            </a:r>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p:txBody>
      </p:sp>
      <p:sp>
        <p:nvSpPr>
          <p:cNvPr id="21" name="20 CuadroTexto"/>
          <p:cNvSpPr txBox="1"/>
          <p:nvPr/>
        </p:nvSpPr>
        <p:spPr>
          <a:xfrm>
            <a:off x="3048000" y="8298160"/>
            <a:ext cx="3383360" cy="1323439"/>
          </a:xfrm>
          <a:prstGeom prst="rect">
            <a:avLst/>
          </a:prstGeom>
          <a:noFill/>
        </p:spPr>
        <p:txBody>
          <a:bodyPr wrap="square" rtlCol="0">
            <a:spAutoFit/>
          </a:bodyPr>
          <a:lstStyle/>
          <a:p>
            <a:r>
              <a:rPr lang="es-ES" sz="4000" dirty="0">
                <a:solidFill>
                  <a:schemeClr val="bg1"/>
                </a:solidFill>
              </a:rPr>
              <a:t>5 CURSOS</a:t>
            </a:r>
          </a:p>
          <a:p>
            <a:r>
              <a:rPr lang="es-ES" sz="4000" dirty="0">
                <a:solidFill>
                  <a:schemeClr val="bg1"/>
                </a:solidFill>
              </a:rPr>
              <a:t>   BASICOS</a:t>
            </a:r>
          </a:p>
        </p:txBody>
      </p:sp>
      <p:cxnSp>
        <p:nvCxnSpPr>
          <p:cNvPr id="24" name="23 Conector recto"/>
          <p:cNvCxnSpPr/>
          <p:nvPr/>
        </p:nvCxnSpPr>
        <p:spPr>
          <a:xfrm rot="16200000" flipH="1">
            <a:off x="2723456" y="5454352"/>
            <a:ext cx="3024336" cy="237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5450632" y="10719048"/>
            <a:ext cx="3833664"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423248" y="8154144"/>
            <a:ext cx="72008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5423248" y="9306272"/>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11759952" y="5849888"/>
            <a:ext cx="432048"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6000"/>
          </a:p>
        </p:txBody>
      </p:sp>
      <p:sp>
        <p:nvSpPr>
          <p:cNvPr id="15" name="14 Rectángulo"/>
          <p:cNvSpPr/>
          <p:nvPr/>
        </p:nvSpPr>
        <p:spPr>
          <a:xfrm>
            <a:off x="7834391" y="2978050"/>
            <a:ext cx="16454380" cy="1415772"/>
          </a:xfrm>
          <a:prstGeom prst="rect">
            <a:avLst/>
          </a:prstGeom>
          <a:noFill/>
        </p:spPr>
        <p:txBody>
          <a:bodyPr wrap="square" lIns="182880" tIns="91440" rIns="182880" bIns="91440">
            <a:spAutoFit/>
          </a:bodyPr>
          <a:lstStyle/>
          <a:p>
            <a:pPr algn="ctr"/>
            <a:r>
              <a:rPr lang="es-ES" sz="8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p>
        </p:txBody>
      </p:sp>
      <p:sp>
        <p:nvSpPr>
          <p:cNvPr id="16" name="Rectangle 2"/>
          <p:cNvSpPr txBox="1">
            <a:spLocks noChangeArrowheads="1"/>
          </p:cNvSpPr>
          <p:nvPr/>
        </p:nvSpPr>
        <p:spPr>
          <a:xfrm>
            <a:off x="7295457" y="740901"/>
            <a:ext cx="17493343"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effectLst/>
              </a:rPr>
              <a:t>: </a:t>
            </a:r>
            <a:r>
              <a:rPr lang="es-GT" sz="4800" dirty="0">
                <a:solidFill>
                  <a:schemeClr val="bg1"/>
                </a:solidFill>
                <a:effectLst/>
              </a:rPr>
              <a:t> Desarrollo de liderazgo</a:t>
            </a: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1750" y="10314383"/>
            <a:ext cx="3266572" cy="32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9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 calcmode="lin" valueType="num">
                                      <p:cBhvr additive="base">
                                        <p:cTn id="6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0">
                                            <p:txEl>
                                              <p:pRg st="1" end="1"/>
                                            </p:txEl>
                                          </p:spTgt>
                                        </p:tgtEl>
                                        <p:attrNameLst>
                                          <p:attrName>style.visibility</p:attrName>
                                        </p:attrNameLst>
                                      </p:cBhvr>
                                      <p:to>
                                        <p:strVal val="visible"/>
                                      </p:to>
                                    </p:set>
                                    <p:anim calcmode="lin" valueType="num">
                                      <p:cBhvr additive="base">
                                        <p:cTn id="70"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2" end="2"/>
                                            </p:txEl>
                                          </p:spTgt>
                                        </p:tgtEl>
                                        <p:attrNameLst>
                                          <p:attrName>style.visibility</p:attrName>
                                        </p:attrNameLst>
                                      </p:cBhvr>
                                      <p:to>
                                        <p:strVal val="visible"/>
                                      </p:to>
                                    </p:set>
                                    <p:anim calcmode="lin" valueType="num">
                                      <p:cBhvr additive="base">
                                        <p:cTn id="76"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3" end="3"/>
                                            </p:txEl>
                                          </p:spTgt>
                                        </p:tgtEl>
                                        <p:attrNameLst>
                                          <p:attrName>style.visibility</p:attrName>
                                        </p:attrNameLst>
                                      </p:cBhvr>
                                      <p:to>
                                        <p:strVal val="visible"/>
                                      </p:to>
                                    </p:set>
                                    <p:anim calcmode="lin" valueType="num">
                                      <p:cBhvr additive="base">
                                        <p:cTn id="82"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4" end="4"/>
                                            </p:txEl>
                                          </p:spTgt>
                                        </p:tgtEl>
                                        <p:attrNameLst>
                                          <p:attrName>style.visibility</p:attrName>
                                        </p:attrNameLst>
                                      </p:cBhvr>
                                      <p:to>
                                        <p:strVal val="visible"/>
                                      </p:to>
                                    </p:set>
                                    <p:anim calcmode="lin" valueType="num">
                                      <p:cBhvr additive="base">
                                        <p:cTn id="88"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5" end="5"/>
                                            </p:txEl>
                                          </p:spTgt>
                                        </p:tgtEl>
                                        <p:attrNameLst>
                                          <p:attrName>style.visibility</p:attrName>
                                        </p:attrNameLst>
                                      </p:cBhvr>
                                      <p:to>
                                        <p:strVal val="visible"/>
                                      </p:to>
                                    </p:set>
                                    <p:anim calcmode="lin" valueType="num">
                                      <p:cBhvr additive="base">
                                        <p:cTn id="94"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6" end="6"/>
                                            </p:txEl>
                                          </p:spTgt>
                                        </p:tgtEl>
                                        <p:attrNameLst>
                                          <p:attrName>style.visibility</p:attrName>
                                        </p:attrNameLst>
                                      </p:cBhvr>
                                      <p:to>
                                        <p:strVal val="visible"/>
                                      </p:to>
                                    </p:set>
                                    <p:anim calcmode="lin" valueType="num">
                                      <p:cBhvr additive="base">
                                        <p:cTn id="100"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0">
                                            <p:txEl>
                                              <p:pRg st="7" end="7"/>
                                            </p:txEl>
                                          </p:spTgt>
                                        </p:tgtEl>
                                        <p:attrNameLst>
                                          <p:attrName>style.visibility</p:attrName>
                                        </p:attrNameLst>
                                      </p:cBhvr>
                                      <p:to>
                                        <p:strVal val="visible"/>
                                      </p:to>
                                    </p:set>
                                    <p:anim calcmode="lin" valueType="num">
                                      <p:cBhvr additive="base">
                                        <p:cTn id="106"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615572" y="3678993"/>
            <a:ext cx="2815788"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0" y="714575"/>
            <a:ext cx="24384000"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000" dirty="0" err="1">
                <a:solidFill>
                  <a:schemeClr val="bg1"/>
                </a:solidFill>
              </a:rPr>
              <a:t>Materiales</a:t>
            </a:r>
            <a:r>
              <a:rPr lang="en-US" sz="6000" dirty="0">
                <a:solidFill>
                  <a:schemeClr val="bg1"/>
                </a:solidFill>
              </a:rPr>
              <a:t> – </a:t>
            </a:r>
            <a:r>
              <a:rPr lang="en-US" sz="6000" dirty="0" err="1">
                <a:solidFill>
                  <a:schemeClr val="bg1"/>
                </a:solidFill>
              </a:rPr>
              <a:t>Gracia</a:t>
            </a:r>
            <a:r>
              <a:rPr lang="en-US" sz="6000" dirty="0">
                <a:solidFill>
                  <a:schemeClr val="bg1"/>
                </a:solidFill>
              </a:rPr>
              <a:t> </a:t>
            </a:r>
            <a:r>
              <a:rPr lang="en-US" sz="6000" dirty="0" err="1">
                <a:solidFill>
                  <a:schemeClr val="bg1"/>
                </a:solidFill>
              </a:rPr>
              <a:t>Santificadora</a:t>
            </a:r>
            <a:r>
              <a:rPr lang="en-US" sz="6000" dirty="0">
                <a:solidFill>
                  <a:schemeClr val="bg1"/>
                </a:solidFill>
              </a:rPr>
              <a:t> </a:t>
            </a:r>
            <a:r>
              <a:rPr lang="en-US" sz="6000" dirty="0">
                <a:solidFill>
                  <a:schemeClr val="bg1"/>
                </a:solidFill>
                <a:effectLst/>
              </a:rPr>
              <a:t>: </a:t>
            </a:r>
            <a:r>
              <a:rPr lang="es-GT" sz="6000" dirty="0">
                <a:solidFill>
                  <a:schemeClr val="bg1"/>
                </a:solidFill>
                <a:effectLst/>
              </a:rPr>
              <a:t> Desarrollo de liderazgo</a:t>
            </a:r>
          </a:p>
          <a:p>
            <a:endParaRPr lang="en-US" sz="2000" dirty="0">
              <a:solidFill>
                <a:srgbClr val="00B0F0"/>
              </a:solidFill>
              <a:effectLst/>
            </a:endParaRPr>
          </a:p>
          <a:p>
            <a:r>
              <a:rPr lang="es-GT" sz="6400" dirty="0">
                <a:solidFill>
                  <a:srgbClr val="FFFFFF"/>
                </a:solidFill>
                <a:effectLst/>
              </a:rPr>
              <a:t>Un Millón Líderes</a:t>
            </a:r>
            <a:endParaRPr lang="en-US" sz="6400" dirty="0">
              <a:solidFill>
                <a:srgbClr val="FFFFFF"/>
              </a:solidFill>
              <a:effectLst/>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573" y="4756534"/>
            <a:ext cx="2651878" cy="354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6592" y="5755392"/>
            <a:ext cx="2871292" cy="354022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9444" y="6848832"/>
            <a:ext cx="2974756" cy="359891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33371" y="7969292"/>
            <a:ext cx="2854374" cy="363058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66143" y="8845009"/>
            <a:ext cx="2873730" cy="35106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519938" y="10015697"/>
            <a:ext cx="2596096" cy="351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90368" y="4934704"/>
            <a:ext cx="2636032" cy="3538736"/>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17376576" y="3596641"/>
            <a:ext cx="3103820"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28976" y="5861912"/>
            <a:ext cx="2636032" cy="3373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28495" y="6763504"/>
            <a:ext cx="2627538" cy="35387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034492" y="7830307"/>
            <a:ext cx="2636884" cy="3538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80977" y="8888636"/>
            <a:ext cx="2557010" cy="3467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66577" y="9990925"/>
            <a:ext cx="2619638" cy="353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63409" y="3246944"/>
            <a:ext cx="11233262" cy="4708981"/>
          </a:xfrm>
          <a:prstGeom prst="rect">
            <a:avLst/>
          </a:prstGeom>
        </p:spPr>
        <p:txBody>
          <a:bodyPr wrap="square">
            <a:spAutoFit/>
          </a:bodyPr>
          <a:lstStyle/>
          <a:p>
            <a:pPr algn="ctr"/>
            <a:r>
              <a:rPr lang="en-US" sz="6000" dirty="0" err="1">
                <a:solidFill>
                  <a:schemeClr val="bg1"/>
                </a:solidFill>
              </a:rPr>
              <a:t>Cada</a:t>
            </a:r>
            <a:r>
              <a:rPr lang="en-US" sz="6000" dirty="0">
                <a:solidFill>
                  <a:schemeClr val="bg1"/>
                </a:solidFill>
              </a:rPr>
              <a:t> </a:t>
            </a:r>
            <a:r>
              <a:rPr lang="en-US" sz="6000" dirty="0" err="1">
                <a:solidFill>
                  <a:schemeClr val="bg1"/>
                </a:solidFill>
              </a:rPr>
              <a:t>libro</a:t>
            </a:r>
            <a:r>
              <a:rPr lang="en-US" sz="6000" dirty="0">
                <a:solidFill>
                  <a:schemeClr val="bg1"/>
                </a:solidFill>
              </a:rPr>
              <a:t> </a:t>
            </a:r>
            <a:r>
              <a:rPr lang="en-US" sz="6000" dirty="0" err="1">
                <a:solidFill>
                  <a:schemeClr val="bg1"/>
                </a:solidFill>
              </a:rPr>
              <a:t>enseña</a:t>
            </a:r>
            <a:r>
              <a:rPr lang="en-US" sz="6000" dirty="0">
                <a:solidFill>
                  <a:schemeClr val="bg1"/>
                </a:solidFill>
              </a:rPr>
              <a:t> </a:t>
            </a:r>
            <a:r>
              <a:rPr lang="en-US" sz="6000" dirty="0" err="1">
                <a:solidFill>
                  <a:schemeClr val="bg1"/>
                </a:solidFill>
              </a:rPr>
              <a:t>en</a:t>
            </a:r>
            <a:r>
              <a:rPr lang="en-US" sz="6000" dirty="0">
                <a:solidFill>
                  <a:schemeClr val="bg1"/>
                </a:solidFill>
              </a:rPr>
              <a:t> </a:t>
            </a:r>
            <a:r>
              <a:rPr lang="en-US" sz="6000" dirty="0" err="1">
                <a:solidFill>
                  <a:schemeClr val="bg1"/>
                </a:solidFill>
              </a:rPr>
              <a:t>tres</a:t>
            </a:r>
            <a:r>
              <a:rPr lang="en-US" sz="6000" dirty="0">
                <a:solidFill>
                  <a:schemeClr val="bg1"/>
                </a:solidFill>
              </a:rPr>
              <a:t> </a:t>
            </a:r>
            <a:r>
              <a:rPr lang="en-US" sz="6000" dirty="0" err="1">
                <a:solidFill>
                  <a:schemeClr val="bg1"/>
                </a:solidFill>
              </a:rPr>
              <a:t>áreas</a:t>
            </a:r>
            <a:r>
              <a:rPr lang="en-US" sz="6000" dirty="0">
                <a:solidFill>
                  <a:schemeClr val="bg1"/>
                </a:solidFill>
              </a:rPr>
              <a:t>:</a:t>
            </a:r>
          </a:p>
          <a:p>
            <a:pPr marL="685800" indent="-685800">
              <a:buFont typeface="Arial" pitchFamily="34" charset="0"/>
              <a:buChar char="•"/>
            </a:pPr>
            <a:r>
              <a:rPr lang="es-ES" sz="6000" dirty="0">
                <a:solidFill>
                  <a:schemeClr val="bg1"/>
                </a:solidFill>
              </a:rPr>
              <a:t>Formación Espiritual </a:t>
            </a:r>
          </a:p>
          <a:p>
            <a:pPr marL="685800" indent="-685800">
              <a:buFont typeface="Arial" pitchFamily="34" charset="0"/>
              <a:buChar char="•"/>
            </a:pPr>
            <a:r>
              <a:rPr lang="es-ES" sz="6000" dirty="0">
                <a:solidFill>
                  <a:schemeClr val="bg1"/>
                </a:solidFill>
              </a:rPr>
              <a:t>Formación de Habilidades </a:t>
            </a:r>
          </a:p>
          <a:p>
            <a:pPr marL="685800" indent="-685800">
              <a:buFont typeface="Arial" pitchFamily="34" charset="0"/>
              <a:buChar char="•"/>
            </a:pPr>
            <a:r>
              <a:rPr lang="es-ES" sz="6000" dirty="0">
                <a:solidFill>
                  <a:schemeClr val="bg1"/>
                </a:solidFill>
              </a:rPr>
              <a:t>Formación Estratégica</a:t>
            </a:r>
            <a:endParaRPr lang="en-US" sz="6000" dirty="0">
              <a:solidFill>
                <a:schemeClr val="bg1"/>
              </a:solidFill>
            </a:endParaRPr>
          </a:p>
        </p:txBody>
      </p:sp>
    </p:spTree>
    <p:extLst>
      <p:ext uri="{BB962C8B-B14F-4D97-AF65-F5344CB8AC3E}">
        <p14:creationId xmlns:p14="http://schemas.microsoft.com/office/powerpoint/2010/main" val="33154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17"/>
                                        </p:tgtEl>
                                        <p:attrNameLst>
                                          <p:attrName>style.visibility</p:attrName>
                                        </p:attrNameLst>
                                      </p:cBhvr>
                                      <p:to>
                                        <p:strVal val="visible"/>
                                      </p:to>
                                    </p:set>
                                    <p:anim calcmode="lin" valueType="num">
                                      <p:cBhvr>
                                        <p:cTn id="24" dur="500" fill="hold"/>
                                        <p:tgtEl>
                                          <p:spTgt spid="4117"/>
                                        </p:tgtEl>
                                        <p:attrNameLst>
                                          <p:attrName>ppt_w</p:attrName>
                                        </p:attrNameLst>
                                      </p:cBhvr>
                                      <p:tavLst>
                                        <p:tav tm="0">
                                          <p:val>
                                            <p:fltVal val="0"/>
                                          </p:val>
                                        </p:tav>
                                        <p:tav tm="100000">
                                          <p:val>
                                            <p:strVal val="#ppt_w"/>
                                          </p:val>
                                        </p:tav>
                                      </p:tavLst>
                                    </p:anim>
                                    <p:anim calcmode="lin" valueType="num">
                                      <p:cBhvr>
                                        <p:cTn id="25" dur="500" fill="hold"/>
                                        <p:tgtEl>
                                          <p:spTgt spid="4117"/>
                                        </p:tgtEl>
                                        <p:attrNameLst>
                                          <p:attrName>ppt_h</p:attrName>
                                        </p:attrNameLst>
                                      </p:cBhvr>
                                      <p:tavLst>
                                        <p:tav tm="0">
                                          <p:val>
                                            <p:fltVal val="0"/>
                                          </p:val>
                                        </p:tav>
                                        <p:tav tm="100000">
                                          <p:val>
                                            <p:strVal val="#ppt_h"/>
                                          </p:val>
                                        </p:tav>
                                      </p:tavLst>
                                    </p:anim>
                                    <p:animEffect transition="in" filter="fade">
                                      <p:cBhvr>
                                        <p:cTn id="26" dur="500"/>
                                        <p:tgtEl>
                                          <p:spTgt spid="411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116"/>
                                        </p:tgtEl>
                                        <p:attrNameLst>
                                          <p:attrName>style.visibility</p:attrName>
                                        </p:attrNameLst>
                                      </p:cBhvr>
                                      <p:to>
                                        <p:strVal val="visible"/>
                                      </p:to>
                                    </p:set>
                                    <p:anim calcmode="lin" valueType="num">
                                      <p:cBhvr>
                                        <p:cTn id="30" dur="500" fill="hold"/>
                                        <p:tgtEl>
                                          <p:spTgt spid="4116"/>
                                        </p:tgtEl>
                                        <p:attrNameLst>
                                          <p:attrName>ppt_w</p:attrName>
                                        </p:attrNameLst>
                                      </p:cBhvr>
                                      <p:tavLst>
                                        <p:tav tm="0">
                                          <p:val>
                                            <p:fltVal val="0"/>
                                          </p:val>
                                        </p:tav>
                                        <p:tav tm="100000">
                                          <p:val>
                                            <p:strVal val="#ppt_w"/>
                                          </p:val>
                                        </p:tav>
                                      </p:tavLst>
                                    </p:anim>
                                    <p:anim calcmode="lin" valueType="num">
                                      <p:cBhvr>
                                        <p:cTn id="31" dur="500" fill="hold"/>
                                        <p:tgtEl>
                                          <p:spTgt spid="4116"/>
                                        </p:tgtEl>
                                        <p:attrNameLst>
                                          <p:attrName>ppt_h</p:attrName>
                                        </p:attrNameLst>
                                      </p:cBhvr>
                                      <p:tavLst>
                                        <p:tav tm="0">
                                          <p:val>
                                            <p:fltVal val="0"/>
                                          </p:val>
                                        </p:tav>
                                        <p:tav tm="100000">
                                          <p:val>
                                            <p:strVal val="#ppt_h"/>
                                          </p:val>
                                        </p:tav>
                                      </p:tavLst>
                                    </p:anim>
                                    <p:animEffect transition="in" filter="fade">
                                      <p:cBhvr>
                                        <p:cTn id="32" dur="500"/>
                                        <p:tgtEl>
                                          <p:spTgt spid="411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4115"/>
                                        </p:tgtEl>
                                        <p:attrNameLst>
                                          <p:attrName>style.visibility</p:attrName>
                                        </p:attrNameLst>
                                      </p:cBhvr>
                                      <p:to>
                                        <p:strVal val="visible"/>
                                      </p:to>
                                    </p:set>
                                    <p:anim calcmode="lin" valueType="num">
                                      <p:cBhvr>
                                        <p:cTn id="36" dur="500" fill="hold"/>
                                        <p:tgtEl>
                                          <p:spTgt spid="4115"/>
                                        </p:tgtEl>
                                        <p:attrNameLst>
                                          <p:attrName>ppt_w</p:attrName>
                                        </p:attrNameLst>
                                      </p:cBhvr>
                                      <p:tavLst>
                                        <p:tav tm="0">
                                          <p:val>
                                            <p:fltVal val="0"/>
                                          </p:val>
                                        </p:tav>
                                        <p:tav tm="100000">
                                          <p:val>
                                            <p:strVal val="#ppt_w"/>
                                          </p:val>
                                        </p:tav>
                                      </p:tavLst>
                                    </p:anim>
                                    <p:anim calcmode="lin" valueType="num">
                                      <p:cBhvr>
                                        <p:cTn id="37" dur="500" fill="hold"/>
                                        <p:tgtEl>
                                          <p:spTgt spid="4115"/>
                                        </p:tgtEl>
                                        <p:attrNameLst>
                                          <p:attrName>ppt_h</p:attrName>
                                        </p:attrNameLst>
                                      </p:cBhvr>
                                      <p:tavLst>
                                        <p:tav tm="0">
                                          <p:val>
                                            <p:fltVal val="0"/>
                                          </p:val>
                                        </p:tav>
                                        <p:tav tm="100000">
                                          <p:val>
                                            <p:strVal val="#ppt_h"/>
                                          </p:val>
                                        </p:tav>
                                      </p:tavLst>
                                    </p:anim>
                                    <p:animEffect transition="in" filter="fade">
                                      <p:cBhvr>
                                        <p:cTn id="38" dur="500"/>
                                        <p:tgtEl>
                                          <p:spTgt spid="41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4113"/>
                                        </p:tgtEl>
                                        <p:attrNameLst>
                                          <p:attrName>style.visibility</p:attrName>
                                        </p:attrNameLst>
                                      </p:cBhvr>
                                      <p:to>
                                        <p:strVal val="visible"/>
                                      </p:to>
                                    </p:set>
                                    <p:anim calcmode="lin" valueType="num">
                                      <p:cBhvr>
                                        <p:cTn id="48" dur="500" fill="hold"/>
                                        <p:tgtEl>
                                          <p:spTgt spid="4113"/>
                                        </p:tgtEl>
                                        <p:attrNameLst>
                                          <p:attrName>ppt_w</p:attrName>
                                        </p:attrNameLst>
                                      </p:cBhvr>
                                      <p:tavLst>
                                        <p:tav tm="0">
                                          <p:val>
                                            <p:fltVal val="0"/>
                                          </p:val>
                                        </p:tav>
                                        <p:tav tm="100000">
                                          <p:val>
                                            <p:strVal val="#ppt_w"/>
                                          </p:val>
                                        </p:tav>
                                      </p:tavLst>
                                    </p:anim>
                                    <p:anim calcmode="lin" valueType="num">
                                      <p:cBhvr>
                                        <p:cTn id="49" dur="500" fill="hold"/>
                                        <p:tgtEl>
                                          <p:spTgt spid="4113"/>
                                        </p:tgtEl>
                                        <p:attrNameLst>
                                          <p:attrName>ppt_h</p:attrName>
                                        </p:attrNameLst>
                                      </p:cBhvr>
                                      <p:tavLst>
                                        <p:tav tm="0">
                                          <p:val>
                                            <p:fltVal val="0"/>
                                          </p:val>
                                        </p:tav>
                                        <p:tav tm="100000">
                                          <p:val>
                                            <p:strVal val="#ppt_h"/>
                                          </p:val>
                                        </p:tav>
                                      </p:tavLst>
                                    </p:anim>
                                    <p:animEffect transition="in" filter="fade">
                                      <p:cBhvr>
                                        <p:cTn id="50" dur="500"/>
                                        <p:tgtEl>
                                          <p:spTgt spid="4113"/>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112"/>
                                        </p:tgtEl>
                                        <p:attrNameLst>
                                          <p:attrName>style.visibility</p:attrName>
                                        </p:attrNameLst>
                                      </p:cBhvr>
                                      <p:to>
                                        <p:strVal val="visible"/>
                                      </p:to>
                                    </p:set>
                                    <p:anim calcmode="lin" valueType="num">
                                      <p:cBhvr>
                                        <p:cTn id="54" dur="500" fill="hold"/>
                                        <p:tgtEl>
                                          <p:spTgt spid="4112"/>
                                        </p:tgtEl>
                                        <p:attrNameLst>
                                          <p:attrName>ppt_w</p:attrName>
                                        </p:attrNameLst>
                                      </p:cBhvr>
                                      <p:tavLst>
                                        <p:tav tm="0">
                                          <p:val>
                                            <p:fltVal val="0"/>
                                          </p:val>
                                        </p:tav>
                                        <p:tav tm="100000">
                                          <p:val>
                                            <p:strVal val="#ppt_w"/>
                                          </p:val>
                                        </p:tav>
                                      </p:tavLst>
                                    </p:anim>
                                    <p:anim calcmode="lin" valueType="num">
                                      <p:cBhvr>
                                        <p:cTn id="55" dur="500" fill="hold"/>
                                        <p:tgtEl>
                                          <p:spTgt spid="4112"/>
                                        </p:tgtEl>
                                        <p:attrNameLst>
                                          <p:attrName>ppt_h</p:attrName>
                                        </p:attrNameLst>
                                      </p:cBhvr>
                                      <p:tavLst>
                                        <p:tav tm="0">
                                          <p:val>
                                            <p:fltVal val="0"/>
                                          </p:val>
                                        </p:tav>
                                        <p:tav tm="100000">
                                          <p:val>
                                            <p:strVal val="#ppt_h"/>
                                          </p:val>
                                        </p:tav>
                                      </p:tavLst>
                                    </p:anim>
                                    <p:animEffect transition="in" filter="fade">
                                      <p:cBhvr>
                                        <p:cTn id="56" dur="500"/>
                                        <p:tgtEl>
                                          <p:spTgt spid="4112"/>
                                        </p:tgtEl>
                                      </p:cBhvr>
                                    </p:animEffect>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par>
                          <p:cTn id="80" fill="hold">
                            <p:stCondLst>
                              <p:cond delay="6000"/>
                            </p:stCondLst>
                            <p:childTnLst>
                              <p:par>
                                <p:cTn id="81" presetID="53" presetClass="entr" presetSubtype="16"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6500"/>
                            </p:stCondLst>
                            <p:childTnLst>
                              <p:par>
                                <p:cTn id="87" presetID="53" presetClass="entr" presetSubtype="16" fill="hold"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7000"/>
                            </p:stCondLst>
                            <p:childTnLst>
                              <p:par>
                                <p:cTn id="93" presetID="53" presetClass="entr" presetSubtype="16"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40279"/>
            <a:ext cx="24384000" cy="1644650"/>
          </a:xfrm>
        </p:spPr>
        <p:txBody>
          <a:bodyPr>
            <a:noAutofit/>
          </a:bodyPr>
          <a:lstStyle/>
          <a:p>
            <a:r>
              <a:rPr lang="en-US" sz="4400" spc="-50" dirty="0" err="1">
                <a:solidFill>
                  <a:schemeClr val="bg1"/>
                </a:solidFill>
              </a:rPr>
              <a:t>Materiales</a:t>
            </a:r>
            <a:r>
              <a:rPr lang="en-US" sz="4400" spc="-50" dirty="0">
                <a:solidFill>
                  <a:schemeClr val="bg1"/>
                </a:solidFill>
              </a:rPr>
              <a:t> – </a:t>
            </a:r>
            <a:r>
              <a:rPr lang="en-US" sz="4400" spc="-50" dirty="0" err="1">
                <a:solidFill>
                  <a:schemeClr val="bg1"/>
                </a:solidFill>
              </a:rPr>
              <a:t>Gracia</a:t>
            </a:r>
            <a:r>
              <a:rPr lang="en-US" sz="4400" spc="-50" dirty="0">
                <a:solidFill>
                  <a:schemeClr val="bg1"/>
                </a:solidFill>
              </a:rPr>
              <a:t> </a:t>
            </a:r>
            <a:r>
              <a:rPr lang="en-US" sz="4400" spc="-50" dirty="0" err="1">
                <a:solidFill>
                  <a:schemeClr val="bg1"/>
                </a:solidFill>
              </a:rPr>
              <a:t>Santificadora</a:t>
            </a:r>
            <a:r>
              <a:rPr lang="en-US" sz="4400" spc="-50" dirty="0">
                <a:solidFill>
                  <a:schemeClr val="bg1"/>
                </a:solidFill>
              </a:rPr>
              <a:t> : </a:t>
            </a:r>
            <a:r>
              <a:rPr lang="es-GT" sz="4400" spc="-50" dirty="0">
                <a:solidFill>
                  <a:schemeClr val="bg1"/>
                </a:solidFill>
              </a:rPr>
              <a:t> Educación y crecimiento continuo para la vida y el servicio</a:t>
            </a:r>
            <a:endParaRPr lang="en-US" sz="4800" dirty="0">
              <a:solidFill>
                <a:srgbClr val="00B0F0"/>
              </a:solidFill>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510" y="2610256"/>
            <a:ext cx="2753768" cy="430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4503" y="8450910"/>
            <a:ext cx="3558458" cy="4690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750147" y="8526251"/>
            <a:ext cx="3613282" cy="4610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7025" y="8490483"/>
            <a:ext cx="3788806" cy="4704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8325455" y="8490483"/>
            <a:ext cx="3295070" cy="464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41893" y="2552560"/>
            <a:ext cx="283845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47985" y="2656715"/>
            <a:ext cx="3247034" cy="4263478"/>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6944528" y="2593321"/>
            <a:ext cx="3312368" cy="43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91198FD-99B3-3C46-947C-9AD01FB6A3B1}"/>
              </a:ext>
            </a:extLst>
          </p:cNvPr>
          <p:cNvPicPr>
            <a:picLocks noChangeAspect="1"/>
          </p:cNvPicPr>
          <p:nvPr/>
        </p:nvPicPr>
        <p:blipFill rotWithShape="1">
          <a:blip r:embed="rId3">
            <a:extLst>
              <a:ext uri="{28A0092B-C50C-407E-A947-70E740481C1C}">
                <a14:useLocalDpi xmlns:a14="http://schemas.microsoft.com/office/drawing/2010/main" val="0"/>
              </a:ext>
            </a:extLst>
          </a:blip>
          <a:srcRect l="32247" t="15043" r="30145" b="9826"/>
          <a:stretch/>
        </p:blipFill>
        <p:spPr>
          <a:xfrm>
            <a:off x="159027" y="318052"/>
            <a:ext cx="7924801" cy="9894547"/>
          </a:xfrm>
          <a:prstGeom prst="rect">
            <a:avLst/>
          </a:prstGeom>
          <a:ln>
            <a:solidFill>
              <a:schemeClr val="tx1"/>
            </a:solidFill>
          </a:ln>
        </p:spPr>
      </p:pic>
      <p:pic>
        <p:nvPicPr>
          <p:cNvPr id="8" name="Picture 7" descr="Graphical user interface, application, Word&#10;&#10;Description automatically generated">
            <a:extLst>
              <a:ext uri="{FF2B5EF4-FFF2-40B4-BE49-F238E27FC236}">
                <a16:creationId xmlns:a16="http://schemas.microsoft.com/office/drawing/2014/main" id="{1410348B-8909-DF44-9AF9-68CB88C2BF8A}"/>
              </a:ext>
            </a:extLst>
          </p:cNvPr>
          <p:cNvPicPr>
            <a:picLocks noChangeAspect="1"/>
          </p:cNvPicPr>
          <p:nvPr/>
        </p:nvPicPr>
        <p:blipFill rotWithShape="1">
          <a:blip r:embed="rId4">
            <a:extLst>
              <a:ext uri="{28A0092B-C50C-407E-A947-70E740481C1C}">
                <a14:useLocalDpi xmlns:a14="http://schemas.microsoft.com/office/drawing/2010/main" val="0"/>
              </a:ext>
            </a:extLst>
          </a:blip>
          <a:srcRect l="32681" t="14001" r="29710" b="7043"/>
          <a:stretch/>
        </p:blipFill>
        <p:spPr>
          <a:xfrm>
            <a:off x="8269360" y="325624"/>
            <a:ext cx="7924801" cy="10398435"/>
          </a:xfrm>
          <a:prstGeom prst="rect">
            <a:avLst/>
          </a:prstGeom>
          <a:ln>
            <a:solidFill>
              <a:schemeClr val="tx1"/>
            </a:solidFill>
          </a:ln>
        </p:spPr>
      </p:pic>
      <p:pic>
        <p:nvPicPr>
          <p:cNvPr id="10" name="Picture 9" descr="Graphical user interface, text, application, Word&#10;&#10;Description automatically generated">
            <a:extLst>
              <a:ext uri="{FF2B5EF4-FFF2-40B4-BE49-F238E27FC236}">
                <a16:creationId xmlns:a16="http://schemas.microsoft.com/office/drawing/2014/main" id="{76488652-85AD-C448-B51A-6D19CB6F5378}"/>
              </a:ext>
            </a:extLst>
          </p:cNvPr>
          <p:cNvPicPr>
            <a:picLocks noChangeAspect="1"/>
          </p:cNvPicPr>
          <p:nvPr/>
        </p:nvPicPr>
        <p:blipFill rotWithShape="1">
          <a:blip r:embed="rId5">
            <a:extLst>
              <a:ext uri="{28A0092B-C50C-407E-A947-70E740481C1C}">
                <a14:useLocalDpi xmlns:a14="http://schemas.microsoft.com/office/drawing/2010/main" val="0"/>
              </a:ext>
            </a:extLst>
          </a:blip>
          <a:srcRect l="32681" t="14001" r="29710" b="7043"/>
          <a:stretch/>
        </p:blipFill>
        <p:spPr>
          <a:xfrm>
            <a:off x="16379684" y="407029"/>
            <a:ext cx="7924801" cy="10398435"/>
          </a:xfrm>
          <a:prstGeom prst="rect">
            <a:avLst/>
          </a:prstGeom>
          <a:ln>
            <a:solidFill>
              <a:schemeClr val="tx1"/>
            </a:solidFill>
          </a:ln>
        </p:spPr>
      </p:pic>
      <p:sp>
        <p:nvSpPr>
          <p:cNvPr id="11" name="Rectangle 10">
            <a:extLst>
              <a:ext uri="{FF2B5EF4-FFF2-40B4-BE49-F238E27FC236}">
                <a16:creationId xmlns:a16="http://schemas.microsoft.com/office/drawing/2014/main" id="{0341F71B-925C-8D41-83AB-F5BB319443BC}"/>
              </a:ext>
            </a:extLst>
          </p:cNvPr>
          <p:cNvSpPr/>
          <p:nvPr/>
        </p:nvSpPr>
        <p:spPr>
          <a:xfrm>
            <a:off x="-304801" y="11836570"/>
            <a:ext cx="24609285" cy="923330"/>
          </a:xfrm>
          <a:prstGeom prst="rect">
            <a:avLst/>
          </a:prstGeom>
        </p:spPr>
        <p:txBody>
          <a:bodyPr wrap="square">
            <a:spAutoFit/>
          </a:bodyPr>
          <a:lstStyle/>
          <a:p>
            <a:r>
              <a:rPr lang="en-US" sz="5400" b="0" dirty="0" err="1"/>
              <a:t>Recursos</a:t>
            </a:r>
            <a:r>
              <a:rPr lang="en-US" sz="5400" b="0" dirty="0"/>
              <a:t> </a:t>
            </a:r>
            <a:r>
              <a:rPr lang="en-US" sz="5400" b="0" dirty="0" err="1"/>
              <a:t>adicionales</a:t>
            </a:r>
            <a:r>
              <a:rPr lang="en-US" sz="5400" b="0" dirty="0"/>
              <a:t> para el </a:t>
            </a:r>
            <a:r>
              <a:rPr lang="en-US" sz="5400" b="0" dirty="0" err="1"/>
              <a:t>discipulado</a:t>
            </a:r>
            <a:r>
              <a:rPr lang="en-US" sz="5400" b="0" dirty="0"/>
              <a:t> de El Sendero </a:t>
            </a:r>
            <a:r>
              <a:rPr lang="en-US" sz="5400" b="0" dirty="0" err="1"/>
              <a:t>en</a:t>
            </a:r>
            <a:r>
              <a:rPr lang="en-US" sz="5400" b="0" dirty="0"/>
              <a:t> la </a:t>
            </a:r>
            <a:r>
              <a:rPr lang="en-US" sz="5400" b="0" dirty="0" err="1"/>
              <a:t>Gracia</a:t>
            </a:r>
            <a:endParaRPr lang="en-US" sz="5400" b="0" dirty="0"/>
          </a:p>
        </p:txBody>
      </p:sp>
    </p:spTree>
    <p:extLst>
      <p:ext uri="{BB962C8B-B14F-4D97-AF65-F5344CB8AC3E}">
        <p14:creationId xmlns:p14="http://schemas.microsoft.com/office/powerpoint/2010/main" val="12623678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rotWithShape="1">
          <a:blip r:embed="rId3">
            <a:extLst>
              <a:ext uri="{28A0092B-C50C-407E-A947-70E740481C1C}">
                <a14:useLocalDpi xmlns:a14="http://schemas.microsoft.com/office/drawing/2010/main" val="0"/>
              </a:ext>
            </a:extLst>
          </a:blip>
          <a:srcRect l="27203" t="16041" r="27482" b="6944"/>
          <a:stretch/>
        </p:blipFill>
        <p:spPr>
          <a:xfrm>
            <a:off x="6654800" y="23368"/>
            <a:ext cx="10185400" cy="10819528"/>
          </a:xfrm>
          <a:prstGeom prst="rect">
            <a:avLst/>
          </a:prstGeom>
        </p:spPr>
      </p:pic>
      <p:sp>
        <p:nvSpPr>
          <p:cNvPr id="7" name="Oval 6">
            <a:extLst>
              <a:ext uri="{FF2B5EF4-FFF2-40B4-BE49-F238E27FC236}">
                <a16:creationId xmlns:a16="http://schemas.microsoft.com/office/drawing/2014/main" id="{AB612728-70DD-AA4E-85D9-96EB97D7910F}"/>
              </a:ext>
            </a:extLst>
          </p:cNvPr>
          <p:cNvSpPr/>
          <p:nvPr/>
        </p:nvSpPr>
        <p:spPr>
          <a:xfrm>
            <a:off x="8069591" y="2378341"/>
            <a:ext cx="3454896" cy="254374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97A21FE-FD77-BD45-81BD-F02B03005F1E}"/>
              </a:ext>
            </a:extLst>
          </p:cNvPr>
          <p:cNvSpPr txBox="1"/>
          <p:nvPr/>
        </p:nvSpPr>
        <p:spPr>
          <a:xfrm>
            <a:off x="2154534" y="11700186"/>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3176998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pic>
        <p:nvPicPr>
          <p:cNvPr id="10242" name="Picture 2" descr="Gift is considered valid only when it is made voluntarily">
            <a:extLst>
              <a:ext uri="{FF2B5EF4-FFF2-40B4-BE49-F238E27FC236}">
                <a16:creationId xmlns:a16="http://schemas.microsoft.com/office/drawing/2014/main" id="{FE823B74-C5A3-294E-BC02-220CCE42B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9" y="0"/>
            <a:ext cx="20827803" cy="138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121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3273" t="17943" r="14093" b="6097"/>
          <a:stretch/>
        </p:blipFill>
        <p:spPr>
          <a:xfrm>
            <a:off x="4363560" y="66562"/>
            <a:ext cx="15753240" cy="10296638"/>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4042768" y="1445568"/>
            <a:ext cx="6048672" cy="590465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7C3F7249-058C-A94A-B436-3F25A3B9E37B}"/>
              </a:ext>
            </a:extLst>
          </p:cNvPr>
          <p:cNvSpPr txBox="1"/>
          <p:nvPr/>
        </p:nvSpPr>
        <p:spPr>
          <a:xfrm>
            <a:off x="2154534" y="11700186"/>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172354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2043" t="14593" r="15772" b="5762"/>
          <a:stretch/>
        </p:blipFill>
        <p:spPr>
          <a:xfrm>
            <a:off x="3860799" y="66562"/>
            <a:ext cx="16077898" cy="11797692"/>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860799" y="-219160"/>
            <a:ext cx="7920880" cy="1271595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03CA080C-6579-4D47-9A69-60A8B94F04FC}"/>
              </a:ext>
            </a:extLst>
          </p:cNvPr>
          <p:cNvSpPr txBox="1"/>
          <p:nvPr/>
        </p:nvSpPr>
        <p:spPr>
          <a:xfrm>
            <a:off x="2154534" y="122170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4255336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0503" t="17629" r="12525" b="5779"/>
          <a:stretch/>
        </p:blipFill>
        <p:spPr>
          <a:xfrm>
            <a:off x="2505913" y="66562"/>
            <a:ext cx="18969971" cy="11797691"/>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251199" y="1320800"/>
            <a:ext cx="6364223" cy="2057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Oval 7">
            <a:extLst>
              <a:ext uri="{FF2B5EF4-FFF2-40B4-BE49-F238E27FC236}">
                <a16:creationId xmlns:a16="http://schemas.microsoft.com/office/drawing/2014/main" id="{E601DDA4-5ADA-5E41-BF24-B5FFA82F312E}"/>
              </a:ext>
            </a:extLst>
          </p:cNvPr>
          <p:cNvSpPr/>
          <p:nvPr/>
        </p:nvSpPr>
        <p:spPr>
          <a:xfrm>
            <a:off x="14947280" y="7772400"/>
            <a:ext cx="5118720" cy="12946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24075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1643039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t="15110" b="6759"/>
          <a:stretch/>
        </p:blipFill>
        <p:spPr>
          <a:xfrm>
            <a:off x="63425" y="103720"/>
            <a:ext cx="24050130" cy="11743974"/>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410225" y="5375966"/>
            <a:ext cx="10067236" cy="239643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8" name="Oval 7">
            <a:extLst>
              <a:ext uri="{FF2B5EF4-FFF2-40B4-BE49-F238E27FC236}">
                <a16:creationId xmlns:a16="http://schemas.microsoft.com/office/drawing/2014/main" id="{E601DDA4-5ADA-5E41-BF24-B5FFA82F312E}"/>
              </a:ext>
            </a:extLst>
          </p:cNvPr>
          <p:cNvSpPr/>
          <p:nvPr/>
        </p:nvSpPr>
        <p:spPr>
          <a:xfrm>
            <a:off x="12192000" y="7772400"/>
            <a:ext cx="3879016" cy="12722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23313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318895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004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580" y="96819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57837" y="69688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8602" y="2991571"/>
            <a:ext cx="718972" cy="718972"/>
          </a:xfrm>
          <a:prstGeom prst="rect">
            <a:avLst/>
          </a:prstGeom>
          <a:ln w="12700">
            <a:miter lim="400000"/>
          </a:ln>
        </p:spPr>
      </p:pic>
      <p:sp>
        <p:nvSpPr>
          <p:cNvPr id="11" name="TO GRACE">
            <a:extLst>
              <a:ext uri="{FF2B5EF4-FFF2-40B4-BE49-F238E27FC236}">
                <a16:creationId xmlns:a16="http://schemas.microsoft.com/office/drawing/2014/main" id="{2A713EA6-772D-954D-B669-DE2BB7919A01}"/>
              </a:ext>
            </a:extLst>
          </p:cNvPr>
          <p:cNvSpPr txBox="1"/>
          <p:nvPr/>
        </p:nvSpPr>
        <p:spPr>
          <a:xfrm>
            <a:off x="6343033" y="6548684"/>
            <a:ext cx="6237284" cy="618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sz="4400" dirty="0"/>
              <a:t>GRAC</a:t>
            </a:r>
            <a:r>
              <a:rPr lang="en-US" sz="4400" dirty="0"/>
              <a:t>IA SALVADORA</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8354389" y="2632173"/>
            <a:ext cx="7595028" cy="618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t>GRACIA SANTIFICADORA</a:t>
            </a:r>
          </a:p>
        </p:txBody>
      </p:sp>
      <p:sp>
        <p:nvSpPr>
          <p:cNvPr id="13" name="FROM GRACE">
            <a:extLst>
              <a:ext uri="{FF2B5EF4-FFF2-40B4-BE49-F238E27FC236}">
                <a16:creationId xmlns:a16="http://schemas.microsoft.com/office/drawing/2014/main" id="{4F24FBC3-E481-294C-855F-C61D4E58D701}"/>
              </a:ext>
            </a:extLst>
          </p:cNvPr>
          <p:cNvSpPr txBox="1"/>
          <p:nvPr/>
        </p:nvSpPr>
        <p:spPr>
          <a:xfrm>
            <a:off x="2285276" y="11146504"/>
            <a:ext cx="5871800" cy="612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sz="4350" dirty="0"/>
              <a:t>GRAC</a:t>
            </a:r>
            <a:r>
              <a:rPr lang="en-US" sz="4350" dirty="0"/>
              <a:t>IA PREVIENTE</a:t>
            </a:r>
          </a:p>
        </p:txBody>
      </p:sp>
    </p:spTree>
    <p:extLst>
      <p:ext uri="{BB962C8B-B14F-4D97-AF65-F5344CB8AC3E}">
        <p14:creationId xmlns:p14="http://schemas.microsoft.com/office/powerpoint/2010/main" val="175285941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iterate>
                                    <p:tmAbs val="0"/>
                                  </p:iterate>
                                  <p:childTnLst>
                                    <p:set>
                                      <p:cBhvr>
                                        <p:cTn id="15" fill="hold"/>
                                        <p:tgtEl>
                                          <p:spTgt spid="134"/>
                                        </p:tgtEl>
                                        <p:attrNameLst>
                                          <p:attrName>style.visibility</p:attrName>
                                        </p:attrNameLst>
                                      </p:cBhvr>
                                      <p:to>
                                        <p:strVal val="visible"/>
                                      </p:to>
                                    </p:set>
                                    <p:anim calcmode="lin" valueType="num">
                                      <p:cBhvr>
                                        <p:cTn id="16" dur="1000" fill="hold"/>
                                        <p:tgtEl>
                                          <p:spTgt spid="134"/>
                                        </p:tgtEl>
                                        <p:attrNameLst>
                                          <p:attrName>ppt_w</p:attrName>
                                        </p:attrNameLst>
                                      </p:cBhvr>
                                      <p:tavLst>
                                        <p:tav tm="0" fmla="#ppt_w*sin(2.5*pi*$)">
                                          <p:val>
                                            <p:fltVal val="0"/>
                                          </p:val>
                                        </p:tav>
                                        <p:tav tm="100000">
                                          <p:val>
                                            <p:fltVal val="1"/>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ppt_w</p:attrName>
                                        </p:attrNameLst>
                                      </p:cBhvr>
                                      <p:tavLst>
                                        <p:tav tm="0" fmla="#ppt_w*sin(2.5*pi*$)">
                                          <p:val>
                                            <p:fltVal val="0"/>
                                          </p:val>
                                        </p:tav>
                                        <p:tav tm="100000">
                                          <p:val>
                                            <p:fltVal val="1"/>
                                          </p:val>
                                        </p:tav>
                                      </p:tavLst>
                                    </p:anim>
                                    <p:anim calcmode="lin" valueType="num">
                                      <p:cBhvr>
                                        <p:cTn id="26" dur="1000" fill="hold"/>
                                        <p:tgtEl>
                                          <p:spTgt spid="135"/>
                                        </p:tgtEl>
                                        <p:attrNameLst>
                                          <p:attrName>ppt_h</p:attrName>
                                        </p:attrNameLst>
                                      </p:cBhvr>
                                      <p:tavLst>
                                        <p:tav tm="0">
                                          <p:val>
                                            <p:strVal val="#ppt_h"/>
                                          </p:val>
                                        </p:tav>
                                        <p:tav tm="100000">
                                          <p:val>
                                            <p:strVal val="#ppt_h"/>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1" grpId="0" animBg="1" advAuto="0"/>
      <p:bldP spid="12" grpId="0" animBg="1" advAuto="0"/>
      <p:bldP spid="13"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83BC01E1-AF85-CB43-BCEF-F2FDFAF2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480" y="4005606"/>
            <a:ext cx="7798536" cy="9748170"/>
          </a:xfrm>
          <a:prstGeom prst="rect">
            <a:avLst/>
          </a:prstGeom>
        </p:spPr>
      </p:pic>
      <p:sp>
        <p:nvSpPr>
          <p:cNvPr id="10" name="I am the way…">
            <a:extLst>
              <a:ext uri="{FF2B5EF4-FFF2-40B4-BE49-F238E27FC236}">
                <a16:creationId xmlns:a16="http://schemas.microsoft.com/office/drawing/2014/main" id="{C4464180-874D-B14D-845E-5BA3AE815BD4}"/>
              </a:ext>
            </a:extLst>
          </p:cNvPr>
          <p:cNvSpPr txBox="1"/>
          <p:nvPr/>
        </p:nvSpPr>
        <p:spPr>
          <a:xfrm>
            <a:off x="146304" y="494210"/>
            <a:ext cx="24091392"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Aft>
                <a:spcPts val="2400"/>
              </a:spcAft>
              <a:defRPr sz="4000" b="0">
                <a:solidFill>
                  <a:srgbClr val="FFFFFF"/>
                </a:solidFill>
                <a:latin typeface="Gotham Light"/>
                <a:ea typeface="Gotham Light"/>
                <a:cs typeface="Gotham Light"/>
                <a:sym typeface="Gotham Light"/>
              </a:defRPr>
            </a:pPr>
            <a:r>
              <a:rPr lang="en-US" sz="8000" dirty="0" err="1">
                <a:solidFill>
                  <a:schemeClr val="bg1"/>
                </a:solidFill>
                <a:latin typeface="Gotham" panose="02000604030000020004" pitchFamily="2" charset="0"/>
                <a:sym typeface="Gotham Light"/>
              </a:rPr>
              <a:t>Próximos</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talleres</a:t>
            </a:r>
            <a:r>
              <a:rPr lang="en-US" sz="8000" dirty="0">
                <a:solidFill>
                  <a:schemeClr val="bg1"/>
                </a:solidFill>
                <a:latin typeface="Gotham" panose="02000604030000020004" pitchFamily="2" charset="0"/>
                <a:sym typeface="Gotham Light"/>
              </a:rPr>
              <a:t> para </a:t>
            </a:r>
            <a:r>
              <a:rPr lang="en-US" sz="8000" dirty="0" err="1">
                <a:solidFill>
                  <a:schemeClr val="bg1"/>
                </a:solidFill>
                <a:latin typeface="Gotham" panose="02000604030000020004" pitchFamily="2" charset="0"/>
                <a:sym typeface="Gotham Light"/>
              </a:rPr>
              <a:t>ayudarlo</a:t>
            </a:r>
            <a:r>
              <a:rPr lang="en-US" sz="8000" dirty="0">
                <a:solidFill>
                  <a:schemeClr val="bg1"/>
                </a:solidFill>
                <a:latin typeface="Gotham" panose="02000604030000020004" pitchFamily="2" charset="0"/>
                <a:sym typeface="Gotham Light"/>
              </a:rPr>
              <a:t> a </a:t>
            </a:r>
            <a:r>
              <a:rPr lang="en-US" sz="8000" dirty="0" err="1">
                <a:solidFill>
                  <a:schemeClr val="bg1"/>
                </a:solidFill>
                <a:latin typeface="Gotham" panose="02000604030000020004" pitchFamily="2" charset="0"/>
                <a:sym typeface="Gotham Light"/>
              </a:rPr>
              <a:t>acompañar</a:t>
            </a:r>
            <a:r>
              <a:rPr lang="en-US" sz="8000" dirty="0">
                <a:solidFill>
                  <a:schemeClr val="bg1"/>
                </a:solidFill>
                <a:latin typeface="Gotham" panose="02000604030000020004" pitchFamily="2" charset="0"/>
                <a:sym typeface="Gotham Light"/>
              </a:rPr>
              <a:t> </a:t>
            </a:r>
          </a:p>
          <a:p>
            <a:pPr>
              <a:spcAft>
                <a:spcPts val="2400"/>
              </a:spcAft>
              <a:defRPr sz="4000" b="0">
                <a:solidFill>
                  <a:srgbClr val="FFFFFF"/>
                </a:solidFill>
                <a:latin typeface="Gotham Light"/>
                <a:ea typeface="Gotham Light"/>
                <a:cs typeface="Gotham Light"/>
                <a:sym typeface="Gotham Light"/>
              </a:defRPr>
            </a:pPr>
            <a:r>
              <a:rPr lang="en-US" sz="8000" dirty="0">
                <a:solidFill>
                  <a:schemeClr val="bg1"/>
                </a:solidFill>
                <a:latin typeface="Gotham" panose="02000604030000020004" pitchFamily="2" charset="0"/>
                <a:sym typeface="Gotham Light"/>
              </a:rPr>
              <a:t>a </a:t>
            </a:r>
            <a:r>
              <a:rPr lang="en-US" sz="8000" dirty="0" err="1">
                <a:solidFill>
                  <a:schemeClr val="bg1"/>
                </a:solidFill>
                <a:latin typeface="Gotham" panose="02000604030000020004" pitchFamily="2" charset="0"/>
                <a:sym typeface="Gotham Light"/>
              </a:rPr>
              <a:t>otros</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en</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este</a:t>
            </a:r>
            <a:r>
              <a:rPr lang="en-US" sz="8000" dirty="0">
                <a:solidFill>
                  <a:schemeClr val="bg1"/>
                </a:solidFill>
                <a:latin typeface="Gotham" panose="02000604030000020004" pitchFamily="2" charset="0"/>
                <a:sym typeface="Gotham Light"/>
              </a:rPr>
              <a:t> Sendero </a:t>
            </a:r>
            <a:r>
              <a:rPr lang="en-US" sz="8000" dirty="0" err="1">
                <a:solidFill>
                  <a:schemeClr val="bg1"/>
                </a:solidFill>
                <a:latin typeface="Gotham" panose="02000604030000020004" pitchFamily="2" charset="0"/>
                <a:sym typeface="Gotham Light"/>
              </a:rPr>
              <a:t>en</a:t>
            </a:r>
            <a:r>
              <a:rPr lang="en-US" sz="8000" dirty="0">
                <a:solidFill>
                  <a:schemeClr val="bg1"/>
                </a:solidFill>
                <a:latin typeface="Gotham" panose="02000604030000020004" pitchFamily="2" charset="0"/>
                <a:sym typeface="Gotham Light"/>
              </a:rPr>
              <a:t> la </a:t>
            </a:r>
            <a:r>
              <a:rPr lang="en-US" sz="8000" dirty="0" err="1">
                <a:solidFill>
                  <a:schemeClr val="bg1"/>
                </a:solidFill>
                <a:latin typeface="Gotham" panose="02000604030000020004" pitchFamily="2" charset="0"/>
                <a:sym typeface="Gotham Light"/>
              </a:rPr>
              <a:t>Gracia</a:t>
            </a:r>
            <a:endParaRPr lang="en-US" sz="8000" dirty="0">
              <a:solidFill>
                <a:schemeClr val="bg1"/>
              </a:solidFill>
              <a:latin typeface="Gotham" panose="02000604030000020004" pitchFamily="2" charset="0"/>
              <a:sym typeface="Gotham Light"/>
            </a:endParaRPr>
          </a:p>
        </p:txBody>
      </p:sp>
    </p:spTree>
    <p:extLst>
      <p:ext uri="{BB962C8B-B14F-4D97-AF65-F5344CB8AC3E}">
        <p14:creationId xmlns:p14="http://schemas.microsoft.com/office/powerpoint/2010/main" val="169121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2461359" y="-125388"/>
            <a:ext cx="10751223" cy="137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no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21 </a:t>
            </a:r>
            <a:r>
              <a:rPr lang="en-US" sz="6600" dirty="0" err="1">
                <a:sym typeface="Gotham Light"/>
              </a:rPr>
              <a:t>agosto</a:t>
            </a:r>
            <a:r>
              <a:rPr lang="en-US" sz="6600" dirty="0">
                <a:sym typeface="Gotham Light"/>
              </a:rPr>
              <a:t> - </a:t>
            </a:r>
            <a:r>
              <a:rPr lang="en-US" sz="6600" i="1" dirty="0" err="1">
                <a:sym typeface="Gotham Light"/>
              </a:rPr>
              <a:t>Evangelismo</a:t>
            </a:r>
            <a:r>
              <a:rPr lang="en-US" sz="6600" i="1" dirty="0">
                <a:sym typeface="Gotham Light"/>
              </a:rPr>
              <a:t> y </a:t>
            </a:r>
            <a:r>
              <a:rPr lang="en-US" sz="6600" i="1" dirty="0" err="1">
                <a:sym typeface="Gotham Light"/>
              </a:rPr>
              <a:t>Gracia</a:t>
            </a:r>
            <a:r>
              <a:rPr lang="en-US" sz="6600" dirty="0">
                <a:sym typeface="Gotham Light"/>
              </a:rPr>
              <a:t>, por el Dr. Grant Zweigle, </a:t>
            </a:r>
            <a:r>
              <a:rPr lang="en-US" sz="6600" dirty="0" err="1">
                <a:sym typeface="Gotham Light"/>
              </a:rPr>
              <a:t>capacitador</a:t>
            </a:r>
            <a:r>
              <a:rPr lang="en-US" sz="6600" dirty="0">
                <a:sym typeface="Gotham Light"/>
              </a:rPr>
              <a:t> de </a:t>
            </a:r>
            <a:r>
              <a:rPr lang="en-US" sz="6600" dirty="0" err="1">
                <a:sym typeface="Gotham Light"/>
              </a:rPr>
              <a:t>misiones</a:t>
            </a:r>
            <a:r>
              <a:rPr lang="en-US" sz="6600" dirty="0">
                <a:sym typeface="Gotham Light"/>
              </a:rPr>
              <a:t> </a:t>
            </a:r>
            <a:r>
              <a:rPr lang="en-US" sz="6600" dirty="0" err="1">
                <a:sym typeface="Gotham Light"/>
              </a:rPr>
              <a:t>globales</a:t>
            </a:r>
            <a:r>
              <a:rPr lang="en-US" sz="6600" dirty="0">
                <a:sym typeface="Gotham Light"/>
              </a:rPr>
              <a:t>, </a:t>
            </a:r>
            <a:r>
              <a:rPr lang="en-US" sz="6600" dirty="0" err="1">
                <a:sym typeface="Gotham Light"/>
              </a:rPr>
              <a:t>autor</a:t>
            </a:r>
            <a:r>
              <a:rPr lang="en-US" sz="6600" dirty="0">
                <a:sym typeface="Gotham Light"/>
              </a:rPr>
              <a:t> - </a:t>
            </a:r>
            <a:r>
              <a:rPr lang="en-US" sz="6600" i="1" dirty="0" err="1">
                <a:sym typeface="Gotham Light"/>
              </a:rPr>
              <a:t>Adoración</a:t>
            </a:r>
            <a:r>
              <a:rPr lang="en-US" sz="6600" i="1" dirty="0">
                <a:sym typeface="Gotham Light"/>
              </a:rPr>
              <a:t>, </a:t>
            </a:r>
            <a:r>
              <a:rPr lang="en-US" sz="6600" i="1" dirty="0" err="1">
                <a:sym typeface="Gotham Light"/>
              </a:rPr>
              <a:t>asombro</a:t>
            </a:r>
            <a:r>
              <a:rPr lang="en-US" sz="6600" i="1" dirty="0">
                <a:sym typeface="Gotham Light"/>
              </a:rPr>
              <a:t>, e </a:t>
            </a:r>
            <a:r>
              <a:rPr lang="en-US" sz="6600" i="1" dirty="0" err="1">
                <a:sym typeface="Gotham Light"/>
              </a:rPr>
              <a:t>interacción</a:t>
            </a:r>
            <a:endParaRPr lang="en-US" sz="6600" i="1" dirty="0">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520983" y="-72585"/>
            <a:ext cx="2134203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Graphical user interface&#10;&#10;Description automatically generated with medium confidence">
            <a:extLst>
              <a:ext uri="{FF2B5EF4-FFF2-40B4-BE49-F238E27FC236}">
                <a16:creationId xmlns:a16="http://schemas.microsoft.com/office/drawing/2014/main" id="{ABBCD433-25C5-3448-91B2-DE8451EC2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64994"/>
            <a:ext cx="9702800" cy="12128500"/>
          </a:xfrm>
          <a:prstGeom prst="rect">
            <a:avLst/>
          </a:prstGeom>
        </p:spPr>
      </p:pic>
    </p:spTree>
    <p:extLst>
      <p:ext uri="{BB962C8B-B14F-4D97-AF65-F5344CB8AC3E}">
        <p14:creationId xmlns:p14="http://schemas.microsoft.com/office/powerpoint/2010/main" val="197299031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3472" y="-5554238"/>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97967" y="569279"/>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0014856" y="3791496"/>
            <a:ext cx="13584197" cy="7212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18 </a:t>
            </a:r>
            <a:r>
              <a:rPr lang="en-US" sz="6600" dirty="0" err="1">
                <a:sym typeface="Gotham Light"/>
              </a:rPr>
              <a:t>septiembre</a:t>
            </a:r>
            <a:r>
              <a:rPr lang="en-US" sz="6600" dirty="0">
                <a:sym typeface="Gotham Light"/>
              </a:rPr>
              <a:t> - </a:t>
            </a:r>
            <a:r>
              <a:rPr lang="en-US" sz="6600" i="1" dirty="0">
                <a:sym typeface="Gotham Light"/>
              </a:rPr>
              <a:t>Discipulando a las personas </a:t>
            </a:r>
            <a:r>
              <a:rPr lang="en-US" sz="6600" i="1" dirty="0" err="1">
                <a:sym typeface="Gotham Light"/>
              </a:rPr>
              <a:t>en</a:t>
            </a:r>
            <a:r>
              <a:rPr lang="en-US" sz="6600" i="1" dirty="0">
                <a:sym typeface="Gotham Light"/>
              </a:rPr>
              <a:t> las </a:t>
            </a:r>
            <a:r>
              <a:rPr lang="en-US" sz="6600" i="1" dirty="0" err="1">
                <a:sym typeface="Gotham Light"/>
              </a:rPr>
              <a:t>áreas</a:t>
            </a:r>
            <a:r>
              <a:rPr lang="en-US" sz="6600" i="1" dirty="0">
                <a:sym typeface="Gotham Light"/>
              </a:rPr>
              <a:t> </a:t>
            </a:r>
            <a:r>
              <a:rPr lang="en-US" sz="6600" i="1" dirty="0" err="1">
                <a:sym typeface="Gotham Light"/>
              </a:rPr>
              <a:t>urbanas</a:t>
            </a:r>
            <a:r>
              <a:rPr lang="en-US" sz="6600" i="1" dirty="0">
                <a:sym typeface="Gotham Light"/>
              </a:rPr>
              <a:t> a lo largo del Sendero </a:t>
            </a:r>
            <a:r>
              <a:rPr lang="en-US" sz="6600" i="1" dirty="0" err="1">
                <a:sym typeface="Gotham Light"/>
              </a:rPr>
              <a:t>en</a:t>
            </a:r>
            <a:r>
              <a:rPr lang="en-US" sz="6600" i="1" dirty="0">
                <a:sym typeface="Gotham Light"/>
              </a:rPr>
              <a:t> la </a:t>
            </a:r>
            <a:r>
              <a:rPr lang="en-US" sz="6600" i="1" dirty="0" err="1">
                <a:sym typeface="Gotham Light"/>
              </a:rPr>
              <a:t>Gracia</a:t>
            </a:r>
            <a:r>
              <a:rPr lang="en-US" sz="6600" dirty="0">
                <a:sym typeface="Gotham Light"/>
              </a:rPr>
              <a:t>, Dr. David </a:t>
            </a:r>
            <a:r>
              <a:rPr lang="en-US" sz="6600" dirty="0" err="1">
                <a:sym typeface="Gotham Light"/>
              </a:rPr>
              <a:t>Busic</a:t>
            </a:r>
            <a:r>
              <a:rPr lang="en-US" sz="6600" dirty="0">
                <a:sym typeface="Gotham Light"/>
              </a:rPr>
              <a:t>, </a:t>
            </a:r>
            <a:r>
              <a:rPr lang="en-US" sz="6600" dirty="0" err="1">
                <a:sym typeface="Gotham Light"/>
              </a:rPr>
              <a:t>Superintendente</a:t>
            </a:r>
            <a:r>
              <a:rPr lang="en-US" sz="6600" dirty="0">
                <a:sym typeface="Gotham Light"/>
              </a:rPr>
              <a:t> General, Autor - </a:t>
            </a:r>
            <a:r>
              <a:rPr lang="en-US" sz="6600" i="1" dirty="0">
                <a:sym typeface="Gotham Light"/>
              </a:rPr>
              <a:t>Camino, </a:t>
            </a:r>
            <a:r>
              <a:rPr lang="en-US" sz="6600" i="1" dirty="0" err="1">
                <a:sym typeface="Gotham Light"/>
              </a:rPr>
              <a:t>verdad</a:t>
            </a:r>
            <a:r>
              <a:rPr lang="en-US" sz="6600" i="1" dirty="0">
                <a:sym typeface="Gotham Light"/>
              </a:rPr>
              <a:t>, </a:t>
            </a:r>
            <a:r>
              <a:rPr lang="en-US" sz="6600" i="1" dirty="0" err="1">
                <a:sym typeface="Gotham Light"/>
              </a:rPr>
              <a:t>vida</a:t>
            </a:r>
            <a:r>
              <a:rPr lang="en-US" sz="6600" i="1" dirty="0">
                <a:sym typeface="Gotham Light"/>
              </a:rPr>
              <a:t>; La ciudad: </a:t>
            </a:r>
            <a:r>
              <a:rPr lang="en-US" sz="6600" i="1" dirty="0" err="1">
                <a:sym typeface="Gotham Light"/>
              </a:rPr>
              <a:t>iglesias</a:t>
            </a:r>
            <a:r>
              <a:rPr lang="en-US" sz="6600" i="1" dirty="0">
                <a:sym typeface="Gotham Light"/>
              </a:rPr>
              <a:t> </a:t>
            </a:r>
            <a:r>
              <a:rPr lang="en-US" sz="6600" i="1" dirty="0" err="1">
                <a:sym typeface="Gotham Light"/>
              </a:rPr>
              <a:t>urbanas</a:t>
            </a:r>
            <a:r>
              <a:rPr lang="en-US" sz="6600" i="1" dirty="0">
                <a:sym typeface="Gotham Light"/>
              </a:rPr>
              <a:t> </a:t>
            </a:r>
            <a:r>
              <a:rPr lang="en-US" sz="6600" i="1" dirty="0" err="1">
                <a:sym typeface="Gotham Light"/>
              </a:rPr>
              <a:t>en</a:t>
            </a:r>
            <a:r>
              <a:rPr lang="en-US" sz="6600" i="1" dirty="0">
                <a:sym typeface="Gotham Light"/>
              </a:rPr>
              <a:t> la </a:t>
            </a:r>
            <a:r>
              <a:rPr lang="en-US" sz="6600" i="1" dirty="0" err="1">
                <a:sym typeface="Gotham Light"/>
              </a:rPr>
              <a:t>tradición</a:t>
            </a:r>
            <a:r>
              <a:rPr lang="en-US" sz="6600" i="1" dirty="0">
                <a:sym typeface="Gotham Light"/>
              </a:rPr>
              <a:t> </a:t>
            </a:r>
            <a:r>
              <a:rPr lang="en-US" sz="6600" i="1" dirty="0" err="1">
                <a:sym typeface="Gotham Light"/>
              </a:rPr>
              <a:t>wesleyana</a:t>
            </a:r>
            <a:r>
              <a:rPr lang="en-US" sz="6600" dirty="0">
                <a:sym typeface="Gotham Light"/>
              </a:rPr>
              <a:t> </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4260661B-2792-0A41-88ED-BFF0F91626F6}"/>
              </a:ext>
            </a:extLst>
          </p:cNvPr>
          <p:cNvSpPr txBox="1"/>
          <p:nvPr/>
        </p:nvSpPr>
        <p:spPr>
          <a:xfrm>
            <a:off x="1520983" y="-121073"/>
            <a:ext cx="2134203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482B91B0-2565-7445-9FA3-73EFF7870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1660723"/>
            <a:ext cx="9188798" cy="11485998"/>
          </a:xfrm>
          <a:prstGeom prst="rect">
            <a:avLst/>
          </a:prstGeom>
        </p:spPr>
      </p:pic>
    </p:spTree>
    <p:extLst>
      <p:ext uri="{BB962C8B-B14F-4D97-AF65-F5344CB8AC3E}">
        <p14:creationId xmlns:p14="http://schemas.microsoft.com/office/powerpoint/2010/main" val="8110136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713028" y="4283588"/>
            <a:ext cx="11628371" cy="6750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7200" dirty="0">
                <a:sym typeface="Gotham Light"/>
              </a:rPr>
              <a:t>16 </a:t>
            </a:r>
            <a:r>
              <a:rPr lang="en-US" sz="7200" dirty="0" err="1">
                <a:sym typeface="Gotham Light"/>
              </a:rPr>
              <a:t>octubre</a:t>
            </a:r>
            <a:r>
              <a:rPr lang="en-US" sz="7200" dirty="0">
                <a:sym typeface="Gotham Light"/>
              </a:rPr>
              <a:t> - </a:t>
            </a:r>
            <a:r>
              <a:rPr lang="en-US" sz="7200" i="1" dirty="0">
                <a:sym typeface="Gotham Light"/>
              </a:rPr>
              <a:t>Discipulando a los </a:t>
            </a:r>
            <a:r>
              <a:rPr lang="en-US" sz="7200" i="1" dirty="0" err="1">
                <a:sym typeface="Gotham Light"/>
              </a:rPr>
              <a:t>jóvenes</a:t>
            </a:r>
            <a:r>
              <a:rPr lang="en-US" sz="7200" i="1" dirty="0">
                <a:sym typeface="Gotham Light"/>
              </a:rPr>
              <a:t> a lo largo del Sendero </a:t>
            </a:r>
            <a:r>
              <a:rPr lang="en-US" sz="7200" i="1" dirty="0" err="1">
                <a:sym typeface="Gotham Light"/>
              </a:rPr>
              <a:t>en</a:t>
            </a:r>
            <a:r>
              <a:rPr lang="en-US" sz="7200" i="1" dirty="0">
                <a:sym typeface="Gotham Light"/>
              </a:rPr>
              <a:t> la </a:t>
            </a:r>
            <a:r>
              <a:rPr lang="en-US" sz="7200" i="1" dirty="0" err="1">
                <a:sym typeface="Gotham Light"/>
              </a:rPr>
              <a:t>Gracia</a:t>
            </a:r>
            <a:r>
              <a:rPr lang="en-US" sz="7200" dirty="0">
                <a:sym typeface="Gotham Light"/>
              </a:rPr>
              <a:t>, Rev. David González, Director de la JNI Global</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513B3083-0D30-2244-8203-6DAD02618918}"/>
              </a:ext>
            </a:extLst>
          </p:cNvPr>
          <p:cNvSpPr txBox="1"/>
          <p:nvPr/>
        </p:nvSpPr>
        <p:spPr>
          <a:xfrm>
            <a:off x="1520983" y="-72585"/>
            <a:ext cx="2134203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A picture containing text, outdoor&#10;&#10;Description automatically generated">
            <a:extLst>
              <a:ext uri="{FF2B5EF4-FFF2-40B4-BE49-F238E27FC236}">
                <a16:creationId xmlns:a16="http://schemas.microsoft.com/office/drawing/2014/main" id="{9E7F8BF6-77E7-C84E-9D04-A61C6E37D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0" y="1660723"/>
            <a:ext cx="9499600" cy="11874500"/>
          </a:xfrm>
          <a:prstGeom prst="rect">
            <a:avLst/>
          </a:prstGeom>
        </p:spPr>
      </p:pic>
    </p:spTree>
    <p:extLst>
      <p:ext uri="{BB962C8B-B14F-4D97-AF65-F5344CB8AC3E}">
        <p14:creationId xmlns:p14="http://schemas.microsoft.com/office/powerpoint/2010/main" val="276553883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190514" y="4560589"/>
            <a:ext cx="12150886" cy="6196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20 </a:t>
            </a:r>
            <a:r>
              <a:rPr lang="en-US" sz="6600" dirty="0" err="1">
                <a:sym typeface="Gotham Light"/>
              </a:rPr>
              <a:t>noviembre</a:t>
            </a:r>
            <a:r>
              <a:rPr lang="en-US" sz="6600" dirty="0">
                <a:sym typeface="Gotham Light"/>
              </a:rPr>
              <a:t> - </a:t>
            </a:r>
            <a:r>
              <a:rPr lang="en-US" sz="6600" i="1" dirty="0">
                <a:sym typeface="Gotham Light"/>
              </a:rPr>
              <a:t>Discipulando a los </a:t>
            </a:r>
            <a:r>
              <a:rPr lang="en-US" sz="6600" i="1" dirty="0" err="1">
                <a:sym typeface="Gotham Light"/>
              </a:rPr>
              <a:t>niños</a:t>
            </a:r>
            <a:r>
              <a:rPr lang="en-US" sz="6600" i="1" dirty="0">
                <a:sym typeface="Gotham Light"/>
              </a:rPr>
              <a:t> a lo largo del Sendero </a:t>
            </a:r>
            <a:r>
              <a:rPr lang="en-US" sz="6600" i="1" dirty="0" err="1">
                <a:sym typeface="Gotham Light"/>
              </a:rPr>
              <a:t>en</a:t>
            </a:r>
            <a:r>
              <a:rPr lang="en-US" sz="6600" i="1" dirty="0">
                <a:sym typeface="Gotham Light"/>
              </a:rPr>
              <a:t> la </a:t>
            </a:r>
            <a:r>
              <a:rPr lang="en-US" sz="6600" i="1" dirty="0" err="1">
                <a:sym typeface="Gotham Light"/>
              </a:rPr>
              <a:t>Gracia</a:t>
            </a:r>
            <a:r>
              <a:rPr lang="en-US" sz="6600" dirty="0">
                <a:sym typeface="Gotham Light"/>
              </a:rPr>
              <a:t>, Dr. Stephen Gualberto, </a:t>
            </a:r>
            <a:r>
              <a:rPr lang="en-US" sz="6600" dirty="0" err="1">
                <a:sym typeface="Gotham Light"/>
              </a:rPr>
              <a:t>Oficina</a:t>
            </a:r>
            <a:r>
              <a:rPr lang="en-US" sz="6600" dirty="0">
                <a:sym typeface="Gotham Light"/>
              </a:rPr>
              <a:t> Global de </a:t>
            </a:r>
            <a:r>
              <a:rPr lang="en-US" sz="6600" dirty="0" err="1">
                <a:sym typeface="Gotham Light"/>
              </a:rPr>
              <a:t>Ministerios</a:t>
            </a:r>
            <a:r>
              <a:rPr lang="en-US" sz="6600" dirty="0">
                <a:sym typeface="Gotham Light"/>
              </a:rPr>
              <a:t> </a:t>
            </a:r>
            <a:r>
              <a:rPr lang="en-US" sz="6600" dirty="0" err="1">
                <a:sym typeface="Gotham Light"/>
              </a:rPr>
              <a:t>Nazarenos</a:t>
            </a:r>
            <a:r>
              <a:rPr lang="en-US" sz="6600" dirty="0">
                <a:sym typeface="Gotham Light"/>
              </a:rPr>
              <a:t> de </a:t>
            </a:r>
            <a:r>
              <a:rPr lang="en-US" sz="6600" dirty="0" err="1">
                <a:sym typeface="Gotham Light"/>
              </a:rPr>
              <a:t>Compasión</a:t>
            </a:r>
            <a:endParaRPr lang="en-US" sz="6600" dirty="0">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0482788E-F166-2D47-AA69-E8A52718E257}"/>
              </a:ext>
            </a:extLst>
          </p:cNvPr>
          <p:cNvSpPr txBox="1"/>
          <p:nvPr/>
        </p:nvSpPr>
        <p:spPr>
          <a:xfrm>
            <a:off x="1520983" y="-72585"/>
            <a:ext cx="2134203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0D6150A4-6C6F-3C41-B411-5C2300C35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9" y="1827413"/>
            <a:ext cx="9193809" cy="11492261"/>
          </a:xfrm>
          <a:prstGeom prst="rect">
            <a:avLst/>
          </a:prstGeom>
        </p:spPr>
      </p:pic>
    </p:spTree>
    <p:extLst>
      <p:ext uri="{BB962C8B-B14F-4D97-AF65-F5344CB8AC3E}">
        <p14:creationId xmlns:p14="http://schemas.microsoft.com/office/powerpoint/2010/main" val="5140063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grpSp>
        <p:nvGrpSpPr>
          <p:cNvPr id="172" name="Group"/>
          <p:cNvGrpSpPr/>
          <p:nvPr/>
        </p:nvGrpSpPr>
        <p:grpSpPr>
          <a:xfrm>
            <a:off x="-828675" y="-1949364"/>
            <a:ext cx="25212675" cy="18926566"/>
            <a:chOff x="-828675" y="-1944271"/>
            <a:chExt cx="25212675" cy="18926565"/>
          </a:xfrm>
        </p:grpSpPr>
        <p:pic>
          <p:nvPicPr>
            <p:cNvPr id="170" name="annie-spratt-746987-unsplash.jpg" descr="annie-spratt-746987-unsplash.jpg"/>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5"/>
            <a:stretch>
              <a:fillRect/>
            </a:stretch>
          </p:blipFill>
          <p:spPr>
            <a:xfrm>
              <a:off x="-828675" y="-1944271"/>
              <a:ext cx="25158873" cy="18926565"/>
            </a:xfrm>
            <a:prstGeom prst="rect">
              <a:avLst/>
            </a:prstGeom>
            <a:ln w="12700" cap="flat">
              <a:noFill/>
              <a:miter lim="400000"/>
            </a:ln>
            <a:effectLst/>
          </p:spPr>
        </p:pic>
      </p:grpSp>
      <p:sp>
        <p:nvSpPr>
          <p:cNvPr id="174" name="A JOURNEY"/>
          <p:cNvSpPr txBox="1"/>
          <p:nvPr/>
        </p:nvSpPr>
        <p:spPr>
          <a:xfrm>
            <a:off x="2016034" y="3630803"/>
            <a:ext cx="20316825" cy="7766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16600" dirty="0"/>
              <a:t>Jesús es la </a:t>
            </a:r>
            <a:r>
              <a:rPr lang="en-US" sz="16600" dirty="0" err="1"/>
              <a:t>máxima</a:t>
            </a:r>
            <a:r>
              <a:rPr lang="en-US" sz="16600" dirty="0"/>
              <a:t> </a:t>
            </a:r>
            <a:r>
              <a:rPr lang="en-US" sz="16600" dirty="0" err="1"/>
              <a:t>expresión</a:t>
            </a:r>
            <a:r>
              <a:rPr lang="en-US" sz="16600" dirty="0"/>
              <a:t> del </a:t>
            </a:r>
            <a:r>
              <a:rPr lang="en-US" sz="16600" dirty="0" err="1"/>
              <a:t>amor</a:t>
            </a:r>
            <a:r>
              <a:rPr lang="en-US" sz="16600" dirty="0"/>
              <a:t> </a:t>
            </a:r>
            <a:r>
              <a:rPr lang="en-US" sz="16600" dirty="0" err="1"/>
              <a:t>deDios</a:t>
            </a:r>
            <a:r>
              <a:rPr lang="en-US" sz="16600" dirty="0"/>
              <a:t>, de </a:t>
            </a:r>
            <a:r>
              <a:rPr lang="en-US" sz="16600" dirty="0" err="1"/>
              <a:t>su</a:t>
            </a:r>
            <a:r>
              <a:rPr lang="en-US" sz="16600" dirty="0"/>
              <a:t> </a:t>
            </a:r>
            <a:r>
              <a:rPr lang="en-US" sz="16600" dirty="0" err="1"/>
              <a:t>gracia</a:t>
            </a:r>
            <a:r>
              <a:rPr lang="en-US" sz="16600" dirty="0"/>
              <a:t>.</a:t>
            </a:r>
            <a:endParaRPr sz="16600" dirty="0"/>
          </a:p>
        </p:txBody>
      </p:sp>
    </p:spTree>
    <p:extLst>
      <p:ext uri="{BB962C8B-B14F-4D97-AF65-F5344CB8AC3E}">
        <p14:creationId xmlns:p14="http://schemas.microsoft.com/office/powerpoint/2010/main" val="40599079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blinds(horizontal)">
                                      <p:cBhvr>
                                        <p:cTn id="10"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390043386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C82C1-7E31-3C47-9E40-14AFD86F4AB4}"/>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1873682" y="3615032"/>
            <a:ext cx="20421230" cy="6024268"/>
          </a:xfrm>
          <a:prstGeom prst="rect">
            <a:avLst/>
          </a:prstGeom>
        </p:spPr>
      </p:pic>
    </p:spTree>
    <p:extLst>
      <p:ext uri="{BB962C8B-B14F-4D97-AF65-F5344CB8AC3E}">
        <p14:creationId xmlns:p14="http://schemas.microsoft.com/office/powerpoint/2010/main" val="7183609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3" name="Group 2">
            <a:extLst>
              <a:ext uri="{FF2B5EF4-FFF2-40B4-BE49-F238E27FC236}">
                <a16:creationId xmlns:a16="http://schemas.microsoft.com/office/drawing/2014/main" id="{E5D371C0-9FB7-914E-B62D-7467B6B510D3}"/>
              </a:ext>
            </a:extLst>
          </p:cNvPr>
          <p:cNvGrpSpPr/>
          <p:nvPr/>
        </p:nvGrpSpPr>
        <p:grpSpPr>
          <a:xfrm>
            <a:off x="1431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5541779" y="5918830"/>
              <a:ext cx="2954445" cy="9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PREVENIENTE</a:t>
              </a:r>
              <a:endParaRPr sz="6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2096593"/>
              <a:ext cx="1197457" cy="1053369"/>
            </a:xfrm>
            <a:prstGeom prst="rect">
              <a:avLst/>
            </a:prstGeom>
            <a:ln w="12700">
              <a:miter lim="400000"/>
            </a:ln>
          </p:spPr>
        </p:pic>
      </p:grpSp>
      <p:grpSp>
        <p:nvGrpSpPr>
          <p:cNvPr id="4" name="Group 3">
            <a:extLst>
              <a:ext uri="{FF2B5EF4-FFF2-40B4-BE49-F238E27FC236}">
                <a16:creationId xmlns:a16="http://schemas.microsoft.com/office/drawing/2014/main" id="{B552D01C-12AB-4949-BAF2-177CCE06F015}"/>
              </a:ext>
            </a:extLst>
          </p:cNvPr>
          <p:cNvGrpSpPr/>
          <p:nvPr/>
        </p:nvGrpSpPr>
        <p:grpSpPr>
          <a:xfrm>
            <a:off x="82792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200960" y="7536175"/>
              <a:ext cx="2635883" cy="9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SALVADORA</a:t>
              </a:r>
              <a:endParaRPr sz="6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621787"/>
              <a:ext cx="1036266" cy="1036263"/>
            </a:xfrm>
            <a:prstGeom prst="rect">
              <a:avLst/>
            </a:prstGeom>
            <a:ln w="12700">
              <a:miter lim="400000"/>
            </a:ln>
          </p:spPr>
        </p:pic>
      </p:grpSp>
      <p:grpSp>
        <p:nvGrpSpPr>
          <p:cNvPr id="5" name="Group 4">
            <a:extLst>
              <a:ext uri="{FF2B5EF4-FFF2-40B4-BE49-F238E27FC236}">
                <a16:creationId xmlns:a16="http://schemas.microsoft.com/office/drawing/2014/main" id="{48795C34-EEEC-D54E-B99E-5FF7C6924EE9}"/>
              </a:ext>
            </a:extLst>
          </p:cNvPr>
          <p:cNvGrpSpPr/>
          <p:nvPr/>
        </p:nvGrpSpPr>
        <p:grpSpPr>
          <a:xfrm>
            <a:off x="16236780" y="-1812"/>
            <a:ext cx="7136300" cy="10700292"/>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7840397" y="5793100"/>
              <a:ext cx="3500553" cy="9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SANTIFICADORA</a:t>
              </a:r>
              <a:endParaRPr sz="6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907287"/>
              <a:ext cx="1034689" cy="1034685"/>
            </a:xfrm>
            <a:prstGeom prst="rect">
              <a:avLst/>
            </a:prstGeom>
            <a:ln w="12700">
              <a:miter lim="400000"/>
            </a:ln>
          </p:spPr>
        </p:pic>
      </p:grpSp>
    </p:spTree>
    <p:extLst>
      <p:ext uri="{BB962C8B-B14F-4D97-AF65-F5344CB8AC3E}">
        <p14:creationId xmlns:p14="http://schemas.microsoft.com/office/powerpoint/2010/main" val="1593395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92614" y="-5365233"/>
            <a:ext cx="13716001" cy="24369690"/>
          </a:xfrm>
          <a:prstGeom prst="rect">
            <a:avLst/>
          </a:prstGeom>
          <a:ln w="12700">
            <a:miter lim="400000"/>
          </a:ln>
        </p:spPr>
      </p:pic>
      <p:sp>
        <p:nvSpPr>
          <p:cNvPr id="153" name="Line"/>
          <p:cNvSpPr/>
          <p:nvPr/>
        </p:nvSpPr>
        <p:spPr>
          <a:xfrm rot="120000">
            <a:off x="-1452720" y="15428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8788103"/>
            <a:ext cx="1378529" cy="235564"/>
          </a:xfrm>
          <a:prstGeom prst="rect">
            <a:avLst/>
          </a:prstGeom>
          <a:ln w="12700">
            <a:miter lim="400000"/>
          </a:ln>
        </p:spPr>
      </p:pic>
      <p:grpSp>
        <p:nvGrpSpPr>
          <p:cNvPr id="10" name="Group">
            <a:extLst>
              <a:ext uri="{FF2B5EF4-FFF2-40B4-BE49-F238E27FC236}">
                <a16:creationId xmlns:a16="http://schemas.microsoft.com/office/drawing/2014/main" id="{E3096B67-1287-AB49-A897-D3BC42176CB8}"/>
              </a:ext>
            </a:extLst>
          </p:cNvPr>
          <p:cNvGrpSpPr/>
          <p:nvPr/>
        </p:nvGrpSpPr>
        <p:grpSpPr>
          <a:xfrm>
            <a:off x="12506464" y="877118"/>
            <a:ext cx="10565566" cy="6514078"/>
            <a:chOff x="0" y="0"/>
            <a:chExt cx="10565565" cy="6514077"/>
          </a:xfrm>
        </p:grpSpPr>
        <p:sp>
          <p:nvSpPr>
            <p:cNvPr id="11" name="Rectangle">
              <a:extLst>
                <a:ext uri="{FF2B5EF4-FFF2-40B4-BE49-F238E27FC236}">
                  <a16:creationId xmlns:a16="http://schemas.microsoft.com/office/drawing/2014/main" id="{5A22585A-BE3C-784E-958B-E15CC826EC0D}"/>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2" name="Image" descr="Image">
              <a:extLst>
                <a:ext uri="{FF2B5EF4-FFF2-40B4-BE49-F238E27FC236}">
                  <a16:creationId xmlns:a16="http://schemas.microsoft.com/office/drawing/2014/main" id="{28885F44-49EF-8846-9F32-B30E71A9DB44}"/>
                </a:ext>
              </a:extLst>
            </p:cNvPr>
            <p:cNvPicPr>
              <a:picLocks noChangeAspect="1"/>
            </p:cNvPicPr>
            <p:nvPr/>
          </p:nvPicPr>
          <p:blipFill>
            <a:blip r:embed="rId5"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3" name="I am the way…">
            <a:extLst>
              <a:ext uri="{FF2B5EF4-FFF2-40B4-BE49-F238E27FC236}">
                <a16:creationId xmlns:a16="http://schemas.microsoft.com/office/drawing/2014/main" id="{00520757-10AF-6C4F-93BF-68AB367C6CE6}"/>
              </a:ext>
            </a:extLst>
          </p:cNvPr>
          <p:cNvSpPr txBox="1"/>
          <p:nvPr/>
        </p:nvSpPr>
        <p:spPr>
          <a:xfrm>
            <a:off x="13952621" y="1183180"/>
            <a:ext cx="7122695" cy="5647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Yo</a:t>
            </a:r>
            <a:r>
              <a:rPr lang="en-US" sz="4800" b="0" dirty="0">
                <a:sym typeface="Gotham Light"/>
              </a:rPr>
              <a:t> soy el </a:t>
            </a:r>
            <a:r>
              <a:rPr lang="en-US" sz="4800" b="0" dirty="0" err="1">
                <a:sym typeface="Gotham Light"/>
              </a:rPr>
              <a:t>camino</a:t>
            </a:r>
            <a:r>
              <a:rPr lang="en-US" sz="48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800" b="0" dirty="0">
                <a:sym typeface="Gotham Light"/>
              </a:rPr>
              <a:t>y la </a:t>
            </a:r>
            <a:r>
              <a:rPr lang="en-US" sz="4800" b="0" dirty="0" err="1">
                <a:sym typeface="Gotham Light"/>
              </a:rPr>
              <a:t>verdad</a:t>
            </a:r>
            <a:r>
              <a:rPr lang="en-US" sz="4800" b="0" dirty="0">
                <a:sym typeface="Gotham Light"/>
              </a:rPr>
              <a:t>, y la </a:t>
            </a:r>
            <a:r>
              <a:rPr lang="en-US" sz="4800" b="0" dirty="0" err="1">
                <a:sym typeface="Gotham Light"/>
              </a:rPr>
              <a:t>vida</a:t>
            </a:r>
            <a:r>
              <a:rPr lang="en-US" sz="48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nadie</a:t>
            </a:r>
            <a:r>
              <a:rPr lang="en-US" sz="4800" b="0" dirty="0">
                <a:sym typeface="Gotham Light"/>
              </a:rPr>
              <a:t> </a:t>
            </a:r>
            <a:r>
              <a:rPr lang="en-US" sz="4800" b="0" dirty="0" err="1">
                <a:sym typeface="Gotham Light"/>
              </a:rPr>
              <a:t>viene</a:t>
            </a:r>
            <a:r>
              <a:rPr lang="en-US" sz="4800" b="0" dirty="0">
                <a:sym typeface="Gotham Light"/>
              </a:rPr>
              <a:t> al Padre, </a:t>
            </a:r>
          </a:p>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sino</a:t>
            </a:r>
            <a:r>
              <a:rPr lang="en-US" sz="4800" b="0" dirty="0">
                <a:sym typeface="Gotham Light"/>
              </a:rPr>
              <a:t> por </a:t>
            </a:r>
            <a:r>
              <a:rPr lang="en-US" sz="4800" b="0" dirty="0" err="1">
                <a:sym typeface="Gotham Light"/>
              </a:rPr>
              <a:t>mí</a:t>
            </a:r>
            <a:r>
              <a:rPr lang="en-US" sz="4800" b="0" dirty="0">
                <a:sym typeface="Gotham Light"/>
              </a:rPr>
              <a:t>.</a:t>
            </a:r>
            <a:endParaRPr sz="4800" dirty="0"/>
          </a:p>
          <a:p>
            <a:pPr>
              <a:lnSpc>
                <a:spcPct val="180000"/>
              </a:lnSpc>
              <a:defRPr sz="4000" cap="all">
                <a:solidFill>
                  <a:srgbClr val="FFC768"/>
                </a:solidFill>
                <a:latin typeface="Gotham Book"/>
                <a:ea typeface="Gotham Book"/>
                <a:cs typeface="Gotham Book"/>
                <a:sym typeface="Gotham Book"/>
              </a:defRPr>
            </a:pPr>
            <a:r>
              <a:rPr sz="4800" dirty="0"/>
              <a:t>J</a:t>
            </a:r>
            <a:r>
              <a:rPr lang="en-US" sz="4800" dirty="0"/>
              <a:t>UAN</a:t>
            </a:r>
            <a:r>
              <a:rPr sz="4800" dirty="0"/>
              <a:t> 14:6</a:t>
            </a:r>
          </a:p>
        </p:txBody>
      </p:sp>
      <p:sp>
        <p:nvSpPr>
          <p:cNvPr id="14" name="Shape">
            <a:extLst>
              <a:ext uri="{FF2B5EF4-FFF2-40B4-BE49-F238E27FC236}">
                <a16:creationId xmlns:a16="http://schemas.microsoft.com/office/drawing/2014/main" id="{BD874CC4-1027-B24E-AD84-4E393DED919D}"/>
              </a:ext>
            </a:extLst>
          </p:cNvPr>
          <p:cNvSpPr/>
          <p:nvPr/>
        </p:nvSpPr>
        <p:spPr>
          <a:xfrm>
            <a:off x="12853317" y="1225772"/>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box(out)">
                                      <p:cBhvr>
                                        <p:cTn id="7" dur="1000"/>
                                        <p:tgtEl>
                                          <p:spTgt spid="10"/>
                                        </p:tgtEl>
                                      </p:cBhvr>
                                    </p:animEffect>
                                  </p:childTnLst>
                                </p:cTn>
                              </p:par>
                              <p:par>
                                <p:cTn id="8" presetID="10" presetClass="entr" fill="hold" grpId="0" nodeType="withEffect">
                                  <p:stCondLst>
                                    <p:cond delay="0"/>
                                  </p:stCondLst>
                                  <p:iterate>
                                    <p:tmAbs val="0"/>
                                  </p:iterate>
                                  <p:childTnLst>
                                    <p:set>
                                      <p:cBhvr>
                                        <p:cTn id="9" fill="hold"/>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9" presetClass="entr" fill="hold" grpId="0" nodeType="withEffect">
                                  <p:stCondLst>
                                    <p:cond delay="0"/>
                                  </p:stCondLst>
                                  <p:iterate>
                                    <p:tmAbs val="0"/>
                                  </p:iterate>
                                  <p:childTnLst>
                                    <p:set>
                                      <p:cBhvr>
                                        <p:cTn id="12" fill="hold"/>
                                        <p:tgtEl>
                                          <p:spTgt spid="14"/>
                                        </p:tgtEl>
                                        <p:attrNameLst>
                                          <p:attrName>style.visibility</p:attrName>
                                        </p:attrNameLst>
                                      </p:cBhvr>
                                      <p:to>
                                        <p:strVal val="visible"/>
                                      </p:to>
                                    </p:set>
                                    <p:animEffect transition="in" filter="dissolve">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3" grpId="0" animBg="1" advAuto="0"/>
      <p:bldP spid="1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3" name="Group 2">
            <a:extLst>
              <a:ext uri="{FF2B5EF4-FFF2-40B4-BE49-F238E27FC236}">
                <a16:creationId xmlns:a16="http://schemas.microsoft.com/office/drawing/2014/main" id="{E5D371C0-9FB7-914E-B62D-7467B6B510D3}"/>
              </a:ext>
            </a:extLst>
          </p:cNvPr>
          <p:cNvGrpSpPr/>
          <p:nvPr/>
        </p:nvGrpSpPr>
        <p:grpSpPr>
          <a:xfrm>
            <a:off x="1431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5396605" y="5872477"/>
              <a:ext cx="3244793" cy="108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PREVENIENTE</a:t>
              </a:r>
              <a:endParaRPr sz="66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1725649"/>
              <a:ext cx="1197457" cy="1053369"/>
            </a:xfrm>
            <a:prstGeom prst="rect">
              <a:avLst/>
            </a:prstGeom>
            <a:ln w="12700">
              <a:miter lim="400000"/>
            </a:ln>
          </p:spPr>
        </p:pic>
      </p:grpSp>
      <p:grpSp>
        <p:nvGrpSpPr>
          <p:cNvPr id="4" name="Group 3">
            <a:extLst>
              <a:ext uri="{FF2B5EF4-FFF2-40B4-BE49-F238E27FC236}">
                <a16:creationId xmlns:a16="http://schemas.microsoft.com/office/drawing/2014/main" id="{B552D01C-12AB-4949-BAF2-177CCE06F015}"/>
              </a:ext>
            </a:extLst>
          </p:cNvPr>
          <p:cNvGrpSpPr/>
          <p:nvPr/>
        </p:nvGrpSpPr>
        <p:grpSpPr>
          <a:xfrm>
            <a:off x="82792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071260" y="7489822"/>
              <a:ext cx="2895284" cy="108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SALVADORA</a:t>
              </a:r>
              <a:endParaRPr sz="66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250843"/>
              <a:ext cx="1036266" cy="1036263"/>
            </a:xfrm>
            <a:prstGeom prst="rect">
              <a:avLst/>
            </a:prstGeom>
            <a:ln w="12700">
              <a:miter lim="400000"/>
            </a:ln>
          </p:spPr>
        </p:pic>
      </p:grpSp>
      <p:grpSp>
        <p:nvGrpSpPr>
          <p:cNvPr id="5" name="Group 4">
            <a:extLst>
              <a:ext uri="{FF2B5EF4-FFF2-40B4-BE49-F238E27FC236}">
                <a16:creationId xmlns:a16="http://schemas.microsoft.com/office/drawing/2014/main" id="{48795C34-EEEC-D54E-B99E-5FF7C6924EE9}"/>
              </a:ext>
            </a:extLst>
          </p:cNvPr>
          <p:cNvGrpSpPr/>
          <p:nvPr/>
        </p:nvGrpSpPr>
        <p:grpSpPr>
          <a:xfrm>
            <a:off x="16387127" y="235009"/>
            <a:ext cx="7136300" cy="10806811"/>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7710728" y="5752082"/>
              <a:ext cx="3846422" cy="1071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SANTIFICADORA</a:t>
              </a:r>
              <a:endParaRPr sz="66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536343"/>
              <a:ext cx="1034689" cy="1034685"/>
            </a:xfrm>
            <a:prstGeom prst="rect">
              <a:avLst/>
            </a:prstGeom>
            <a:ln w="12700">
              <a:miter lim="400000"/>
            </a:ln>
          </p:spPr>
        </p:pic>
      </p:grpSp>
      <p:sp>
        <p:nvSpPr>
          <p:cNvPr id="24" name="THE WAY">
            <a:extLst>
              <a:ext uri="{FF2B5EF4-FFF2-40B4-BE49-F238E27FC236}">
                <a16:creationId xmlns:a16="http://schemas.microsoft.com/office/drawing/2014/main" id="{759F57B8-C72F-D449-A3EA-68019664AE44}"/>
              </a:ext>
            </a:extLst>
          </p:cNvPr>
          <p:cNvSpPr txBox="1"/>
          <p:nvPr/>
        </p:nvSpPr>
        <p:spPr>
          <a:xfrm>
            <a:off x="1368628" y="6929036"/>
            <a:ext cx="5640968"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EL</a:t>
            </a:r>
            <a:r>
              <a:rPr lang="en-GT" sz="8000" dirty="0"/>
              <a:t> CAMINO</a:t>
            </a:r>
            <a:endParaRPr sz="8000" dirty="0">
              <a:latin typeface="Brandon Grotesque Bold"/>
              <a:ea typeface="Brandon Grotesque Bold"/>
              <a:cs typeface="Brandon Grotesque Bold"/>
              <a:sym typeface="Brandon Grotesque Bold"/>
            </a:endParaRPr>
          </a:p>
        </p:txBody>
      </p:sp>
      <p:sp>
        <p:nvSpPr>
          <p:cNvPr id="28" name="THE TRUTH">
            <a:extLst>
              <a:ext uri="{FF2B5EF4-FFF2-40B4-BE49-F238E27FC236}">
                <a16:creationId xmlns:a16="http://schemas.microsoft.com/office/drawing/2014/main" id="{48500152-BB71-424A-BE20-BE579D54D400}"/>
              </a:ext>
            </a:extLst>
          </p:cNvPr>
          <p:cNvSpPr txBox="1"/>
          <p:nvPr/>
        </p:nvSpPr>
        <p:spPr>
          <a:xfrm>
            <a:off x="9303298" y="4765290"/>
            <a:ext cx="5629746"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LA VERDAD</a:t>
            </a:r>
            <a:endParaRPr sz="8000" dirty="0">
              <a:latin typeface="Brandon Grotesque Bold"/>
              <a:ea typeface="Brandon Grotesque Bold"/>
              <a:cs typeface="Brandon Grotesque Bold"/>
              <a:sym typeface="Brandon Grotesque Bold"/>
            </a:endParaRPr>
          </a:p>
        </p:txBody>
      </p:sp>
      <p:sp>
        <p:nvSpPr>
          <p:cNvPr id="31" name="THE LIFE">
            <a:extLst>
              <a:ext uri="{FF2B5EF4-FFF2-40B4-BE49-F238E27FC236}">
                <a16:creationId xmlns:a16="http://schemas.microsoft.com/office/drawing/2014/main" id="{5B756823-0ADA-814A-89EB-4EE757A338E4}"/>
              </a:ext>
            </a:extLst>
          </p:cNvPr>
          <p:cNvSpPr txBox="1"/>
          <p:nvPr/>
        </p:nvSpPr>
        <p:spPr>
          <a:xfrm>
            <a:off x="18127901" y="3794074"/>
            <a:ext cx="3858429"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LA VIDA</a:t>
            </a:r>
            <a:endParaRPr sz="8000" dirty="0">
              <a:latin typeface="Brandon Grotesque Bold"/>
              <a:ea typeface="Brandon Grotesque Bold"/>
              <a:cs typeface="Brandon Grotesque Bold"/>
              <a:sym typeface="Brandon Grotesque Bold"/>
            </a:endParaRPr>
          </a:p>
        </p:txBody>
      </p:sp>
    </p:spTree>
    <p:extLst>
      <p:ext uri="{BB962C8B-B14F-4D97-AF65-F5344CB8AC3E}">
        <p14:creationId xmlns:p14="http://schemas.microsoft.com/office/powerpoint/2010/main" val="132533689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1"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17285</TotalTime>
  <Words>7202</Words>
  <Application>Microsoft Macintosh PowerPoint</Application>
  <PresentationFormat>Custom</PresentationFormat>
  <Paragraphs>461</Paragraphs>
  <Slides>61</Slides>
  <Notes>60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8" baseType="lpstr">
      <vt:lpstr>Arial</vt:lpstr>
      <vt:lpstr>Arial Rounded MT Bold</vt:lpstr>
      <vt:lpstr>Brandon Grotesque Black</vt:lpstr>
      <vt:lpstr>Brandon Grotesque Bold</vt:lpstr>
      <vt:lpstr>Brandon Grotesque Light</vt:lpstr>
      <vt:lpstr>Brandon Grotesque Medium</vt:lpstr>
      <vt:lpstr>Brandon Grotesque Regular</vt:lpstr>
      <vt:lpstr>Calibri</vt:lpstr>
      <vt:lpstr>Gotham</vt:lpstr>
      <vt:lpstr>Gotham Book</vt:lpstr>
      <vt:lpstr>Gotham Light</vt:lpstr>
      <vt:lpstr>Helvetica</vt:lpstr>
      <vt:lpstr>Helvetica Neue</vt:lpstr>
      <vt:lpstr>Helvetica Neue Light</vt:lpstr>
      <vt:lpstr>Helvetica Neue Medium</vt:lpstr>
      <vt:lpstr>White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Materiales – Gracia Salvadora - Creyentes nuevos (de la conversión al bautismo) </vt:lpstr>
      <vt:lpstr>PowerPoint Presentation</vt:lpstr>
      <vt:lpstr>PowerPoint Presentation</vt:lpstr>
      <vt:lpstr> Materiales – Gracia Salvadora: Niños (del bautismo a la membresía) </vt:lpstr>
      <vt:lpstr> Materiales – Gracia Santificadora: (de la membresía a la entera santificación y al compromiso para servir y ministrar) </vt:lpstr>
      <vt:lpstr>PowerPoint Presentation</vt:lpstr>
      <vt:lpstr>PowerPoint Presentation</vt:lpstr>
      <vt:lpstr>Materiales – Gracia Santificadora :  Educación y crecimiento continuo para la vida y el servicio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157</cp:revision>
  <dcterms:modified xsi:type="dcterms:W3CDTF">2021-07-25T14:51:26Z</dcterms:modified>
</cp:coreProperties>
</file>