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6" r:id="rId2"/>
    <p:sldId id="278" r:id="rId3"/>
    <p:sldId id="258" r:id="rId4"/>
    <p:sldId id="260" r:id="rId5"/>
    <p:sldId id="287" r:id="rId6"/>
    <p:sldId id="288" r:id="rId7"/>
    <p:sldId id="266" r:id="rId8"/>
    <p:sldId id="267" r:id="rId9"/>
    <p:sldId id="268" r:id="rId10"/>
    <p:sldId id="291" r:id="rId11"/>
    <p:sldId id="290" r:id="rId12"/>
    <p:sldId id="292" r:id="rId13"/>
    <p:sldId id="274" r:id="rId14"/>
    <p:sldId id="275" r:id="rId15"/>
    <p:sldId id="276" r:id="rId16"/>
    <p:sldId id="293" r:id="rId17"/>
  </p:sldIdLst>
  <p:sldSz cx="18288000" cy="10287000"/>
  <p:notesSz cx="6858000" cy="9144000"/>
  <p:embeddedFontLst>
    <p:embeddedFont>
      <p:font typeface="Anton" pitchFamily="2" charset="77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 Bold" panose="02000000000000000000" pitchFamily="2" charset="77"/>
      <p:regular r:id="rId28"/>
      <p:bold r:id="rId29"/>
    </p:embeddedFont>
    <p:embeddedFont>
      <p:font typeface="Poppins Medium" panose="02000000000000000000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7" autoAdjust="0"/>
    <p:restoredTop sz="94150" autoAdjust="0"/>
  </p:normalViewPr>
  <p:slideViewPr>
    <p:cSldViewPr>
      <p:cViewPr varScale="1">
        <p:scale>
          <a:sx n="62" d="100"/>
          <a:sy n="62" d="100"/>
        </p:scale>
        <p:origin x="216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A970-0FEE-AD4D-A7E2-B0852D14D3F5}" type="datetimeFigureOut">
              <a:rPr lang="es-GT" smtClean="0"/>
              <a:t>7/08/21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F8E2-AE32-824E-B1C8-CF5F434182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740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9F8E2-AE32-824E-B1C8-CF5F4341829A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30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8C0F97-2D74-D943-89B2-C0BB5D925899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CEB52-0F75-5642-8BAF-9F46D40E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39" r="19733" b="1109"/>
          <a:stretch>
            <a:fillRect/>
          </a:stretch>
        </p:blipFill>
        <p:spPr>
          <a:xfrm>
            <a:off x="10402567" y="0"/>
            <a:ext cx="8958095" cy="102839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65620972-30FC-AB46-9C9F-6A806C4E2946}"/>
              </a:ext>
            </a:extLst>
          </p:cNvPr>
          <p:cNvSpPr txBox="1"/>
          <p:nvPr/>
        </p:nvSpPr>
        <p:spPr>
          <a:xfrm>
            <a:off x="1046919" y="2772062"/>
            <a:ext cx="83087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altLang="en-US" sz="8000" dirty="0">
                <a:solidFill>
                  <a:schemeClr val="bg1"/>
                </a:solidFill>
                <a:latin typeface="Anton"/>
              </a:rPr>
              <a:t>Leadership d’Équipe et Relève</a:t>
            </a:r>
            <a:endParaRPr lang="es-ES_tradnl" sz="8000" dirty="0">
              <a:solidFill>
                <a:schemeClr val="bg1"/>
              </a:solidFill>
              <a:latin typeface="Anto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21D65C-7443-D24B-8302-EFC6B913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533400" y="9639300"/>
            <a:ext cx="1378215" cy="3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CA462-7EDF-4442-A2DE-4D0D5953E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8601635" y="253253"/>
            <a:ext cx="1378215" cy="31009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FFE6D5-212E-F94B-A7B9-B39BCB6805A4}"/>
              </a:ext>
            </a:extLst>
          </p:cNvPr>
          <p:cNvSpPr txBox="1"/>
          <p:nvPr/>
        </p:nvSpPr>
        <p:spPr>
          <a:xfrm>
            <a:off x="2593701" y="6362700"/>
            <a:ext cx="5788299" cy="47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9"/>
              </a:lnSpc>
            </a:pPr>
            <a:r>
              <a:rPr lang="es-GT" sz="5400" i="1" dirty="0"/>
              <a:t>Dr. Gustavo Crocker</a:t>
            </a:r>
            <a:endParaRPr lang="es-ES_tradnl" sz="7200" dirty="0">
              <a:solidFill>
                <a:srgbClr val="020F27"/>
              </a:solidFill>
              <a:ea typeface="Arimo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3623FEC-253C-1A4E-BDA9-A005D94AF495}"/>
              </a:ext>
            </a:extLst>
          </p:cNvPr>
          <p:cNvSpPr txBox="1"/>
          <p:nvPr/>
        </p:nvSpPr>
        <p:spPr>
          <a:xfrm>
            <a:off x="2325367" y="6799882"/>
            <a:ext cx="5533183" cy="42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algn="ctr">
              <a:lnSpc>
                <a:spcPts val="3415"/>
              </a:lnSpc>
            </a:pPr>
            <a:r>
              <a:rPr lang="en-US" altLang="en-US" sz="2800" spc="154" dirty="0">
                <a:solidFill>
                  <a:srgbClr val="FFFFFF"/>
                </a:solidFill>
                <a:ea typeface="Poppins Medium"/>
              </a:rPr>
              <a:t>General Superintendent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2642F2-FD80-6E41-9F4C-B95D59841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5" y="6834047"/>
            <a:ext cx="5045297" cy="50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43000" y="2634932"/>
            <a:ext cx="1522413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Combien de membres de votre équipe actuelle faisaient partie de cette équipe il y a un an?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Quelles tâches effectuez-vous au sein de votre équipe?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Qu'est-ce que vous aimez le plus dans votre équipe?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Qu'est-ce que vous n'aimez pas dans votre équipe?</a:t>
            </a:r>
            <a:endParaRPr lang="en-US" sz="4000" spc="129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6000" spc="-111" dirty="0">
                <a:solidFill>
                  <a:srgbClr val="3AA0AB"/>
                </a:solidFill>
                <a:latin typeface="Poppins Bold"/>
              </a:rPr>
              <a:t>Comprendre votre équipe</a:t>
            </a:r>
            <a:endParaRPr lang="en-US" sz="60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EC2F4F-C15F-9F4B-A1F6-56673B37B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4650998" y="2634932"/>
            <a:ext cx="3432272" cy="3480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923AD0B-EB69-E84A-8AAF-FC4816638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16" y="-1020367"/>
            <a:ext cx="3432272" cy="34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1695"/>
            <a:ext cx="18288000" cy="885304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9144" y="2293010"/>
            <a:ext cx="15609712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Se faire confiance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Lancer de quelque manière que ce soit pour faire le travail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Partager le même sens de la mission et du but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Résoudre un problème lorsqu'il survient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Sont-ils légitimement préoccupés par les perdus autour de vous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044573" y="297362"/>
            <a:ext cx="1219885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spc="-111" dirty="0">
                <a:solidFill>
                  <a:srgbClr val="3AA0AB"/>
                </a:solidFill>
                <a:latin typeface="Poppins Bold"/>
              </a:rPr>
              <a:t>Évaluer votre équipe : tous, certains, quelques-uns ou aucun</a:t>
            </a:r>
            <a:r>
              <a:rPr lang="es-GT" sz="4800" spc="-111" dirty="0">
                <a:solidFill>
                  <a:srgbClr val="3AA0AB"/>
                </a:solidFill>
                <a:latin typeface="Poppins Bold"/>
              </a:rPr>
              <a:t>…</a:t>
            </a:r>
            <a:endParaRPr lang="en-US" sz="48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2AF4EF-617B-FC4E-B4F0-94E6CA642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16" y="-1020367"/>
            <a:ext cx="3432272" cy="34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55808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99569" y="2409232"/>
            <a:ext cx="16688858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Écoutez-vous vraiment les uns les autres?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Se sentir à l'aise d'exprimer une opinion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Faire des compliments et des encouragements les uns aux autres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Sont-ils engagés dans le royaume de Dieu?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Valoriser les contributions des autres membres de l'équipe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spc="129" dirty="0">
                <a:solidFill>
                  <a:srgbClr val="3AA0AB"/>
                </a:solidFill>
                <a:latin typeface="Poppins Medium"/>
              </a:rPr>
              <a:t>Comprendre les priorités et les objectifs de notre équipe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2753572" y="457102"/>
            <a:ext cx="1278085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spc="-111" dirty="0">
                <a:solidFill>
                  <a:srgbClr val="3AA0AB"/>
                </a:solidFill>
                <a:latin typeface="Poppins Bold"/>
              </a:rPr>
              <a:t>Évaluer votre équipe : tous, certains, quelques-uns ou aucun</a:t>
            </a:r>
            <a:r>
              <a:rPr lang="es-GT" sz="4800" spc="-111" dirty="0">
                <a:solidFill>
                  <a:srgbClr val="3AA0AB"/>
                </a:solidFill>
                <a:latin typeface="Poppins Bold"/>
              </a:rPr>
              <a:t>…</a:t>
            </a:r>
            <a:endParaRPr lang="en-US" sz="48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786402"/>
            <a:ext cx="1378215" cy="3100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28D086-1A87-A347-9F10-500B7FB5B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16" y="-1020367"/>
            <a:ext cx="3432272" cy="34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8EE782DD-392B-764A-B7B3-FB37CE8A2E56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87339" y="9567439"/>
            <a:ext cx="1378215" cy="310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4220" t="2803" r="26844"/>
          <a:stretch>
            <a:fillRect/>
          </a:stretch>
        </p:blipFill>
        <p:spPr>
          <a:xfrm>
            <a:off x="11080022" y="0"/>
            <a:ext cx="6179278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2716691"/>
            <a:ext cx="99441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0500" spc="-114" dirty="0">
                <a:solidFill>
                  <a:srgbClr val="FFFFFF"/>
                </a:solidFill>
                <a:latin typeface="Poppins Medium"/>
              </a:rPr>
              <a:t>Succession de leadership : de Moïse à Josué</a:t>
            </a:r>
            <a:endParaRPr lang="en-US" sz="10500" spc="-114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0B1FC7-71BA-D242-9AAF-FF4E02EBC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78" y="7193968"/>
            <a:ext cx="4449844" cy="4449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3828731"/>
            <a:ext cx="11506200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Révélation Divine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Accompagnement, pas nomination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Encouragement</a:t>
            </a:r>
          </a:p>
          <a:p>
            <a:endParaRPr lang="fr-FR" dirty="0"/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Deutéronome 3:28</a:t>
            </a: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Nombres 27:18</a:t>
            </a: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Deutéronome 31:7-8</a:t>
            </a:r>
            <a:endParaRPr lang="es-GT" sz="4400" spc="154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0400" y="952500"/>
            <a:ext cx="1006855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6600" spc="-123" dirty="0">
                <a:solidFill>
                  <a:srgbClr val="3AA0AB"/>
                </a:solidFill>
                <a:latin typeface="Poppins Bold"/>
              </a:rPr>
              <a:t>Sélection et accompagnement</a:t>
            </a:r>
            <a:endParaRPr lang="en-US" sz="6600" spc="-123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70685F-9945-AD41-89E6-FFE39131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45534" r="47785" b="9024"/>
          <a:stretch/>
        </p:blipFill>
        <p:spPr>
          <a:xfrm>
            <a:off x="849364" y="2806186"/>
            <a:ext cx="4610100" cy="46746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95B780-3415-9241-B4BB-41E9C1C55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591300"/>
            <a:ext cx="5362439" cy="5362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26561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1152204" y="2943871"/>
            <a:ext cx="10694137" cy="531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5" lvl="1" algn="l">
              <a:lnSpc>
                <a:spcPts val="4514"/>
              </a:lnSpc>
            </a:pPr>
            <a:endParaRPr lang="en-US" sz="4400" dirty="0">
              <a:solidFill>
                <a:srgbClr val="0B747F"/>
              </a:solidFill>
              <a:latin typeface="Poppin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Le Leader comme un Mentor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Le Leader comme un Exemple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Le Leader comme un Protecteur</a:t>
            </a:r>
          </a:p>
          <a:p>
            <a:endParaRPr lang="fr-FR" sz="4400" spc="154" dirty="0">
              <a:solidFill>
                <a:srgbClr val="3AA0AB"/>
              </a:solidFill>
              <a:latin typeface="Poppins Medium"/>
            </a:endParaRP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Exode 24:13-14</a:t>
            </a: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Exode 32:17-18</a:t>
            </a: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Exode 33:11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912546"/>
            <a:ext cx="1069413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6600" spc="-123" dirty="0">
                <a:solidFill>
                  <a:srgbClr val="3AA0AB"/>
                </a:solidFill>
                <a:latin typeface="Poppins Bold"/>
              </a:rPr>
              <a:t>Développement par le Mentorat et l’Exemple</a:t>
            </a:r>
            <a:endParaRPr lang="en-US" sz="6600" spc="-123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26485F5-0B58-614E-BF8C-F765B6B2C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-3311" r="43781" b="44052"/>
          <a:stretch/>
        </p:blipFill>
        <p:spPr>
          <a:xfrm>
            <a:off x="12788165" y="1913842"/>
            <a:ext cx="5520267" cy="6096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B557C9-8EEB-D04B-BFD5-49F4AF88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794667"/>
            <a:ext cx="5159573" cy="515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4165342"/>
            <a:ext cx="115062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Le Principe de Délégation comme Signe de Succession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Vraie Délégation et non Intromission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0B747F"/>
                </a:solidFill>
                <a:latin typeface="Poppins Bold"/>
              </a:rPr>
              <a:t>Enseigner en Déléguant</a:t>
            </a:r>
          </a:p>
          <a:p>
            <a:endParaRPr lang="fr-FR" dirty="0"/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Exode 17:9, 11</a:t>
            </a:r>
          </a:p>
          <a:p>
            <a:pPr lvl="1"/>
            <a:r>
              <a:rPr lang="fr-FR" sz="4400" spc="154" dirty="0">
                <a:solidFill>
                  <a:srgbClr val="3AA0AB"/>
                </a:solidFill>
                <a:latin typeface="Poppins Medium"/>
              </a:rPr>
              <a:t>Nombre 11:28-29</a:t>
            </a:r>
            <a:endParaRPr lang="es-GT" sz="4400" spc="154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0400" y="713719"/>
            <a:ext cx="1006855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6600" spc="-111" dirty="0">
                <a:solidFill>
                  <a:srgbClr val="3AA0AB"/>
                </a:solidFill>
                <a:latin typeface="Poppins Bold"/>
              </a:rPr>
              <a:t>Délégation par l’Autonomisation et l’Enseignement</a:t>
            </a:r>
            <a:endParaRPr lang="en-US" sz="66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294ECA-963E-3547-9E43-92B18BC7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8" t="40741"/>
          <a:stretch/>
        </p:blipFill>
        <p:spPr>
          <a:xfrm>
            <a:off x="311791" y="2095500"/>
            <a:ext cx="5520267" cy="6096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1F10FA-F9B5-E446-9111-B2955FC99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591300"/>
            <a:ext cx="5362439" cy="53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1923221" y="-106792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400" y="2776160"/>
            <a:ext cx="14630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 fixe son objectif (1:4-11)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 vérifie la situation (2:11-16)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 forme une équipe (2:12)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 donne la vision (1:17-18)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 développe l’appropriation (1:18)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Ils font face à l’opposition ensemble (4, 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Ils accomplissent la tâche (7:1-3)*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altLang="en-US" sz="3600" spc="137" dirty="0">
                <a:solidFill>
                  <a:schemeClr val="bg1"/>
                </a:solidFill>
                <a:latin typeface="Poppins Medium"/>
              </a:rPr>
              <a:t>Ils célèbrent Dieu (8, 9, 10)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23EB16B-4F0C-E34A-B289-E956E509C929}"/>
              </a:ext>
            </a:extLst>
          </p:cNvPr>
          <p:cNvSpPr txBox="1"/>
          <p:nvPr/>
        </p:nvSpPr>
        <p:spPr>
          <a:xfrm>
            <a:off x="2362200" y="7547616"/>
            <a:ext cx="12816840" cy="140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GT" altLang="en-US" sz="3200" dirty="0">
                <a:solidFill>
                  <a:schemeClr val="bg1"/>
                </a:solidFill>
                <a:latin typeface="Poppins Bold"/>
              </a:rPr>
              <a:t>*</a:t>
            </a:r>
            <a:r>
              <a:rPr lang="fr-FR" altLang="en-US" sz="3200" dirty="0">
                <a:latin typeface="Book Antiqua" panose="02040602050305030304" pitchFamily="18" charset="0"/>
              </a:rPr>
              <a:t> </a:t>
            </a:r>
            <a:r>
              <a:rPr lang="fr-FR" altLang="en-US" sz="3200" dirty="0">
                <a:solidFill>
                  <a:schemeClr val="bg1"/>
                </a:solidFill>
                <a:latin typeface="Poppins Bold"/>
              </a:rPr>
              <a:t>Le leadership d'équipe ne se traduit pas toujours par la performance exécutive</a:t>
            </a:r>
            <a:endParaRPr lang="en-US" sz="3200" dirty="0">
              <a:solidFill>
                <a:schemeClr val="bg1"/>
              </a:solidFill>
              <a:latin typeface="Poppins Bold"/>
            </a:endParaRPr>
          </a:p>
          <a:p>
            <a:pPr>
              <a:lnSpc>
                <a:spcPts val="3324"/>
              </a:lnSpc>
            </a:pPr>
            <a:endParaRPr lang="en-US" sz="3000" dirty="0">
              <a:solidFill>
                <a:srgbClr val="0B747F"/>
              </a:solidFill>
              <a:ea typeface="Arimo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1607820" y="1247738"/>
            <a:ext cx="14325600" cy="132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02"/>
              </a:lnSpc>
              <a:spcBef>
                <a:spcPct val="0"/>
              </a:spcBef>
            </a:pPr>
            <a:r>
              <a:rPr lang="fr-FR" altLang="en-US" sz="4800" spc="-117" dirty="0">
                <a:latin typeface="Poppins Bold"/>
              </a:rPr>
              <a:t>Le Leadership Visionnaire de l’Équipe de Néhémie</a:t>
            </a:r>
            <a:endParaRPr lang="en-US" sz="4800" spc="-117" dirty="0">
              <a:latin typeface="Poppins 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4FFD07-EBC0-EB45-8549-0E220B914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5" b="54558"/>
          <a:stretch/>
        </p:blipFill>
        <p:spPr>
          <a:xfrm>
            <a:off x="13940789" y="2215638"/>
            <a:ext cx="4610100" cy="46746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F7A291-FAD6-BF44-B5F2-D31034760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591300"/>
            <a:ext cx="5362439" cy="53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92200" y="0"/>
            <a:ext cx="4495800" cy="10287000"/>
          </a:xfrm>
          <a:prstGeom prst="rect">
            <a:avLst/>
          </a:prstGeom>
          <a:solidFill>
            <a:srgbClr val="3AA0A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6301416" y="9567439"/>
            <a:ext cx="1378215" cy="3100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800100"/>
            <a:ext cx="12649199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5400" spc="-117" dirty="0">
                <a:solidFill>
                  <a:srgbClr val="0B747F"/>
                </a:solidFill>
                <a:latin typeface="Poppins Bold"/>
              </a:rPr>
              <a:t>Apprentissages personnels sur le travail en équipe</a:t>
            </a:r>
            <a:endParaRPr lang="en-US" sz="5400" spc="-117" dirty="0">
              <a:solidFill>
                <a:srgbClr val="0B747F"/>
              </a:solidFill>
              <a:latin typeface="Poppins Bold"/>
            </a:endParaRPr>
          </a:p>
          <a:p>
            <a:pPr marL="345440" lvl="1"/>
            <a:endParaRPr lang="en-US" sz="2000" dirty="0">
              <a:latin typeface="Book Antiqua" panose="0204060205030503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800" spc="137" dirty="0">
                <a:solidFill>
                  <a:srgbClr val="3AA0AB"/>
                </a:solidFill>
                <a:latin typeface="Poppins Medium"/>
              </a:rPr>
              <a:t>Construire l’équipe n’est pas la même chose que diriger l’équipe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800" spc="137" dirty="0">
                <a:solidFill>
                  <a:srgbClr val="3AA0AB"/>
                </a:solidFill>
                <a:latin typeface="Poppins Medium"/>
              </a:rPr>
              <a:t>Ce n'est pas la même chose d'être chef d'équipe que d'être membre d'une 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800" spc="137" dirty="0">
                <a:solidFill>
                  <a:srgbClr val="3AA0AB"/>
                </a:solidFill>
                <a:latin typeface="Poppins Medium"/>
              </a:rPr>
              <a:t>Une bonne appartenance à une équipe ne se traduit pas nécessairement par un bon leadership d'équipe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800" spc="137" dirty="0">
                <a:solidFill>
                  <a:srgbClr val="3AA0AB"/>
                </a:solidFill>
                <a:latin typeface="Poppins Medium"/>
              </a:rPr>
              <a:t>Tous les bons chefs d'équipe ne sont pas de bons membres d'équipe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800" spc="137" dirty="0">
                <a:solidFill>
                  <a:srgbClr val="3AA0AB"/>
                </a:solidFill>
                <a:latin typeface="Poppins Medium"/>
              </a:rPr>
              <a:t>Quelles leçons avez-vous tiré de votre parcours en tant que leader </a:t>
            </a: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886A8B-0256-5A43-8E3D-6A9513448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591" r="6667" b="53967"/>
          <a:stretch/>
        </p:blipFill>
        <p:spPr>
          <a:xfrm>
            <a:off x="13411199" y="2679325"/>
            <a:ext cx="4610100" cy="46746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40810C-CCFB-9742-AF84-814BA56BE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44310"/>
            <a:ext cx="3046258" cy="304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91315"/>
            <a:chOff x="0" y="0"/>
            <a:chExt cx="6186311" cy="99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995212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91623" y="2205477"/>
            <a:ext cx="16304752" cy="6438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en-US" sz="4000" spc="137" dirty="0">
                <a:solidFill>
                  <a:srgbClr val="3AA0AB"/>
                </a:solidFill>
                <a:latin typeface="Poppins Medium"/>
              </a:rPr>
              <a:t>En général, une équipe accomplit bien plus que la somme de tous les individus (synergie). </a:t>
            </a:r>
            <a:r>
              <a:rPr lang="fr-FR" altLang="en-US" sz="4000" spc="137" dirty="0" err="1">
                <a:solidFill>
                  <a:srgbClr val="3AA0AB"/>
                </a:solidFill>
                <a:latin typeface="Poppins Medium"/>
              </a:rPr>
              <a:t>Eccl</a:t>
            </a:r>
            <a:r>
              <a:rPr lang="fr-FR" altLang="en-US" sz="4000" spc="137" dirty="0">
                <a:solidFill>
                  <a:srgbClr val="3AA0AB"/>
                </a:solidFill>
                <a:latin typeface="Poppins Medium"/>
              </a:rPr>
              <a:t>. 4:12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en-US" sz="4000" spc="137" dirty="0">
                <a:solidFill>
                  <a:srgbClr val="3AA0AB"/>
                </a:solidFill>
                <a:latin typeface="Poppins Medium"/>
              </a:rPr>
              <a:t>Travailler en équipe peut aider les gens ordinaires à obtenir des résultats inhabituels. Actes 4:13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en-US" sz="4000" spc="137" dirty="0">
                <a:solidFill>
                  <a:srgbClr val="3AA0AB"/>
                </a:solidFill>
                <a:latin typeface="Poppins Medium"/>
              </a:rPr>
              <a:t>Le sens du BUT est essentiel dans le travail d'équipe. Matt. 4:19</a:t>
            </a:r>
          </a:p>
          <a:p>
            <a:pPr>
              <a:lnSpc>
                <a:spcPct val="90000"/>
              </a:lnSpc>
            </a:pPr>
            <a:endParaRPr lang="fr-FR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en-US" sz="4000" spc="137" dirty="0">
                <a:solidFill>
                  <a:srgbClr val="3AA0AB"/>
                </a:solidFill>
                <a:latin typeface="Poppins Medium"/>
              </a:rPr>
              <a:t>Un leader est connu de l'équipe qu'il rassemble </a:t>
            </a:r>
          </a:p>
          <a:p>
            <a:pPr lvl="1">
              <a:lnSpc>
                <a:spcPct val="90000"/>
              </a:lnSpc>
            </a:pPr>
            <a:r>
              <a:rPr lang="fr-FR" altLang="en-US" sz="3200" spc="137" dirty="0">
                <a:solidFill>
                  <a:srgbClr val="3AA0AB"/>
                </a:solidFill>
                <a:latin typeface="Poppins Medium"/>
              </a:rPr>
              <a:t>Les leaders faibles se « clonent » eux-mêmes</a:t>
            </a:r>
          </a:p>
          <a:p>
            <a:pPr lvl="1">
              <a:lnSpc>
                <a:spcPct val="90000"/>
              </a:lnSpc>
            </a:pPr>
            <a:r>
              <a:rPr lang="fr-FR" altLang="en-US" sz="3200" spc="137" dirty="0">
                <a:solidFill>
                  <a:srgbClr val="3AA0AB"/>
                </a:solidFill>
                <a:latin typeface="Poppins Medium"/>
              </a:rPr>
              <a:t>Des leaders forts construisent les équipes autour de leurs faiblesses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5048" y="410170"/>
            <a:ext cx="159979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altLang="en-US" sz="6000" spc="-117" dirty="0">
                <a:latin typeface="Poppins Bold"/>
              </a:rPr>
              <a:t>Leadership dans le cadre d'une équipe</a:t>
            </a:r>
            <a:endParaRPr lang="en-US" sz="6000" spc="-117" dirty="0">
              <a:latin typeface="Poppins Bold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2B67795E-97AE-534D-9C7B-AE6F539DA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455941" y="714162"/>
            <a:ext cx="720614" cy="1621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9A22FE-F923-9F4C-B338-889793CA3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70" y="8081523"/>
            <a:ext cx="3046258" cy="30462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2949189" y="-103744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399" y="3086100"/>
            <a:ext cx="14630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Former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La mise en scène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(Coordination de comportements)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spc="137" dirty="0">
              <a:solidFill>
                <a:schemeClr val="bg1"/>
              </a:solidFill>
              <a:latin typeface="Poppins Medium"/>
            </a:endParaRPr>
          </a:p>
          <a:p>
            <a:r>
              <a:rPr lang="fr-FR" sz="4400" spc="137" dirty="0" err="1">
                <a:solidFill>
                  <a:schemeClr val="bg1"/>
                </a:solidFill>
                <a:latin typeface="Poppins Medium"/>
              </a:rPr>
              <a:t>Storming</a:t>
            </a:r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Résoudre les conflits et les tensions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spc="137" dirty="0">
                <a:solidFill>
                  <a:schemeClr val="bg1"/>
                </a:solidFill>
                <a:latin typeface="Poppins Medium"/>
              </a:rPr>
              <a:t>(Coacher les comportements)</a:t>
            </a:r>
          </a:p>
          <a:p>
            <a:pPr marL="283369" lvl="1">
              <a:lnSpc>
                <a:spcPts val="3202"/>
              </a:lnSpc>
            </a:pPr>
            <a:endParaRPr lang="en-US" sz="3200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-228600" y="676998"/>
            <a:ext cx="1382111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4800" spc="-117" dirty="0">
                <a:latin typeface="Poppins Bold"/>
              </a:rPr>
              <a:t>Les étapes d'une Equipe </a:t>
            </a:r>
          </a:p>
          <a:p>
            <a:pPr algn="ctr">
              <a:spcBef>
                <a:spcPct val="0"/>
              </a:spcBef>
            </a:pPr>
            <a:r>
              <a:rPr lang="fr-FR" sz="4800" spc="-117" dirty="0">
                <a:latin typeface="Poppins Bold"/>
              </a:rPr>
              <a:t>(Et le rôle du leader</a:t>
            </a:r>
            <a:r>
              <a:rPr lang="es-GT" sz="4800" spc="-117" dirty="0">
                <a:latin typeface="Poppins Bold"/>
              </a:rPr>
              <a:t>)</a:t>
            </a:r>
            <a:endParaRPr lang="en-US" sz="4800" spc="-117" dirty="0">
              <a:latin typeface="Poppins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3AB209-9B98-A24C-AD65-035600A86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591300"/>
            <a:ext cx="5362439" cy="53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136">
            <a:off x="3058745" y="-10419822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330533" y="2552700"/>
            <a:ext cx="109728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400" b="1" spc="137" dirty="0" err="1">
                <a:solidFill>
                  <a:schemeClr val="bg1"/>
                </a:solidFill>
                <a:latin typeface="Poppins Medium"/>
              </a:rPr>
              <a:t>Norming</a:t>
            </a:r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Planifier ensemble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(Responsabiliser les comportements)</a:t>
            </a:r>
          </a:p>
          <a:p>
            <a:pPr lvl="1"/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lvl="1"/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Performer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Implémenter la mission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4400" b="1" spc="137" dirty="0">
                <a:solidFill>
                  <a:schemeClr val="bg1"/>
                </a:solidFill>
                <a:latin typeface="Poppins Medium"/>
              </a:rPr>
              <a:t>(Supporter les comportements)</a:t>
            </a: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4038600" y="647700"/>
            <a:ext cx="14630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4800" spc="-117" dirty="0">
                <a:latin typeface="Poppins Bold"/>
              </a:rPr>
              <a:t>Les étapes d'une Equipe </a:t>
            </a:r>
          </a:p>
          <a:p>
            <a:pPr algn="ctr">
              <a:spcBef>
                <a:spcPct val="0"/>
              </a:spcBef>
            </a:pPr>
            <a:r>
              <a:rPr lang="fr-FR" sz="4800" spc="-117" dirty="0">
                <a:latin typeface="Poppins Bold"/>
              </a:rPr>
              <a:t>(Et le rôle du leader</a:t>
            </a:r>
            <a:r>
              <a:rPr lang="es-GT" sz="4800" spc="-117" dirty="0">
                <a:latin typeface="Poppins Bold"/>
              </a:rPr>
              <a:t>)</a:t>
            </a:r>
            <a:endParaRPr lang="en-US" sz="4800" spc="-117" dirty="0">
              <a:latin typeface="Poppins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FA0C2A-B0CC-9B48-A0E9-2E4072852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6362700"/>
            <a:ext cx="5362439" cy="53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63600" y="0"/>
            <a:ext cx="4899373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590317" y="3183691"/>
            <a:ext cx="12813742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altLang="en-US" sz="6000" dirty="0">
                <a:solidFill>
                  <a:srgbClr val="0B747F"/>
                </a:solidFill>
                <a:latin typeface="Poppins Bold"/>
              </a:rPr>
              <a:t>Communication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altLang="en-US" sz="6000" dirty="0">
                <a:solidFill>
                  <a:srgbClr val="0B747F"/>
                </a:solidFill>
                <a:latin typeface="Poppins Bold"/>
              </a:rPr>
              <a:t>Coopération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altLang="en-US" sz="6000" dirty="0">
                <a:solidFill>
                  <a:srgbClr val="0B747F"/>
                </a:solidFill>
                <a:latin typeface="Poppins Bold"/>
              </a:rPr>
              <a:t>Contribution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altLang="en-US" sz="6000" dirty="0" err="1">
                <a:solidFill>
                  <a:srgbClr val="0B747F"/>
                </a:solidFill>
                <a:latin typeface="Poppins Bold"/>
              </a:rPr>
              <a:t>Commitment</a:t>
            </a:r>
            <a:r>
              <a:rPr lang="fr-FR" altLang="en-US" sz="6000" dirty="0">
                <a:solidFill>
                  <a:srgbClr val="0B747F"/>
                </a:solidFill>
                <a:latin typeface="Poppins Bold"/>
              </a:rPr>
              <a:t> (Engagement)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altLang="en-US" sz="6000" dirty="0">
                <a:solidFill>
                  <a:srgbClr val="0B747F"/>
                </a:solidFill>
                <a:latin typeface="Poppins Bold"/>
              </a:rPr>
              <a:t>Christ</a:t>
            </a:r>
          </a:p>
          <a:p>
            <a:endParaRPr lang="en-US" sz="24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758"/>
              </a:lnSpc>
            </a:pPr>
            <a:r>
              <a:rPr lang="en-US" sz="3600" spc="159" dirty="0">
                <a:solidFill>
                  <a:srgbClr val="3AA0AB"/>
                </a:solidFill>
                <a:latin typeface="Poppins Medium"/>
              </a:rPr>
              <a:t>*Steckel, L., (2009) “The Five Cs,” in, Teamwork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36705" y="2628900"/>
            <a:ext cx="4073652" cy="5029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5844" y="668516"/>
            <a:ext cx="1212957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altLang="en-US" sz="6000" spc="-111" dirty="0">
                <a:solidFill>
                  <a:srgbClr val="3AA0AB"/>
                </a:solidFill>
                <a:latin typeface="Poppins Bold"/>
              </a:rPr>
              <a:t>Les « 5C » essentiels du </a:t>
            </a:r>
          </a:p>
          <a:p>
            <a:pPr lvl="0" algn="ctr">
              <a:spcBef>
                <a:spcPct val="0"/>
              </a:spcBef>
            </a:pPr>
            <a:r>
              <a:rPr lang="fr-FR" altLang="en-US" sz="6000" spc="-111" dirty="0">
                <a:solidFill>
                  <a:srgbClr val="3AA0AB"/>
                </a:solidFill>
                <a:latin typeface="Poppins Bold"/>
              </a:rPr>
              <a:t>travail d'équipe</a:t>
            </a:r>
            <a:r>
              <a:rPr lang="es-GT" altLang="en-US" sz="6000" spc="-111" dirty="0">
                <a:solidFill>
                  <a:srgbClr val="3AA0AB"/>
                </a:solidFill>
                <a:latin typeface="Poppins Bold"/>
              </a:rPr>
              <a:t>*</a:t>
            </a:r>
            <a:endParaRPr lang="en-US" sz="60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92E3CA-F980-604D-AFE9-22630406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00" y="7930611"/>
            <a:ext cx="3046258" cy="304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A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4324" y="4817707"/>
            <a:ext cx="391934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6301416" y="9567439"/>
            <a:ext cx="1378215" cy="3100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680416" y="424180"/>
            <a:ext cx="1378215" cy="3100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52775" y="2400220"/>
            <a:ext cx="6043516" cy="5571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964997" y="2509018"/>
            <a:ext cx="4928560" cy="50744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74531" y="684577"/>
            <a:ext cx="853893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fr-FR" altLang="en-US" sz="6000" spc="-80" dirty="0">
                <a:solidFill>
                  <a:srgbClr val="FFFFFF"/>
                </a:solidFill>
                <a:latin typeface="Poppins Medium"/>
              </a:rPr>
              <a:t>Approches du leadership d'équipe</a:t>
            </a:r>
            <a:endParaRPr lang="en-US" sz="6000" spc="-80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4F5C18A-AE53-FB43-839F-B5BD4F068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70" y="8081523"/>
            <a:ext cx="3046258" cy="304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5400" y="2298119"/>
            <a:ext cx="161544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Quand votre équipe a-t-elle été organisée?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Combien de membres sont dans l'équipe?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Si votre équipe a un nom, quel est-il?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Quel est le but de votre équipe?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spc="129" dirty="0">
                <a:solidFill>
                  <a:srgbClr val="3AA0AB"/>
                </a:solidFill>
                <a:latin typeface="Poppins Medium"/>
              </a:rPr>
              <a:t>En moyenne, combien d'interactions en face-à-face avez-vous avec les membres de l'équipe?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6000" spc="-111" dirty="0">
                <a:solidFill>
                  <a:srgbClr val="3AA0AB"/>
                </a:solidFill>
                <a:latin typeface="Poppins Bold"/>
              </a:rPr>
              <a:t>Comprendre votre équipe</a:t>
            </a:r>
            <a:endParaRPr lang="en-US" sz="60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26A3EF-E1DC-3F4B-8CE6-5148C13B9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3716000" y="2781300"/>
            <a:ext cx="3432272" cy="3480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1808B1-AC81-174B-9D00-729F517A3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16" y="-1020367"/>
            <a:ext cx="3432272" cy="3432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A0AB"/>
        </a:solidFill>
      </a:spPr>
      <a:bodyPr/>
      <a:lstStyle>
        <a:defPPr algn="l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632</Words>
  <Application>Microsoft Macintosh PowerPoint</Application>
  <PresentationFormat>Personalizado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Anton</vt:lpstr>
      <vt:lpstr>Book Antiqua</vt:lpstr>
      <vt:lpstr>Calibri</vt:lpstr>
      <vt:lpstr>Poppins Medium</vt:lpstr>
      <vt:lpstr>Arial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Leadership and Succession</dc:title>
  <cp:lastModifiedBy>Jerson Chupina</cp:lastModifiedBy>
  <cp:revision>74</cp:revision>
  <dcterms:created xsi:type="dcterms:W3CDTF">2006-08-16T00:00:00Z</dcterms:created>
  <dcterms:modified xsi:type="dcterms:W3CDTF">2021-08-07T15:58:17Z</dcterms:modified>
  <dc:identifier>DAEkpjB0wbs</dc:identifier>
</cp:coreProperties>
</file>