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Arimo" panose="020B0604020202020204" pitchFamily="34" charset="0"/>
      <p:regular r:id="rId32"/>
    </p:embeddedFont>
    <p:embeddedFont>
      <p:font typeface="Bright" pitchFamily="2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558" autoAdjust="0"/>
  </p:normalViewPr>
  <p:slideViewPr>
    <p:cSldViewPr>
      <p:cViewPr varScale="1">
        <p:scale>
          <a:sx n="65" d="100"/>
          <a:sy n="65" d="100"/>
        </p:scale>
        <p:origin x="264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E088-781D-FD4E-AD98-7A5F120358EF}" type="datetimeFigureOut">
              <a:rPr lang="es-GT" smtClean="0"/>
              <a:t>11/02/21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9CFE-73F8-7A44-BE89-6D75F1B5D1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660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C9CFE-73F8-7A44-BE89-6D75F1B5D1F4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646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GEnIrwKhzk0&amp;t=14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0492"/>
            <a:ext cx="8104150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0"/>
              </a:lnSpc>
            </a:pPr>
            <a:r>
              <a:rPr lang="en-US" sz="14400" spc="576">
                <a:solidFill>
                  <a:srgbClr val="00A0C6"/>
                </a:solidFill>
                <a:latin typeface="Bright"/>
              </a:rPr>
              <a:t>Mentorat </a:t>
            </a:r>
          </a:p>
          <a:p>
            <a:pPr marL="0" lvl="0" indent="0">
              <a:lnSpc>
                <a:spcPts val="7200"/>
              </a:lnSpc>
            </a:pPr>
            <a:r>
              <a:rPr lang="en-US" sz="14400" spc="576">
                <a:solidFill>
                  <a:srgbClr val="00A0C6"/>
                </a:solidFill>
                <a:latin typeface="Bright"/>
              </a:rPr>
              <a:t>Biblique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24093">
            <a:off x="9078522" y="738064"/>
            <a:ext cx="7501714" cy="8855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56609" y="2331717"/>
            <a:ext cx="6587031" cy="5269625"/>
          </a:xfrm>
          <a:prstGeom prst="rect">
            <a:avLst/>
          </a:prstGeom>
        </p:spPr>
      </p:pic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B052833-CD85-EF4C-9D7A-08915E868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6" y="6972300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video png">
            <a:hlinkClick r:id="rId2"/>
            <a:extLst>
              <a:ext uri="{FF2B5EF4-FFF2-40B4-BE49-F238E27FC236}">
                <a16:creationId xmlns:a16="http://schemas.microsoft.com/office/drawing/2014/main" id="{D8A46CE0-84EF-874D-973B-F5BC09C3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74" y="723900"/>
            <a:ext cx="77597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9789CEA-CB39-B440-B306-DC587A7C4C34}"/>
              </a:ext>
            </a:extLst>
          </p:cNvPr>
          <p:cNvSpPr txBox="1"/>
          <p:nvPr/>
        </p:nvSpPr>
        <p:spPr>
          <a:xfrm>
            <a:off x="11430000" y="4220170"/>
            <a:ext cx="5562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spc="192" dirty="0" err="1">
                <a:solidFill>
                  <a:srgbClr val="00A0C6"/>
                </a:solidFill>
                <a:latin typeface="Bright"/>
              </a:rPr>
              <a:t>Cliquez</a:t>
            </a:r>
            <a:r>
              <a:rPr lang="en-US" sz="6000" b="1" spc="192" dirty="0">
                <a:solidFill>
                  <a:srgbClr val="00A0C6"/>
                </a:solidFill>
                <a:latin typeface="Bright"/>
              </a:rPr>
              <a:t> sur </a:t>
            </a:r>
            <a:r>
              <a:rPr lang="en-US" sz="6000" b="1" spc="192" dirty="0" err="1">
                <a:solidFill>
                  <a:srgbClr val="00A0C6"/>
                </a:solidFill>
                <a:latin typeface="Bright"/>
              </a:rPr>
              <a:t>l’icône</a:t>
            </a:r>
            <a:r>
              <a:rPr lang="en-US" sz="6000" b="1" spc="192" dirty="0">
                <a:solidFill>
                  <a:srgbClr val="00A0C6"/>
                </a:solidFill>
                <a:latin typeface="Bright"/>
              </a:rPr>
              <a:t> pour </a:t>
            </a:r>
            <a:r>
              <a:rPr lang="en-US" sz="6000" b="1" spc="192" dirty="0" err="1">
                <a:solidFill>
                  <a:srgbClr val="00A0C6"/>
                </a:solidFill>
                <a:latin typeface="Bright"/>
              </a:rPr>
              <a:t>voir</a:t>
            </a:r>
            <a:r>
              <a:rPr lang="en-US" sz="6000" b="1" spc="192" dirty="0">
                <a:solidFill>
                  <a:srgbClr val="00A0C6"/>
                </a:solidFill>
                <a:latin typeface="Bright"/>
              </a:rPr>
              <a:t> la </a:t>
            </a:r>
            <a:r>
              <a:rPr lang="en-US" sz="6000" b="1" spc="192" dirty="0" err="1">
                <a:solidFill>
                  <a:srgbClr val="00A0C6"/>
                </a:solidFill>
                <a:latin typeface="Bright"/>
              </a:rPr>
              <a:t>vidéo</a:t>
            </a:r>
            <a:endParaRPr lang="en-US" sz="6000" b="1" spc="192" dirty="0">
              <a:solidFill>
                <a:srgbClr val="00A0C6"/>
              </a:solidFill>
              <a:latin typeface="Bright"/>
            </a:endParaRP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81AA7EE-A8AD-5B4E-A8F1-F8B48A06B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65" y="8039100"/>
            <a:ext cx="2031218" cy="20312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4453" y="2142082"/>
            <a:ext cx="16234847" cy="691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 spc="192" dirty="0">
                <a:solidFill>
                  <a:srgbClr val="00A0C6"/>
                </a:solidFill>
                <a:latin typeface="Bright"/>
              </a:rPr>
              <a:t>Le voyage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vers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une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église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spirituellement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vitale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doit commencer dans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propre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cœur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. Après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cela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,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pouvez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explorer et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mettre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œuvre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… des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stratégies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bonnes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pratiques que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avez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consultées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et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poursuivre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des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informations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inspirées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des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autres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résultats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de la recherche.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Mais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si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inversez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cet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ordre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-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appuyant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sur des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stratégies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avant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travailler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sur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cœur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-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méfiez-vous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.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ne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pouvez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pas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reproduire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chez les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autres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ne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produisez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pas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vous-même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. La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principale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chose que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devez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faire - la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seule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chose que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devez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faire -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est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entièrement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portée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.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devez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 tout </a:t>
            </a:r>
            <a:r>
              <a:rPr lang="en-US" sz="4800" spc="192" dirty="0" err="1">
                <a:solidFill>
                  <a:srgbClr val="00A0C6"/>
                </a:solidFill>
                <a:latin typeface="Bright"/>
              </a:rPr>
              <a:t>abandonner</a:t>
            </a:r>
            <a:r>
              <a:rPr lang="en-US" sz="4800" spc="192" dirty="0">
                <a:solidFill>
                  <a:srgbClr val="00A0C6"/>
                </a:solidFill>
                <a:latin typeface="Bright"/>
              </a:rPr>
              <a:t>. Tout.</a:t>
            </a:r>
          </a:p>
          <a:p>
            <a:pPr algn="r">
              <a:lnSpc>
                <a:spcPts val="4800"/>
              </a:lnSpc>
            </a:pPr>
            <a:r>
              <a:rPr lang="en-US" sz="4800" spc="192" dirty="0">
                <a:solidFill>
                  <a:srgbClr val="00A0C6"/>
                </a:solidFill>
                <a:latin typeface="Bright"/>
              </a:rPr>
              <a:t> </a:t>
            </a:r>
          </a:p>
          <a:p>
            <a:pPr marL="0" lvl="0" indent="0" algn="r">
              <a:lnSpc>
                <a:spcPts val="3199"/>
              </a:lnSpc>
            </a:pPr>
            <a:r>
              <a:rPr lang="en-US" sz="3199" spc="127" dirty="0">
                <a:solidFill>
                  <a:srgbClr val="00A0C6"/>
                </a:solidFill>
                <a:latin typeface="Bright"/>
              </a:rPr>
              <a:t>Hawkins, Greg L .; Parkinson, </a:t>
            </a:r>
            <a:r>
              <a:rPr lang="en-US" sz="3199" spc="127" dirty="0" err="1">
                <a:solidFill>
                  <a:srgbClr val="00A0C6"/>
                </a:solidFill>
                <a:latin typeface="Bright"/>
              </a:rPr>
              <a:t>Cally</a:t>
            </a:r>
            <a:r>
              <a:rPr lang="en-US" sz="3199" spc="127" dirty="0">
                <a:solidFill>
                  <a:srgbClr val="00A0C6"/>
                </a:solidFill>
                <a:latin typeface="Bright"/>
              </a:rPr>
              <a:t> (12/08/2011). Move: Ce que 1 000 </a:t>
            </a:r>
            <a:r>
              <a:rPr lang="en-US" sz="3199" spc="127" dirty="0" err="1">
                <a:solidFill>
                  <a:srgbClr val="00A0C6"/>
                </a:solidFill>
                <a:latin typeface="Bright"/>
              </a:rPr>
              <a:t>églises</a:t>
            </a:r>
            <a:r>
              <a:rPr lang="en-US" sz="3199" spc="12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199" spc="127" dirty="0" err="1">
                <a:solidFill>
                  <a:srgbClr val="00A0C6"/>
                </a:solidFill>
                <a:latin typeface="Bright"/>
              </a:rPr>
              <a:t>révèlent</a:t>
            </a:r>
            <a:r>
              <a:rPr lang="en-US" sz="3199" spc="127" dirty="0">
                <a:solidFill>
                  <a:srgbClr val="00A0C6"/>
                </a:solidFill>
                <a:latin typeface="Bright"/>
              </a:rPr>
              <a:t> sur la </a:t>
            </a:r>
            <a:r>
              <a:rPr lang="en-US" sz="3199" spc="127" dirty="0" err="1">
                <a:solidFill>
                  <a:srgbClr val="00A0C6"/>
                </a:solidFill>
                <a:latin typeface="Bright"/>
              </a:rPr>
              <a:t>croissance</a:t>
            </a:r>
            <a:r>
              <a:rPr lang="en-US" sz="3199" spc="127" dirty="0">
                <a:solidFill>
                  <a:srgbClr val="00A0C6"/>
                </a:solidFill>
                <a:latin typeface="Bright"/>
              </a:rPr>
              <a:t> spirituelle (Emplacements Kindle 4035-4039). Zondervan. </a:t>
            </a:r>
            <a:r>
              <a:rPr lang="en-US" sz="3199" spc="127" dirty="0" err="1">
                <a:solidFill>
                  <a:srgbClr val="00A0C6"/>
                </a:solidFill>
                <a:latin typeface="Bright"/>
              </a:rPr>
              <a:t>Édition</a:t>
            </a:r>
            <a:r>
              <a:rPr lang="en-US" sz="3199" spc="127" dirty="0">
                <a:solidFill>
                  <a:srgbClr val="00A0C6"/>
                </a:solidFill>
                <a:latin typeface="Bright"/>
              </a:rPr>
              <a:t> Kindle.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DFBB677-9DDA-554E-8F1A-48942C803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86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3339" y="3077639"/>
            <a:ext cx="12361322" cy="61806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99960"/>
            <a:ext cx="13520512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600"/>
              </a:lnSpc>
            </a:pPr>
            <a:r>
              <a:rPr lang="en-US" sz="5600" spc="224">
                <a:solidFill>
                  <a:srgbClr val="00A0C6"/>
                </a:solidFill>
                <a:latin typeface="Bright"/>
              </a:rPr>
              <a:t>Le mentorat biblique dans chaque histoire de la Bible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C086D5C-15AB-7747-95AC-C498DEF31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299836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447800" y="-384810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74466" y="2641231"/>
            <a:ext cx="4939069" cy="70558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043305"/>
            <a:ext cx="1645653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600"/>
              </a:lnSpc>
            </a:pPr>
            <a:r>
              <a:rPr lang="en-US" sz="5600" spc="224" dirty="0">
                <a:solidFill>
                  <a:srgbClr val="00A0C6"/>
                </a:solidFill>
                <a:latin typeface="Bright"/>
              </a:rPr>
              <a:t>1. Les grands </a:t>
            </a:r>
            <a:r>
              <a:rPr lang="en-US" sz="5600" spc="224" dirty="0">
                <a:solidFill>
                  <a:srgbClr val="00A0C6"/>
                </a:solidFill>
                <a:latin typeface="Arimo"/>
              </a:rPr>
              <a:t>leade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rs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doivent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prendre le temps de prier.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9EF1426-9E18-CA40-B50D-C0119BFDD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106856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4680" y="2016729"/>
            <a:ext cx="4105374" cy="6236674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5D8C2DE-C5A1-1F42-9B5C-7277D9BF8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74" y="1181100"/>
            <a:ext cx="7467600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7982" y="2600899"/>
            <a:ext cx="6092037" cy="64380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123950"/>
            <a:ext cx="14445910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600"/>
              </a:lnSpc>
            </a:pPr>
            <a:r>
              <a:rPr lang="en-US" sz="5600" spc="224">
                <a:solidFill>
                  <a:srgbClr val="00A0C6"/>
                </a:solidFill>
                <a:latin typeface="Bright"/>
              </a:rPr>
              <a:t>2. Les leaders spirituels font les choses étape par étape.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0917EF1-4DF8-C843-B240-8A75B7797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7505700"/>
            <a:ext cx="2247288" cy="2247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98525"/>
            <a:ext cx="5046879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Mentor divin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86308"/>
            <a:ext cx="16230600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>
              <a:lnSpc>
                <a:spcPts val="5600"/>
              </a:lnSpc>
              <a:buFont typeface="Arial"/>
              <a:buChar char="•"/>
            </a:pP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Trouvez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l'aide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dont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avez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besoin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lorsque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des tests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difficiles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surviennent</a:t>
            </a:r>
            <a:endParaRPr lang="en-US" sz="5600" spc="224" dirty="0">
              <a:solidFill>
                <a:srgbClr val="00A0C6"/>
              </a:solidFill>
              <a:latin typeface="Bright"/>
            </a:endParaRPr>
          </a:p>
          <a:p>
            <a:pPr>
              <a:lnSpc>
                <a:spcPts val="5600"/>
              </a:lnSpc>
            </a:pPr>
            <a:endParaRPr lang="en-US" sz="5600" spc="224" dirty="0">
              <a:solidFill>
                <a:srgbClr val="00A0C6"/>
              </a:solidFill>
              <a:latin typeface="Bright"/>
            </a:endParaRPr>
          </a:p>
          <a:p>
            <a:pPr marL="1209040" lvl="1" indent="-604520">
              <a:lnSpc>
                <a:spcPts val="5600"/>
              </a:lnSpc>
              <a:buFont typeface="Arial"/>
              <a:buChar char="•"/>
            </a:pP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Voyez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les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exemples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héros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et des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fous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 la Bible</a:t>
            </a:r>
          </a:p>
          <a:p>
            <a:pPr>
              <a:lnSpc>
                <a:spcPts val="5600"/>
              </a:lnSpc>
            </a:pPr>
            <a:endParaRPr lang="en-US" sz="5600" spc="224" dirty="0">
              <a:solidFill>
                <a:srgbClr val="00A0C6"/>
              </a:solidFill>
              <a:latin typeface="Bright"/>
            </a:endParaRPr>
          </a:p>
          <a:p>
            <a:pPr marL="1209040" lvl="1" indent="-604520">
              <a:lnSpc>
                <a:spcPts val="5600"/>
              </a:lnSpc>
              <a:buFont typeface="Arial"/>
              <a:buChar char="•"/>
            </a:pP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Commencez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penser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comme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Dieu le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pense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,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afin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puissiez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répondre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lorsque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Dieu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répond</a:t>
            </a:r>
            <a:endParaRPr lang="en-US" sz="5600" spc="224" dirty="0">
              <a:solidFill>
                <a:srgbClr val="00A0C6"/>
              </a:solidFill>
              <a:latin typeface="Bright"/>
            </a:endParaRPr>
          </a:p>
          <a:p>
            <a:pPr>
              <a:lnSpc>
                <a:spcPts val="5600"/>
              </a:lnSpc>
            </a:pPr>
            <a:endParaRPr lang="en-US" sz="5600" spc="224" dirty="0">
              <a:solidFill>
                <a:srgbClr val="00A0C6"/>
              </a:solidFill>
              <a:latin typeface="Bright"/>
            </a:endParaRPr>
          </a:p>
          <a:p>
            <a:pPr marL="1209040" lvl="1" indent="-604520">
              <a:lnSpc>
                <a:spcPts val="5600"/>
              </a:lnSpc>
              <a:buFont typeface="Arial"/>
              <a:buChar char="•"/>
            </a:pP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Évitez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les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erreurs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coûteuses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et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évitez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ainsi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décennies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 misère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5B88D46-5F7A-7C45-89D9-7752493B1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-34089"/>
            <a:ext cx="1942488" cy="19424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913280"/>
            <a:ext cx="5409490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espace sacré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198722"/>
            <a:ext cx="16230600" cy="49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600"/>
              </a:lnSpc>
            </a:pPr>
            <a:r>
              <a:rPr lang="en-US" sz="5600" spc="224" dirty="0">
                <a:solidFill>
                  <a:srgbClr val="00A0C6"/>
                </a:solidFill>
                <a:latin typeface="Bright"/>
              </a:rPr>
              <a:t>«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Choisirons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-nous de passer du temps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calme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et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réfléchi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seuls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avec le Seigneur?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Ou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allons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-nous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permettre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aux pressions de la vie de nous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entraîner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dans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une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brèche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?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Construirons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-nous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une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enceinte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sacrée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autour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nos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racines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,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ou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allons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-nous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permettre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la circulation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piétonnière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effrénée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d'éroder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nos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racines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spirituelles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et de nous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envoyer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s'écraser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sur la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terre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? » (Loc. 257)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D609034-046F-5B49-8EFC-6D67AA69E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14300"/>
            <a:ext cx="1798980" cy="1798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4646" y="1026945"/>
            <a:ext cx="2008152" cy="20081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8982" y="2550795"/>
            <a:ext cx="15284107" cy="530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00"/>
              </a:lnSpc>
            </a:pPr>
            <a:r>
              <a:rPr lang="en-US" sz="6900" spc="276" dirty="0">
                <a:solidFill>
                  <a:srgbClr val="00A0C6"/>
                </a:solidFill>
                <a:latin typeface="Bright"/>
              </a:rPr>
              <a:t>«Notre manque de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sagesse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nous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pousse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le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chercher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et nous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empêche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devenir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endurcis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.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Cela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nous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garde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humbles,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malléables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,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corrigeables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,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changeants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et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transformables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, de</a:t>
            </a:r>
          </a:p>
          <a:p>
            <a:pPr algn="r">
              <a:lnSpc>
                <a:spcPts val="6900"/>
              </a:lnSpc>
            </a:pP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sorte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qu'à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chaque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nouveau jour, nous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puissions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de plus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plus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refléter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Son image. » (Loc. 347)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901A803-493D-DF49-AFF9-162CF3486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0" y="7721296"/>
            <a:ext cx="2321583" cy="23215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6823347"/>
            <a:ext cx="2434953" cy="24349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00667" y="2550795"/>
            <a:ext cx="13758633" cy="530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900"/>
              </a:lnSpc>
            </a:pPr>
            <a:r>
              <a:rPr lang="en-US" sz="6900" spc="276" dirty="0">
                <a:solidFill>
                  <a:srgbClr val="00A0C6"/>
                </a:solidFill>
                <a:latin typeface="Bright"/>
              </a:rPr>
              <a:t>«Si les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Conséquences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ont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un prix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d'entrée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, la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Sagesse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a un prix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d'entrée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.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Cela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demande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de la discipline, de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l'obéissance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, de la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cohérence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et, par-dessus tout, du temps.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Puis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il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déverse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volontiers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sur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les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immenses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richesses promises. » (Loc 392)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52AFF83-1E64-614D-B26D-348EDBDFC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9" y="419100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34888" y="3356610"/>
            <a:ext cx="13324412" cy="37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</a:pPr>
            <a:r>
              <a:rPr lang="en-US" sz="7200" spc="288">
                <a:solidFill>
                  <a:srgbClr val="00A0C6"/>
                </a:solidFill>
                <a:latin typeface="Bright"/>
              </a:rPr>
              <a:t>Proverbes 9: 9 «Instruisez les sages et ils seront encore plus sages; enseignez les justes et ils ajouteront à leur apprentissage.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3457" y="4654959"/>
            <a:ext cx="2826546" cy="4790756"/>
          </a:xfrm>
          <a:prstGeom prst="rect">
            <a:avLst/>
          </a:prstGeom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7CDDC1B-26A1-8042-95AE-4514023F6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04522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06194" y="3356610"/>
            <a:ext cx="14453106" cy="37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</a:pPr>
            <a:r>
              <a:rPr lang="en-US" sz="7200" spc="288" dirty="0">
                <a:solidFill>
                  <a:srgbClr val="00A0C6"/>
                </a:solidFill>
                <a:latin typeface="Bright"/>
              </a:rPr>
              <a:t> «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seul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pouvez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rester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bonne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santé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spirituelle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nourrissant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.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Personne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ne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peut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le faire pour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par procuration. » (Loc 561)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671" y="435940"/>
            <a:ext cx="1694535" cy="3167355"/>
          </a:xfrm>
          <a:prstGeom prst="rect">
            <a:avLst/>
          </a:prstGeom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6EF5681-F621-5E4C-9535-8428EC1F5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6" y="7200900"/>
            <a:ext cx="2323488" cy="2323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1652" y="2550795"/>
            <a:ext cx="13844543" cy="530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900"/>
              </a:lnSpc>
            </a:pPr>
            <a:r>
              <a:rPr lang="en-US" sz="6900" spc="276" dirty="0">
                <a:solidFill>
                  <a:srgbClr val="00A0C6"/>
                </a:solidFill>
                <a:latin typeface="Bright"/>
              </a:rPr>
              <a:t> «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Négliger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les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dévotions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causera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plus de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problèmes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, plus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rapidement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, que tout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pouvez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nommer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. Passer du temps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seul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avec Dieu dans Sa Parole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libère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une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source de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rafraîchissement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du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cœur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même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6900" spc="276" dirty="0" err="1">
                <a:solidFill>
                  <a:srgbClr val="00A0C6"/>
                </a:solidFill>
                <a:latin typeface="Bright"/>
              </a:rPr>
              <a:t>être</a:t>
            </a:r>
            <a:r>
              <a:rPr lang="en-US" sz="6900" spc="276" dirty="0">
                <a:solidFill>
                  <a:srgbClr val="00A0C6"/>
                </a:solidFill>
                <a:latin typeface="Bright"/>
              </a:rPr>
              <a:t>. » (Loc 739)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6756669"/>
            <a:ext cx="1630415" cy="2672811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2988CE-258C-DB4C-BC0C-D178CC189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3" y="190500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117" y="378473"/>
            <a:ext cx="2739564" cy="26402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11418" y="4438909"/>
            <a:ext cx="14847882" cy="28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600"/>
              </a:lnSpc>
            </a:pPr>
            <a:r>
              <a:rPr lang="en-US" sz="5600" spc="224" dirty="0">
                <a:solidFill>
                  <a:srgbClr val="00A0C6"/>
                </a:solidFill>
                <a:latin typeface="Bright"/>
              </a:rPr>
              <a:t>«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Quand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manquez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dévotions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un jour,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le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remarquez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.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Lorsque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les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manquez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deux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jours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,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conjoint et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enfants le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remarquent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. Et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quand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les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manquez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trois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jours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, le monde le remarque. » (Loc 978</a:t>
            </a:r>
            <a:r>
              <a:rPr lang="en-US" sz="5600" spc="224" dirty="0">
                <a:solidFill>
                  <a:srgbClr val="00A0C6"/>
                </a:solidFill>
                <a:latin typeface="Arimo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95829" y="1775100"/>
            <a:ext cx="13554598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8000" spc="224" dirty="0">
                <a:solidFill>
                  <a:srgbClr val="00A0C6"/>
                </a:solidFill>
                <a:latin typeface="Bright"/>
              </a:rPr>
              <a:t>Comment </a:t>
            </a:r>
            <a:r>
              <a:rPr lang="en-US" sz="8000" spc="224" dirty="0" err="1">
                <a:solidFill>
                  <a:srgbClr val="00A0C6"/>
                </a:solidFill>
                <a:latin typeface="Bright"/>
              </a:rPr>
              <a:t>écouter</a:t>
            </a:r>
            <a:r>
              <a:rPr lang="en-US" sz="8000" spc="224" dirty="0">
                <a:solidFill>
                  <a:srgbClr val="00A0C6"/>
                </a:solidFill>
                <a:latin typeface="Bright"/>
              </a:rPr>
              <a:t> la </a:t>
            </a:r>
            <a:r>
              <a:rPr lang="en-US" sz="8000" spc="224" dirty="0" err="1">
                <a:solidFill>
                  <a:srgbClr val="00A0C6"/>
                </a:solidFill>
                <a:latin typeface="Bright"/>
              </a:rPr>
              <a:t>voix</a:t>
            </a:r>
            <a:r>
              <a:rPr lang="en-US" sz="8000" spc="224" dirty="0">
                <a:solidFill>
                  <a:srgbClr val="00A0C6"/>
                </a:solidFill>
                <a:latin typeface="Bright"/>
              </a:rPr>
              <a:t> de Dieu ?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Dévotions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quotidiennes</a:t>
            </a:r>
            <a:endParaRPr lang="en-US" sz="7200" spc="288" dirty="0">
              <a:solidFill>
                <a:srgbClr val="00A0C6"/>
              </a:solidFill>
              <a:latin typeface="Bright"/>
            </a:endParaRP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B22C875-6A86-9D49-908B-2D8ADB432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5" y="7268273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307248"/>
            <a:ext cx="12022868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Sécuriser votre dévotion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757930"/>
            <a:ext cx="11284732" cy="28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just">
              <a:lnSpc>
                <a:spcPts val="5600"/>
              </a:lnSpc>
              <a:buFont typeface="Arial"/>
              <a:buChar char="•"/>
            </a:pPr>
            <a:r>
              <a:rPr lang="en-US" sz="5600" spc="224">
                <a:solidFill>
                  <a:srgbClr val="00A0C6"/>
                </a:solidFill>
                <a:latin typeface="Bright"/>
              </a:rPr>
              <a:t>Saintes Écritures</a:t>
            </a:r>
          </a:p>
          <a:p>
            <a:pPr marL="1209040" lvl="1" indent="-604520" algn="just">
              <a:lnSpc>
                <a:spcPts val="5600"/>
              </a:lnSpc>
              <a:buFont typeface="Arial"/>
              <a:buChar char="•"/>
            </a:pPr>
            <a:r>
              <a:rPr lang="en-US" sz="5600" spc="224">
                <a:solidFill>
                  <a:srgbClr val="00A0C6"/>
                </a:solidFill>
                <a:latin typeface="Bright"/>
              </a:rPr>
              <a:t>Observation</a:t>
            </a:r>
          </a:p>
          <a:p>
            <a:pPr marL="1209040" lvl="1" indent="-604520" algn="just">
              <a:lnSpc>
                <a:spcPts val="5600"/>
              </a:lnSpc>
              <a:buFont typeface="Arial"/>
              <a:buChar char="•"/>
            </a:pPr>
            <a:r>
              <a:rPr lang="en-US" sz="5600" spc="224">
                <a:solidFill>
                  <a:srgbClr val="00A0C6"/>
                </a:solidFill>
                <a:latin typeface="Bright"/>
              </a:rPr>
              <a:t>Application</a:t>
            </a:r>
          </a:p>
          <a:p>
            <a:pPr marL="1209040" lvl="1" indent="-604520" algn="just">
              <a:lnSpc>
                <a:spcPts val="5600"/>
              </a:lnSpc>
              <a:buFont typeface="Arial"/>
              <a:buChar char="•"/>
            </a:pPr>
            <a:r>
              <a:rPr lang="en-US" sz="5600" u="none" spc="224">
                <a:solidFill>
                  <a:srgbClr val="00A0C6"/>
                </a:solidFill>
                <a:latin typeface="Bright"/>
              </a:rPr>
              <a:t>Prière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8CB3DCF-014B-E841-9901-2069C309D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56" y="6995502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609409"/>
            <a:ext cx="13505515" cy="356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just">
              <a:lnSpc>
                <a:spcPts val="5599"/>
              </a:lnSpc>
              <a:buFont typeface="Arial"/>
              <a:buChar char="•"/>
            </a:pPr>
            <a:r>
              <a:rPr lang="en-US" sz="5599" spc="223">
                <a:solidFill>
                  <a:srgbClr val="00A0C6"/>
                </a:solidFill>
                <a:latin typeface="Bright"/>
              </a:rPr>
              <a:t>Apportez votre agenda quotidien</a:t>
            </a:r>
          </a:p>
          <a:p>
            <a:pPr marL="1209040" lvl="1" indent="-604520" algn="just">
              <a:lnSpc>
                <a:spcPts val="5599"/>
              </a:lnSpc>
              <a:buFont typeface="Arial"/>
              <a:buChar char="•"/>
            </a:pPr>
            <a:r>
              <a:rPr lang="en-US" sz="5599" spc="223">
                <a:solidFill>
                  <a:srgbClr val="00A0C6"/>
                </a:solidFill>
                <a:latin typeface="Bright"/>
              </a:rPr>
              <a:t>Le programme 20/20/20 </a:t>
            </a:r>
          </a:p>
          <a:p>
            <a:pPr marL="1209040" lvl="1" indent="-604520" algn="just">
              <a:lnSpc>
                <a:spcPts val="5599"/>
              </a:lnSpc>
              <a:buFont typeface="Arial"/>
              <a:buChar char="•"/>
            </a:pPr>
            <a:r>
              <a:rPr lang="en-US" sz="5599" spc="223">
                <a:solidFill>
                  <a:srgbClr val="00A0C6"/>
                </a:solidFill>
                <a:latin typeface="Bright"/>
              </a:rPr>
              <a:t>Disciple </a:t>
            </a:r>
          </a:p>
          <a:p>
            <a:pPr marL="1209040" lvl="1" indent="-604520" algn="just">
              <a:lnSpc>
                <a:spcPts val="5599"/>
              </a:lnSpc>
              <a:buFont typeface="Arial"/>
              <a:buChar char="•"/>
            </a:pPr>
            <a:r>
              <a:rPr lang="en-US" sz="5599" spc="223">
                <a:solidFill>
                  <a:srgbClr val="00A0C6"/>
                </a:solidFill>
                <a:latin typeface="Bright"/>
              </a:rPr>
              <a:t>Espace public </a:t>
            </a:r>
          </a:p>
          <a:p>
            <a:pPr marL="1209040" lvl="1" indent="-604520" algn="just">
              <a:lnSpc>
                <a:spcPts val="5599"/>
              </a:lnSpc>
              <a:buFont typeface="Arial"/>
              <a:buChar char="•"/>
            </a:pPr>
            <a:r>
              <a:rPr lang="en-US" sz="5599" spc="223">
                <a:solidFill>
                  <a:srgbClr val="00A0C6"/>
                </a:solidFill>
                <a:latin typeface="Bright"/>
              </a:rPr>
              <a:t>De quelle taille?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76423"/>
            <a:ext cx="9255296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Sécuriser votre dévotion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6B59F13-C19C-0F4D-97B1-98EE9BDCA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56" y="7171124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00236" y="7199236"/>
            <a:ext cx="2059064" cy="20590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757339"/>
            <a:ext cx="11228681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Se réjouir de la Parole de Dieu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596968"/>
            <a:ext cx="13541103" cy="456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90" lvl="1" indent="-550545" algn="just">
              <a:lnSpc>
                <a:spcPts val="5100"/>
              </a:lnSpc>
              <a:buFont typeface="Arial"/>
              <a:buChar char="•"/>
            </a:pPr>
            <a:r>
              <a:rPr lang="en-US" sz="5100" spc="204">
                <a:solidFill>
                  <a:srgbClr val="00A0C6"/>
                </a:solidFill>
                <a:latin typeface="Bright"/>
              </a:rPr>
              <a:t>La Bible est le seul livre que Dieu ait jamais promis d'inspirer</a:t>
            </a:r>
          </a:p>
          <a:p>
            <a:pPr marL="1101090" lvl="1" indent="-550545" algn="just">
              <a:lnSpc>
                <a:spcPts val="5100"/>
              </a:lnSpc>
              <a:buFont typeface="Arial"/>
              <a:buChar char="•"/>
            </a:pPr>
            <a:r>
              <a:rPr lang="en-US" sz="5100" spc="204">
                <a:solidFill>
                  <a:srgbClr val="00A0C6"/>
                </a:solidFill>
                <a:latin typeface="Bright"/>
              </a:rPr>
              <a:t>La Bible est le seul livre où tous les mentors divins sont présents</a:t>
            </a:r>
          </a:p>
          <a:p>
            <a:pPr marL="1101090" lvl="1" indent="-550545" algn="just">
              <a:lnSpc>
                <a:spcPts val="5100"/>
              </a:lnSpc>
              <a:buFont typeface="Arial"/>
              <a:buChar char="•"/>
            </a:pPr>
            <a:r>
              <a:rPr lang="en-US" sz="5100" spc="204">
                <a:solidFill>
                  <a:srgbClr val="00A0C6"/>
                </a:solidFill>
                <a:latin typeface="Bright"/>
              </a:rPr>
              <a:t>Dieu promet spécifiquement de bénir les lecteurs de la Bible </a:t>
            </a:r>
          </a:p>
          <a:p>
            <a:pPr marL="1101090" lvl="1" indent="-550545" algn="just">
              <a:lnSpc>
                <a:spcPts val="5100"/>
              </a:lnSpc>
              <a:buFont typeface="Arial"/>
              <a:buChar char="•"/>
            </a:pPr>
            <a:r>
              <a:rPr lang="en-US" sz="5100" spc="204">
                <a:solidFill>
                  <a:srgbClr val="00A0C6"/>
                </a:solidFill>
                <a:latin typeface="Bright"/>
              </a:rPr>
              <a:t>La Bible est le seul livre qui vivra éternellement</a:t>
            </a:r>
          </a:p>
        </p:txBody>
      </p:sp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57BB508-E8FE-B14E-886A-C6CAF826B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724" y="535676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58770" y="7428730"/>
            <a:ext cx="2157881" cy="21578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753326"/>
            <a:ext cx="15936848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L'Université du Saint-Esprit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249015"/>
            <a:ext cx="14580800" cy="145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>
              <a:lnSpc>
                <a:spcPts val="5600"/>
              </a:lnSpc>
              <a:buFont typeface="Arial"/>
              <a:buChar char="•"/>
            </a:pPr>
            <a:r>
              <a:rPr lang="en-US" sz="5600" spc="224" dirty="0">
                <a:solidFill>
                  <a:srgbClr val="00A0C6"/>
                </a:solidFill>
                <a:latin typeface="Bright"/>
              </a:rPr>
              <a:t>Pas un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programme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mais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un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processus</a:t>
            </a:r>
            <a:endParaRPr lang="en-US" sz="5600" spc="224" dirty="0">
              <a:solidFill>
                <a:srgbClr val="00A0C6"/>
              </a:solidFill>
              <a:latin typeface="Bright"/>
            </a:endParaRPr>
          </a:p>
          <a:p>
            <a:pPr marL="1209040" lvl="1" indent="-604520">
              <a:lnSpc>
                <a:spcPts val="5600"/>
              </a:lnSpc>
              <a:buFont typeface="Arial"/>
              <a:buChar char="•"/>
            </a:pP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L'invitation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est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nous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d'accepter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600" spc="224" dirty="0" err="1">
                <a:solidFill>
                  <a:srgbClr val="00A0C6"/>
                </a:solidFill>
                <a:latin typeface="Bright"/>
              </a:rPr>
              <a:t>ou</a:t>
            </a:r>
            <a:r>
              <a:rPr lang="en-US" sz="5600" spc="224" dirty="0">
                <a:solidFill>
                  <a:srgbClr val="00A0C6"/>
                </a:solidFill>
                <a:latin typeface="Bright"/>
              </a:rPr>
              <a:t> de refuser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FA0790F-59C0-AE42-A511-683E6DD62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33" y="7231626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0530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07549" y="3894519"/>
            <a:ext cx="6509645" cy="53948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99284" y="1790700"/>
            <a:ext cx="711489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sz="8000" spc="320" dirty="0" err="1">
                <a:solidFill>
                  <a:srgbClr val="00A0C6"/>
                </a:solidFill>
                <a:latin typeface="Bright"/>
              </a:rPr>
              <a:t>Philippiens</a:t>
            </a:r>
            <a:r>
              <a:rPr lang="en-US" sz="8000" spc="320" dirty="0">
                <a:solidFill>
                  <a:srgbClr val="00A0C6"/>
                </a:solidFill>
                <a:latin typeface="Bright"/>
              </a:rPr>
              <a:t> 1 -3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8B41902-419F-6744-B563-95B0E2058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288831"/>
            <a:ext cx="2029659" cy="20296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0530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898525"/>
            <a:ext cx="8115300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CONSOLIDER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96496"/>
            <a:ext cx="16095369" cy="820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Prenez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20 minutes et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lisez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Philippiens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1-3. Pendant la lecture,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demandez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Dieu de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révéler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quelque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chose de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cette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section des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Écritures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. </a:t>
            </a: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endParaRPr lang="en-US" sz="3600" spc="136" dirty="0">
              <a:solidFill>
                <a:srgbClr val="00A0C6"/>
              </a:solidFill>
              <a:latin typeface="Bright"/>
            </a:endParaRP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Ensuite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,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prenez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20 minutes pour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écrire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sur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passage.</a:t>
            </a: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endParaRPr lang="en-US" sz="3600" spc="136" dirty="0">
              <a:solidFill>
                <a:srgbClr val="00A0C6"/>
              </a:solidFill>
              <a:latin typeface="Bright"/>
            </a:endParaRP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Écriture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: Quelle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partie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l'Écriture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a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parlé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?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Cela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peut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être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un verset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ou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plusieurs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.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Écrivez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-les. </a:t>
            </a: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endParaRPr lang="en-US" sz="3600" spc="136" dirty="0">
              <a:solidFill>
                <a:srgbClr val="00A0C6"/>
              </a:solidFill>
              <a:latin typeface="Bright"/>
            </a:endParaRP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r>
              <a:rPr lang="en-US" sz="3600" spc="136" dirty="0">
                <a:solidFill>
                  <a:srgbClr val="00A0C6"/>
                </a:solidFill>
                <a:latin typeface="Bright"/>
              </a:rPr>
              <a:t>Observation: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Qu'avez-vous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observé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dans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ou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versets? </a:t>
            </a:r>
          </a:p>
          <a:p>
            <a:pPr algn="just">
              <a:lnSpc>
                <a:spcPts val="3400"/>
              </a:lnSpc>
            </a:pPr>
            <a:endParaRPr lang="en-US" sz="1200" spc="43" dirty="0">
              <a:solidFill>
                <a:srgbClr val="00A0C6"/>
              </a:solidFill>
              <a:latin typeface="Arimo"/>
            </a:endParaRP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r>
              <a:rPr lang="en-US" sz="3600" spc="136" dirty="0">
                <a:solidFill>
                  <a:srgbClr val="00A0C6"/>
                </a:solidFill>
                <a:latin typeface="Bright"/>
              </a:rPr>
              <a:t>Application: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Qu'est-ce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avez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appris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verset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ou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versets et comment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s'applique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-t-il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vie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aujourd'hui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?</a:t>
            </a:r>
          </a:p>
          <a:p>
            <a:pPr algn="just">
              <a:lnSpc>
                <a:spcPts val="3400"/>
              </a:lnSpc>
            </a:pPr>
            <a:endParaRPr lang="en-US" sz="3600" spc="136" dirty="0">
              <a:solidFill>
                <a:srgbClr val="00A0C6"/>
              </a:solidFill>
              <a:latin typeface="Bright"/>
            </a:endParaRPr>
          </a:p>
          <a:p>
            <a:pPr marL="734060" lvl="1" indent="-367030" algn="just">
              <a:lnSpc>
                <a:spcPts val="3400"/>
              </a:lnSpc>
              <a:buFont typeface="Arial"/>
              <a:buChar char="•"/>
            </a:pP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Prière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: Pour quoi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devriez-vous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prier,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compte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tenu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avez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appris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des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Écritures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.</a:t>
            </a:r>
          </a:p>
          <a:p>
            <a:pPr algn="just">
              <a:lnSpc>
                <a:spcPts val="3400"/>
              </a:lnSpc>
            </a:pPr>
            <a:endParaRPr lang="en-US" sz="3600" spc="136" dirty="0">
              <a:solidFill>
                <a:srgbClr val="00A0C6"/>
              </a:solidFill>
              <a:latin typeface="Bright"/>
            </a:endParaRPr>
          </a:p>
          <a:p>
            <a:pPr marL="734060" lvl="1" indent="-367030" algn="just">
              <a:lnSpc>
                <a:spcPts val="3399"/>
              </a:lnSpc>
              <a:buFont typeface="Arial"/>
              <a:buChar char="•"/>
            </a:pP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Revenez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ensemble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groupe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et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rapportez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que le Seigneur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a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dit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travers le passage.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Donnez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l'occasion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à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chaque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3600" spc="136" dirty="0" err="1">
                <a:solidFill>
                  <a:srgbClr val="00A0C6"/>
                </a:solidFill>
                <a:latin typeface="Bright"/>
              </a:rPr>
              <a:t>personne</a:t>
            </a:r>
            <a:r>
              <a:rPr lang="en-US" sz="3600" spc="136" dirty="0">
                <a:solidFill>
                  <a:srgbClr val="00A0C6"/>
                </a:solidFill>
                <a:latin typeface="Bright"/>
              </a:rPr>
              <a:t> de faire un rapport</a:t>
            </a:r>
            <a:r>
              <a:rPr lang="en-US" sz="3400" spc="136" dirty="0">
                <a:solidFill>
                  <a:srgbClr val="00A0C6"/>
                </a:solidFill>
                <a:latin typeface="Bright"/>
              </a:rPr>
              <a:t>.</a:t>
            </a:r>
          </a:p>
          <a:p>
            <a:pPr algn="just">
              <a:lnSpc>
                <a:spcPts val="3099"/>
              </a:lnSpc>
            </a:pPr>
            <a:endParaRPr lang="en-US" sz="3400" spc="136" dirty="0">
              <a:solidFill>
                <a:srgbClr val="00A0C6"/>
              </a:solidFill>
              <a:latin typeface="Bright"/>
            </a:endParaRPr>
          </a:p>
          <a:p>
            <a:pPr algn="just">
              <a:lnSpc>
                <a:spcPts val="3099"/>
              </a:lnSpc>
            </a:pPr>
            <a:endParaRPr lang="en-US" sz="3400" spc="136" dirty="0">
              <a:solidFill>
                <a:srgbClr val="00A0C6"/>
              </a:solidFill>
              <a:latin typeface="Br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517425"/>
            <a:ext cx="5018709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</a:pPr>
            <a:r>
              <a:rPr lang="en-US" sz="8000" spc="320">
                <a:solidFill>
                  <a:srgbClr val="189EA9"/>
                </a:solidFill>
                <a:latin typeface="Bright"/>
              </a:rPr>
              <a:t>CHANGEMENT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855122"/>
            <a:ext cx="16230600" cy="377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0" lvl="1" indent="-399415">
              <a:lnSpc>
                <a:spcPts val="3700"/>
              </a:lnSpc>
              <a:buFont typeface="Arial"/>
              <a:buChar char="•"/>
            </a:pPr>
            <a:r>
              <a:rPr lang="en-US" sz="3700" spc="148" dirty="0">
                <a:solidFill>
                  <a:srgbClr val="189EA9"/>
                </a:solidFill>
                <a:latin typeface="Bright"/>
              </a:rPr>
              <a:t>Que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pensez-vous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avoir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appris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de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cette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leçon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aujourd'hui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? </a:t>
            </a:r>
          </a:p>
          <a:p>
            <a:pPr>
              <a:lnSpc>
                <a:spcPts val="3700"/>
              </a:lnSpc>
            </a:pPr>
            <a:endParaRPr lang="en-US" sz="3700" spc="148" dirty="0">
              <a:solidFill>
                <a:srgbClr val="189EA9"/>
              </a:solidFill>
              <a:latin typeface="Bright"/>
            </a:endParaRPr>
          </a:p>
          <a:p>
            <a:pPr marL="798830" lvl="1" indent="-399415">
              <a:lnSpc>
                <a:spcPts val="3700"/>
              </a:lnSpc>
              <a:buFont typeface="Arial"/>
              <a:buChar char="•"/>
            </a:pPr>
            <a:r>
              <a:rPr lang="en-US" sz="3700" spc="148" dirty="0">
                <a:solidFill>
                  <a:srgbClr val="189EA9"/>
                </a:solidFill>
                <a:latin typeface="Bright"/>
              </a:rPr>
              <a:t>Comment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ce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que nous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avons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appris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s'applique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-t-il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à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votre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situation de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ministère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? </a:t>
            </a:r>
          </a:p>
          <a:p>
            <a:pPr>
              <a:lnSpc>
                <a:spcPts val="3700"/>
              </a:lnSpc>
            </a:pPr>
            <a:endParaRPr lang="en-US" sz="3700" spc="148" dirty="0">
              <a:solidFill>
                <a:srgbClr val="189EA9"/>
              </a:solidFill>
              <a:latin typeface="Bright"/>
            </a:endParaRPr>
          </a:p>
          <a:p>
            <a:pPr marL="798830" lvl="1" indent="-399415">
              <a:lnSpc>
                <a:spcPts val="3700"/>
              </a:lnSpc>
              <a:buFont typeface="Arial"/>
              <a:buChar char="•"/>
            </a:pP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Maintenant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quevous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avez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appris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à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utiliser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les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Écritures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comme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votre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divin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mentor, je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vousencourage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à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vous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engager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à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essayer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cette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pratique pendant les 30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prochains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jours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. </a:t>
            </a:r>
          </a:p>
          <a:p>
            <a:pPr>
              <a:lnSpc>
                <a:spcPts val="3700"/>
              </a:lnSpc>
            </a:pPr>
            <a:endParaRPr lang="en-US" sz="3700" spc="148" dirty="0">
              <a:solidFill>
                <a:srgbClr val="189EA9"/>
              </a:solidFill>
              <a:latin typeface="Bright"/>
            </a:endParaRPr>
          </a:p>
          <a:p>
            <a:pPr marL="798830" lvl="1" indent="-399415">
              <a:lnSpc>
                <a:spcPts val="3700"/>
              </a:lnSpc>
              <a:buFont typeface="Arial"/>
              <a:buChar char="•"/>
            </a:pP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Demandez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à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Dieu de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vous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aider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à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mettre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cela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en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pratique dans </a:t>
            </a:r>
            <a:r>
              <a:rPr lang="en-US" sz="3700" spc="148" dirty="0" err="1">
                <a:solidFill>
                  <a:srgbClr val="189EA9"/>
                </a:solidFill>
                <a:latin typeface="Bright"/>
              </a:rPr>
              <a:t>votre</a:t>
            </a:r>
            <a:r>
              <a:rPr lang="en-US" sz="3700" spc="148" dirty="0">
                <a:solidFill>
                  <a:srgbClr val="189EA9"/>
                </a:solidFill>
                <a:latin typeface="Bright"/>
              </a:rPr>
              <a:t> vie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0530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32265" y="3813810"/>
            <a:ext cx="12427035" cy="279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</a:pPr>
            <a:r>
              <a:rPr lang="en-US" sz="7200" spc="288">
                <a:solidFill>
                  <a:srgbClr val="00A0C6"/>
                </a:solidFill>
                <a:latin typeface="Bright"/>
              </a:rPr>
              <a:t>Proverbes </a:t>
            </a:r>
            <a:r>
              <a:rPr lang="en-US" sz="7200" spc="288">
                <a:solidFill>
                  <a:srgbClr val="00A0C6"/>
                </a:solidFill>
                <a:latin typeface="Arimo"/>
              </a:rPr>
              <a:t>27:17 «De même que le </a:t>
            </a:r>
            <a:r>
              <a:rPr lang="en-US" sz="7200" spc="288">
                <a:solidFill>
                  <a:srgbClr val="00A0C6"/>
                </a:solidFill>
                <a:latin typeface="Bright"/>
              </a:rPr>
              <a:t>fer aiguise le fer, une personne en aiguise une autre. »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07196"/>
            <a:ext cx="3546608" cy="3056531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351F07A-2C49-5C4B-BF2C-0C96566D0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6" y="6972300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282884"/>
            <a:ext cx="3352582" cy="29754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44989" y="2899410"/>
            <a:ext cx="13114311" cy="462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</a:pPr>
            <a:r>
              <a:rPr lang="en-US" sz="7200" spc="288">
                <a:solidFill>
                  <a:srgbClr val="00A0C6"/>
                </a:solidFill>
                <a:latin typeface="Bright"/>
              </a:rPr>
              <a:t>I </a:t>
            </a:r>
            <a:r>
              <a:rPr lang="en-US" sz="7200" spc="288">
                <a:solidFill>
                  <a:srgbClr val="00A0C6"/>
                </a:solidFill>
                <a:latin typeface="Arimo"/>
              </a:rPr>
              <a:t>Thessaloniciens 2: 8 «Pa</a:t>
            </a:r>
            <a:r>
              <a:rPr lang="en-US" sz="7200" spc="288">
                <a:solidFill>
                  <a:srgbClr val="00A0C6"/>
                </a:solidFill>
                <a:latin typeface="Bright"/>
              </a:rPr>
              <a:t>rce que nous vous aimions tellement, nous avons été ravis de partager avec vous non seulement l'Évangile de Dieu, mais aussi nos vies.»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98EA2EF-7669-3045-AC0D-1E20E768E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951" y="342900"/>
            <a:ext cx="2247288" cy="2247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76400" y="-499110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7914" y="941231"/>
            <a:ext cx="3131336" cy="29946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19504" y="3356610"/>
            <a:ext cx="14035359" cy="37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</a:pPr>
            <a:r>
              <a:rPr lang="en-US" sz="7200" spc="288">
                <a:solidFill>
                  <a:srgbClr val="00A0C6"/>
                </a:solidFill>
                <a:latin typeface="Bright"/>
              </a:rPr>
              <a:t>Philippiens 4: 9 «Tout ce </a:t>
            </a:r>
            <a:r>
              <a:rPr lang="en-US" sz="7200" spc="288">
                <a:solidFill>
                  <a:srgbClr val="00A0C6"/>
                </a:solidFill>
                <a:latin typeface="Arimo"/>
              </a:rPr>
              <a:t>que vous avez appris, </a:t>
            </a:r>
            <a:r>
              <a:rPr lang="en-US" sz="7200" spc="288">
                <a:solidFill>
                  <a:srgbClr val="00A0C6"/>
                </a:solidFill>
                <a:latin typeface="Bright"/>
              </a:rPr>
              <a:t>reçu ou entendu de moi, ou vu en moi, mettez-le en pratique. Et le Dieu de paix sera avec vous. »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796782C-5CFC-B849-BABC-ED6660EC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6" y="6972300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3456" y="5341633"/>
            <a:ext cx="3551194" cy="44529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57589" y="3356610"/>
            <a:ext cx="12427035" cy="37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</a:pPr>
            <a:r>
              <a:rPr lang="en-US" sz="7200" spc="288">
                <a:solidFill>
                  <a:srgbClr val="00A0C6"/>
                </a:solidFill>
                <a:latin typeface="Bright"/>
              </a:rPr>
              <a:t> Hébreux 13: 7 </a:t>
            </a:r>
            <a:r>
              <a:rPr lang="en-US" sz="7200" spc="288">
                <a:solidFill>
                  <a:srgbClr val="00A0C6"/>
                </a:solidFill>
                <a:latin typeface="Arimo"/>
              </a:rPr>
              <a:t>«Souvenez-vous de vos di</a:t>
            </a:r>
            <a:r>
              <a:rPr lang="en-US" sz="7200" spc="288">
                <a:solidFill>
                  <a:srgbClr val="00A0C6"/>
                </a:solidFill>
                <a:latin typeface="Bright"/>
              </a:rPr>
              <a:t>rigeants, qui vous ont dit la parole de Dieu. Considérez le résultat de leur mode de vie et imitez leur foi.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D4F15FC-136E-DB43-B102-B2A51D880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419100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0530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52742" y="8730171"/>
            <a:ext cx="1208703" cy="12087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465283"/>
            <a:ext cx="4710767" cy="129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9600" spc="384">
                <a:solidFill>
                  <a:srgbClr val="00A0C6"/>
                </a:solidFill>
                <a:latin typeface="Bright"/>
              </a:rPr>
              <a:t>Objectif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23631"/>
            <a:ext cx="16230600" cy="51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</a:pPr>
            <a:r>
              <a:rPr lang="en-US" sz="8000" spc="320">
                <a:solidFill>
                  <a:srgbClr val="00A0C6"/>
                </a:solidFill>
                <a:latin typeface="Bright"/>
              </a:rPr>
              <a:t>Identifier la base biblique du mentorat, mettre cela en pratique dans nos propres vies et reconnaître comment former les autres pour en faire une réalité dans leur vie également.</a:t>
            </a:r>
          </a:p>
        </p:txBody>
      </p:sp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7CD6920-E0D1-4747-B53D-BB20D4668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69" y="-206819"/>
            <a:ext cx="2073719" cy="20737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11594" y="2400300"/>
            <a:ext cx="152781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199"/>
              </a:lnSpc>
            </a:pPr>
            <a:r>
              <a:rPr lang="en-US" sz="5199" spc="207" dirty="0">
                <a:solidFill>
                  <a:srgbClr val="00A0C6"/>
                </a:solidFill>
                <a:latin typeface="Bright"/>
              </a:rPr>
              <a:t>«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avez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tous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trop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bu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;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êtes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devenu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obsédé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par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l'esprit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juvénile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, et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imaginez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fait que la jeunesse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sauvera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l'église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. Il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n’est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pas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étonnant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ayez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l’impression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lutter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contre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la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foi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et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sa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formation;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avez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accordé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attention aux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bienfaits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culturels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d'une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tranche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d'âge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plutôt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que de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soucier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l'œuvre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du Saint-Esprit, qui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est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le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donateur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même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5199" spc="207" dirty="0" err="1">
                <a:solidFill>
                  <a:srgbClr val="00A0C6"/>
                </a:solidFill>
                <a:latin typeface="Bright"/>
              </a:rPr>
              <a:t>cherchez</a:t>
            </a:r>
            <a:r>
              <a:rPr lang="en-US" sz="5199" spc="207" dirty="0">
                <a:solidFill>
                  <a:srgbClr val="00A0C6"/>
                </a:solidFill>
                <a:latin typeface="Bright"/>
              </a:rPr>
              <a:t>. » - Bonhoeffer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16161" y="441291"/>
            <a:ext cx="2043139" cy="2245207"/>
          </a:xfrm>
          <a:prstGeom prst="rect">
            <a:avLst/>
          </a:prstGeom>
        </p:spPr>
      </p:pic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8191F91-D9A1-B546-821C-D69D1C61F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9" t="31535" r="33333" b="41482"/>
          <a:stretch/>
        </p:blipFill>
        <p:spPr>
          <a:xfrm>
            <a:off x="13030200" y="7320674"/>
            <a:ext cx="5334000" cy="2775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52600" y="-499110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494699"/>
            <a:ext cx="16230600" cy="462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</a:pP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Prenez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quelques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minutes pour dresser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une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liste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des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personnes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qui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ont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été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influentes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au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cours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des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différentes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saisons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de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votre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vie.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Saisissez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un nom pour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chacune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des époques,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identifiant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qui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elles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étaient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et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ce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que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vous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en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avez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 </a:t>
            </a:r>
            <a:r>
              <a:rPr lang="en-US" sz="7200" spc="288" dirty="0" err="1">
                <a:solidFill>
                  <a:srgbClr val="00A0C6"/>
                </a:solidFill>
                <a:latin typeface="Bright"/>
              </a:rPr>
              <a:t>appris</a:t>
            </a:r>
            <a:r>
              <a:rPr lang="en-US" sz="7200" spc="288" dirty="0">
                <a:solidFill>
                  <a:srgbClr val="00A0C6"/>
                </a:solidFill>
                <a:latin typeface="Bright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0" y="2052562"/>
            <a:ext cx="5441823" cy="107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8000" spc="320" dirty="0">
                <a:solidFill>
                  <a:srgbClr val="00A0C6"/>
                </a:solidFill>
                <a:latin typeface="Bright"/>
              </a:rPr>
              <a:t>SE CONNECTER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B61D417-B765-8D49-B5C7-99C290F5D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42611"/>
            <a:ext cx="2552088" cy="2552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1146</Words>
  <Application>Microsoft Macintosh PowerPoint</Application>
  <PresentationFormat>Personalizado</PresentationFormat>
  <Paragraphs>80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Bright</vt:lpstr>
      <vt:lpstr>Calibri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FRANCES Biblical Mentorship</dc:title>
  <cp:lastModifiedBy>Evangelismo Mesoamérica Iglesia del Nazareno</cp:lastModifiedBy>
  <cp:revision>7</cp:revision>
  <dcterms:created xsi:type="dcterms:W3CDTF">2006-08-16T00:00:00Z</dcterms:created>
  <dcterms:modified xsi:type="dcterms:W3CDTF">2021-02-11T18:16:03Z</dcterms:modified>
  <dc:identifier>DAEVvxgphLY</dc:identifier>
</cp:coreProperties>
</file>