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7" r:id="rId31"/>
    <p:sldId id="288" r:id="rId32"/>
  </p:sldIdLst>
  <p:sldSz cx="18288000" cy="10287000"/>
  <p:notesSz cx="6858000" cy="9144000"/>
  <p:embeddedFontLst>
    <p:embeddedFont>
      <p:font typeface="Arimo" panose="020B0604020202020204" pitchFamily="34" charset="0"/>
      <p:regular r:id="rId34"/>
    </p:embeddedFont>
    <p:embeddedFont>
      <p:font typeface="Arimo Bold" panose="020B0704020202020204" pitchFamily="34" charset="0"/>
      <p:regular r:id="rId35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League Spartan" pitchFamily="2" charset="77"/>
      <p:regular r:id="rId41"/>
      <p:bold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14" autoAdjust="0"/>
    <p:restoredTop sz="94769" autoAdjust="0"/>
  </p:normalViewPr>
  <p:slideViewPr>
    <p:cSldViewPr>
      <p:cViewPr>
        <p:scale>
          <a:sx n="52" d="100"/>
          <a:sy n="52" d="100"/>
        </p:scale>
        <p:origin x="1528" y="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C0AB2-1232-A044-8F46-970F774F5846}" type="datetimeFigureOut">
              <a:rPr lang="es-GT" smtClean="0"/>
              <a:t>14/06/21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34B5D-8826-1E42-81C6-131C69DE89E7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99184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34B5D-8826-1E42-81C6-131C69DE89E7}" type="slidenum">
              <a:rPr lang="es-GT" smtClean="0"/>
              <a:t>13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58333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34B5D-8826-1E42-81C6-131C69DE89E7}" type="slidenum">
              <a:rPr lang="es-GT" smtClean="0"/>
              <a:t>16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78018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34B5D-8826-1E42-81C6-131C69DE89E7}" type="slidenum">
              <a:rPr lang="es-GT" smtClean="0"/>
              <a:t>20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98951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34B5D-8826-1E42-81C6-131C69DE89E7}" type="slidenum">
              <a:rPr lang="es-GT" smtClean="0"/>
              <a:t>21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00346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34B5D-8826-1E42-81C6-131C69DE89E7}" type="slidenum">
              <a:rPr lang="es-GT" smtClean="0"/>
              <a:t>23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16133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34B5D-8826-1E42-81C6-131C69DE89E7}" type="slidenum">
              <a:rPr lang="es-GT" smtClean="0"/>
              <a:t>27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4938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34B5D-8826-1E42-81C6-131C69DE89E7}" type="slidenum">
              <a:rPr lang="es-GT" smtClean="0"/>
              <a:t>29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15543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6782" y="0"/>
            <a:ext cx="10688054" cy="10349853"/>
          </a:xfrm>
          <a:prstGeom prst="rect">
            <a:avLst/>
          </a:prstGeom>
          <a:solidFill>
            <a:srgbClr val="1C2529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246714" y="0"/>
            <a:ext cx="7709092" cy="1159262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-782927">
            <a:off x="7824782" y="-5782716"/>
            <a:ext cx="4481791" cy="16682782"/>
          </a:xfrm>
          <a:prstGeom prst="rect">
            <a:avLst/>
          </a:prstGeom>
          <a:solidFill>
            <a:srgbClr val="1C2529"/>
          </a:solidFill>
        </p:spPr>
      </p:sp>
      <p:sp>
        <p:nvSpPr>
          <p:cNvPr id="5" name="AutoShape 5"/>
          <p:cNvSpPr/>
          <p:nvPr/>
        </p:nvSpPr>
        <p:spPr>
          <a:xfrm rot="-782927">
            <a:off x="12973001" y="-858700"/>
            <a:ext cx="549542" cy="11861169"/>
          </a:xfrm>
          <a:prstGeom prst="rect">
            <a:avLst/>
          </a:prstGeom>
          <a:solidFill>
            <a:srgbClr val="FDD05A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6611" r="6611"/>
          <a:stretch>
            <a:fillRect/>
          </a:stretch>
        </p:blipFill>
        <p:spPr>
          <a:xfrm>
            <a:off x="-1627892" y="-941822"/>
            <a:ext cx="5313184" cy="792175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313927" y="8801677"/>
            <a:ext cx="3118307" cy="1551284"/>
            <a:chOff x="0" y="0"/>
            <a:chExt cx="4157743" cy="2068378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279886"/>
              <a:ext cx="1981749" cy="1508606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089365" y="0"/>
              <a:ext cx="2068378" cy="2068378"/>
            </a:xfrm>
            <a:prstGeom prst="rect">
              <a:avLst/>
            </a:prstGeom>
          </p:spPr>
        </p:pic>
      </p:grpSp>
      <p:sp>
        <p:nvSpPr>
          <p:cNvPr id="12" name="TextBox 12"/>
          <p:cNvSpPr txBox="1"/>
          <p:nvPr/>
        </p:nvSpPr>
        <p:spPr>
          <a:xfrm>
            <a:off x="2016001" y="2558674"/>
            <a:ext cx="10280839" cy="3046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600" spc="120" dirty="0">
                <a:solidFill>
                  <a:srgbClr val="FFFCA1"/>
                </a:solidFill>
                <a:latin typeface="League Spartan"/>
              </a:rPr>
              <a:t>FONDEMENTS DOCTRINAUX DES MENTORS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723806" y="7077511"/>
            <a:ext cx="7018001" cy="1800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900" spc="131" dirty="0">
                <a:solidFill>
                  <a:srgbClr val="FFFFFF"/>
                </a:solidFill>
                <a:latin typeface="League Spartan"/>
              </a:rPr>
              <a:t>Gary Hartke General </a:t>
            </a:r>
            <a:r>
              <a:rPr lang="es-GT" sz="3900" spc="131" dirty="0">
                <a:solidFill>
                  <a:srgbClr val="FFFFFF"/>
                </a:solidFill>
                <a:latin typeface="League Spartan"/>
              </a:rPr>
              <a:t>Secrétaire Général de l’Église du Nazaréen</a:t>
            </a:r>
            <a:endParaRPr lang="en-US" sz="3900" spc="131" dirty="0">
              <a:solidFill>
                <a:srgbClr val="FFFFFF"/>
              </a:solidFill>
              <a:latin typeface="League Spart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93555" y="0"/>
            <a:ext cx="17700891" cy="9966369"/>
          </a:xfrm>
          <a:prstGeom prst="rect">
            <a:avLst/>
          </a:prstGeom>
          <a:solidFill>
            <a:srgbClr val="FDD05A"/>
          </a:solidFill>
        </p:spPr>
      </p:sp>
      <p:grpSp>
        <p:nvGrpSpPr>
          <p:cNvPr id="3" name="Group 3"/>
          <p:cNvGrpSpPr/>
          <p:nvPr/>
        </p:nvGrpSpPr>
        <p:grpSpPr>
          <a:xfrm>
            <a:off x="8461192" y="9626688"/>
            <a:ext cx="1365616" cy="679362"/>
            <a:chOff x="0" y="0"/>
            <a:chExt cx="1820822" cy="905816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122572"/>
              <a:ext cx="867878" cy="660672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15006" y="0"/>
              <a:ext cx="905816" cy="905816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1888436" y="780415"/>
            <a:ext cx="13796420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29"/>
              </a:lnSpc>
            </a:pPr>
            <a:r>
              <a:rPr lang="en-US" sz="6000" spc="82" dirty="0">
                <a:solidFill>
                  <a:srgbClr val="000000"/>
                </a:solidFill>
                <a:latin typeface="League Spartan"/>
              </a:rPr>
              <a:t>PARTAGER LES RÉSULTATS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38046" y="1450181"/>
            <a:ext cx="15697200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81" lvl="1" indent="-345440">
              <a:buFont typeface="Arial"/>
              <a:buChar char="•"/>
            </a:pPr>
            <a:r>
              <a:rPr lang="en-US" sz="4800" spc="90" dirty="0">
                <a:latin typeface="Arimo"/>
              </a:rPr>
              <a:t>Le </a:t>
            </a:r>
            <a:r>
              <a:rPr lang="en-US" sz="4800" spc="90" dirty="0" err="1">
                <a:latin typeface="Arimo"/>
              </a:rPr>
              <a:t>peuple</a:t>
            </a:r>
            <a:r>
              <a:rPr lang="en-US" sz="4800" spc="90" dirty="0">
                <a:latin typeface="Arimo"/>
              </a:rPr>
              <a:t> de Dieu </a:t>
            </a:r>
            <a:r>
              <a:rPr lang="en-US" sz="4800" spc="90" dirty="0" err="1">
                <a:latin typeface="Arimo"/>
              </a:rPr>
              <a:t>est</a:t>
            </a:r>
            <a:r>
              <a:rPr lang="en-US" sz="4800" spc="90" dirty="0">
                <a:latin typeface="Arimo"/>
              </a:rPr>
              <a:t> </a:t>
            </a:r>
            <a:r>
              <a:rPr lang="en-US" sz="4800" spc="90" dirty="0" err="1">
                <a:latin typeface="Arimo"/>
              </a:rPr>
              <a:t>formé</a:t>
            </a:r>
            <a:endParaRPr lang="en-US" sz="4800" spc="90" dirty="0">
              <a:latin typeface="Arimo"/>
            </a:endParaRPr>
          </a:p>
          <a:p>
            <a:endParaRPr lang="en-US" sz="4800" spc="90" dirty="0">
              <a:latin typeface="Arimo"/>
            </a:endParaRPr>
          </a:p>
          <a:p>
            <a:pPr marL="690881" lvl="1" indent="-345440">
              <a:buFont typeface="Arial"/>
              <a:buChar char="•"/>
            </a:pPr>
            <a:r>
              <a:rPr lang="en-US" sz="4800" spc="90" dirty="0">
                <a:latin typeface="Arimo"/>
              </a:rPr>
              <a:t>Une riche </a:t>
            </a:r>
            <a:r>
              <a:rPr lang="en-US" sz="4800" spc="90" dirty="0" err="1">
                <a:latin typeface="Arimo"/>
              </a:rPr>
              <a:t>communauté</a:t>
            </a:r>
            <a:r>
              <a:rPr lang="en-US" sz="4800" spc="90" dirty="0">
                <a:latin typeface="Arimo"/>
              </a:rPr>
              <a:t> d'amour et de grâce</a:t>
            </a:r>
          </a:p>
          <a:p>
            <a:endParaRPr lang="en-US" sz="4800" spc="90" dirty="0">
              <a:latin typeface="Arimo"/>
            </a:endParaRPr>
          </a:p>
          <a:p>
            <a:pPr marL="690881" lvl="1" indent="-345440">
              <a:buFont typeface="Arial"/>
              <a:buChar char="•"/>
            </a:pPr>
            <a:r>
              <a:rPr lang="en-US" sz="4800" spc="90" dirty="0">
                <a:latin typeface="Arimo"/>
              </a:rPr>
              <a:t>Les </a:t>
            </a:r>
            <a:r>
              <a:rPr lang="en-US" sz="4800" spc="90" dirty="0" err="1">
                <a:latin typeface="Arimo"/>
              </a:rPr>
              <a:t>croyants</a:t>
            </a:r>
            <a:r>
              <a:rPr lang="en-US" sz="4800" spc="90" dirty="0">
                <a:latin typeface="Arimo"/>
              </a:rPr>
              <a:t> </a:t>
            </a:r>
            <a:r>
              <a:rPr lang="en-US" sz="4800" spc="90" dirty="0" err="1">
                <a:latin typeface="Arimo"/>
              </a:rPr>
              <a:t>sont</a:t>
            </a:r>
            <a:r>
              <a:rPr lang="en-US" sz="4800" spc="90" dirty="0">
                <a:latin typeface="Arimo"/>
              </a:rPr>
              <a:t> </a:t>
            </a:r>
            <a:r>
              <a:rPr lang="en-US" sz="4800" spc="90" dirty="0" err="1">
                <a:latin typeface="Arimo"/>
              </a:rPr>
              <a:t>appelés</a:t>
            </a:r>
            <a:r>
              <a:rPr lang="en-US" sz="4800" spc="90" dirty="0">
                <a:latin typeface="Arimo"/>
              </a:rPr>
              <a:t> </a:t>
            </a:r>
            <a:r>
              <a:rPr lang="en-US" sz="4800" spc="90" dirty="0" err="1">
                <a:latin typeface="Arimo"/>
              </a:rPr>
              <a:t>à</a:t>
            </a:r>
            <a:r>
              <a:rPr lang="en-US" sz="4800" spc="90" dirty="0">
                <a:latin typeface="Arimo"/>
              </a:rPr>
              <a:t> vivre </a:t>
            </a:r>
            <a:r>
              <a:rPr lang="en-US" sz="4800" spc="90" dirty="0" err="1">
                <a:latin typeface="Arimo"/>
              </a:rPr>
              <a:t>comme</a:t>
            </a:r>
            <a:r>
              <a:rPr lang="en-US" sz="4800" spc="90" dirty="0">
                <a:latin typeface="Arimo"/>
              </a:rPr>
              <a:t> </a:t>
            </a:r>
            <a:r>
              <a:rPr lang="en-US" sz="4800" spc="90" dirty="0" err="1">
                <a:latin typeface="Arimo"/>
              </a:rPr>
              <a:t>membres</a:t>
            </a:r>
            <a:r>
              <a:rPr lang="en-US" sz="4800" spc="90" dirty="0">
                <a:latin typeface="Arimo"/>
              </a:rPr>
              <a:t> </a:t>
            </a:r>
            <a:r>
              <a:rPr lang="en-US" sz="4800" spc="90" dirty="0" err="1">
                <a:latin typeface="Arimo"/>
              </a:rPr>
              <a:t>fidèles</a:t>
            </a:r>
            <a:endParaRPr lang="en-US" sz="4800" spc="90" dirty="0">
              <a:latin typeface="Arimo"/>
            </a:endParaRPr>
          </a:p>
          <a:p>
            <a:endParaRPr lang="en-US" sz="4800" spc="90" dirty="0">
              <a:latin typeface="Arimo"/>
            </a:endParaRPr>
          </a:p>
          <a:p>
            <a:pPr marL="690880" lvl="1" indent="-345440" algn="l">
              <a:buFont typeface="Arial"/>
              <a:buChar char="•"/>
            </a:pPr>
            <a:r>
              <a:rPr lang="en-US" sz="4800" spc="90" dirty="0" err="1">
                <a:latin typeface="Arimo"/>
              </a:rPr>
              <a:t>S'engager</a:t>
            </a:r>
            <a:r>
              <a:rPr lang="en-US" sz="4800" spc="90" dirty="0">
                <a:latin typeface="Arimo"/>
              </a:rPr>
              <a:t>, </a:t>
            </a:r>
            <a:r>
              <a:rPr lang="en-US" sz="4800" spc="90" dirty="0" err="1">
                <a:latin typeface="Arimo"/>
              </a:rPr>
              <a:t>comme</a:t>
            </a:r>
            <a:r>
              <a:rPr lang="en-US" sz="4800" spc="90" dirty="0">
                <a:latin typeface="Arimo"/>
              </a:rPr>
              <a:t> </a:t>
            </a:r>
            <a:r>
              <a:rPr lang="en-US" sz="4800" spc="90" dirty="0" err="1">
                <a:latin typeface="Arimo"/>
              </a:rPr>
              <a:t>Jésus</a:t>
            </a:r>
            <a:r>
              <a:rPr lang="en-US" sz="4800" spc="90" dirty="0">
                <a:latin typeface="Arimo"/>
              </a:rPr>
              <a:t> </a:t>
            </a:r>
            <a:r>
              <a:rPr lang="en-US" sz="4800" spc="90" dirty="0" err="1">
                <a:latin typeface="Arimo"/>
              </a:rPr>
              <a:t>l'a</a:t>
            </a:r>
            <a:r>
              <a:rPr lang="en-US" sz="4800" spc="90" dirty="0">
                <a:latin typeface="Arimo"/>
              </a:rPr>
              <a:t> fait, dans </a:t>
            </a:r>
            <a:r>
              <a:rPr lang="en-US" sz="4800" spc="90" dirty="0" err="1">
                <a:latin typeface="Arimo"/>
              </a:rPr>
              <a:t>l'intimité</a:t>
            </a:r>
            <a:r>
              <a:rPr lang="en-US" sz="4800" spc="90" dirty="0">
                <a:latin typeface="Arimo"/>
              </a:rPr>
              <a:t> de la </a:t>
            </a:r>
            <a:r>
              <a:rPr lang="en-US" sz="4800" spc="90" dirty="0" err="1">
                <a:latin typeface="Arimo"/>
              </a:rPr>
              <a:t>communauté</a:t>
            </a:r>
            <a:r>
              <a:rPr lang="en-US" sz="4800" spc="90" dirty="0">
                <a:latin typeface="Arimo"/>
              </a:rPr>
              <a:t> </a:t>
            </a:r>
            <a:r>
              <a:rPr lang="en-US" sz="4800" spc="90" dirty="0" err="1">
                <a:latin typeface="Arimo"/>
              </a:rPr>
              <a:t>entourée</a:t>
            </a:r>
            <a:r>
              <a:rPr lang="en-US" sz="4800" spc="90" dirty="0">
                <a:latin typeface="Arimo"/>
              </a:rPr>
              <a:t> </a:t>
            </a:r>
            <a:r>
              <a:rPr lang="en-US" sz="4800" spc="90" dirty="0" err="1">
                <a:latin typeface="Arimo"/>
              </a:rPr>
              <a:t>d'amis</a:t>
            </a:r>
            <a:r>
              <a:rPr lang="en-US" sz="4800" spc="90" dirty="0">
                <a:latin typeface="Arimo"/>
              </a:rPr>
              <a:t>, </a:t>
            </a:r>
            <a:r>
              <a:rPr lang="en-US" sz="4800" spc="90" dirty="0" err="1">
                <a:latin typeface="Arimo"/>
              </a:rPr>
              <a:t>en</a:t>
            </a:r>
            <a:r>
              <a:rPr lang="en-US" sz="4800" spc="90" dirty="0">
                <a:latin typeface="Arimo"/>
              </a:rPr>
              <a:t> </a:t>
            </a:r>
            <a:r>
              <a:rPr lang="en-US" sz="4800" spc="90" dirty="0" err="1">
                <a:latin typeface="Arimo"/>
              </a:rPr>
              <a:t>accueillant</a:t>
            </a:r>
            <a:r>
              <a:rPr lang="en-US" sz="4800" spc="90" dirty="0">
                <a:latin typeface="Arimo"/>
              </a:rPr>
              <a:t> et </a:t>
            </a:r>
            <a:r>
              <a:rPr lang="en-US" sz="4800" spc="90" dirty="0" err="1">
                <a:latin typeface="Arimo"/>
              </a:rPr>
              <a:t>en</a:t>
            </a:r>
            <a:r>
              <a:rPr lang="en-US" sz="4800" spc="90" dirty="0">
                <a:latin typeface="Arimo"/>
              </a:rPr>
              <a:t> </a:t>
            </a:r>
            <a:r>
              <a:rPr lang="en-US" sz="4800" spc="90" dirty="0" err="1">
                <a:latin typeface="Arimo"/>
              </a:rPr>
              <a:t>étant</a:t>
            </a:r>
            <a:r>
              <a:rPr lang="en-US" sz="4800" spc="90" dirty="0">
                <a:latin typeface="Arimo"/>
              </a:rPr>
              <a:t> </a:t>
            </a:r>
            <a:r>
              <a:rPr lang="en-US" sz="4800" spc="90" dirty="0" err="1">
                <a:latin typeface="Arimo"/>
              </a:rPr>
              <a:t>accueilli</a:t>
            </a:r>
            <a:r>
              <a:rPr lang="en-US" sz="4800" spc="90" dirty="0">
                <a:latin typeface="Arimo"/>
              </a:rPr>
              <a:t> </a:t>
            </a:r>
            <a:r>
              <a:rPr lang="en-US" sz="4800" spc="90" dirty="0" err="1">
                <a:latin typeface="Arimo"/>
              </a:rPr>
              <a:t>à</a:t>
            </a:r>
            <a:r>
              <a:rPr lang="en-US" sz="4800" spc="90" dirty="0">
                <a:latin typeface="Arimo"/>
              </a:rPr>
              <a:t> table, et </a:t>
            </a:r>
            <a:r>
              <a:rPr lang="en-US" sz="4800" spc="90" dirty="0" err="1">
                <a:latin typeface="Arimo"/>
              </a:rPr>
              <a:t>en</a:t>
            </a:r>
            <a:r>
              <a:rPr lang="en-US" sz="4800" spc="90" dirty="0">
                <a:latin typeface="Arimo"/>
              </a:rPr>
              <a:t> </a:t>
            </a:r>
            <a:r>
              <a:rPr lang="en-US" sz="4800" spc="90" dirty="0" err="1">
                <a:latin typeface="Arimo"/>
              </a:rPr>
              <a:t>témoignant</a:t>
            </a:r>
            <a:r>
              <a:rPr lang="en-US" sz="4800" spc="90" dirty="0">
                <a:latin typeface="Arimo"/>
              </a:rPr>
              <a:t> </a:t>
            </a:r>
            <a:r>
              <a:rPr lang="en-US" sz="4800" spc="90" dirty="0" err="1">
                <a:latin typeface="Arimo"/>
              </a:rPr>
              <a:t>fidèlement</a:t>
            </a:r>
            <a:endParaRPr lang="en-US" sz="4800" spc="90" dirty="0">
              <a:latin typeface="Arim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37980" y="-526379"/>
            <a:ext cx="17412040" cy="10375398"/>
          </a:xfrm>
          <a:prstGeom prst="rect">
            <a:avLst/>
          </a:prstGeom>
          <a:solidFill>
            <a:srgbClr val="1C2529"/>
          </a:solidFill>
        </p:spPr>
      </p:sp>
      <p:sp>
        <p:nvSpPr>
          <p:cNvPr id="5" name="TextBox 5"/>
          <p:cNvSpPr txBox="1"/>
          <p:nvPr/>
        </p:nvSpPr>
        <p:spPr>
          <a:xfrm>
            <a:off x="1204331" y="498211"/>
            <a:ext cx="16268877" cy="625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69"/>
              </a:lnSpc>
            </a:pPr>
            <a:r>
              <a:rPr lang="en-US" sz="6000" spc="92" dirty="0">
                <a:solidFill>
                  <a:srgbClr val="FFFCA1"/>
                </a:solidFill>
                <a:latin typeface="League Spartan"/>
              </a:rPr>
              <a:t>L'ALLIANCE DU CARACTÈRE CHRÉTIEN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41734" y="9163618"/>
            <a:ext cx="759464" cy="5781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42439" y="9056357"/>
            <a:ext cx="792662" cy="79266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903339" y="1408805"/>
            <a:ext cx="16078200" cy="7448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9290" lvl="1" indent="-334645">
              <a:buFont typeface="Arial"/>
              <a:buChar char="•"/>
            </a:pPr>
            <a:r>
              <a:rPr lang="en-US" sz="4400" spc="77" dirty="0">
                <a:solidFill>
                  <a:schemeClr val="bg1"/>
                </a:solidFill>
                <a:latin typeface="Arimo"/>
              </a:rPr>
              <a:t>Le Manuel de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l’Église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du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Nazaréen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et la formation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doctrinale</a:t>
            </a:r>
            <a:endParaRPr lang="en-US" sz="4400" spc="77" dirty="0">
              <a:solidFill>
                <a:schemeClr val="bg1"/>
              </a:solidFill>
              <a:latin typeface="Arimo"/>
            </a:endParaRPr>
          </a:p>
          <a:p>
            <a:pPr marL="669290" lvl="1" indent="-334645">
              <a:buFont typeface="Arial"/>
              <a:buChar char="•"/>
            </a:pPr>
            <a:endParaRPr lang="en-US" sz="4400" spc="77" dirty="0">
              <a:solidFill>
                <a:schemeClr val="bg1"/>
              </a:solidFill>
              <a:latin typeface="Arimo"/>
            </a:endParaRPr>
          </a:p>
          <a:p>
            <a:pPr marL="669290" lvl="1" indent="-334645">
              <a:buFont typeface="Arial"/>
              <a:buChar char="•"/>
            </a:pP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S'identifier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à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l'Église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visible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est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à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la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fois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un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privilège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et un devoir sacré pour la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plénitude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en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Christ.</a:t>
            </a:r>
          </a:p>
          <a:p>
            <a:pPr marL="669290" lvl="1" indent="-334645">
              <a:buFont typeface="Arial"/>
              <a:buChar char="•"/>
            </a:pPr>
            <a:endParaRPr lang="en-US" sz="4400" spc="77" dirty="0">
              <a:solidFill>
                <a:schemeClr val="bg1"/>
              </a:solidFill>
              <a:latin typeface="Arimo"/>
            </a:endParaRPr>
          </a:p>
          <a:p>
            <a:pPr marL="669290" lvl="1" indent="-334645">
              <a:buFont typeface="Arial"/>
              <a:buChar char="•"/>
            </a:pP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Exercice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en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classe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: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Lisez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le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texte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et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soulignez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les mots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ou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les phrases qui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décrivent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une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personne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de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caractère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chrétien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. </a:t>
            </a:r>
          </a:p>
          <a:p>
            <a:pPr marL="669290" lvl="1" indent="-334645">
              <a:buFont typeface="Arial"/>
              <a:buChar char="•"/>
            </a:pPr>
            <a:endParaRPr lang="en-US" sz="4400" spc="77" dirty="0">
              <a:solidFill>
                <a:schemeClr val="bg1"/>
              </a:solidFill>
              <a:latin typeface="Arimo"/>
            </a:endParaRPr>
          </a:p>
          <a:p>
            <a:pPr marL="669290" lvl="1" indent="-334645" algn="l">
              <a:buFont typeface="Arial"/>
              <a:buChar char="•"/>
            </a:pP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Exemple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: “marcher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en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communion avec nous”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792796">
            <a:off x="17060985" y="-1616110"/>
            <a:ext cx="2729333" cy="13687572"/>
          </a:xfrm>
          <a:prstGeom prst="rect">
            <a:avLst/>
          </a:prstGeom>
          <a:solidFill>
            <a:srgbClr val="FDD05A">
              <a:alpha val="53725"/>
            </a:srgbClr>
          </a:solidFill>
        </p:spPr>
      </p:sp>
      <p:sp>
        <p:nvSpPr>
          <p:cNvPr id="6" name="TextBox 6"/>
          <p:cNvSpPr txBox="1"/>
          <p:nvPr/>
        </p:nvSpPr>
        <p:spPr>
          <a:xfrm>
            <a:off x="838200" y="2781300"/>
            <a:ext cx="16685997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9290" lvl="1" indent="-334645">
              <a:buFont typeface="Arial"/>
              <a:buChar char="•"/>
            </a:pPr>
            <a:r>
              <a:rPr lang="en-US" sz="4400" spc="85" dirty="0">
                <a:solidFill>
                  <a:schemeClr val="bg1"/>
                </a:solidFill>
                <a:latin typeface="Arimo"/>
              </a:rPr>
              <a:t>Comment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avez-vous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été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guidé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pour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apprendre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sur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ces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qualités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de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caractère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?</a:t>
            </a:r>
          </a:p>
          <a:p>
            <a:pPr marL="334645" lvl="1"/>
            <a:endParaRPr lang="en-US" sz="4400" spc="85" dirty="0">
              <a:solidFill>
                <a:schemeClr val="bg1"/>
              </a:solidFill>
              <a:latin typeface="Arimo"/>
            </a:endParaRPr>
          </a:p>
          <a:p>
            <a:pPr marL="669290" lvl="1" indent="-334645">
              <a:buFont typeface="Arial"/>
              <a:buChar char="•"/>
            </a:pPr>
            <a:r>
              <a:rPr lang="en-US" sz="4400" spc="85" dirty="0">
                <a:solidFill>
                  <a:schemeClr val="bg1"/>
                </a:solidFill>
                <a:latin typeface="Arimo"/>
              </a:rPr>
              <a:t>Comment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changeriez-vous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la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façon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dont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vous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avez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été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mentoré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sur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ces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qualités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de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caractère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?</a:t>
            </a:r>
          </a:p>
          <a:p>
            <a:pPr marL="669290" lvl="1" indent="-334645">
              <a:buFont typeface="Arial"/>
              <a:buChar char="•"/>
            </a:pPr>
            <a:endParaRPr lang="en-US" sz="4400" spc="85" dirty="0">
              <a:solidFill>
                <a:schemeClr val="bg1"/>
              </a:solidFill>
              <a:latin typeface="Arimo"/>
            </a:endParaRPr>
          </a:p>
          <a:p>
            <a:pPr marL="669290" lvl="1" indent="-334645" algn="l">
              <a:buFont typeface="Arial"/>
              <a:buChar char="•"/>
            </a:pPr>
            <a:r>
              <a:rPr lang="en-US" sz="4400" spc="85" dirty="0">
                <a:solidFill>
                  <a:schemeClr val="bg1"/>
                </a:solidFill>
                <a:latin typeface="Arimo"/>
              </a:rPr>
              <a:t>Comment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intégreriez-vous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ces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qualités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de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caractère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dans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une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relation de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mentorat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aujourd'hui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19200" y="1333500"/>
            <a:ext cx="14076297" cy="563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9"/>
              </a:lnSpc>
            </a:pPr>
            <a:r>
              <a:rPr lang="en-US" sz="4400" spc="99" dirty="0">
                <a:solidFill>
                  <a:srgbClr val="FFFCA1"/>
                </a:solidFill>
                <a:latin typeface="League Spartan"/>
              </a:rPr>
              <a:t>QUESTIONS DE DISCUSSION EN PETIT GROUPE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8366282" y="9346765"/>
            <a:ext cx="1555435" cy="773792"/>
            <a:chOff x="0" y="0"/>
            <a:chExt cx="2073914" cy="1031723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139609"/>
              <a:ext cx="988511" cy="752504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042191" y="0"/>
              <a:ext cx="1031723" cy="10317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93555" y="0"/>
            <a:ext cx="17700891" cy="9966369"/>
          </a:xfrm>
          <a:prstGeom prst="rect">
            <a:avLst/>
          </a:prstGeom>
          <a:solidFill>
            <a:srgbClr val="FDD05A"/>
          </a:solidFill>
        </p:spPr>
      </p:sp>
      <p:grpSp>
        <p:nvGrpSpPr>
          <p:cNvPr id="3" name="Group 3"/>
          <p:cNvGrpSpPr/>
          <p:nvPr/>
        </p:nvGrpSpPr>
        <p:grpSpPr>
          <a:xfrm>
            <a:off x="7856689" y="8752244"/>
            <a:ext cx="2574622" cy="1280814"/>
            <a:chOff x="0" y="0"/>
            <a:chExt cx="1820822" cy="905816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122572"/>
              <a:ext cx="867878" cy="660672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915006" y="0"/>
              <a:ext cx="905816" cy="905816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1307474" y="696846"/>
            <a:ext cx="15989926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spc="57" dirty="0">
                <a:solidFill>
                  <a:srgbClr val="000000"/>
                </a:solidFill>
                <a:latin typeface="League Spartan"/>
              </a:rPr>
              <a:t>FAIRE CE QUI EST ENJOINT DANS LA PAROLE DE DIEU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07474" y="2628900"/>
            <a:ext cx="14325600" cy="5663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buFont typeface="Arial"/>
              <a:buChar char="•"/>
            </a:pPr>
            <a:r>
              <a:rPr lang="en-US" sz="4600" spc="90" dirty="0">
                <a:latin typeface="Arimo"/>
              </a:rPr>
              <a:t>Aimer Dieu de tout </a:t>
            </a:r>
            <a:r>
              <a:rPr lang="en-US" sz="4600" spc="90" dirty="0" err="1">
                <a:latin typeface="Arimo"/>
              </a:rPr>
              <a:t>cœur</a:t>
            </a:r>
            <a:r>
              <a:rPr lang="en-US" sz="4600" spc="90" dirty="0">
                <a:latin typeface="Arimo"/>
              </a:rPr>
              <a:t>, âme, esprit et force, et son prochain </a:t>
            </a:r>
            <a:r>
              <a:rPr lang="en-US" sz="4600" spc="90" dirty="0" err="1">
                <a:latin typeface="Arimo"/>
              </a:rPr>
              <a:t>comme</a:t>
            </a:r>
            <a:r>
              <a:rPr lang="en-US" sz="4600" spc="90" dirty="0">
                <a:latin typeface="Arimo"/>
              </a:rPr>
              <a:t> </a:t>
            </a:r>
            <a:r>
              <a:rPr lang="en-US" sz="4600" spc="90" dirty="0" err="1">
                <a:latin typeface="Arimo"/>
              </a:rPr>
              <a:t>soi-même</a:t>
            </a:r>
            <a:endParaRPr lang="en-US" sz="4600" spc="90" dirty="0">
              <a:latin typeface="Arimo"/>
            </a:endParaRPr>
          </a:p>
          <a:p>
            <a:pPr marL="777240" lvl="1" indent="-388620">
              <a:buFont typeface="Arial"/>
              <a:buChar char="•"/>
            </a:pPr>
            <a:r>
              <a:rPr lang="en-US" sz="4600" spc="90" dirty="0" err="1">
                <a:latin typeface="Arimo"/>
              </a:rPr>
              <a:t>Évangéliser</a:t>
            </a:r>
            <a:r>
              <a:rPr lang="en-US" sz="4600" spc="90" dirty="0">
                <a:latin typeface="Arimo"/>
              </a:rPr>
              <a:t> </a:t>
            </a:r>
          </a:p>
          <a:p>
            <a:pPr marL="777240" lvl="1" indent="-388620">
              <a:buFont typeface="Arial"/>
              <a:buChar char="•"/>
            </a:pPr>
            <a:r>
              <a:rPr lang="en-US" sz="4600" spc="90" dirty="0" err="1">
                <a:latin typeface="Arimo"/>
              </a:rPr>
              <a:t>Être</a:t>
            </a:r>
            <a:r>
              <a:rPr lang="en-US" sz="4600" spc="90" dirty="0">
                <a:latin typeface="Arimo"/>
              </a:rPr>
              <a:t> Courtois</a:t>
            </a:r>
          </a:p>
          <a:p>
            <a:pPr marL="777240" lvl="1" indent="-388620">
              <a:buFont typeface="Arial"/>
              <a:buChar char="•"/>
            </a:pPr>
            <a:r>
              <a:rPr lang="en-US" sz="4600" spc="90" dirty="0" err="1">
                <a:latin typeface="Arimo"/>
              </a:rPr>
              <a:t>Être</a:t>
            </a:r>
            <a:r>
              <a:rPr lang="en-US" sz="4600" spc="90" dirty="0">
                <a:latin typeface="Arimo"/>
              </a:rPr>
              <a:t> utile</a:t>
            </a:r>
          </a:p>
          <a:p>
            <a:pPr marL="777240" lvl="1" indent="-388620">
              <a:buFont typeface="Arial"/>
              <a:buChar char="•"/>
            </a:pPr>
            <a:r>
              <a:rPr lang="en-US" sz="4600" spc="90" dirty="0" err="1">
                <a:latin typeface="Arimo"/>
              </a:rPr>
              <a:t>Chercher</a:t>
            </a:r>
            <a:r>
              <a:rPr lang="en-US" sz="4600" spc="90" dirty="0">
                <a:latin typeface="Arimo"/>
              </a:rPr>
              <a:t> </a:t>
            </a:r>
            <a:r>
              <a:rPr lang="en-US" sz="4600" spc="90" dirty="0" err="1">
                <a:latin typeface="Arimo"/>
              </a:rPr>
              <a:t>à</a:t>
            </a:r>
            <a:r>
              <a:rPr lang="en-US" sz="4600" spc="90" dirty="0">
                <a:latin typeface="Arimo"/>
              </a:rPr>
              <a:t> faire le bien</a:t>
            </a:r>
          </a:p>
          <a:p>
            <a:pPr marL="777240" lvl="1" indent="-388620">
              <a:buFont typeface="Arial"/>
              <a:buChar char="•"/>
            </a:pPr>
            <a:r>
              <a:rPr lang="en-US" sz="4600" spc="90" dirty="0" err="1">
                <a:latin typeface="Arimo"/>
              </a:rPr>
              <a:t>Nourrir</a:t>
            </a:r>
            <a:r>
              <a:rPr lang="en-US" sz="4600" spc="90" dirty="0">
                <a:latin typeface="Arimo"/>
              </a:rPr>
              <a:t> les </a:t>
            </a:r>
            <a:r>
              <a:rPr lang="en-US" sz="4600" spc="90" dirty="0" err="1">
                <a:latin typeface="Arimo"/>
              </a:rPr>
              <a:t>affamés</a:t>
            </a:r>
            <a:endParaRPr lang="en-US" sz="4600" spc="90" dirty="0">
              <a:latin typeface="Arimo"/>
            </a:endParaRPr>
          </a:p>
          <a:p>
            <a:pPr marL="777240" lvl="1" indent="-388620" algn="l">
              <a:buFont typeface="Arial"/>
              <a:buChar char="•"/>
            </a:pPr>
            <a:r>
              <a:rPr lang="en-US" sz="4600" spc="90" dirty="0" err="1">
                <a:latin typeface="Arimo"/>
              </a:rPr>
              <a:t>Habiller</a:t>
            </a:r>
            <a:r>
              <a:rPr lang="en-US" sz="4600" spc="90" dirty="0">
                <a:latin typeface="Arimo"/>
              </a:rPr>
              <a:t> les nus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6E76BB7-D933-4B4C-B6E2-750E787C05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3228125"/>
            <a:ext cx="5981700" cy="59817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93555" y="0"/>
            <a:ext cx="17700891" cy="9966369"/>
          </a:xfrm>
          <a:prstGeom prst="rect">
            <a:avLst/>
          </a:prstGeom>
          <a:solidFill>
            <a:srgbClr val="FDD05A"/>
          </a:solidFill>
        </p:spPr>
      </p:sp>
      <p:grpSp>
        <p:nvGrpSpPr>
          <p:cNvPr id="3" name="Group 3"/>
          <p:cNvGrpSpPr/>
          <p:nvPr/>
        </p:nvGrpSpPr>
        <p:grpSpPr>
          <a:xfrm>
            <a:off x="8440510" y="9112338"/>
            <a:ext cx="1631557" cy="811661"/>
            <a:chOff x="0" y="0"/>
            <a:chExt cx="2175410" cy="108221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146442"/>
              <a:ext cx="1036889" cy="78933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093195" y="0"/>
              <a:ext cx="1082215" cy="1082215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752143" y="2953583"/>
            <a:ext cx="15859457" cy="4247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buFont typeface="Arial"/>
              <a:buChar char="•"/>
            </a:pPr>
            <a:r>
              <a:rPr lang="en-US" sz="4600" spc="90" dirty="0" err="1">
                <a:latin typeface="Arimo"/>
              </a:rPr>
              <a:t>Visiter</a:t>
            </a:r>
            <a:r>
              <a:rPr lang="en-US" sz="4600" spc="90" dirty="0">
                <a:latin typeface="Arimo"/>
              </a:rPr>
              <a:t> les </a:t>
            </a:r>
            <a:r>
              <a:rPr lang="en-US" sz="4600" spc="90" dirty="0" err="1">
                <a:latin typeface="Arimo"/>
              </a:rPr>
              <a:t>malades</a:t>
            </a:r>
            <a:r>
              <a:rPr lang="en-US" sz="4600" spc="90" dirty="0">
                <a:latin typeface="Arimo"/>
              </a:rPr>
              <a:t> et les </a:t>
            </a:r>
            <a:r>
              <a:rPr lang="en-US" sz="4600" spc="90" dirty="0" err="1">
                <a:latin typeface="Arimo"/>
              </a:rPr>
              <a:t>détenus</a:t>
            </a:r>
            <a:endParaRPr lang="en-US" sz="4600" spc="90" dirty="0">
              <a:latin typeface="Arimo"/>
            </a:endParaRPr>
          </a:p>
          <a:p>
            <a:pPr marL="777240" lvl="1" indent="-388620">
              <a:buFont typeface="Arial"/>
              <a:buChar char="•"/>
            </a:pPr>
            <a:r>
              <a:rPr lang="en-US" sz="4600" spc="90" dirty="0" err="1">
                <a:latin typeface="Arimo"/>
              </a:rPr>
              <a:t>Servir</a:t>
            </a:r>
            <a:r>
              <a:rPr lang="en-US" sz="4600" spc="90" dirty="0">
                <a:latin typeface="Arimo"/>
              </a:rPr>
              <a:t> les </a:t>
            </a:r>
            <a:r>
              <a:rPr lang="en-US" sz="4600" spc="90" dirty="0" err="1">
                <a:latin typeface="Arimo"/>
              </a:rPr>
              <a:t>nécessiteux</a:t>
            </a:r>
            <a:endParaRPr lang="en-US" sz="4600" spc="90" dirty="0">
              <a:latin typeface="Arimo"/>
            </a:endParaRPr>
          </a:p>
          <a:p>
            <a:pPr marL="777240" lvl="1" indent="-388620">
              <a:buFont typeface="Arial"/>
              <a:buChar char="•"/>
            </a:pPr>
            <a:r>
              <a:rPr lang="en-US" sz="4600" spc="90" dirty="0" err="1">
                <a:latin typeface="Arimo"/>
              </a:rPr>
              <a:t>Contribuer</a:t>
            </a:r>
            <a:r>
              <a:rPr lang="en-US" sz="4600" spc="90" dirty="0">
                <a:latin typeface="Arimo"/>
              </a:rPr>
              <a:t> au </a:t>
            </a:r>
            <a:r>
              <a:rPr lang="en-US" sz="4600" spc="90" dirty="0" err="1">
                <a:latin typeface="Arimo"/>
              </a:rPr>
              <a:t>soutien</a:t>
            </a:r>
            <a:r>
              <a:rPr lang="en-US" sz="4600" spc="90" dirty="0">
                <a:latin typeface="Arimo"/>
              </a:rPr>
              <a:t> du </a:t>
            </a:r>
            <a:r>
              <a:rPr lang="en-US" sz="4600" spc="90" dirty="0" err="1">
                <a:latin typeface="Arimo"/>
              </a:rPr>
              <a:t>ministère</a:t>
            </a:r>
            <a:r>
              <a:rPr lang="en-US" sz="4600" spc="90" dirty="0">
                <a:latin typeface="Arimo"/>
              </a:rPr>
              <a:t> et de </a:t>
            </a:r>
            <a:r>
              <a:rPr lang="en-US" sz="4600" spc="90" dirty="0" err="1">
                <a:latin typeface="Arimo"/>
              </a:rPr>
              <a:t>l'église</a:t>
            </a:r>
            <a:endParaRPr lang="en-US" sz="4600" spc="90" dirty="0">
              <a:latin typeface="Arimo"/>
            </a:endParaRPr>
          </a:p>
          <a:p>
            <a:pPr marL="777240" lvl="1" indent="-388620" algn="l">
              <a:buFont typeface="Arial"/>
              <a:buChar char="•"/>
            </a:pPr>
            <a:r>
              <a:rPr lang="en-US" sz="4600" spc="90" dirty="0">
                <a:latin typeface="Arimo"/>
              </a:rPr>
              <a:t>Assister </a:t>
            </a:r>
            <a:r>
              <a:rPr lang="en-US" sz="4600" spc="90" dirty="0" err="1">
                <a:latin typeface="Arimo"/>
              </a:rPr>
              <a:t>fidèlement</a:t>
            </a:r>
            <a:r>
              <a:rPr lang="en-US" sz="4600" spc="90" dirty="0">
                <a:latin typeface="Arimo"/>
              </a:rPr>
              <a:t> </a:t>
            </a:r>
            <a:r>
              <a:rPr lang="en-US" sz="4600" spc="90" dirty="0" err="1">
                <a:latin typeface="Arimo"/>
              </a:rPr>
              <a:t>à</a:t>
            </a:r>
            <a:r>
              <a:rPr lang="en-US" sz="4600" spc="90" dirty="0">
                <a:latin typeface="Arimo"/>
              </a:rPr>
              <a:t> </a:t>
            </a:r>
            <a:r>
              <a:rPr lang="en-US" sz="4600" spc="90" dirty="0" err="1">
                <a:latin typeface="Arimo"/>
              </a:rPr>
              <a:t>toutes</a:t>
            </a:r>
            <a:r>
              <a:rPr lang="en-US" sz="4600" spc="90" dirty="0">
                <a:latin typeface="Arimo"/>
              </a:rPr>
              <a:t> les ordonnances de Dieu (la Parole, le </a:t>
            </a:r>
            <a:r>
              <a:rPr lang="en-US" sz="4600" spc="90" dirty="0" err="1">
                <a:latin typeface="Arimo"/>
              </a:rPr>
              <a:t>Repas</a:t>
            </a:r>
            <a:r>
              <a:rPr lang="en-US" sz="4600" spc="90" dirty="0">
                <a:latin typeface="Arimo"/>
              </a:rPr>
              <a:t> du Seigneur, les </a:t>
            </a:r>
            <a:r>
              <a:rPr lang="en-US" sz="4600" spc="90" dirty="0" err="1">
                <a:latin typeface="Arimo"/>
              </a:rPr>
              <a:t>Écritures</a:t>
            </a:r>
            <a:r>
              <a:rPr lang="en-US" sz="4600" spc="90" dirty="0">
                <a:latin typeface="Arimo"/>
              </a:rPr>
              <a:t>, les </a:t>
            </a:r>
            <a:r>
              <a:rPr lang="en-US" sz="4600" spc="90" dirty="0" err="1">
                <a:latin typeface="Arimo"/>
              </a:rPr>
              <a:t>dévotions</a:t>
            </a:r>
            <a:r>
              <a:rPr lang="en-US" sz="4600" spc="90" dirty="0">
                <a:latin typeface="Arimo"/>
              </a:rPr>
              <a:t>)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C1B1C11C-6DAD-5948-BC8D-D9C776C9D207}"/>
              </a:ext>
            </a:extLst>
          </p:cNvPr>
          <p:cNvSpPr txBox="1"/>
          <p:nvPr/>
        </p:nvSpPr>
        <p:spPr>
          <a:xfrm>
            <a:off x="1307474" y="945329"/>
            <a:ext cx="15989926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spc="57" dirty="0">
                <a:solidFill>
                  <a:srgbClr val="000000"/>
                </a:solidFill>
                <a:latin typeface="League Spartan"/>
              </a:rPr>
              <a:t>FAIRE CE QUI EST ENJOINT DANS LA PAROLE DE DIEU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8E5221A-809C-C24C-A3C6-19A5E43FE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131" y="6238200"/>
            <a:ext cx="3407269" cy="34072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37980" y="-526379"/>
            <a:ext cx="17412040" cy="10375398"/>
          </a:xfrm>
          <a:prstGeom prst="rect">
            <a:avLst/>
          </a:prstGeom>
          <a:solidFill>
            <a:srgbClr val="1C2529"/>
          </a:solidFill>
        </p:spPr>
      </p:sp>
      <p:sp>
        <p:nvSpPr>
          <p:cNvPr id="5" name="TextBox 5"/>
          <p:cNvSpPr txBox="1"/>
          <p:nvPr/>
        </p:nvSpPr>
        <p:spPr>
          <a:xfrm>
            <a:off x="1084469" y="606326"/>
            <a:ext cx="15898938" cy="625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69"/>
              </a:lnSpc>
            </a:pPr>
            <a:r>
              <a:rPr lang="en-US" sz="6000" spc="92" dirty="0">
                <a:solidFill>
                  <a:srgbClr val="FFFCA1"/>
                </a:solidFill>
                <a:latin typeface="League Spartan"/>
              </a:rPr>
              <a:t>EN ÉVITANT LE MAL DE TOUTE SORTE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74474" y="9163618"/>
            <a:ext cx="759464" cy="5781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75179" y="9056357"/>
            <a:ext cx="792662" cy="79266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84469" y="1562100"/>
            <a:ext cx="13563600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9290" lvl="1" indent="-334645">
              <a:buFont typeface="Arial"/>
              <a:buChar char="•"/>
            </a:pPr>
            <a:r>
              <a:rPr lang="en-US" sz="4400" spc="85" dirty="0">
                <a:solidFill>
                  <a:schemeClr val="bg1"/>
                </a:solidFill>
                <a:latin typeface="Arimo"/>
              </a:rPr>
              <a:t>Prendre le nom de Dieu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en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vain</a:t>
            </a:r>
          </a:p>
          <a:p>
            <a:pPr marL="669290" lvl="1" indent="-334645">
              <a:buFont typeface="Arial"/>
              <a:buChar char="•"/>
            </a:pPr>
            <a:r>
              <a:rPr lang="en-US" sz="4400" spc="85" dirty="0">
                <a:solidFill>
                  <a:schemeClr val="bg1"/>
                </a:solidFill>
                <a:latin typeface="Arimo"/>
              </a:rPr>
              <a:t>Profaner le jour du Seigneur</a:t>
            </a:r>
          </a:p>
          <a:p>
            <a:pPr marL="669290" lvl="1" indent="-334645">
              <a:buFont typeface="Arial"/>
              <a:buChar char="•"/>
            </a:pP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Immoralité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sexuelle</a:t>
            </a:r>
            <a:endParaRPr lang="en-US" sz="4400" spc="85" dirty="0">
              <a:solidFill>
                <a:schemeClr val="bg1"/>
              </a:solidFill>
              <a:latin typeface="Arimo"/>
            </a:endParaRPr>
          </a:p>
          <a:p>
            <a:pPr marL="669290" lvl="1" indent="-334645">
              <a:buFont typeface="Arial"/>
              <a:buChar char="•"/>
            </a:pPr>
            <a:r>
              <a:rPr lang="en-US" sz="4400" spc="85" dirty="0">
                <a:solidFill>
                  <a:schemeClr val="bg1"/>
                </a:solidFill>
                <a:latin typeface="Arimo"/>
              </a:rPr>
              <a:t>Habitudes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ou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pratiques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destructrices</a:t>
            </a:r>
            <a:endParaRPr lang="en-US" sz="4400" spc="85" dirty="0">
              <a:solidFill>
                <a:schemeClr val="bg1"/>
              </a:solidFill>
              <a:latin typeface="Arimo"/>
            </a:endParaRPr>
          </a:p>
          <a:p>
            <a:pPr marL="669290" lvl="1" indent="-334645">
              <a:buFont typeface="Arial"/>
              <a:buChar char="•"/>
            </a:pPr>
            <a:r>
              <a:rPr lang="en-US" sz="4400" spc="85" dirty="0">
                <a:solidFill>
                  <a:schemeClr val="bg1"/>
                </a:solidFill>
                <a:latin typeface="Arimo"/>
              </a:rPr>
              <a:t>Disputes</a:t>
            </a:r>
          </a:p>
          <a:p>
            <a:pPr marL="669290" lvl="1" indent="-334645">
              <a:buFont typeface="Arial"/>
              <a:buChar char="•"/>
            </a:pP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Rendre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le mal pour le mal</a:t>
            </a:r>
          </a:p>
          <a:p>
            <a:pPr marL="669290" lvl="1" indent="-334645">
              <a:buFont typeface="Arial"/>
              <a:buChar char="•"/>
            </a:pP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Médisance</a:t>
            </a:r>
            <a:endParaRPr lang="en-US" sz="4400" spc="85" dirty="0">
              <a:solidFill>
                <a:schemeClr val="bg1"/>
              </a:solidFill>
              <a:latin typeface="Arimo"/>
            </a:endParaRPr>
          </a:p>
          <a:p>
            <a:pPr marL="669290" lvl="1" indent="-334645">
              <a:buFont typeface="Arial"/>
              <a:buChar char="•"/>
            </a:pP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Diffamation</a:t>
            </a:r>
            <a:endParaRPr lang="en-US" sz="4400" spc="85" dirty="0">
              <a:solidFill>
                <a:schemeClr val="bg1"/>
              </a:solidFill>
              <a:latin typeface="Arimo"/>
            </a:endParaRPr>
          </a:p>
          <a:p>
            <a:pPr marL="669290" lvl="1" indent="-334645" algn="l">
              <a:buFont typeface="Arial"/>
              <a:buChar char="•"/>
            </a:pP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Répandre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des conjectures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préjudiciables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à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la bonne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réputation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qd'autrui</a:t>
            </a:r>
            <a:endParaRPr lang="en-US" sz="4400" spc="85" dirty="0">
              <a:solidFill>
                <a:schemeClr val="bg1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37980" y="-526379"/>
            <a:ext cx="17412040" cy="10375398"/>
          </a:xfrm>
          <a:prstGeom prst="rect">
            <a:avLst/>
          </a:prstGeom>
          <a:solidFill>
            <a:srgbClr val="1C2529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41734" y="9163618"/>
            <a:ext cx="759464" cy="5781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942439" y="9056357"/>
            <a:ext cx="792662" cy="79266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308504" y="2364202"/>
            <a:ext cx="16060531" cy="52398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69290" lvl="1" indent="-334645">
              <a:buFont typeface="Arial"/>
              <a:buChar char="•"/>
            </a:pP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Déloyauté</a:t>
            </a:r>
            <a:endParaRPr lang="en-US" sz="4400" spc="85" dirty="0">
              <a:solidFill>
                <a:schemeClr val="bg1"/>
              </a:solidFill>
              <a:latin typeface="Arimo"/>
            </a:endParaRPr>
          </a:p>
          <a:p>
            <a:pPr marL="669290" lvl="1" indent="-334645">
              <a:buFont typeface="Arial"/>
              <a:buChar char="•"/>
            </a:pPr>
            <a:r>
              <a:rPr lang="en-US" sz="4400" spc="85" dirty="0">
                <a:solidFill>
                  <a:schemeClr val="bg1"/>
                </a:solidFill>
                <a:latin typeface="Arimo"/>
              </a:rPr>
              <a:t>Profiter de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l'achat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et de la vente</a:t>
            </a:r>
          </a:p>
          <a:p>
            <a:pPr marL="669290" lvl="1" indent="-334645">
              <a:buFont typeface="Arial"/>
              <a:buChar char="•"/>
            </a:pPr>
            <a:r>
              <a:rPr lang="en-US" sz="4400" spc="85" dirty="0">
                <a:solidFill>
                  <a:schemeClr val="bg1"/>
                </a:solidFill>
                <a:latin typeface="Arimo"/>
              </a:rPr>
              <a:t>Faire un faux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témoignage</a:t>
            </a:r>
            <a:endParaRPr lang="en-US" sz="4400" spc="85" dirty="0">
              <a:solidFill>
                <a:schemeClr val="bg1"/>
              </a:solidFill>
              <a:latin typeface="Arimo"/>
            </a:endParaRPr>
          </a:p>
          <a:p>
            <a:pPr marL="669290" lvl="1" indent="-334645">
              <a:buFont typeface="Arial"/>
              <a:buChar char="•"/>
            </a:pPr>
            <a:r>
              <a:rPr lang="en-US" sz="4400" spc="85" dirty="0">
                <a:solidFill>
                  <a:schemeClr val="bg1"/>
                </a:solidFill>
                <a:latin typeface="Arimo"/>
              </a:rPr>
              <a:t>Oeuvres des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ténèbres</a:t>
            </a:r>
            <a:endParaRPr lang="en-US" sz="4400" spc="85" dirty="0">
              <a:solidFill>
                <a:schemeClr val="bg1"/>
              </a:solidFill>
              <a:latin typeface="Arimo"/>
            </a:endParaRPr>
          </a:p>
          <a:p>
            <a:pPr marL="669290" lvl="1" indent="-334645">
              <a:buFont typeface="Arial"/>
              <a:buChar char="•"/>
            </a:pPr>
            <a:r>
              <a:rPr lang="en-US" sz="4400" spc="85" dirty="0">
                <a:solidFill>
                  <a:schemeClr val="bg1"/>
                </a:solidFill>
                <a:latin typeface="Arimo"/>
              </a:rPr>
              <a:t>Se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laisser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aller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à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la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fierté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de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s'habiller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ou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de se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comporter</a:t>
            </a:r>
            <a:endParaRPr lang="en-US" sz="4400" spc="85" dirty="0">
              <a:solidFill>
                <a:schemeClr val="bg1"/>
              </a:solidFill>
              <a:latin typeface="Arimo"/>
            </a:endParaRPr>
          </a:p>
          <a:p>
            <a:pPr marL="669290" lvl="1" indent="-334645">
              <a:buFont typeface="Arial"/>
              <a:buChar char="•"/>
            </a:pPr>
            <a:r>
              <a:rPr lang="en-US" sz="4400" spc="85" dirty="0">
                <a:solidFill>
                  <a:schemeClr val="bg1"/>
                </a:solidFill>
                <a:latin typeface="Arimo"/>
              </a:rPr>
              <a:t>Musique,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littérature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et divertissements qui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déshonorent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Dieu</a:t>
            </a:r>
          </a:p>
          <a:p>
            <a:pPr algn="l">
              <a:lnSpc>
                <a:spcPts val="3850"/>
              </a:lnSpc>
              <a:spcBef>
                <a:spcPct val="0"/>
              </a:spcBef>
            </a:pPr>
            <a:endParaRPr lang="en-US" sz="3500" spc="87" dirty="0">
              <a:solidFill>
                <a:srgbClr val="FFFFFF"/>
              </a:solidFill>
              <a:latin typeface="Arimo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C4E9FE88-1288-D543-87A9-BF3367BE5D25}"/>
              </a:ext>
            </a:extLst>
          </p:cNvPr>
          <p:cNvSpPr txBox="1"/>
          <p:nvPr/>
        </p:nvSpPr>
        <p:spPr>
          <a:xfrm>
            <a:off x="992970" y="1271857"/>
            <a:ext cx="15898938" cy="625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69"/>
              </a:lnSpc>
            </a:pPr>
            <a:r>
              <a:rPr lang="en-US" sz="6000" spc="92" dirty="0">
                <a:solidFill>
                  <a:srgbClr val="FFFCA1"/>
                </a:solidFill>
                <a:latin typeface="League Spartan"/>
              </a:rPr>
              <a:t>EN ÉVITANT LE MAL DE TOUTE SORTE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114909" y="-313699"/>
            <a:ext cx="3287181" cy="10914397"/>
            <a:chOff x="0" y="0"/>
            <a:chExt cx="4382908" cy="1455253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30637" r="29192"/>
            <a:stretch>
              <a:fillRect/>
            </a:stretch>
          </p:blipFill>
          <p:spPr>
            <a:xfrm>
              <a:off x="0" y="0"/>
              <a:ext cx="4382908" cy="7276265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54324" r="4602"/>
            <a:stretch>
              <a:fillRect/>
            </a:stretch>
          </p:blipFill>
          <p:spPr>
            <a:xfrm>
              <a:off x="0" y="7276265"/>
              <a:ext cx="4382908" cy="7276265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228600" y="4567873"/>
            <a:ext cx="14274314" cy="295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0" lvl="1" indent="-431800">
              <a:buFont typeface="Arial"/>
              <a:buChar char="•"/>
            </a:pPr>
            <a:r>
              <a:rPr lang="en-US" sz="4800" spc="100" dirty="0" err="1">
                <a:latin typeface="Arimo"/>
              </a:rPr>
              <a:t>Entièrement</a:t>
            </a:r>
            <a:r>
              <a:rPr lang="en-US" sz="4800" spc="100" dirty="0">
                <a:latin typeface="Arimo"/>
              </a:rPr>
              <a:t> attaché </a:t>
            </a:r>
            <a:r>
              <a:rPr lang="en-US" sz="4800" spc="100" dirty="0" err="1">
                <a:latin typeface="Arimo"/>
              </a:rPr>
              <a:t>à</a:t>
            </a:r>
            <a:r>
              <a:rPr lang="en-US" sz="4800" spc="100" dirty="0">
                <a:latin typeface="Arimo"/>
              </a:rPr>
              <a:t> </a:t>
            </a:r>
            <a:r>
              <a:rPr lang="en-US" sz="4800" spc="100" dirty="0" err="1">
                <a:latin typeface="Arimo"/>
              </a:rPr>
              <a:t>ses</a:t>
            </a:r>
            <a:r>
              <a:rPr lang="en-US" sz="4800" spc="100" dirty="0">
                <a:latin typeface="Arimo"/>
              </a:rPr>
              <a:t> doctrines et usages</a:t>
            </a:r>
          </a:p>
          <a:p>
            <a:pPr marL="863600" lvl="1" indent="-431800">
              <a:buFont typeface="Arial"/>
              <a:buChar char="•"/>
            </a:pPr>
            <a:endParaRPr lang="en-US" sz="4800" spc="100" dirty="0">
              <a:latin typeface="Arimo"/>
            </a:endParaRPr>
          </a:p>
          <a:p>
            <a:pPr marL="863600" lvl="1" indent="-431800" algn="l">
              <a:buFont typeface="Arial"/>
              <a:buChar char="•"/>
            </a:pPr>
            <a:r>
              <a:rPr lang="en-US" sz="4800" spc="100" dirty="0" err="1">
                <a:latin typeface="Arimo"/>
              </a:rPr>
              <a:t>Activement</a:t>
            </a:r>
            <a:r>
              <a:rPr lang="en-US" sz="4800" spc="100" dirty="0">
                <a:latin typeface="Arimo"/>
              </a:rPr>
              <a:t> </a:t>
            </a:r>
            <a:r>
              <a:rPr lang="en-US" sz="4800" spc="100" dirty="0" err="1">
                <a:latin typeface="Arimo"/>
              </a:rPr>
              <a:t>impliqué</a:t>
            </a:r>
            <a:r>
              <a:rPr lang="en-US" sz="4800" spc="100" dirty="0">
                <a:latin typeface="Arimo"/>
              </a:rPr>
              <a:t> dans son </a:t>
            </a:r>
            <a:r>
              <a:rPr lang="en-US" sz="4800" spc="100" dirty="0" err="1">
                <a:latin typeface="Arimo"/>
              </a:rPr>
              <a:t>témoignage</a:t>
            </a:r>
            <a:r>
              <a:rPr lang="en-US" sz="4800" spc="100" dirty="0">
                <a:latin typeface="Arimo"/>
              </a:rPr>
              <a:t> </a:t>
            </a:r>
            <a:r>
              <a:rPr lang="en-US" sz="4800" spc="100" dirty="0" err="1">
                <a:latin typeface="Arimo"/>
              </a:rPr>
              <a:t>continu</a:t>
            </a:r>
            <a:r>
              <a:rPr lang="en-US" sz="4800" spc="100" dirty="0">
                <a:latin typeface="Arimo"/>
              </a:rPr>
              <a:t> et </a:t>
            </a:r>
            <a:r>
              <a:rPr lang="en-US" sz="4800" spc="100" dirty="0" err="1">
                <a:latin typeface="Arimo"/>
              </a:rPr>
              <a:t>sa</a:t>
            </a:r>
            <a:r>
              <a:rPr lang="en-US" sz="4800" spc="100" dirty="0">
                <a:latin typeface="Arimo"/>
              </a:rPr>
              <a:t> </a:t>
            </a:r>
            <a:r>
              <a:rPr lang="en-US" sz="4800" spc="100" dirty="0" err="1">
                <a:latin typeface="Arimo"/>
              </a:rPr>
              <a:t>sensibilisation</a:t>
            </a:r>
            <a:endParaRPr lang="en-US" sz="4800" spc="100" dirty="0">
              <a:latin typeface="Arim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88517" y="2552700"/>
            <a:ext cx="1262268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spc="92" dirty="0">
                <a:latin typeface="League Spartan"/>
              </a:rPr>
              <a:t>DEMEURER EN COMMUNION CHALEUREUSE AVEC L'ÉGLISE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2794858" y="9243973"/>
            <a:ext cx="2096636" cy="1043027"/>
            <a:chOff x="0" y="0"/>
            <a:chExt cx="2795515" cy="139070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188185"/>
              <a:ext cx="1332456" cy="101433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404813" y="0"/>
              <a:ext cx="1390702" cy="13907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47356" y="300056"/>
            <a:ext cx="19582712" cy="9717477"/>
          </a:xfrm>
          <a:prstGeom prst="rect">
            <a:avLst/>
          </a:prstGeom>
          <a:solidFill>
            <a:srgbClr val="1C2529"/>
          </a:solidFill>
        </p:spPr>
      </p:sp>
      <p:sp>
        <p:nvSpPr>
          <p:cNvPr id="6" name="TextBox 6"/>
          <p:cNvSpPr txBox="1"/>
          <p:nvPr/>
        </p:nvSpPr>
        <p:spPr>
          <a:xfrm>
            <a:off x="303065" y="2843232"/>
            <a:ext cx="16609797" cy="5561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90" lvl="1" indent="-334645">
              <a:buFont typeface="Arial"/>
              <a:buChar char="•"/>
            </a:pPr>
            <a:r>
              <a:rPr lang="en-US" sz="4800" spc="85" dirty="0">
                <a:solidFill>
                  <a:schemeClr val="bg1"/>
                </a:solidFill>
                <a:latin typeface="Arimo"/>
              </a:rPr>
              <a:t>Le Manuel de </a:t>
            </a:r>
            <a:r>
              <a:rPr lang="en-US" sz="4800" spc="85" dirty="0" err="1">
                <a:solidFill>
                  <a:schemeClr val="bg1"/>
                </a:solidFill>
                <a:latin typeface="Arimo"/>
              </a:rPr>
              <a:t>l’Église</a:t>
            </a:r>
            <a:r>
              <a:rPr lang="en-US" sz="4800" spc="85" dirty="0">
                <a:solidFill>
                  <a:schemeClr val="bg1"/>
                </a:solidFill>
                <a:latin typeface="Arimo"/>
              </a:rPr>
              <a:t> du </a:t>
            </a:r>
            <a:r>
              <a:rPr lang="en-US" sz="4800" spc="85" dirty="0" err="1">
                <a:solidFill>
                  <a:schemeClr val="bg1"/>
                </a:solidFill>
                <a:latin typeface="Arimo"/>
              </a:rPr>
              <a:t>Nazaréen</a:t>
            </a:r>
            <a:r>
              <a:rPr lang="en-US" sz="4800" spc="85" dirty="0">
                <a:solidFill>
                  <a:schemeClr val="bg1"/>
                </a:solidFill>
                <a:latin typeface="Arimo"/>
              </a:rPr>
              <a:t>, Articles de </a:t>
            </a:r>
            <a:r>
              <a:rPr lang="en-US" sz="4800" spc="85" dirty="0" err="1">
                <a:solidFill>
                  <a:schemeClr val="bg1"/>
                </a:solidFill>
                <a:latin typeface="Arimo"/>
              </a:rPr>
              <a:t>Foi</a:t>
            </a:r>
            <a:r>
              <a:rPr lang="en-US" sz="4800" spc="85" dirty="0">
                <a:solidFill>
                  <a:schemeClr val="bg1"/>
                </a:solidFill>
                <a:latin typeface="Arimo"/>
              </a:rPr>
              <a:t>.</a:t>
            </a:r>
          </a:p>
          <a:p>
            <a:pPr marL="669290" lvl="1" indent="-334645">
              <a:buFont typeface="Arial"/>
              <a:buChar char="•"/>
            </a:pPr>
            <a:endParaRPr lang="en-US" sz="4800" spc="85" dirty="0">
              <a:solidFill>
                <a:schemeClr val="bg1"/>
              </a:solidFill>
              <a:latin typeface="Arimo"/>
            </a:endParaRPr>
          </a:p>
          <a:p>
            <a:pPr marL="669290" lvl="1" indent="-334645">
              <a:buFont typeface="Arial"/>
              <a:buChar char="•"/>
            </a:pPr>
            <a:r>
              <a:rPr lang="en-US" sz="4800" spc="85" dirty="0">
                <a:solidFill>
                  <a:schemeClr val="bg1"/>
                </a:solidFill>
                <a:latin typeface="Arimo"/>
              </a:rPr>
              <a:t>Article 11, </a:t>
            </a:r>
            <a:r>
              <a:rPr lang="en-US" sz="4800" spc="85" dirty="0" err="1">
                <a:solidFill>
                  <a:schemeClr val="bg1"/>
                </a:solidFill>
                <a:latin typeface="Arimo"/>
              </a:rPr>
              <a:t>l’Église</a:t>
            </a:r>
            <a:endParaRPr lang="en-US" sz="4800" spc="85" dirty="0">
              <a:solidFill>
                <a:schemeClr val="bg1"/>
              </a:solidFill>
              <a:latin typeface="Arimo"/>
            </a:endParaRPr>
          </a:p>
          <a:p>
            <a:pPr marL="669290" lvl="1" indent="-334645">
              <a:buFont typeface="Arial"/>
              <a:buChar char="•"/>
            </a:pPr>
            <a:endParaRPr lang="en-US" sz="4800" spc="85" dirty="0">
              <a:solidFill>
                <a:schemeClr val="bg1"/>
              </a:solidFill>
              <a:latin typeface="Arimo"/>
            </a:endParaRPr>
          </a:p>
          <a:p>
            <a:pPr marL="669290" lvl="1" indent="-334645">
              <a:buFont typeface="Arial"/>
              <a:buChar char="•"/>
            </a:pPr>
            <a:r>
              <a:rPr lang="en-US" sz="4800" spc="85" dirty="0" err="1">
                <a:solidFill>
                  <a:schemeClr val="bg1"/>
                </a:solidFill>
                <a:latin typeface="Arimo"/>
              </a:rPr>
              <a:t>Exercice</a:t>
            </a:r>
            <a:r>
              <a:rPr lang="en-US" sz="48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800" spc="85" dirty="0" err="1">
                <a:solidFill>
                  <a:schemeClr val="bg1"/>
                </a:solidFill>
                <a:latin typeface="Arimo"/>
              </a:rPr>
              <a:t>en</a:t>
            </a:r>
            <a:r>
              <a:rPr lang="en-US" sz="48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800" spc="85" dirty="0" err="1">
                <a:solidFill>
                  <a:schemeClr val="bg1"/>
                </a:solidFill>
                <a:latin typeface="Arimo"/>
              </a:rPr>
              <a:t>classe</a:t>
            </a:r>
            <a:r>
              <a:rPr lang="en-US" sz="4800" spc="85" dirty="0">
                <a:solidFill>
                  <a:schemeClr val="bg1"/>
                </a:solidFill>
                <a:latin typeface="Arimo"/>
              </a:rPr>
              <a:t>: </a:t>
            </a:r>
            <a:r>
              <a:rPr lang="en-US" sz="4800" spc="85" dirty="0" err="1">
                <a:solidFill>
                  <a:schemeClr val="bg1"/>
                </a:solidFill>
                <a:latin typeface="Arimo"/>
              </a:rPr>
              <a:t>Lisez</a:t>
            </a:r>
            <a:r>
              <a:rPr lang="en-US" sz="4800" spc="85" dirty="0">
                <a:solidFill>
                  <a:schemeClr val="bg1"/>
                </a:solidFill>
                <a:latin typeface="Arimo"/>
              </a:rPr>
              <a:t> le </a:t>
            </a:r>
            <a:r>
              <a:rPr lang="en-US" sz="4800" spc="85" dirty="0" err="1">
                <a:solidFill>
                  <a:schemeClr val="bg1"/>
                </a:solidFill>
                <a:latin typeface="Arimo"/>
              </a:rPr>
              <a:t>texte</a:t>
            </a:r>
            <a:r>
              <a:rPr lang="en-US" sz="4800" spc="85" dirty="0">
                <a:solidFill>
                  <a:schemeClr val="bg1"/>
                </a:solidFill>
                <a:latin typeface="Arimo"/>
              </a:rPr>
              <a:t> de </a:t>
            </a:r>
            <a:r>
              <a:rPr lang="en-US" sz="4800" spc="85" dirty="0" err="1">
                <a:solidFill>
                  <a:schemeClr val="bg1"/>
                </a:solidFill>
                <a:latin typeface="Arimo"/>
              </a:rPr>
              <a:t>votre</a:t>
            </a:r>
            <a:r>
              <a:rPr lang="en-US" sz="48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800" spc="85" dirty="0" err="1">
                <a:solidFill>
                  <a:schemeClr val="bg1"/>
                </a:solidFill>
                <a:latin typeface="Arimo"/>
              </a:rPr>
              <a:t>manuel</a:t>
            </a:r>
            <a:r>
              <a:rPr lang="en-US" sz="4800" spc="85" dirty="0">
                <a:solidFill>
                  <a:schemeClr val="bg1"/>
                </a:solidFill>
                <a:latin typeface="Arimo"/>
              </a:rPr>
              <a:t> et </a:t>
            </a:r>
            <a:r>
              <a:rPr lang="en-US" sz="4800" spc="85" dirty="0" err="1">
                <a:solidFill>
                  <a:schemeClr val="bg1"/>
                </a:solidFill>
                <a:latin typeface="Arimo"/>
              </a:rPr>
              <a:t>soulignez</a:t>
            </a:r>
            <a:r>
              <a:rPr lang="en-US" sz="4800" spc="85" dirty="0">
                <a:solidFill>
                  <a:schemeClr val="bg1"/>
                </a:solidFill>
                <a:latin typeface="Arimo"/>
              </a:rPr>
              <a:t> les mots </a:t>
            </a:r>
            <a:r>
              <a:rPr lang="en-US" sz="4800" spc="85" dirty="0" err="1">
                <a:solidFill>
                  <a:schemeClr val="bg1"/>
                </a:solidFill>
                <a:latin typeface="Arimo"/>
              </a:rPr>
              <a:t>ou</a:t>
            </a:r>
            <a:r>
              <a:rPr lang="en-US" sz="4800" spc="85" dirty="0">
                <a:solidFill>
                  <a:schemeClr val="bg1"/>
                </a:solidFill>
                <a:latin typeface="Arimo"/>
              </a:rPr>
              <a:t> les phrases qui </a:t>
            </a:r>
            <a:r>
              <a:rPr lang="en-US" sz="4800" spc="85" dirty="0" err="1">
                <a:solidFill>
                  <a:schemeClr val="bg1"/>
                </a:solidFill>
                <a:latin typeface="Arimo"/>
              </a:rPr>
              <a:t>soulignent</a:t>
            </a:r>
            <a:r>
              <a:rPr lang="en-US" sz="48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800" spc="85" dirty="0" err="1">
                <a:solidFill>
                  <a:schemeClr val="bg1"/>
                </a:solidFill>
                <a:latin typeface="Arimo"/>
              </a:rPr>
              <a:t>l'importance</a:t>
            </a:r>
            <a:r>
              <a:rPr lang="en-US" sz="4800" spc="85" dirty="0">
                <a:solidFill>
                  <a:schemeClr val="bg1"/>
                </a:solidFill>
                <a:latin typeface="Arimo"/>
              </a:rPr>
              <a:t> du </a:t>
            </a:r>
            <a:r>
              <a:rPr lang="en-US" sz="4800" spc="85" dirty="0" err="1">
                <a:solidFill>
                  <a:schemeClr val="bg1"/>
                </a:solidFill>
                <a:latin typeface="Arimo"/>
              </a:rPr>
              <a:t>mentorat</a:t>
            </a:r>
            <a:endParaRPr lang="en-US" sz="4800" spc="85" dirty="0">
              <a:solidFill>
                <a:schemeClr val="bg1"/>
              </a:solidFill>
              <a:latin typeface="Arimo"/>
            </a:endParaRPr>
          </a:p>
          <a:p>
            <a:pPr algn="l">
              <a:lnSpc>
                <a:spcPts val="3739"/>
              </a:lnSpc>
              <a:spcBef>
                <a:spcPct val="0"/>
              </a:spcBef>
            </a:pPr>
            <a:endParaRPr lang="en-US" sz="1200" spc="30" dirty="0">
              <a:solidFill>
                <a:srgbClr val="FFFCA1"/>
              </a:solidFill>
              <a:latin typeface="Arim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" y="1555168"/>
            <a:ext cx="1170012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9"/>
              </a:lnSpc>
            </a:pPr>
            <a:r>
              <a:rPr lang="en-US" sz="6000" spc="99" dirty="0">
                <a:solidFill>
                  <a:srgbClr val="FFFCA1"/>
                </a:solidFill>
                <a:latin typeface="League Spartan"/>
              </a:rPr>
              <a:t>ARTICLE DE FOI 11 – L'ÉGLISE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5944000" y="328631"/>
            <a:ext cx="2096636" cy="1043027"/>
            <a:chOff x="0" y="0"/>
            <a:chExt cx="2795515" cy="1390702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188185"/>
              <a:ext cx="1332456" cy="1014332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404813" y="0"/>
              <a:ext cx="1390702" cy="13907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93554" y="412560"/>
            <a:ext cx="17700891" cy="9966369"/>
          </a:xfrm>
          <a:prstGeom prst="rect">
            <a:avLst/>
          </a:prstGeom>
          <a:solidFill>
            <a:srgbClr val="FDD05A"/>
          </a:solidFill>
        </p:spPr>
      </p:sp>
      <p:grpSp>
        <p:nvGrpSpPr>
          <p:cNvPr id="3" name="Group 3"/>
          <p:cNvGrpSpPr/>
          <p:nvPr/>
        </p:nvGrpSpPr>
        <p:grpSpPr>
          <a:xfrm>
            <a:off x="8461192" y="9287007"/>
            <a:ext cx="1365616" cy="679362"/>
            <a:chOff x="0" y="0"/>
            <a:chExt cx="1820822" cy="905816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122572"/>
              <a:ext cx="867878" cy="660672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15006" y="0"/>
              <a:ext cx="905816" cy="905816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682611" y="1220360"/>
            <a:ext cx="16208070" cy="5866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9"/>
              </a:lnSpc>
            </a:pPr>
            <a:r>
              <a:rPr lang="en-US" sz="6000" spc="84" dirty="0">
                <a:solidFill>
                  <a:srgbClr val="000000"/>
                </a:solidFill>
                <a:latin typeface="League Spartan"/>
              </a:rPr>
              <a:t>ARTICLE DE FOI 11 – L'ÉGLISE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0600" y="2328862"/>
            <a:ext cx="15621000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buFont typeface="Arial"/>
              <a:buChar char="•"/>
            </a:pPr>
            <a:r>
              <a:rPr lang="en-US" sz="4800" spc="89" dirty="0" err="1">
                <a:latin typeface="Arimo"/>
              </a:rPr>
              <a:t>Peuple</a:t>
            </a:r>
            <a:r>
              <a:rPr lang="en-US" sz="4800" spc="89" dirty="0">
                <a:latin typeface="Arimo"/>
              </a:rPr>
              <a:t> de Dieu de </a:t>
            </a:r>
            <a:r>
              <a:rPr lang="en-US" sz="4800" spc="89" dirty="0" err="1">
                <a:latin typeface="Arimo"/>
              </a:rPr>
              <a:t>l'Alliance</a:t>
            </a:r>
            <a:r>
              <a:rPr lang="en-US" sz="4800" spc="89" dirty="0">
                <a:latin typeface="Arimo"/>
              </a:rPr>
              <a:t> </a:t>
            </a:r>
            <a:r>
              <a:rPr lang="en-US" sz="4800" spc="89" dirty="0" err="1">
                <a:latin typeface="Arimo"/>
              </a:rPr>
              <a:t>renouvelé</a:t>
            </a:r>
            <a:r>
              <a:rPr lang="en-US" sz="4800" spc="89" dirty="0">
                <a:latin typeface="Arimo"/>
              </a:rPr>
              <a:t> </a:t>
            </a:r>
            <a:r>
              <a:rPr lang="en-US" sz="4800" spc="89" dirty="0" err="1">
                <a:latin typeface="Arimo"/>
              </a:rPr>
              <a:t>en</a:t>
            </a:r>
            <a:r>
              <a:rPr lang="en-US" sz="4800" spc="89" dirty="0">
                <a:latin typeface="Arimo"/>
              </a:rPr>
              <a:t> Christ</a:t>
            </a:r>
          </a:p>
          <a:p>
            <a:pPr marL="777240" lvl="1" indent="-388620">
              <a:buFont typeface="Arial"/>
              <a:buChar char="•"/>
            </a:pPr>
            <a:endParaRPr lang="en-US" sz="4800" spc="89" dirty="0">
              <a:latin typeface="Arimo"/>
            </a:endParaRPr>
          </a:p>
          <a:p>
            <a:pPr marL="777240" lvl="1" indent="-388620">
              <a:buFont typeface="Arial"/>
              <a:buChar char="•"/>
            </a:pPr>
            <a:r>
              <a:rPr lang="en-US" sz="4800" spc="89" dirty="0">
                <a:latin typeface="Arimo"/>
              </a:rPr>
              <a:t>Corps du Christ </a:t>
            </a:r>
            <a:r>
              <a:rPr lang="en-US" sz="4800" spc="89" dirty="0" err="1">
                <a:latin typeface="Arimo"/>
              </a:rPr>
              <a:t>réuni</a:t>
            </a:r>
            <a:r>
              <a:rPr lang="en-US" sz="4800" spc="89" dirty="0">
                <a:latin typeface="Arimo"/>
              </a:rPr>
              <a:t> par le Saint-Esprit</a:t>
            </a:r>
          </a:p>
          <a:p>
            <a:pPr marL="777240" lvl="1" indent="-388620">
              <a:buFont typeface="Arial"/>
              <a:buChar char="•"/>
            </a:pPr>
            <a:endParaRPr lang="en-US" sz="4800" spc="89" dirty="0">
              <a:latin typeface="Arimo"/>
            </a:endParaRPr>
          </a:p>
          <a:p>
            <a:pPr marL="777240" lvl="1" indent="-388620">
              <a:buFont typeface="Arial"/>
              <a:buChar char="•"/>
            </a:pPr>
            <a:r>
              <a:rPr lang="en-US" sz="4800" spc="89" dirty="0" err="1">
                <a:latin typeface="Arimo"/>
              </a:rPr>
              <a:t>Responsabilité</a:t>
            </a:r>
            <a:r>
              <a:rPr lang="en-US" sz="4800" spc="89" dirty="0">
                <a:latin typeface="Arimo"/>
              </a:rPr>
              <a:t> </a:t>
            </a:r>
            <a:r>
              <a:rPr lang="en-US" sz="4800" spc="89" dirty="0" err="1">
                <a:latin typeface="Arimo"/>
              </a:rPr>
              <a:t>mutuelle</a:t>
            </a:r>
            <a:endParaRPr lang="en-US" sz="4800" spc="89" dirty="0">
              <a:latin typeface="Arimo"/>
            </a:endParaRPr>
          </a:p>
          <a:p>
            <a:pPr marL="777240" lvl="1" indent="-388620">
              <a:buFont typeface="Arial"/>
              <a:buChar char="•"/>
            </a:pPr>
            <a:endParaRPr lang="en-US" sz="4800" spc="89" dirty="0">
              <a:latin typeface="Arimo"/>
            </a:endParaRPr>
          </a:p>
          <a:p>
            <a:pPr marL="777240" lvl="1" indent="-388620">
              <a:buFont typeface="Arial"/>
              <a:buChar char="•"/>
            </a:pPr>
            <a:r>
              <a:rPr lang="en-US" sz="4800" spc="89" dirty="0" err="1">
                <a:latin typeface="Arimo"/>
              </a:rPr>
              <a:t>L'Église</a:t>
            </a:r>
            <a:r>
              <a:rPr lang="en-US" sz="4800" spc="89" dirty="0">
                <a:latin typeface="Arimo"/>
              </a:rPr>
              <a:t> </a:t>
            </a:r>
            <a:r>
              <a:rPr lang="en-US" sz="4800" spc="89" dirty="0" err="1">
                <a:latin typeface="Arimo"/>
              </a:rPr>
              <a:t>remplit</a:t>
            </a:r>
            <a:r>
              <a:rPr lang="en-US" sz="4800" spc="89" dirty="0">
                <a:latin typeface="Arimo"/>
              </a:rPr>
              <a:t> </a:t>
            </a:r>
            <a:r>
              <a:rPr lang="en-US" sz="4800" spc="89" dirty="0" err="1">
                <a:latin typeface="Arimo"/>
              </a:rPr>
              <a:t>sa</a:t>
            </a:r>
            <a:r>
              <a:rPr lang="en-US" sz="4800" spc="89" dirty="0">
                <a:latin typeface="Arimo"/>
              </a:rPr>
              <a:t> mission </a:t>
            </a:r>
            <a:r>
              <a:rPr lang="en-US" sz="4800" spc="89" dirty="0" err="1">
                <a:latin typeface="Arimo"/>
              </a:rPr>
              <a:t>en</a:t>
            </a:r>
            <a:r>
              <a:rPr lang="en-US" sz="4800" spc="89" dirty="0">
                <a:latin typeface="Arimo"/>
              </a:rPr>
              <a:t> </a:t>
            </a:r>
            <a:r>
              <a:rPr lang="en-US" sz="4800" spc="89" dirty="0" err="1">
                <a:latin typeface="Arimo"/>
              </a:rPr>
              <a:t>faisant</a:t>
            </a:r>
            <a:r>
              <a:rPr lang="en-US" sz="4800" spc="89" dirty="0">
                <a:latin typeface="Arimo"/>
              </a:rPr>
              <a:t> des disciples</a:t>
            </a:r>
          </a:p>
          <a:p>
            <a:pPr marL="777240" lvl="1" indent="-388620">
              <a:buFont typeface="Arial"/>
              <a:buChar char="•"/>
            </a:pPr>
            <a:endParaRPr lang="en-US" sz="4800" spc="89" dirty="0">
              <a:latin typeface="Arimo"/>
            </a:endParaRPr>
          </a:p>
          <a:p>
            <a:pPr marL="777240" lvl="1" indent="-388620" algn="l">
              <a:spcBef>
                <a:spcPct val="0"/>
              </a:spcBef>
              <a:buFont typeface="Arial"/>
              <a:buChar char="•"/>
            </a:pPr>
            <a:r>
              <a:rPr lang="en-US" sz="4800" spc="89" dirty="0" err="1">
                <a:latin typeface="Arimo"/>
              </a:rPr>
              <a:t>Témoigner</a:t>
            </a:r>
            <a:r>
              <a:rPr lang="en-US" sz="4800" spc="89" dirty="0">
                <a:latin typeface="Arimo"/>
              </a:rPr>
              <a:t> du </a:t>
            </a:r>
            <a:r>
              <a:rPr lang="en-US" sz="4800" spc="89" dirty="0" err="1">
                <a:latin typeface="Arimo"/>
              </a:rPr>
              <a:t>royaume</a:t>
            </a:r>
            <a:r>
              <a:rPr lang="en-US" sz="4800" spc="89" dirty="0">
                <a:latin typeface="Arimo"/>
              </a:rPr>
              <a:t> de Dieu</a:t>
            </a:r>
          </a:p>
          <a:p>
            <a:pPr marL="777240" lvl="1" indent="-388620" algn="l">
              <a:spcBef>
                <a:spcPct val="0"/>
              </a:spcBef>
              <a:buFont typeface="Arial"/>
              <a:buChar char="•"/>
            </a:pPr>
            <a:endParaRPr lang="en-US" sz="4800" spc="89" dirty="0">
              <a:latin typeface="Arim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1302227" y="-1445167"/>
            <a:ext cx="4351447" cy="4344485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05A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5479385" y="77510"/>
            <a:ext cx="2571587" cy="1279303"/>
            <a:chOff x="0" y="0"/>
            <a:chExt cx="3428782" cy="1705738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230815"/>
              <a:ext cx="1634297" cy="1244108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23045" y="0"/>
              <a:ext cx="1705738" cy="1705738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1166536" y="2027262"/>
            <a:ext cx="13487345" cy="203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0" lvl="1" indent="-367030">
              <a:buFont typeface="Arial"/>
              <a:buChar char="•"/>
            </a:pPr>
            <a:r>
              <a:rPr lang="en-US" sz="4400" spc="87" dirty="0">
                <a:solidFill>
                  <a:schemeClr val="bg1"/>
                </a:solidFill>
                <a:latin typeface="Arimo"/>
              </a:rPr>
              <a:t>2 Samuel 12</a:t>
            </a:r>
          </a:p>
          <a:p>
            <a:pPr marL="755649" lvl="1" indent="-377825">
              <a:buFont typeface="Arial"/>
              <a:buChar char="•"/>
            </a:pPr>
            <a:r>
              <a:rPr lang="en-US" sz="4400" spc="87" dirty="0">
                <a:solidFill>
                  <a:schemeClr val="bg1"/>
                </a:solidFill>
                <a:latin typeface="Arimo"/>
              </a:rPr>
              <a:t>La relation de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mentorat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entre David et Nathan </a:t>
            </a:r>
          </a:p>
          <a:p>
            <a:pPr marL="755649" lvl="1" indent="-377825" algn="l">
              <a:spcBef>
                <a:spcPct val="0"/>
              </a:spcBef>
              <a:buFont typeface="Arial"/>
              <a:buChar char="•"/>
            </a:pPr>
            <a:r>
              <a:rPr lang="en-US" sz="4400" spc="87" dirty="0">
                <a:solidFill>
                  <a:schemeClr val="bg1"/>
                </a:solidFill>
                <a:latin typeface="Arimo"/>
              </a:rPr>
              <a:t>“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tu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es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cet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homme-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là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”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2778065" y="3127806"/>
            <a:ext cx="3987113" cy="543388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166536" y="861302"/>
            <a:ext cx="8686800" cy="740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80"/>
              </a:lnSpc>
            </a:pPr>
            <a:r>
              <a:rPr lang="en-US" sz="6000" spc="120" dirty="0">
                <a:solidFill>
                  <a:srgbClr val="FFFCA1"/>
                </a:solidFill>
                <a:latin typeface="League Spartan"/>
              </a:rPr>
              <a:t>RÉFEXION BIBLIQUE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7E8B6852-2D7C-A44D-9BD8-E30E5E6B436D}"/>
              </a:ext>
            </a:extLst>
          </p:cNvPr>
          <p:cNvSpPr txBox="1"/>
          <p:nvPr/>
        </p:nvSpPr>
        <p:spPr>
          <a:xfrm>
            <a:off x="1166536" y="4451032"/>
            <a:ext cx="11049000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059" lvl="1" indent="-367030">
              <a:buFont typeface="Arial"/>
              <a:buChar char="•"/>
            </a:pPr>
            <a:r>
              <a:rPr lang="en-US" sz="4400" b="1" spc="87" dirty="0">
                <a:solidFill>
                  <a:schemeClr val="bg1"/>
                </a:solidFill>
                <a:latin typeface="Arimo"/>
              </a:rPr>
              <a:t>Question: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Avez-vous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eu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quelqu'un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,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comme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le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prophète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Nathan, qui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vous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a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dit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des mots qui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ont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changé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votre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vie ?</a:t>
            </a:r>
          </a:p>
          <a:p>
            <a:pPr marL="734059" lvl="1" indent="-367030">
              <a:buFont typeface="Arial"/>
              <a:buChar char="•"/>
            </a:pPr>
            <a:endParaRPr lang="en-US" sz="4400" spc="87" dirty="0">
              <a:solidFill>
                <a:schemeClr val="bg1"/>
              </a:solidFill>
              <a:latin typeface="Arimo"/>
            </a:endParaRPr>
          </a:p>
          <a:p>
            <a:pPr marL="734059" lvl="1" indent="-367030" algn="l">
              <a:spcBef>
                <a:spcPct val="0"/>
              </a:spcBef>
              <a:buFont typeface="Arial"/>
              <a:buChar char="•"/>
            </a:pPr>
            <a:r>
              <a:rPr lang="en-US" sz="4400" spc="87" dirty="0">
                <a:solidFill>
                  <a:schemeClr val="bg1"/>
                </a:solidFill>
                <a:latin typeface="Arimo"/>
              </a:rPr>
              <a:t>Question: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Qu'est-ce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qui a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donné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à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cette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personne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le droit de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vous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parler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de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cette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façon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et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pourquoi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l'avez-vous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7" dirty="0" err="1">
                <a:solidFill>
                  <a:schemeClr val="bg1"/>
                </a:solidFill>
                <a:latin typeface="Arimo"/>
              </a:rPr>
              <a:t>écoutée</a:t>
            </a:r>
            <a:r>
              <a:rPr lang="en-US" sz="4400" spc="87" dirty="0">
                <a:solidFill>
                  <a:schemeClr val="bg1"/>
                </a:solidFill>
                <a:latin typeface="Arimo"/>
              </a:rPr>
              <a:t> 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792796">
            <a:off x="17060985" y="-1616110"/>
            <a:ext cx="2729333" cy="13687572"/>
          </a:xfrm>
          <a:prstGeom prst="rect">
            <a:avLst/>
          </a:prstGeom>
          <a:solidFill>
            <a:srgbClr val="FDD05A">
              <a:alpha val="53725"/>
            </a:srgbClr>
          </a:solidFill>
        </p:spPr>
      </p:sp>
      <p:sp>
        <p:nvSpPr>
          <p:cNvPr id="6" name="TextBox 6"/>
          <p:cNvSpPr txBox="1"/>
          <p:nvPr/>
        </p:nvSpPr>
        <p:spPr>
          <a:xfrm>
            <a:off x="572401" y="3450729"/>
            <a:ext cx="17143197" cy="4062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buFont typeface="Arial"/>
              <a:buChar char="•"/>
            </a:pPr>
            <a:r>
              <a:rPr lang="en-US" sz="4400" spc="85" dirty="0">
                <a:solidFill>
                  <a:schemeClr val="bg1"/>
                </a:solidFill>
                <a:latin typeface="Arimo"/>
              </a:rPr>
              <a:t>Dans quelle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mesure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votre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église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locale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s'aligne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-t-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elle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sur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l'article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onze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-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L'Église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?</a:t>
            </a:r>
          </a:p>
          <a:p>
            <a:pPr marL="734059" lvl="1" indent="-367030">
              <a:buFont typeface="Arial"/>
              <a:buChar char="•"/>
            </a:pPr>
            <a:endParaRPr lang="en-US" sz="4400" spc="85" dirty="0">
              <a:solidFill>
                <a:schemeClr val="bg1"/>
              </a:solidFill>
              <a:latin typeface="Arimo"/>
            </a:endParaRPr>
          </a:p>
          <a:p>
            <a:pPr marL="734059" lvl="1" indent="-367030" algn="l">
              <a:spcBef>
                <a:spcPct val="0"/>
              </a:spcBef>
              <a:buFont typeface="Arial"/>
              <a:buChar char="•"/>
            </a:pP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Quelles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sont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une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ou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deux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recommandations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que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vous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feriez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pour que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votre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église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locale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s'aligne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plus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pleinement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sur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l'article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onze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-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L'Église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3000" y="1677336"/>
            <a:ext cx="14706600" cy="592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99"/>
              </a:lnSpc>
            </a:pPr>
            <a:r>
              <a:rPr lang="en-US" sz="4400" spc="99" dirty="0">
                <a:solidFill>
                  <a:srgbClr val="FFFCA1"/>
                </a:solidFill>
                <a:latin typeface="League Spartan"/>
              </a:rPr>
              <a:t>QUESTIONS DE DISCUSSION EN PETIT GROUPE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8366282" y="9346765"/>
            <a:ext cx="1555435" cy="773792"/>
            <a:chOff x="0" y="0"/>
            <a:chExt cx="2073914" cy="1031723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139609"/>
              <a:ext cx="988511" cy="752504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42191" y="0"/>
              <a:ext cx="1031723" cy="10317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2641" y="225255"/>
            <a:ext cx="17882719" cy="9791537"/>
          </a:xfrm>
          <a:prstGeom prst="rect">
            <a:avLst/>
          </a:prstGeom>
          <a:solidFill>
            <a:srgbClr val="FDD05A"/>
          </a:solidFill>
        </p:spPr>
        <p:txBody>
          <a:bodyPr/>
          <a:lstStyle/>
          <a:p>
            <a:endParaRPr lang="es-GT" dirty="0"/>
          </a:p>
        </p:txBody>
      </p:sp>
      <p:sp>
        <p:nvSpPr>
          <p:cNvPr id="6" name="TextBox 6"/>
          <p:cNvSpPr txBox="1"/>
          <p:nvPr/>
        </p:nvSpPr>
        <p:spPr>
          <a:xfrm>
            <a:off x="990600" y="2808351"/>
            <a:ext cx="16230600" cy="609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81" lvl="1" indent="-345440">
              <a:buFont typeface="Arial"/>
              <a:buChar char="•"/>
            </a:pPr>
            <a:r>
              <a:rPr lang="en-US" sz="4400" spc="80" dirty="0">
                <a:solidFill>
                  <a:srgbClr val="000000"/>
                </a:solidFill>
                <a:latin typeface="Arimo"/>
              </a:rPr>
              <a:t>Les </a:t>
            </a:r>
            <a:r>
              <a:rPr lang="en-US" sz="4400" spc="80" dirty="0" err="1">
                <a:solidFill>
                  <a:srgbClr val="000000"/>
                </a:solidFill>
                <a:latin typeface="Arimo"/>
              </a:rPr>
              <a:t>Règles</a:t>
            </a:r>
            <a:r>
              <a:rPr lang="en-US" sz="4400" spc="80" dirty="0">
                <a:solidFill>
                  <a:srgbClr val="000000"/>
                </a:solidFill>
                <a:latin typeface="Arimo"/>
              </a:rPr>
              <a:t> de Wesley pour les SOCIÉTÉS DE BANDE (25 </a:t>
            </a:r>
            <a:r>
              <a:rPr lang="en-US" sz="4400" spc="80" dirty="0" err="1">
                <a:solidFill>
                  <a:srgbClr val="000000"/>
                </a:solidFill>
                <a:latin typeface="Arimo"/>
              </a:rPr>
              <a:t>décembre</a:t>
            </a:r>
            <a:r>
              <a:rPr lang="en-US" sz="4400" spc="80" dirty="0">
                <a:solidFill>
                  <a:srgbClr val="000000"/>
                </a:solidFill>
                <a:latin typeface="Arimo"/>
              </a:rPr>
              <a:t> 1738)</a:t>
            </a:r>
          </a:p>
          <a:p>
            <a:pPr marL="690881" lvl="1" indent="-345440">
              <a:buFont typeface="Arial"/>
              <a:buChar char="•"/>
            </a:pPr>
            <a:endParaRPr lang="en-US" sz="4400" spc="80" dirty="0">
              <a:solidFill>
                <a:srgbClr val="000000"/>
              </a:solidFill>
              <a:latin typeface="Arimo"/>
            </a:endParaRPr>
          </a:p>
          <a:p>
            <a:pPr marL="690881" lvl="1" indent="-345440">
              <a:buFont typeface="Arial"/>
              <a:buChar char="•"/>
            </a:pPr>
            <a:r>
              <a:rPr lang="en-US" sz="4400" spc="80" dirty="0" err="1">
                <a:solidFill>
                  <a:srgbClr val="000000"/>
                </a:solidFill>
                <a:latin typeface="Arimo"/>
              </a:rPr>
              <a:t>Conçu</a:t>
            </a:r>
            <a:r>
              <a:rPr lang="en-US" sz="4400" spc="80" dirty="0">
                <a:solidFill>
                  <a:srgbClr val="000000"/>
                </a:solidFill>
                <a:latin typeface="Arimo"/>
              </a:rPr>
              <a:t> pour aider les participants </a:t>
            </a:r>
            <a:r>
              <a:rPr lang="en-US" sz="4400" spc="80" dirty="0" err="1">
                <a:solidFill>
                  <a:srgbClr val="000000"/>
                </a:solidFill>
                <a:latin typeface="Arimo"/>
              </a:rPr>
              <a:t>à</a:t>
            </a:r>
            <a:r>
              <a:rPr lang="en-US" sz="4400" spc="8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400" spc="80" dirty="0" err="1">
                <a:solidFill>
                  <a:srgbClr val="000000"/>
                </a:solidFill>
                <a:latin typeface="Arimo"/>
              </a:rPr>
              <a:t>obéir</a:t>
            </a:r>
            <a:r>
              <a:rPr lang="en-US" sz="4400" spc="8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400" spc="80" dirty="0" err="1">
                <a:solidFill>
                  <a:srgbClr val="000000"/>
                </a:solidFill>
                <a:latin typeface="Arimo"/>
              </a:rPr>
              <a:t>à</a:t>
            </a:r>
            <a:r>
              <a:rPr lang="en-US" sz="4400" spc="8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400" spc="80" dirty="0" err="1">
                <a:solidFill>
                  <a:srgbClr val="000000"/>
                </a:solidFill>
                <a:latin typeface="Arimo"/>
              </a:rPr>
              <a:t>ce</a:t>
            </a:r>
            <a:r>
              <a:rPr lang="en-US" sz="4400" spc="8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400" spc="80" dirty="0" err="1">
                <a:solidFill>
                  <a:srgbClr val="000000"/>
                </a:solidFill>
                <a:latin typeface="Arimo"/>
              </a:rPr>
              <a:t>commandement</a:t>
            </a:r>
            <a:r>
              <a:rPr lang="en-US" sz="4400" spc="80" dirty="0">
                <a:solidFill>
                  <a:srgbClr val="000000"/>
                </a:solidFill>
                <a:latin typeface="Arimo"/>
              </a:rPr>
              <a:t> de Dieu de « </a:t>
            </a:r>
            <a:r>
              <a:rPr lang="en-US" sz="4400" spc="80" dirty="0" err="1">
                <a:solidFill>
                  <a:srgbClr val="000000"/>
                </a:solidFill>
                <a:latin typeface="Arimo"/>
              </a:rPr>
              <a:t>confesser</a:t>
            </a:r>
            <a:r>
              <a:rPr lang="en-US" sz="4400" spc="8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400" spc="80" dirty="0" err="1">
                <a:solidFill>
                  <a:srgbClr val="000000"/>
                </a:solidFill>
                <a:latin typeface="Arimo"/>
              </a:rPr>
              <a:t>vos</a:t>
            </a:r>
            <a:r>
              <a:rPr lang="en-US" sz="4400" spc="8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400" spc="80" dirty="0" err="1">
                <a:solidFill>
                  <a:srgbClr val="000000"/>
                </a:solidFill>
                <a:latin typeface="Arimo"/>
              </a:rPr>
              <a:t>fautes</a:t>
            </a:r>
            <a:r>
              <a:rPr lang="en-US" sz="4400" spc="80" dirty="0">
                <a:solidFill>
                  <a:srgbClr val="000000"/>
                </a:solidFill>
                <a:latin typeface="Arimo"/>
              </a:rPr>
              <a:t> les </a:t>
            </a:r>
            <a:r>
              <a:rPr lang="en-US" sz="4400" spc="80" dirty="0" err="1">
                <a:solidFill>
                  <a:srgbClr val="000000"/>
                </a:solidFill>
                <a:latin typeface="Arimo"/>
              </a:rPr>
              <a:t>uns</a:t>
            </a:r>
            <a:r>
              <a:rPr lang="en-US" sz="4400" spc="80" dirty="0">
                <a:solidFill>
                  <a:srgbClr val="000000"/>
                </a:solidFill>
                <a:latin typeface="Arimo"/>
              </a:rPr>
              <a:t> aux </a:t>
            </a:r>
            <a:r>
              <a:rPr lang="en-US" sz="4400" spc="80" dirty="0" err="1">
                <a:solidFill>
                  <a:srgbClr val="000000"/>
                </a:solidFill>
                <a:latin typeface="Arimo"/>
              </a:rPr>
              <a:t>autres</a:t>
            </a:r>
            <a:r>
              <a:rPr lang="en-US" sz="4400" spc="80" dirty="0">
                <a:solidFill>
                  <a:srgbClr val="000000"/>
                </a:solidFill>
                <a:latin typeface="Arimo"/>
              </a:rPr>
              <a:t> et de prier les </a:t>
            </a:r>
            <a:r>
              <a:rPr lang="en-US" sz="4400" spc="80" dirty="0" err="1">
                <a:solidFill>
                  <a:srgbClr val="000000"/>
                </a:solidFill>
                <a:latin typeface="Arimo"/>
              </a:rPr>
              <a:t>uns</a:t>
            </a:r>
            <a:r>
              <a:rPr lang="en-US" sz="4400" spc="80" dirty="0">
                <a:solidFill>
                  <a:srgbClr val="000000"/>
                </a:solidFill>
                <a:latin typeface="Arimo"/>
              </a:rPr>
              <a:t> pour les </a:t>
            </a:r>
            <a:r>
              <a:rPr lang="en-US" sz="4400" spc="80" dirty="0" err="1">
                <a:solidFill>
                  <a:srgbClr val="000000"/>
                </a:solidFill>
                <a:latin typeface="Arimo"/>
              </a:rPr>
              <a:t>autres</a:t>
            </a:r>
            <a:r>
              <a:rPr lang="en-US" sz="4400" spc="80" dirty="0">
                <a:solidFill>
                  <a:srgbClr val="000000"/>
                </a:solidFill>
                <a:latin typeface="Arimo"/>
              </a:rPr>
              <a:t>, </a:t>
            </a:r>
            <a:r>
              <a:rPr lang="en-US" sz="4400" spc="80" dirty="0" err="1">
                <a:solidFill>
                  <a:srgbClr val="000000"/>
                </a:solidFill>
                <a:latin typeface="Arimo"/>
              </a:rPr>
              <a:t>afin</a:t>
            </a:r>
            <a:r>
              <a:rPr lang="en-US" sz="4400" spc="80" dirty="0">
                <a:solidFill>
                  <a:srgbClr val="000000"/>
                </a:solidFill>
                <a:latin typeface="Arimo"/>
              </a:rPr>
              <a:t> que </a:t>
            </a:r>
            <a:r>
              <a:rPr lang="en-US" sz="4400" spc="80" dirty="0" err="1">
                <a:solidFill>
                  <a:srgbClr val="000000"/>
                </a:solidFill>
                <a:latin typeface="Arimo"/>
              </a:rPr>
              <a:t>vous</a:t>
            </a:r>
            <a:r>
              <a:rPr lang="en-US" sz="4400" spc="8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400" spc="80" dirty="0" err="1">
                <a:solidFill>
                  <a:srgbClr val="000000"/>
                </a:solidFill>
                <a:latin typeface="Arimo"/>
              </a:rPr>
              <a:t>puissiez</a:t>
            </a:r>
            <a:r>
              <a:rPr lang="en-US" sz="4400" spc="8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400" spc="80" dirty="0" err="1">
                <a:solidFill>
                  <a:srgbClr val="000000"/>
                </a:solidFill>
                <a:latin typeface="Arimo"/>
              </a:rPr>
              <a:t>être</a:t>
            </a:r>
            <a:r>
              <a:rPr lang="en-US" sz="4400" spc="8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400" spc="80" dirty="0" err="1">
                <a:solidFill>
                  <a:srgbClr val="000000"/>
                </a:solidFill>
                <a:latin typeface="Arimo"/>
              </a:rPr>
              <a:t>guéris</a:t>
            </a:r>
            <a:r>
              <a:rPr lang="en-US" sz="4400" spc="80" dirty="0">
                <a:solidFill>
                  <a:srgbClr val="000000"/>
                </a:solidFill>
                <a:latin typeface="Arimo"/>
              </a:rPr>
              <a:t> ».</a:t>
            </a:r>
          </a:p>
          <a:p>
            <a:pPr marL="690881" lvl="1" indent="-345440">
              <a:buFont typeface="Arial"/>
              <a:buChar char="•"/>
            </a:pPr>
            <a:endParaRPr lang="en-US" sz="4400" spc="80" dirty="0">
              <a:solidFill>
                <a:srgbClr val="000000"/>
              </a:solidFill>
              <a:latin typeface="Arimo"/>
            </a:endParaRPr>
          </a:p>
          <a:p>
            <a:pPr marL="690881" lvl="1" indent="-345440" algn="l">
              <a:buFont typeface="Arial"/>
              <a:buChar char="•"/>
            </a:pPr>
            <a:r>
              <a:rPr lang="en-US" sz="4400" spc="80" dirty="0">
                <a:solidFill>
                  <a:srgbClr val="000000"/>
                </a:solidFill>
                <a:latin typeface="Arimo"/>
              </a:rPr>
              <a:t>Réunion </a:t>
            </a:r>
            <a:r>
              <a:rPr lang="en-US" sz="4400" spc="80" dirty="0" err="1">
                <a:solidFill>
                  <a:srgbClr val="000000"/>
                </a:solidFill>
                <a:latin typeface="Arimo"/>
              </a:rPr>
              <a:t>hebdomadaire</a:t>
            </a:r>
            <a:r>
              <a:rPr lang="en-US" sz="4400" spc="80" dirty="0">
                <a:solidFill>
                  <a:srgbClr val="000000"/>
                </a:solidFill>
                <a:latin typeface="Arimo"/>
              </a:rPr>
              <a:t> avec partage et </a:t>
            </a:r>
            <a:r>
              <a:rPr lang="en-US" sz="4400" spc="80" dirty="0" err="1">
                <a:solidFill>
                  <a:srgbClr val="000000"/>
                </a:solidFill>
                <a:latin typeface="Arimo"/>
              </a:rPr>
              <a:t>soutien</a:t>
            </a:r>
            <a:r>
              <a:rPr lang="en-US" sz="4400" spc="8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400" spc="80" dirty="0" err="1">
                <a:solidFill>
                  <a:srgbClr val="000000"/>
                </a:solidFill>
                <a:latin typeface="Arimo"/>
              </a:rPr>
              <a:t>honnêtes</a:t>
            </a:r>
            <a:r>
              <a:rPr lang="en-US" sz="4400" spc="80" dirty="0">
                <a:solidFill>
                  <a:srgbClr val="000000"/>
                </a:solidFill>
                <a:latin typeface="Arimo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00077" y="707565"/>
            <a:ext cx="12511518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6000" spc="84" dirty="0">
                <a:solidFill>
                  <a:srgbClr val="000000"/>
                </a:solidFill>
                <a:latin typeface="League Spartan"/>
              </a:rPr>
              <a:t>MENTORAT DANS LA TRADITION WESLEYENNE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5770293" y="267812"/>
            <a:ext cx="2096636" cy="1043027"/>
            <a:chOff x="0" y="0"/>
            <a:chExt cx="2795515" cy="1390702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188185"/>
              <a:ext cx="1332456" cy="1014332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404813" y="0"/>
              <a:ext cx="1390702" cy="13907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2641" y="225255"/>
            <a:ext cx="17882719" cy="9791537"/>
          </a:xfrm>
          <a:prstGeom prst="rect">
            <a:avLst/>
          </a:prstGeom>
          <a:solidFill>
            <a:srgbClr val="FDD05A"/>
          </a:solidFill>
        </p:spPr>
      </p:sp>
      <p:sp>
        <p:nvSpPr>
          <p:cNvPr id="6" name="TextBox 6"/>
          <p:cNvSpPr txBox="1"/>
          <p:nvPr/>
        </p:nvSpPr>
        <p:spPr>
          <a:xfrm>
            <a:off x="864353" y="3047202"/>
            <a:ext cx="15905282" cy="5663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600" spc="89" dirty="0">
                <a:latin typeface="Arimo"/>
              </a:rPr>
              <a:t>Quatre questions:</a:t>
            </a:r>
          </a:p>
          <a:p>
            <a:endParaRPr lang="en-US" sz="4600" spc="89" dirty="0">
              <a:latin typeface="Arimo"/>
            </a:endParaRPr>
          </a:p>
          <a:p>
            <a:pPr marL="690881" lvl="1" indent="-345440">
              <a:buFont typeface="Arial"/>
              <a:buChar char="•"/>
            </a:pPr>
            <a:r>
              <a:rPr lang="en-US" sz="4600" spc="89" dirty="0" err="1">
                <a:latin typeface="Arimo"/>
              </a:rPr>
              <a:t>Quels</a:t>
            </a:r>
            <a:r>
              <a:rPr lang="en-US" sz="4600" spc="89" dirty="0">
                <a:latin typeface="Arimo"/>
              </a:rPr>
              <a:t> </a:t>
            </a:r>
            <a:r>
              <a:rPr lang="en-US" sz="4600" spc="89" dirty="0" err="1">
                <a:latin typeface="Arimo"/>
              </a:rPr>
              <a:t>péchés</a:t>
            </a:r>
            <a:r>
              <a:rPr lang="en-US" sz="4600" spc="89" dirty="0">
                <a:latin typeface="Arimo"/>
              </a:rPr>
              <a:t> </a:t>
            </a:r>
            <a:r>
              <a:rPr lang="en-US" sz="4600" spc="89" dirty="0" err="1">
                <a:latin typeface="Arimo"/>
              </a:rPr>
              <a:t>connus</a:t>
            </a:r>
            <a:r>
              <a:rPr lang="en-US" sz="4600" spc="89" dirty="0">
                <a:latin typeface="Arimo"/>
              </a:rPr>
              <a:t> </a:t>
            </a:r>
            <a:r>
              <a:rPr lang="en-US" sz="4600" spc="89" dirty="0" err="1">
                <a:latin typeface="Arimo"/>
              </a:rPr>
              <a:t>avez-vous</a:t>
            </a:r>
            <a:r>
              <a:rPr lang="en-US" sz="4600" spc="89" dirty="0">
                <a:latin typeface="Arimo"/>
              </a:rPr>
              <a:t> </a:t>
            </a:r>
            <a:r>
              <a:rPr lang="en-US" sz="4600" spc="89" dirty="0" err="1">
                <a:latin typeface="Arimo"/>
              </a:rPr>
              <a:t>commis</a:t>
            </a:r>
            <a:r>
              <a:rPr lang="en-US" sz="4600" spc="89" dirty="0">
                <a:latin typeface="Arimo"/>
              </a:rPr>
              <a:t> </a:t>
            </a:r>
            <a:r>
              <a:rPr lang="en-US" sz="4600" spc="89" dirty="0" err="1">
                <a:latin typeface="Arimo"/>
              </a:rPr>
              <a:t>depuis</a:t>
            </a:r>
            <a:r>
              <a:rPr lang="en-US" sz="4600" spc="89" dirty="0">
                <a:latin typeface="Arimo"/>
              </a:rPr>
              <a:t> </a:t>
            </a:r>
            <a:r>
              <a:rPr lang="en-US" sz="4600" spc="89" dirty="0" err="1">
                <a:latin typeface="Arimo"/>
              </a:rPr>
              <a:t>notre</a:t>
            </a:r>
            <a:r>
              <a:rPr lang="en-US" sz="4600" spc="89" dirty="0">
                <a:latin typeface="Arimo"/>
              </a:rPr>
              <a:t> </a:t>
            </a:r>
            <a:r>
              <a:rPr lang="en-US" sz="4600" spc="89" dirty="0" err="1">
                <a:latin typeface="Arimo"/>
              </a:rPr>
              <a:t>dernière</a:t>
            </a:r>
            <a:r>
              <a:rPr lang="en-US" sz="4600" spc="89" dirty="0">
                <a:latin typeface="Arimo"/>
              </a:rPr>
              <a:t> rencontre ?</a:t>
            </a:r>
          </a:p>
          <a:p>
            <a:pPr marL="690881" lvl="1" indent="-345440">
              <a:buFont typeface="Arial"/>
              <a:buChar char="•"/>
            </a:pPr>
            <a:r>
              <a:rPr lang="en-US" sz="4600" spc="89" dirty="0" err="1">
                <a:latin typeface="Arimo"/>
              </a:rPr>
              <a:t>Quelles</a:t>
            </a:r>
            <a:r>
              <a:rPr lang="en-US" sz="4600" spc="89" dirty="0">
                <a:latin typeface="Arimo"/>
              </a:rPr>
              <a:t> </a:t>
            </a:r>
            <a:r>
              <a:rPr lang="en-US" sz="4600" spc="89" dirty="0" err="1">
                <a:latin typeface="Arimo"/>
              </a:rPr>
              <a:t>tentations</a:t>
            </a:r>
            <a:r>
              <a:rPr lang="en-US" sz="4600" spc="89" dirty="0">
                <a:latin typeface="Arimo"/>
              </a:rPr>
              <a:t> </a:t>
            </a:r>
            <a:r>
              <a:rPr lang="en-US" sz="4600" spc="89" dirty="0" err="1">
                <a:latin typeface="Arimo"/>
              </a:rPr>
              <a:t>avez-vous</a:t>
            </a:r>
            <a:r>
              <a:rPr lang="en-US" sz="4600" spc="89" dirty="0">
                <a:latin typeface="Arimo"/>
              </a:rPr>
              <a:t> </a:t>
            </a:r>
            <a:r>
              <a:rPr lang="en-US" sz="4600" spc="89" dirty="0" err="1">
                <a:latin typeface="Arimo"/>
              </a:rPr>
              <a:t>rencontrées</a:t>
            </a:r>
            <a:r>
              <a:rPr lang="en-US" sz="4600" spc="89" dirty="0">
                <a:latin typeface="Arimo"/>
              </a:rPr>
              <a:t> ?</a:t>
            </a:r>
          </a:p>
          <a:p>
            <a:pPr marL="690881" lvl="1" indent="-345440">
              <a:buFont typeface="Arial"/>
              <a:buChar char="•"/>
            </a:pPr>
            <a:r>
              <a:rPr lang="en-US" sz="4600" spc="89" dirty="0">
                <a:latin typeface="Arimo"/>
              </a:rPr>
              <a:t>Comment </a:t>
            </a:r>
            <a:r>
              <a:rPr lang="en-US" sz="4600" spc="89" dirty="0" err="1">
                <a:latin typeface="Arimo"/>
              </a:rPr>
              <a:t>avez-vous</a:t>
            </a:r>
            <a:r>
              <a:rPr lang="en-US" sz="4600" spc="89" dirty="0">
                <a:latin typeface="Arimo"/>
              </a:rPr>
              <a:t> </a:t>
            </a:r>
            <a:r>
              <a:rPr lang="en-US" sz="4600" spc="89" dirty="0" err="1">
                <a:latin typeface="Arimo"/>
              </a:rPr>
              <a:t>été</a:t>
            </a:r>
            <a:r>
              <a:rPr lang="en-US" sz="4600" spc="89" dirty="0">
                <a:latin typeface="Arimo"/>
              </a:rPr>
              <a:t> </a:t>
            </a:r>
            <a:r>
              <a:rPr lang="en-US" sz="4600" spc="89" dirty="0" err="1">
                <a:latin typeface="Arimo"/>
              </a:rPr>
              <a:t>délivré</a:t>
            </a:r>
            <a:r>
              <a:rPr lang="en-US" sz="4600" spc="89" dirty="0">
                <a:latin typeface="Arimo"/>
              </a:rPr>
              <a:t> ?</a:t>
            </a:r>
          </a:p>
          <a:p>
            <a:pPr marL="690881" lvl="1" indent="-345440" algn="l">
              <a:buFont typeface="Arial"/>
              <a:buChar char="•"/>
            </a:pPr>
            <a:r>
              <a:rPr lang="en-US" sz="4600" spc="89" dirty="0" err="1">
                <a:latin typeface="Arimo"/>
              </a:rPr>
              <a:t>Qu'avez-vous</a:t>
            </a:r>
            <a:r>
              <a:rPr lang="en-US" sz="4600" spc="89" dirty="0">
                <a:latin typeface="Arimo"/>
              </a:rPr>
              <a:t> </a:t>
            </a:r>
            <a:r>
              <a:rPr lang="en-US" sz="4600" spc="89" dirty="0" err="1">
                <a:latin typeface="Arimo"/>
              </a:rPr>
              <a:t>pensé</a:t>
            </a:r>
            <a:r>
              <a:rPr lang="en-US" sz="4600" spc="89" dirty="0">
                <a:latin typeface="Arimo"/>
              </a:rPr>
              <a:t>, </a:t>
            </a:r>
            <a:r>
              <a:rPr lang="en-US" sz="4600" spc="89" dirty="0" err="1">
                <a:latin typeface="Arimo"/>
              </a:rPr>
              <a:t>dit</a:t>
            </a:r>
            <a:r>
              <a:rPr lang="en-US" sz="4600" spc="89" dirty="0">
                <a:latin typeface="Arimo"/>
              </a:rPr>
              <a:t> </a:t>
            </a:r>
            <a:r>
              <a:rPr lang="en-US" sz="4600" spc="89" dirty="0" err="1">
                <a:latin typeface="Arimo"/>
              </a:rPr>
              <a:t>ou</a:t>
            </a:r>
            <a:r>
              <a:rPr lang="en-US" sz="4600" spc="89" dirty="0">
                <a:latin typeface="Arimo"/>
              </a:rPr>
              <a:t> fait </a:t>
            </a:r>
            <a:r>
              <a:rPr lang="en-US" sz="4600" spc="89" dirty="0" err="1">
                <a:latin typeface="Arimo"/>
              </a:rPr>
              <a:t>dont</a:t>
            </a:r>
            <a:r>
              <a:rPr lang="en-US" sz="4600" spc="89" dirty="0">
                <a:latin typeface="Arimo"/>
              </a:rPr>
              <a:t> </a:t>
            </a:r>
            <a:r>
              <a:rPr lang="en-US" sz="4600" spc="89" dirty="0" err="1">
                <a:latin typeface="Arimo"/>
              </a:rPr>
              <a:t>vous</a:t>
            </a:r>
            <a:r>
              <a:rPr lang="en-US" sz="4600" spc="89" dirty="0">
                <a:latin typeface="Arimo"/>
              </a:rPr>
              <a:t> </a:t>
            </a:r>
            <a:r>
              <a:rPr lang="en-US" sz="4600" spc="89" dirty="0" err="1">
                <a:latin typeface="Arimo"/>
              </a:rPr>
              <a:t>doutez</a:t>
            </a:r>
            <a:r>
              <a:rPr lang="en-US" sz="4600" spc="89" dirty="0">
                <a:latin typeface="Arimo"/>
              </a:rPr>
              <a:t> que </a:t>
            </a:r>
            <a:r>
              <a:rPr lang="en-US" sz="4600" spc="89" dirty="0" err="1">
                <a:latin typeface="Arimo"/>
              </a:rPr>
              <a:t>ce</a:t>
            </a:r>
            <a:r>
              <a:rPr lang="en-US" sz="4600" spc="89" dirty="0">
                <a:latin typeface="Arimo"/>
              </a:rPr>
              <a:t> </a:t>
            </a:r>
            <a:r>
              <a:rPr lang="en-US" sz="4600" spc="89" dirty="0" err="1">
                <a:latin typeface="Arimo"/>
              </a:rPr>
              <a:t>soit</a:t>
            </a:r>
            <a:r>
              <a:rPr lang="en-US" sz="4600" spc="89" dirty="0">
                <a:latin typeface="Arimo"/>
              </a:rPr>
              <a:t> un </a:t>
            </a:r>
            <a:r>
              <a:rPr lang="en-US" sz="4600" spc="89" dirty="0" err="1">
                <a:latin typeface="Arimo"/>
              </a:rPr>
              <a:t>péché</a:t>
            </a:r>
            <a:r>
              <a:rPr lang="en-US" sz="4600" spc="89" dirty="0">
                <a:latin typeface="Arimo"/>
              </a:rPr>
              <a:t> </a:t>
            </a:r>
            <a:r>
              <a:rPr lang="en-US" sz="4600" spc="89" dirty="0" err="1">
                <a:latin typeface="Arimo"/>
              </a:rPr>
              <a:t>ou</a:t>
            </a:r>
            <a:r>
              <a:rPr lang="en-US" sz="4600" spc="89" dirty="0">
                <a:latin typeface="Arimo"/>
              </a:rPr>
              <a:t> non ?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5770293" y="267812"/>
            <a:ext cx="2096636" cy="1043027"/>
            <a:chOff x="0" y="0"/>
            <a:chExt cx="2795515" cy="1390702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188185"/>
              <a:ext cx="1332456" cy="1014332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404813" y="0"/>
              <a:ext cx="1390702" cy="1390702"/>
            </a:xfrm>
            <a:prstGeom prst="rect">
              <a:avLst/>
            </a:prstGeom>
          </p:spPr>
        </p:pic>
      </p:grpSp>
      <p:sp>
        <p:nvSpPr>
          <p:cNvPr id="13" name="TextBox 7">
            <a:extLst>
              <a:ext uri="{FF2B5EF4-FFF2-40B4-BE49-F238E27FC236}">
                <a16:creationId xmlns:a16="http://schemas.microsoft.com/office/drawing/2014/main" id="{D1324472-AF51-CC43-8734-2CA649BC8F31}"/>
              </a:ext>
            </a:extLst>
          </p:cNvPr>
          <p:cNvSpPr txBox="1"/>
          <p:nvPr/>
        </p:nvSpPr>
        <p:spPr>
          <a:xfrm>
            <a:off x="1500077" y="707565"/>
            <a:ext cx="12511518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6000" spc="84" dirty="0">
                <a:solidFill>
                  <a:srgbClr val="000000"/>
                </a:solidFill>
                <a:latin typeface="League Spartan"/>
              </a:rPr>
              <a:t>MENTORAT DANS LA TRADITION WESLEYENNE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792796">
            <a:off x="17060985" y="-1616110"/>
            <a:ext cx="2729333" cy="13687572"/>
          </a:xfrm>
          <a:prstGeom prst="rect">
            <a:avLst/>
          </a:prstGeom>
          <a:solidFill>
            <a:srgbClr val="FDD05A">
              <a:alpha val="53725"/>
            </a:srgbClr>
          </a:solidFill>
        </p:spPr>
      </p:sp>
      <p:sp>
        <p:nvSpPr>
          <p:cNvPr id="6" name="TextBox 6"/>
          <p:cNvSpPr txBox="1"/>
          <p:nvPr/>
        </p:nvSpPr>
        <p:spPr>
          <a:xfrm>
            <a:off x="572401" y="3677988"/>
            <a:ext cx="17143197" cy="3776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buFont typeface="Arial"/>
              <a:buChar char="•"/>
            </a:pP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Avez-vous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déjà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été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dans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une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relation de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mentorat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où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ces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questions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vous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ont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été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posées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?</a:t>
            </a:r>
          </a:p>
          <a:p>
            <a:pPr marL="734059" lvl="1" indent="-367030">
              <a:buFont typeface="Arial"/>
              <a:buChar char="•"/>
            </a:pPr>
            <a:endParaRPr lang="en-US" sz="4400" spc="85" dirty="0">
              <a:solidFill>
                <a:schemeClr val="bg1"/>
              </a:solidFill>
              <a:latin typeface="Arimo"/>
            </a:endParaRPr>
          </a:p>
          <a:p>
            <a:pPr marL="734059" lvl="1" indent="-367030">
              <a:buFont typeface="Arial"/>
              <a:buChar char="•"/>
            </a:pPr>
            <a:r>
              <a:rPr lang="en-US" sz="4400" spc="85" dirty="0">
                <a:solidFill>
                  <a:schemeClr val="bg1"/>
                </a:solidFill>
                <a:latin typeface="Arimo"/>
              </a:rPr>
              <a:t>Le concept de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Règles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de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Bande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de Wesley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fonctionnerait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-il dans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votre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église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locale ?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Pourquoi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? </a:t>
            </a:r>
            <a:r>
              <a:rPr lang="en-US" sz="4400" spc="85" dirty="0" err="1">
                <a:solidFill>
                  <a:schemeClr val="bg1"/>
                </a:solidFill>
                <a:latin typeface="Arimo"/>
              </a:rPr>
              <a:t>Pourquoi</a:t>
            </a:r>
            <a:r>
              <a:rPr lang="en-US" sz="4400" spc="85" dirty="0">
                <a:solidFill>
                  <a:schemeClr val="bg1"/>
                </a:solidFill>
                <a:latin typeface="Arimo"/>
              </a:rPr>
              <a:t> pas?</a:t>
            </a:r>
          </a:p>
          <a:p>
            <a:pPr algn="l">
              <a:lnSpc>
                <a:spcPts val="3739"/>
              </a:lnSpc>
              <a:spcBef>
                <a:spcPct val="0"/>
              </a:spcBef>
            </a:pPr>
            <a:endParaRPr lang="en-US" sz="1200" spc="30" dirty="0">
              <a:solidFill>
                <a:srgbClr val="FFFCA1"/>
              </a:solidFill>
              <a:latin typeface="Arim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59717" y="1680987"/>
            <a:ext cx="14213129" cy="59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9"/>
              </a:lnSpc>
            </a:pPr>
            <a:r>
              <a:rPr lang="en-US" sz="4400" spc="99" dirty="0">
                <a:solidFill>
                  <a:srgbClr val="FFFCA1"/>
                </a:solidFill>
                <a:latin typeface="League Spartan"/>
              </a:rPr>
              <a:t>QUESTIONS DE DISCUSSION EN PETIT GROUPE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8366282" y="9346765"/>
            <a:ext cx="1555435" cy="773792"/>
            <a:chOff x="0" y="0"/>
            <a:chExt cx="2073914" cy="1031723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139609"/>
              <a:ext cx="988511" cy="752504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42191" y="0"/>
              <a:ext cx="1031723" cy="10317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63236" y="2540165"/>
            <a:ext cx="18614473" cy="8059150"/>
          </a:xfrm>
          <a:prstGeom prst="rect">
            <a:avLst/>
          </a:prstGeom>
          <a:solidFill>
            <a:srgbClr val="FDD05A"/>
          </a:solidFill>
        </p:spPr>
      </p:sp>
      <p:grpSp>
        <p:nvGrpSpPr>
          <p:cNvPr id="3" name="Group 3"/>
          <p:cNvGrpSpPr/>
          <p:nvPr/>
        </p:nvGrpSpPr>
        <p:grpSpPr>
          <a:xfrm>
            <a:off x="2147632" y="2222306"/>
            <a:ext cx="597618" cy="597618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C252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440314" y="2222306"/>
            <a:ext cx="597618" cy="597618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C252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732996" y="2222306"/>
            <a:ext cx="597618" cy="597618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C2529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2025678" y="2222306"/>
            <a:ext cx="597618" cy="597618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C2529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5318360" y="2222306"/>
            <a:ext cx="597618" cy="59761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C2529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091688" y="572175"/>
            <a:ext cx="1450038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spc="67" dirty="0">
                <a:solidFill>
                  <a:schemeClr val="bg1"/>
                </a:solidFill>
                <a:latin typeface="League Spartan"/>
              </a:rPr>
              <a:t>LEADERSHIP DE SERVICE ET MENTORAT D'IMPACT – 10 CARACTÉRISTIQUES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21593" y="4049250"/>
            <a:ext cx="7391400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50" lvl="1" indent="-377825">
              <a:buFont typeface="Arial"/>
              <a:buChar char="•"/>
            </a:pPr>
            <a:r>
              <a:rPr lang="en-US" sz="4800" spc="87" dirty="0" err="1">
                <a:latin typeface="Arimo"/>
              </a:rPr>
              <a:t>Écoute</a:t>
            </a:r>
            <a:r>
              <a:rPr lang="en-US" sz="4800" spc="87" dirty="0">
                <a:latin typeface="Arimo"/>
              </a:rPr>
              <a:t> </a:t>
            </a:r>
          </a:p>
          <a:p>
            <a:pPr marL="755650" lvl="1" indent="-377825">
              <a:buFont typeface="Arial"/>
              <a:buChar char="•"/>
            </a:pPr>
            <a:r>
              <a:rPr lang="en-US" sz="4800" spc="87" dirty="0" err="1">
                <a:latin typeface="Arimo"/>
              </a:rPr>
              <a:t>Empathie</a:t>
            </a:r>
            <a:endParaRPr lang="en-US" sz="4800" spc="87" dirty="0">
              <a:latin typeface="Arimo"/>
            </a:endParaRPr>
          </a:p>
          <a:p>
            <a:pPr marL="755650" lvl="1" indent="-377825">
              <a:buFont typeface="Arial"/>
              <a:buChar char="•"/>
            </a:pPr>
            <a:r>
              <a:rPr lang="en-US" sz="4800" spc="87" dirty="0" err="1">
                <a:latin typeface="Arimo"/>
              </a:rPr>
              <a:t>Guérison</a:t>
            </a:r>
            <a:endParaRPr lang="en-US" sz="4800" spc="87" dirty="0">
              <a:latin typeface="Arimo"/>
            </a:endParaRPr>
          </a:p>
          <a:p>
            <a:pPr marL="755650" lvl="1" indent="-377825">
              <a:buFont typeface="Arial"/>
              <a:buChar char="•"/>
            </a:pPr>
            <a:r>
              <a:rPr lang="en-US" sz="4800" spc="87" dirty="0">
                <a:latin typeface="Arimo"/>
              </a:rPr>
              <a:t>Conscience</a:t>
            </a:r>
          </a:p>
          <a:p>
            <a:pPr marL="755650" lvl="1" indent="-377825">
              <a:buFont typeface="Arial"/>
              <a:buChar char="•"/>
            </a:pPr>
            <a:r>
              <a:rPr lang="en-US" sz="4800" spc="87" dirty="0">
                <a:latin typeface="Arimo"/>
              </a:rPr>
              <a:t>Persuasion</a:t>
            </a:r>
          </a:p>
          <a:p>
            <a:pPr marL="755650" lvl="1" indent="-377825">
              <a:buFont typeface="Arial"/>
              <a:buChar char="•"/>
            </a:pPr>
            <a:r>
              <a:rPr lang="en-US" sz="4800" spc="87" dirty="0" err="1">
                <a:latin typeface="Arimo"/>
              </a:rPr>
              <a:t>Conceptualisation</a:t>
            </a:r>
            <a:endParaRPr lang="en-US" sz="4800" spc="87" dirty="0">
              <a:latin typeface="Arimo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367409" y="9974551"/>
            <a:ext cx="4499521" cy="187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9"/>
              </a:lnSpc>
              <a:spcBef>
                <a:spcPct val="0"/>
              </a:spcBef>
            </a:pPr>
            <a:r>
              <a:rPr lang="en-US" sz="1299" spc="32">
                <a:solidFill>
                  <a:srgbClr val="000000"/>
                </a:solidFill>
                <a:latin typeface="League Spartan"/>
              </a:rPr>
              <a:t>NORTHOUSE, LEADERSHIP THEORY AND PRACTICE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5770293" y="267812"/>
            <a:ext cx="2096636" cy="1043027"/>
            <a:chOff x="0" y="0"/>
            <a:chExt cx="2795515" cy="1390702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188185"/>
              <a:ext cx="1332456" cy="1014332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404813" y="0"/>
              <a:ext cx="1390702" cy="1390702"/>
            </a:xfrm>
            <a:prstGeom prst="rect">
              <a:avLst/>
            </a:prstGeom>
          </p:spPr>
        </p:pic>
      </p:grpSp>
      <p:sp>
        <p:nvSpPr>
          <p:cNvPr id="23" name="TextBox 17">
            <a:extLst>
              <a:ext uri="{FF2B5EF4-FFF2-40B4-BE49-F238E27FC236}">
                <a16:creationId xmlns:a16="http://schemas.microsoft.com/office/drawing/2014/main" id="{EF426BEA-0B3B-664C-98C4-80A468164936}"/>
              </a:ext>
            </a:extLst>
          </p:cNvPr>
          <p:cNvSpPr txBox="1"/>
          <p:nvPr/>
        </p:nvSpPr>
        <p:spPr>
          <a:xfrm>
            <a:off x="9034852" y="3994444"/>
            <a:ext cx="7391400" cy="56707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50" lvl="1" indent="-377825">
              <a:buFont typeface="Arial"/>
              <a:buChar char="•"/>
            </a:pPr>
            <a:r>
              <a:rPr lang="en-US" sz="4800" spc="87" dirty="0" err="1">
                <a:latin typeface="Arimo"/>
              </a:rPr>
              <a:t>Prévoyance</a:t>
            </a:r>
            <a:endParaRPr lang="en-US" sz="4800" spc="87" dirty="0">
              <a:latin typeface="Arimo"/>
            </a:endParaRPr>
          </a:p>
          <a:p>
            <a:pPr marL="755650" lvl="1" indent="-377825">
              <a:buFont typeface="Arial"/>
              <a:buChar char="•"/>
            </a:pPr>
            <a:r>
              <a:rPr lang="en-US" sz="4800" spc="87" dirty="0">
                <a:latin typeface="Arimo"/>
              </a:rPr>
              <a:t>Intendance</a:t>
            </a:r>
          </a:p>
          <a:p>
            <a:pPr marL="755650" lvl="1" indent="-377825">
              <a:buFont typeface="Arial"/>
              <a:buChar char="•"/>
            </a:pPr>
            <a:r>
              <a:rPr lang="en-US" sz="4800" spc="87" dirty="0">
                <a:latin typeface="Arimo"/>
              </a:rPr>
              <a:t>Engagement </a:t>
            </a:r>
            <a:r>
              <a:rPr lang="en-US" sz="4800" spc="87" dirty="0" err="1">
                <a:latin typeface="Arimo"/>
              </a:rPr>
              <a:t>envers</a:t>
            </a:r>
            <a:r>
              <a:rPr lang="en-US" sz="4800" spc="87" dirty="0">
                <a:latin typeface="Arimo"/>
              </a:rPr>
              <a:t> la </a:t>
            </a:r>
            <a:r>
              <a:rPr lang="en-US" sz="4800" spc="87" dirty="0" err="1">
                <a:latin typeface="Arimo"/>
              </a:rPr>
              <a:t>croissance</a:t>
            </a:r>
            <a:r>
              <a:rPr lang="en-US" sz="4800" spc="87" dirty="0">
                <a:latin typeface="Arimo"/>
              </a:rPr>
              <a:t> des </a:t>
            </a:r>
            <a:r>
              <a:rPr lang="en-US" sz="4800" spc="87" dirty="0" err="1">
                <a:latin typeface="Arimo"/>
              </a:rPr>
              <a:t>personnes</a:t>
            </a:r>
            <a:endParaRPr lang="en-US" sz="4800" spc="87" dirty="0">
              <a:latin typeface="Arimo"/>
            </a:endParaRPr>
          </a:p>
          <a:p>
            <a:pPr marL="755650" lvl="1" indent="-377825">
              <a:buFont typeface="Arial"/>
              <a:buChar char="•"/>
            </a:pPr>
            <a:r>
              <a:rPr lang="en-US" sz="4800" spc="87" dirty="0">
                <a:latin typeface="Arimo"/>
              </a:rPr>
              <a:t>Construction de </a:t>
            </a:r>
            <a:r>
              <a:rPr lang="en-US" sz="4800" spc="87" dirty="0" err="1">
                <a:latin typeface="Arimo"/>
              </a:rPr>
              <a:t>Communauté</a:t>
            </a:r>
            <a:endParaRPr lang="en-US" sz="4800" spc="87" dirty="0">
              <a:latin typeface="Arimo"/>
            </a:endParaRPr>
          </a:p>
          <a:p>
            <a:pPr algn="l">
              <a:lnSpc>
                <a:spcPts val="3850"/>
              </a:lnSpc>
              <a:spcBef>
                <a:spcPct val="0"/>
              </a:spcBef>
            </a:pPr>
            <a:endParaRPr lang="en-US" sz="3500" spc="87" dirty="0">
              <a:solidFill>
                <a:srgbClr val="000000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63236" y="2417861"/>
            <a:ext cx="18614473" cy="8181454"/>
          </a:xfrm>
          <a:prstGeom prst="rect">
            <a:avLst/>
          </a:prstGeom>
          <a:solidFill>
            <a:srgbClr val="1C2529"/>
          </a:solidFill>
        </p:spPr>
      </p:sp>
      <p:grpSp>
        <p:nvGrpSpPr>
          <p:cNvPr id="3" name="Group 3"/>
          <p:cNvGrpSpPr/>
          <p:nvPr/>
        </p:nvGrpSpPr>
        <p:grpSpPr>
          <a:xfrm>
            <a:off x="431082" y="2139950"/>
            <a:ext cx="597618" cy="597618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D05A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450395" y="2139950"/>
            <a:ext cx="597618" cy="597618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D05A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708549" y="2139950"/>
            <a:ext cx="597618" cy="597618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D05A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307233" y="1088829"/>
            <a:ext cx="1170012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9"/>
              </a:lnSpc>
            </a:pPr>
            <a:r>
              <a:rPr lang="en-US" sz="6000" spc="99" dirty="0">
                <a:latin typeface="League Spartan"/>
              </a:rPr>
              <a:t>UN MENTOR INFLUENT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27136" y="4015265"/>
            <a:ext cx="7314060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12470" lvl="1" indent="-356235">
              <a:buFont typeface="Arial"/>
              <a:buChar char="•"/>
            </a:pPr>
            <a:r>
              <a:rPr lang="en-US" sz="4800" spc="82" dirty="0">
                <a:solidFill>
                  <a:schemeClr val="bg1"/>
                </a:solidFill>
                <a:latin typeface="Arimo"/>
              </a:rPr>
              <a:t>Partage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d'informations</a:t>
            </a:r>
            <a:endParaRPr lang="en-US" sz="4800" spc="82" dirty="0">
              <a:solidFill>
                <a:schemeClr val="bg1"/>
              </a:solidFill>
              <a:latin typeface="Arimo"/>
            </a:endParaRPr>
          </a:p>
          <a:p>
            <a:pPr marL="712470" lvl="1" indent="-356235">
              <a:buFont typeface="Arial"/>
              <a:buChar char="•"/>
            </a:pPr>
            <a:r>
              <a:rPr lang="en-US" sz="4800" spc="82" dirty="0">
                <a:solidFill>
                  <a:schemeClr val="bg1"/>
                </a:solidFill>
                <a:latin typeface="Arimo"/>
              </a:rPr>
              <a:t>Poser les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bonnes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questions</a:t>
            </a:r>
          </a:p>
          <a:p>
            <a:pPr marL="712470" lvl="1" indent="-356235">
              <a:buFont typeface="Arial"/>
              <a:buChar char="•"/>
            </a:pP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Modélisation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du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comportement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souhaité</a:t>
            </a:r>
            <a:endParaRPr lang="en-US" sz="4800" spc="82" dirty="0">
              <a:solidFill>
                <a:schemeClr val="bg1"/>
              </a:solidFill>
              <a:latin typeface="Arimo"/>
            </a:endParaRPr>
          </a:p>
          <a:p>
            <a:pPr marL="712470" lvl="1" indent="-356235">
              <a:buFont typeface="Arial"/>
              <a:buChar char="•"/>
            </a:pP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Construire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des relations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clés</a:t>
            </a:r>
            <a:endParaRPr lang="en-US" sz="4800" spc="82" dirty="0">
              <a:solidFill>
                <a:schemeClr val="bg1"/>
              </a:solidFill>
              <a:latin typeface="Arimo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5770293" y="267812"/>
            <a:ext cx="2096636" cy="1043027"/>
            <a:chOff x="0" y="0"/>
            <a:chExt cx="2795515" cy="1390702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188185"/>
              <a:ext cx="1332456" cy="1014332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404813" y="0"/>
              <a:ext cx="1390702" cy="1390702"/>
            </a:xfrm>
            <a:prstGeom prst="rect">
              <a:avLst/>
            </a:prstGeom>
          </p:spPr>
        </p:pic>
      </p:grpSp>
      <p:sp>
        <p:nvSpPr>
          <p:cNvPr id="18" name="TextBox 18"/>
          <p:cNvSpPr txBox="1"/>
          <p:nvPr/>
        </p:nvSpPr>
        <p:spPr>
          <a:xfrm>
            <a:off x="12404687" y="9795322"/>
            <a:ext cx="6046550" cy="28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  <a:spcBef>
                <a:spcPct val="0"/>
              </a:spcBef>
            </a:pPr>
            <a:r>
              <a:rPr lang="en-US" sz="1999" spc="49" dirty="0">
                <a:solidFill>
                  <a:srgbClr val="FFFFFF"/>
                </a:solidFill>
                <a:latin typeface="League Spartan"/>
              </a:rPr>
              <a:t>BOWLING - GRACE-FULL LEADERSHIP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B90E0534-425F-5C43-96BE-656C79DC289C}"/>
              </a:ext>
            </a:extLst>
          </p:cNvPr>
          <p:cNvSpPr txBox="1"/>
          <p:nvPr/>
        </p:nvSpPr>
        <p:spPr>
          <a:xfrm>
            <a:off x="10464192" y="4185786"/>
            <a:ext cx="6393239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12470" lvl="1" indent="-356235">
              <a:buFont typeface="Arial"/>
              <a:buChar char="•"/>
            </a:pPr>
            <a:r>
              <a:rPr lang="en-US" sz="4800" spc="82" dirty="0">
                <a:solidFill>
                  <a:schemeClr val="bg1"/>
                </a:solidFill>
                <a:latin typeface="Arimo"/>
              </a:rPr>
              <a:t>Fixer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l'ordre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du jour</a:t>
            </a:r>
          </a:p>
          <a:p>
            <a:pPr marL="712470" lvl="1" indent="-356235">
              <a:buFont typeface="Arial"/>
              <a:buChar char="•"/>
            </a:pP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Présenter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une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vision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convaincante</a:t>
            </a:r>
            <a:endParaRPr lang="en-US" sz="4800" spc="82" dirty="0">
              <a:solidFill>
                <a:schemeClr val="bg1"/>
              </a:solidFill>
              <a:latin typeface="Arimo"/>
            </a:endParaRPr>
          </a:p>
          <a:p>
            <a:pPr marL="712470" lvl="1" indent="-356235">
              <a:buFont typeface="Arial"/>
              <a:buChar char="•"/>
            </a:pPr>
            <a:r>
              <a:rPr lang="en-US" sz="4800" spc="82" dirty="0">
                <a:solidFill>
                  <a:schemeClr val="bg1"/>
                </a:solidFill>
                <a:latin typeface="Arimo"/>
              </a:rPr>
              <a:t>Limiter les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choix</a:t>
            </a:r>
            <a:endParaRPr lang="en-US" sz="4800" spc="82" dirty="0">
              <a:solidFill>
                <a:schemeClr val="bg1"/>
              </a:solidFill>
              <a:latin typeface="Arimo"/>
            </a:endParaRPr>
          </a:p>
          <a:p>
            <a:pPr marL="712470" lvl="1" indent="-356235" algn="l">
              <a:buFont typeface="Arial"/>
              <a:buChar char="•"/>
            </a:pP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Fournir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des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commentaires</a:t>
            </a:r>
            <a:endParaRPr lang="en-US" sz="4800" spc="82" dirty="0">
              <a:solidFill>
                <a:schemeClr val="bg1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63236" y="2969450"/>
            <a:ext cx="18614473" cy="7629865"/>
          </a:xfrm>
          <a:prstGeom prst="rect">
            <a:avLst/>
          </a:prstGeom>
          <a:solidFill>
            <a:srgbClr val="FDD05A"/>
          </a:solidFill>
        </p:spPr>
      </p:sp>
      <p:grpSp>
        <p:nvGrpSpPr>
          <p:cNvPr id="3" name="Group 3"/>
          <p:cNvGrpSpPr/>
          <p:nvPr/>
        </p:nvGrpSpPr>
        <p:grpSpPr>
          <a:xfrm>
            <a:off x="2147632" y="2540165"/>
            <a:ext cx="597618" cy="597618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C2529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440314" y="2540165"/>
            <a:ext cx="597618" cy="597618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C252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732996" y="2540165"/>
            <a:ext cx="597618" cy="597618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C2529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2025678" y="2540165"/>
            <a:ext cx="597618" cy="597618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C2529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5318360" y="2540165"/>
            <a:ext cx="597618" cy="597618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C2529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066800" y="650988"/>
            <a:ext cx="13605143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6000" spc="99" dirty="0">
                <a:solidFill>
                  <a:srgbClr val="FFFCA1"/>
                </a:solidFill>
                <a:latin typeface="League Spartan"/>
              </a:rPr>
              <a:t>LE VOYAGE MYTHIQUE D'UN SUPER HÉROS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97534" y="3477937"/>
            <a:ext cx="16323666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80" lvl="1" indent="-345440">
              <a:buFont typeface="Arial"/>
              <a:buChar char="•"/>
            </a:pPr>
            <a:r>
              <a:rPr lang="en-US" sz="4000" spc="80" dirty="0">
                <a:solidFill>
                  <a:srgbClr val="000000"/>
                </a:solidFill>
                <a:latin typeface="Arimo"/>
              </a:rPr>
              <a:t>Vie ordinaire </a:t>
            </a:r>
          </a:p>
          <a:p>
            <a:pPr marL="690880" lvl="1" indent="-345440">
              <a:buFont typeface="Arial"/>
              <a:buChar char="•"/>
            </a:pPr>
            <a:r>
              <a:rPr lang="en-US" sz="4000" spc="80" dirty="0">
                <a:solidFill>
                  <a:srgbClr val="000000"/>
                </a:solidFill>
                <a:latin typeface="Arimo"/>
              </a:rPr>
              <a:t>Appel </a:t>
            </a:r>
            <a:r>
              <a:rPr lang="en-US" sz="4000" spc="80" dirty="0" err="1">
                <a:solidFill>
                  <a:srgbClr val="000000"/>
                </a:solidFill>
                <a:latin typeface="Arimo"/>
              </a:rPr>
              <a:t>à</a:t>
            </a:r>
            <a:r>
              <a:rPr lang="en-US" sz="4000" spc="8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000" spc="80" dirty="0" err="1">
                <a:solidFill>
                  <a:srgbClr val="000000"/>
                </a:solidFill>
                <a:latin typeface="Arimo"/>
              </a:rPr>
              <a:t>l'action</a:t>
            </a:r>
            <a:endParaRPr lang="en-US" sz="4000" spc="80" dirty="0">
              <a:solidFill>
                <a:srgbClr val="000000"/>
              </a:solidFill>
              <a:latin typeface="Arimo"/>
            </a:endParaRPr>
          </a:p>
          <a:p>
            <a:pPr marL="690880" lvl="1" indent="-345440">
              <a:buFont typeface="Arial"/>
              <a:buChar char="•"/>
            </a:pPr>
            <a:r>
              <a:rPr lang="en-US" sz="4000" spc="80" dirty="0" err="1">
                <a:solidFill>
                  <a:srgbClr val="000000"/>
                </a:solidFill>
                <a:latin typeface="Arimo"/>
              </a:rPr>
              <a:t>Échec</a:t>
            </a:r>
            <a:r>
              <a:rPr lang="en-US" sz="4000" spc="80" dirty="0">
                <a:solidFill>
                  <a:srgbClr val="000000"/>
                </a:solidFill>
                <a:latin typeface="Arimo"/>
              </a:rPr>
              <a:t> </a:t>
            </a:r>
          </a:p>
          <a:p>
            <a:pPr marL="690880" lvl="1" indent="-345440">
              <a:buFont typeface="Arial"/>
              <a:buChar char="•"/>
            </a:pPr>
            <a:r>
              <a:rPr lang="en-US" sz="4000" spc="80" dirty="0">
                <a:solidFill>
                  <a:srgbClr val="000000"/>
                </a:solidFill>
                <a:latin typeface="Arimo"/>
              </a:rPr>
              <a:t>Apparition d'un mentor</a:t>
            </a:r>
          </a:p>
          <a:p>
            <a:pPr marL="690880" lvl="1" indent="-345440">
              <a:buFont typeface="Arial"/>
              <a:buChar char="•"/>
            </a:pPr>
            <a:r>
              <a:rPr lang="en-US" sz="4000" spc="80" dirty="0" err="1">
                <a:solidFill>
                  <a:srgbClr val="000000"/>
                </a:solidFill>
                <a:latin typeface="Arimo"/>
              </a:rPr>
              <a:t>Épreuves</a:t>
            </a:r>
            <a:r>
              <a:rPr lang="en-US" sz="4000" spc="80" dirty="0">
                <a:solidFill>
                  <a:srgbClr val="000000"/>
                </a:solidFill>
                <a:latin typeface="Arimo"/>
              </a:rPr>
              <a:t> </a:t>
            </a:r>
          </a:p>
          <a:p>
            <a:pPr marL="690881" lvl="1" indent="-345440">
              <a:buFont typeface="Arial"/>
              <a:buChar char="•"/>
            </a:pPr>
            <a:r>
              <a:rPr lang="en-US" sz="4000" spc="80" dirty="0" err="1">
                <a:solidFill>
                  <a:srgbClr val="000000"/>
                </a:solidFill>
                <a:latin typeface="Arimo"/>
              </a:rPr>
              <a:t>Maturité</a:t>
            </a:r>
            <a:endParaRPr lang="en-US" sz="4000" spc="80" dirty="0">
              <a:solidFill>
                <a:srgbClr val="000000"/>
              </a:solidFill>
              <a:latin typeface="Arimo"/>
            </a:endParaRPr>
          </a:p>
          <a:p>
            <a:endParaRPr lang="en-US" sz="4000" spc="80" dirty="0">
              <a:solidFill>
                <a:srgbClr val="000000"/>
              </a:solidFill>
              <a:latin typeface="Arimo"/>
            </a:endParaRPr>
          </a:p>
          <a:p>
            <a:r>
              <a:rPr lang="en-US" sz="4000" spc="80" dirty="0">
                <a:solidFill>
                  <a:srgbClr val="000000"/>
                </a:solidFill>
                <a:latin typeface="Arimo Bold"/>
              </a:rPr>
              <a:t>Question: </a:t>
            </a:r>
            <a:r>
              <a:rPr lang="en-US" sz="4000" spc="80" dirty="0" err="1">
                <a:solidFill>
                  <a:srgbClr val="000000"/>
                </a:solidFill>
                <a:latin typeface="Arimo"/>
              </a:rPr>
              <a:t>Connaissez-vous</a:t>
            </a:r>
            <a:r>
              <a:rPr lang="en-US" sz="4000" spc="8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000" spc="80" dirty="0" err="1">
                <a:solidFill>
                  <a:srgbClr val="000000"/>
                </a:solidFill>
                <a:latin typeface="Arimo"/>
              </a:rPr>
              <a:t>quelqu'un</a:t>
            </a:r>
            <a:r>
              <a:rPr lang="en-US" sz="4000" spc="80" dirty="0">
                <a:solidFill>
                  <a:srgbClr val="000000"/>
                </a:solidFill>
                <a:latin typeface="Arimo"/>
              </a:rPr>
              <a:t> qui a </a:t>
            </a:r>
            <a:r>
              <a:rPr lang="en-US" sz="4000" spc="80" dirty="0" err="1">
                <a:solidFill>
                  <a:srgbClr val="000000"/>
                </a:solidFill>
                <a:latin typeface="Arimo"/>
              </a:rPr>
              <a:t>quitté</a:t>
            </a:r>
            <a:r>
              <a:rPr lang="en-US" sz="4000" spc="80" dirty="0">
                <a:solidFill>
                  <a:srgbClr val="000000"/>
                </a:solidFill>
                <a:latin typeface="Arimo"/>
              </a:rPr>
              <a:t> la direction d'un </a:t>
            </a:r>
            <a:r>
              <a:rPr lang="en-US" sz="4000" spc="80" dirty="0" err="1">
                <a:solidFill>
                  <a:srgbClr val="000000"/>
                </a:solidFill>
                <a:latin typeface="Arimo"/>
              </a:rPr>
              <a:t>ministère</a:t>
            </a:r>
            <a:r>
              <a:rPr lang="en-US" sz="4000" spc="8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000" spc="80" dirty="0" err="1">
                <a:solidFill>
                  <a:srgbClr val="000000"/>
                </a:solidFill>
                <a:latin typeface="Arimo"/>
              </a:rPr>
              <a:t>à</a:t>
            </a:r>
            <a:r>
              <a:rPr lang="en-US" sz="4000" spc="80" dirty="0">
                <a:solidFill>
                  <a:srgbClr val="000000"/>
                </a:solidFill>
                <a:latin typeface="Arimo"/>
              </a:rPr>
              <a:t> cause d'un </a:t>
            </a:r>
            <a:r>
              <a:rPr lang="en-US" sz="4000" spc="80" dirty="0" err="1">
                <a:solidFill>
                  <a:srgbClr val="000000"/>
                </a:solidFill>
                <a:latin typeface="Arimo"/>
              </a:rPr>
              <a:t>échec</a:t>
            </a:r>
            <a:r>
              <a:rPr lang="en-US" sz="4000" spc="80" dirty="0">
                <a:solidFill>
                  <a:srgbClr val="000000"/>
                </a:solidFill>
                <a:latin typeface="Arimo"/>
              </a:rPr>
              <a:t> qui </a:t>
            </a:r>
            <a:r>
              <a:rPr lang="en-US" sz="4000" spc="80" dirty="0" err="1">
                <a:solidFill>
                  <a:srgbClr val="000000"/>
                </a:solidFill>
                <a:latin typeface="Arimo"/>
              </a:rPr>
              <a:t>aurait</a:t>
            </a:r>
            <a:r>
              <a:rPr lang="en-US" sz="4000" spc="8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000" spc="80" dirty="0" err="1">
                <a:solidFill>
                  <a:srgbClr val="000000"/>
                </a:solidFill>
                <a:latin typeface="Arimo"/>
              </a:rPr>
              <a:t>pu</a:t>
            </a:r>
            <a:r>
              <a:rPr lang="en-US" sz="4000" spc="8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000" spc="80" dirty="0" err="1">
                <a:solidFill>
                  <a:srgbClr val="000000"/>
                </a:solidFill>
                <a:latin typeface="Arimo"/>
              </a:rPr>
              <a:t>être</a:t>
            </a:r>
            <a:r>
              <a:rPr lang="en-US" sz="4000" spc="8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000" spc="80" dirty="0" err="1">
                <a:solidFill>
                  <a:srgbClr val="000000"/>
                </a:solidFill>
                <a:latin typeface="Arimo"/>
              </a:rPr>
              <a:t>une</a:t>
            </a:r>
            <a:r>
              <a:rPr lang="en-US" sz="4000" spc="8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000" spc="80" dirty="0" err="1">
                <a:solidFill>
                  <a:srgbClr val="000000"/>
                </a:solidFill>
                <a:latin typeface="Arimo"/>
              </a:rPr>
              <a:t>autre</a:t>
            </a:r>
            <a:r>
              <a:rPr lang="en-US" sz="4000" spc="8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000" spc="80" dirty="0" err="1">
                <a:solidFill>
                  <a:srgbClr val="000000"/>
                </a:solidFill>
                <a:latin typeface="Arimo"/>
              </a:rPr>
              <a:t>histoire</a:t>
            </a:r>
            <a:r>
              <a:rPr lang="en-US" sz="4000" spc="8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000" spc="80" dirty="0" err="1">
                <a:solidFill>
                  <a:srgbClr val="000000"/>
                </a:solidFill>
                <a:latin typeface="Arimo"/>
              </a:rPr>
              <a:t>si</a:t>
            </a:r>
            <a:r>
              <a:rPr lang="en-US" sz="4000" spc="8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000" spc="80" dirty="0" err="1">
                <a:solidFill>
                  <a:srgbClr val="000000"/>
                </a:solidFill>
                <a:latin typeface="Arimo"/>
              </a:rPr>
              <a:t>quelqu'un</a:t>
            </a:r>
            <a:r>
              <a:rPr lang="en-US" sz="4000" spc="8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000" spc="80" dirty="0" err="1">
                <a:solidFill>
                  <a:srgbClr val="000000"/>
                </a:solidFill>
                <a:latin typeface="Arimo"/>
              </a:rPr>
              <a:t>s'était</a:t>
            </a:r>
            <a:r>
              <a:rPr lang="en-US" sz="4000" spc="80" dirty="0">
                <a:solidFill>
                  <a:srgbClr val="000000"/>
                </a:solidFill>
                <a:latin typeface="Arimo"/>
              </a:rPr>
              <a:t> joint </a:t>
            </a:r>
            <a:r>
              <a:rPr lang="en-US" sz="4000" spc="80" dirty="0" err="1">
                <a:solidFill>
                  <a:srgbClr val="000000"/>
                </a:solidFill>
                <a:latin typeface="Arimo"/>
              </a:rPr>
              <a:t>à</a:t>
            </a:r>
            <a:r>
              <a:rPr lang="en-US" sz="4000" spc="8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000" spc="80" dirty="0" err="1">
                <a:solidFill>
                  <a:srgbClr val="000000"/>
                </a:solidFill>
                <a:latin typeface="Arimo"/>
              </a:rPr>
              <a:t>lui</a:t>
            </a:r>
            <a:r>
              <a:rPr lang="en-US" sz="4000" spc="80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000" spc="80" dirty="0" err="1">
                <a:solidFill>
                  <a:srgbClr val="000000"/>
                </a:solidFill>
                <a:latin typeface="Arimo"/>
              </a:rPr>
              <a:t>en</a:t>
            </a:r>
            <a:r>
              <a:rPr lang="en-US" sz="4000" spc="80" dirty="0">
                <a:solidFill>
                  <a:srgbClr val="000000"/>
                </a:solidFill>
                <a:latin typeface="Arimo"/>
              </a:rPr>
              <a:t> tant que mentor ?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5770293" y="267812"/>
            <a:ext cx="2096636" cy="1043027"/>
            <a:chOff x="0" y="0"/>
            <a:chExt cx="2795515" cy="1390702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188185"/>
              <a:ext cx="1332456" cy="1014332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404813" y="0"/>
              <a:ext cx="1390702" cy="1390702"/>
            </a:xfrm>
            <a:prstGeom prst="rect">
              <a:avLst/>
            </a:prstGeom>
          </p:spPr>
        </p:pic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8174F3B4-3D82-4745-83EE-C6C9DC041E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0453" y="2512090"/>
            <a:ext cx="5753100" cy="57531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1302227" y="-1445167"/>
            <a:ext cx="4351447" cy="4344485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05A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855208" y="2172923"/>
            <a:ext cx="15832592" cy="92256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699" lvl="1" indent="-323850">
              <a:buFont typeface="Arial"/>
              <a:buChar char="•"/>
            </a:pPr>
            <a:r>
              <a:rPr lang="en-US" sz="4400" spc="75" dirty="0">
                <a:solidFill>
                  <a:schemeClr val="bg1"/>
                </a:solidFill>
                <a:latin typeface="Arimo"/>
              </a:rPr>
              <a:t>La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tâche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de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l'Église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du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Nazaréen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est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de faire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connaître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à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tous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les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peuples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la grâce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transformatrice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de Dieu par le pardon des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péchés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et la purification du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cœur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en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Jésus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-Christ. Notre mission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est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avant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tout de « faire des disciples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à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l'image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de Christ dans les nations »,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d'incorporer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les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croyants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dans la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fraternité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et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l'adhésion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, et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d'équiper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pour le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ministère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tous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ceux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qui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répondent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 avec </a:t>
            </a:r>
            <a:r>
              <a:rPr lang="en-US" sz="4400" spc="75" dirty="0" err="1">
                <a:solidFill>
                  <a:schemeClr val="bg1"/>
                </a:solidFill>
                <a:latin typeface="Arimo"/>
              </a:rPr>
              <a:t>foi</a:t>
            </a:r>
            <a:r>
              <a:rPr lang="en-US" sz="4400" spc="75" dirty="0">
                <a:solidFill>
                  <a:schemeClr val="bg1"/>
                </a:solidFill>
                <a:latin typeface="Arimo"/>
              </a:rPr>
              <a:t>.</a:t>
            </a:r>
          </a:p>
          <a:p>
            <a:pPr marL="647699" lvl="1" indent="-323850">
              <a:buFont typeface="Arial"/>
              <a:buChar char="•"/>
            </a:pPr>
            <a:endParaRPr lang="en-US" sz="4400" spc="75" dirty="0">
              <a:solidFill>
                <a:schemeClr val="bg1"/>
              </a:solidFill>
              <a:latin typeface="Arimo"/>
            </a:endParaRPr>
          </a:p>
          <a:p>
            <a:pPr marL="647699" lvl="1" indent="-323850">
              <a:buFont typeface="Arial"/>
              <a:buChar char="•"/>
            </a:pPr>
            <a:r>
              <a:rPr lang="en-US" sz="4400" spc="82" dirty="0">
                <a:solidFill>
                  <a:schemeClr val="bg1"/>
                </a:solidFill>
                <a:latin typeface="Arimo"/>
              </a:rPr>
              <a:t>Le but Principal de la « </a:t>
            </a:r>
            <a:r>
              <a:rPr lang="en-US" sz="4400" spc="82" dirty="0" err="1">
                <a:solidFill>
                  <a:schemeClr val="bg1"/>
                </a:solidFill>
                <a:latin typeface="Arimo"/>
              </a:rPr>
              <a:t>communauté</a:t>
            </a:r>
            <a:r>
              <a:rPr lang="en-US" sz="4400" spc="82" dirty="0">
                <a:solidFill>
                  <a:schemeClr val="bg1"/>
                </a:solidFill>
                <a:latin typeface="Arimo"/>
              </a:rPr>
              <a:t> de </a:t>
            </a:r>
            <a:r>
              <a:rPr lang="en-US" sz="4400" spc="82" dirty="0" err="1">
                <a:solidFill>
                  <a:schemeClr val="bg1"/>
                </a:solidFill>
                <a:latin typeface="Arimo"/>
              </a:rPr>
              <a:t>foi</a:t>
            </a:r>
            <a:r>
              <a:rPr lang="en-US" sz="4400" spc="82" dirty="0">
                <a:solidFill>
                  <a:schemeClr val="bg1"/>
                </a:solidFill>
                <a:latin typeface="Arimo"/>
              </a:rPr>
              <a:t> » </a:t>
            </a:r>
            <a:r>
              <a:rPr lang="en-US" sz="4400" spc="82" dirty="0" err="1">
                <a:solidFill>
                  <a:schemeClr val="bg1"/>
                </a:solidFill>
                <a:latin typeface="Arimo"/>
              </a:rPr>
              <a:t>est</a:t>
            </a:r>
            <a:r>
              <a:rPr lang="en-US" sz="4400" spc="82" dirty="0">
                <a:solidFill>
                  <a:schemeClr val="bg1"/>
                </a:solidFill>
                <a:latin typeface="Arimo"/>
              </a:rPr>
              <a:t> de </a:t>
            </a:r>
            <a:r>
              <a:rPr lang="en-US" sz="4400" spc="82" dirty="0" err="1">
                <a:solidFill>
                  <a:schemeClr val="bg1"/>
                </a:solidFill>
                <a:latin typeface="Arimo"/>
              </a:rPr>
              <a:t>présenter</a:t>
            </a:r>
            <a:r>
              <a:rPr lang="en-US" sz="4400" spc="82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2" dirty="0" err="1">
                <a:solidFill>
                  <a:schemeClr val="bg1"/>
                </a:solidFill>
                <a:latin typeface="Arimo"/>
              </a:rPr>
              <a:t>à</a:t>
            </a:r>
            <a:r>
              <a:rPr lang="en-US" sz="4400" spc="82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2" dirty="0" err="1">
                <a:solidFill>
                  <a:schemeClr val="bg1"/>
                </a:solidFill>
                <a:latin typeface="Arimo"/>
              </a:rPr>
              <a:t>chacun</a:t>
            </a:r>
            <a:r>
              <a:rPr lang="en-US" sz="4400" spc="82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2" dirty="0" err="1">
                <a:solidFill>
                  <a:schemeClr val="bg1"/>
                </a:solidFill>
                <a:latin typeface="Arimo"/>
              </a:rPr>
              <a:t>une</a:t>
            </a:r>
            <a:r>
              <a:rPr lang="en-US" sz="4400" spc="82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2" dirty="0" err="1">
                <a:solidFill>
                  <a:schemeClr val="bg1"/>
                </a:solidFill>
                <a:latin typeface="Arimo"/>
              </a:rPr>
              <a:t>pleine</a:t>
            </a:r>
            <a:r>
              <a:rPr lang="en-US" sz="4400" spc="82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2" dirty="0" err="1">
                <a:solidFill>
                  <a:schemeClr val="bg1"/>
                </a:solidFill>
                <a:latin typeface="Arimo"/>
              </a:rPr>
              <a:t>maturité</a:t>
            </a:r>
            <a:r>
              <a:rPr lang="en-US" sz="4400" spc="82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2" dirty="0" err="1">
                <a:solidFill>
                  <a:schemeClr val="bg1"/>
                </a:solidFill>
                <a:latin typeface="Arimo"/>
              </a:rPr>
              <a:t>en</a:t>
            </a:r>
            <a:r>
              <a:rPr lang="en-US" sz="4400" spc="82" dirty="0">
                <a:solidFill>
                  <a:schemeClr val="bg1"/>
                </a:solidFill>
                <a:latin typeface="Arimo"/>
              </a:rPr>
              <a:t> Christ au dernier jour.</a:t>
            </a:r>
          </a:p>
          <a:p>
            <a:pPr marL="323849" lvl="1"/>
            <a:endParaRPr lang="en-US" sz="4400" spc="75" dirty="0">
              <a:solidFill>
                <a:schemeClr val="bg1"/>
              </a:solidFill>
              <a:latin typeface="Arimo"/>
            </a:endParaRPr>
          </a:p>
          <a:p>
            <a:pPr marL="647699" lvl="1" indent="-323850">
              <a:buFont typeface="Arial"/>
              <a:buChar char="•"/>
            </a:pPr>
            <a:endParaRPr lang="en-US" sz="4400" spc="75" dirty="0">
              <a:solidFill>
                <a:schemeClr val="bg1"/>
              </a:solidFill>
              <a:latin typeface="Arimo"/>
            </a:endParaRPr>
          </a:p>
          <a:p>
            <a:pPr algn="l">
              <a:lnSpc>
                <a:spcPts val="3299"/>
              </a:lnSpc>
              <a:spcBef>
                <a:spcPct val="0"/>
              </a:spcBef>
            </a:pPr>
            <a:endParaRPr lang="en-US" sz="2999" spc="74" dirty="0">
              <a:solidFill>
                <a:srgbClr val="FFFCA1"/>
              </a:solidFill>
              <a:latin typeface="Arim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00200" y="538693"/>
            <a:ext cx="13296727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spc="99" dirty="0">
                <a:solidFill>
                  <a:srgbClr val="FFFCA1"/>
                </a:solidFill>
                <a:latin typeface="League Spartan"/>
              </a:rPr>
              <a:t>PRÉAMBULE DU MANUEL AU GOUVERNEMENT DE L'ÉGLISE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6138940" y="77510"/>
            <a:ext cx="1912032" cy="951190"/>
            <a:chOff x="0" y="0"/>
            <a:chExt cx="2549376" cy="1268254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171616"/>
              <a:ext cx="1215136" cy="925022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81122" y="0"/>
              <a:ext cx="1268254" cy="12682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37980" y="-526379"/>
            <a:ext cx="17412040" cy="10375398"/>
          </a:xfrm>
          <a:prstGeom prst="rect">
            <a:avLst/>
          </a:prstGeom>
          <a:solidFill>
            <a:srgbClr val="1C2529"/>
          </a:solidFill>
        </p:spPr>
      </p:sp>
      <p:sp>
        <p:nvSpPr>
          <p:cNvPr id="5" name="TextBox 5"/>
          <p:cNvSpPr txBox="1"/>
          <p:nvPr/>
        </p:nvSpPr>
        <p:spPr>
          <a:xfrm>
            <a:off x="-914400" y="704987"/>
            <a:ext cx="15506700" cy="5636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69"/>
              </a:lnSpc>
            </a:pPr>
            <a:r>
              <a:rPr lang="en-US" sz="4400" spc="99" dirty="0">
                <a:solidFill>
                  <a:srgbClr val="FFFCA1"/>
                </a:solidFill>
                <a:latin typeface="League Spartan"/>
              </a:rPr>
              <a:t>LEÇONS DES OIES VOLANTES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41734" y="9163618"/>
            <a:ext cx="759464" cy="5781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42439" y="9056357"/>
            <a:ext cx="792662" cy="79266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852698" y="1559995"/>
            <a:ext cx="14097000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spc="77" dirty="0">
                <a:solidFill>
                  <a:srgbClr val="C4C2B8"/>
                </a:solidFill>
                <a:latin typeface="Arimo Bold"/>
              </a:rPr>
              <a:t>Comment les </a:t>
            </a: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oies</a:t>
            </a:r>
            <a:r>
              <a:rPr lang="en-US" sz="4800" spc="77" dirty="0">
                <a:solidFill>
                  <a:srgbClr val="C4C2B8"/>
                </a:solidFill>
                <a:latin typeface="Arimo Bold"/>
              </a:rPr>
              <a:t> </a:t>
            </a: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travaillent</a:t>
            </a:r>
            <a:r>
              <a:rPr lang="en-US" sz="4800" spc="77" dirty="0">
                <a:solidFill>
                  <a:srgbClr val="C4C2B8"/>
                </a:solidFill>
                <a:latin typeface="Arimo Bold"/>
              </a:rPr>
              <a:t> ensemble </a:t>
            </a: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en</a:t>
            </a:r>
            <a:r>
              <a:rPr lang="en-US" sz="4800" spc="77" dirty="0">
                <a:solidFill>
                  <a:srgbClr val="C4C2B8"/>
                </a:solidFill>
                <a:latin typeface="Arimo Bold"/>
              </a:rPr>
              <a:t> volant </a:t>
            </a: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en</a:t>
            </a:r>
            <a:r>
              <a:rPr lang="en-US" sz="4800" spc="77" dirty="0">
                <a:solidFill>
                  <a:srgbClr val="C4C2B8"/>
                </a:solidFill>
                <a:latin typeface="Arimo Bold"/>
              </a:rPr>
              <a:t> </a:t>
            </a: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forme</a:t>
            </a:r>
            <a:r>
              <a:rPr lang="en-US" sz="4800" spc="77" dirty="0">
                <a:solidFill>
                  <a:srgbClr val="C4C2B8"/>
                </a:solidFill>
                <a:latin typeface="Arimo Bold"/>
              </a:rPr>
              <a:t> de V :</a:t>
            </a:r>
          </a:p>
          <a:p>
            <a:endParaRPr lang="en-US" sz="4800" spc="77" dirty="0">
              <a:solidFill>
                <a:srgbClr val="C4C2B8"/>
              </a:solidFill>
              <a:latin typeface="Arimo Bold"/>
            </a:endParaRPr>
          </a:p>
          <a:p>
            <a:pPr marL="669290" lvl="1" indent="-334645">
              <a:buFont typeface="Arial"/>
              <a:buChar char="•"/>
            </a:pP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Créer</a:t>
            </a:r>
            <a:r>
              <a:rPr lang="en-US" sz="4800" spc="77" dirty="0">
                <a:solidFill>
                  <a:srgbClr val="C4C2B8"/>
                </a:solidFill>
                <a:latin typeface="Arimo Bold"/>
              </a:rPr>
              <a:t> un </a:t>
            </a: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soulèvement</a:t>
            </a:r>
            <a:r>
              <a:rPr lang="en-US" sz="4800" spc="77" dirty="0">
                <a:solidFill>
                  <a:srgbClr val="C4C2B8"/>
                </a:solidFill>
                <a:latin typeface="Arimo Bold"/>
              </a:rPr>
              <a:t> pour les </a:t>
            </a: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oiseaux</a:t>
            </a:r>
            <a:r>
              <a:rPr lang="en-US" sz="4800" spc="77" dirty="0">
                <a:solidFill>
                  <a:srgbClr val="C4C2B8"/>
                </a:solidFill>
                <a:latin typeface="Arimo Bold"/>
              </a:rPr>
              <a:t> </a:t>
            </a: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suivants</a:t>
            </a:r>
            <a:endParaRPr lang="en-US" sz="4800" spc="77" dirty="0">
              <a:solidFill>
                <a:srgbClr val="C4C2B8"/>
              </a:solidFill>
              <a:latin typeface="Arimo Bold"/>
            </a:endParaRPr>
          </a:p>
          <a:p>
            <a:pPr marL="669290" lvl="1" indent="-334645">
              <a:buFont typeface="Arial"/>
              <a:buChar char="•"/>
            </a:pP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Reste</a:t>
            </a:r>
            <a:r>
              <a:rPr lang="en-US" sz="4800" spc="77" dirty="0">
                <a:solidFill>
                  <a:srgbClr val="C4C2B8"/>
                </a:solidFill>
                <a:latin typeface="Arimo Bold"/>
              </a:rPr>
              <a:t> dans la formation</a:t>
            </a:r>
          </a:p>
          <a:p>
            <a:pPr marL="669290" lvl="1" indent="-334645">
              <a:buFont typeface="Arial"/>
              <a:buChar char="•"/>
            </a:pP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Tourne</a:t>
            </a:r>
            <a:r>
              <a:rPr lang="en-US" sz="4800" spc="77" dirty="0">
                <a:solidFill>
                  <a:srgbClr val="C4C2B8"/>
                </a:solidFill>
                <a:latin typeface="Arimo Bold"/>
              </a:rPr>
              <a:t> </a:t>
            </a: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d'avant</a:t>
            </a:r>
            <a:r>
              <a:rPr lang="en-US" sz="4800" spc="77" dirty="0">
                <a:solidFill>
                  <a:srgbClr val="C4C2B8"/>
                </a:solidFill>
                <a:latin typeface="Arimo Bold"/>
              </a:rPr>
              <a:t> </a:t>
            </a: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en</a:t>
            </a:r>
            <a:r>
              <a:rPr lang="en-US" sz="4800" spc="77" dirty="0">
                <a:solidFill>
                  <a:srgbClr val="C4C2B8"/>
                </a:solidFill>
                <a:latin typeface="Arimo Bold"/>
              </a:rPr>
              <a:t> </a:t>
            </a: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arrière</a:t>
            </a:r>
            <a:r>
              <a:rPr lang="en-US" sz="4800" spc="77" dirty="0">
                <a:solidFill>
                  <a:srgbClr val="C4C2B8"/>
                </a:solidFill>
                <a:latin typeface="Arimo Bold"/>
              </a:rPr>
              <a:t> </a:t>
            </a: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en</a:t>
            </a:r>
            <a:r>
              <a:rPr lang="en-US" sz="4800" spc="77" dirty="0">
                <a:solidFill>
                  <a:srgbClr val="C4C2B8"/>
                </a:solidFill>
                <a:latin typeface="Arimo Bold"/>
              </a:rPr>
              <a:t> </a:t>
            </a: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cas</a:t>
            </a:r>
            <a:r>
              <a:rPr lang="en-US" sz="4800" spc="77" dirty="0">
                <a:solidFill>
                  <a:srgbClr val="C4C2B8"/>
                </a:solidFill>
                <a:latin typeface="Arimo Bold"/>
              </a:rPr>
              <a:t> de fatigue</a:t>
            </a:r>
          </a:p>
          <a:p>
            <a:pPr marL="669290" lvl="1" indent="-334645">
              <a:buFont typeface="Arial"/>
              <a:buChar char="•"/>
            </a:pP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Cacarder</a:t>
            </a:r>
            <a:r>
              <a:rPr lang="en-US" sz="4800" spc="77" dirty="0">
                <a:solidFill>
                  <a:srgbClr val="C4C2B8"/>
                </a:solidFill>
                <a:latin typeface="Arimo Bold"/>
              </a:rPr>
              <a:t> pour encourager les </a:t>
            </a: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dirigeants</a:t>
            </a:r>
            <a:endParaRPr lang="en-US" sz="4800" spc="77" dirty="0">
              <a:solidFill>
                <a:srgbClr val="C4C2B8"/>
              </a:solidFill>
              <a:latin typeface="Arimo Bold"/>
            </a:endParaRPr>
          </a:p>
          <a:p>
            <a:pPr marL="669290" lvl="1" indent="-334645" algn="l">
              <a:buFont typeface="Arial"/>
              <a:buChar char="•"/>
            </a:pP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Reconnaître</a:t>
            </a:r>
            <a:r>
              <a:rPr lang="en-US" sz="4800" spc="77" dirty="0">
                <a:solidFill>
                  <a:srgbClr val="C4C2B8"/>
                </a:solidFill>
                <a:latin typeface="Arimo Bold"/>
              </a:rPr>
              <a:t> et </a:t>
            </a: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rester</a:t>
            </a:r>
            <a:r>
              <a:rPr lang="en-US" sz="4800" spc="77" dirty="0">
                <a:solidFill>
                  <a:srgbClr val="C4C2B8"/>
                </a:solidFill>
                <a:latin typeface="Arimo Bold"/>
              </a:rPr>
              <a:t> avec les </a:t>
            </a: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oies</a:t>
            </a:r>
            <a:r>
              <a:rPr lang="en-US" sz="4800" spc="77" dirty="0">
                <a:solidFill>
                  <a:srgbClr val="C4C2B8"/>
                </a:solidFill>
                <a:latin typeface="Arimo Bold"/>
              </a:rPr>
              <a:t> </a:t>
            </a:r>
            <a:r>
              <a:rPr lang="en-US" sz="4800" spc="77" dirty="0" err="1">
                <a:solidFill>
                  <a:srgbClr val="C4C2B8"/>
                </a:solidFill>
                <a:latin typeface="Arimo Bold"/>
              </a:rPr>
              <a:t>malades</a:t>
            </a:r>
            <a:r>
              <a:rPr lang="en-US" sz="4800" spc="77" dirty="0">
                <a:solidFill>
                  <a:srgbClr val="C4C2B8"/>
                </a:solidFill>
                <a:latin typeface="Arimo Bold"/>
              </a:rPr>
              <a:t> et blesses </a:t>
            </a: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361A9451-BF8B-CF45-BD07-8E0FFC7F8563}"/>
              </a:ext>
            </a:extLst>
          </p:cNvPr>
          <p:cNvSpPr txBox="1"/>
          <p:nvPr/>
        </p:nvSpPr>
        <p:spPr>
          <a:xfrm>
            <a:off x="12581828" y="9529418"/>
            <a:ext cx="6046550" cy="288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  <a:spcBef>
                <a:spcPct val="0"/>
              </a:spcBef>
            </a:pPr>
            <a:r>
              <a:rPr lang="en-US" sz="1999" spc="49" dirty="0">
                <a:solidFill>
                  <a:srgbClr val="FFFFFF"/>
                </a:solidFill>
                <a:latin typeface="League Spartan"/>
              </a:rPr>
              <a:t>Byron, The Power of Principles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93555" y="0"/>
            <a:ext cx="17700891" cy="9966369"/>
          </a:xfrm>
          <a:prstGeom prst="rect">
            <a:avLst/>
          </a:prstGeom>
          <a:solidFill>
            <a:srgbClr val="FDD05A"/>
          </a:solidFill>
        </p:spPr>
      </p:sp>
      <p:grpSp>
        <p:nvGrpSpPr>
          <p:cNvPr id="3" name="Group 3"/>
          <p:cNvGrpSpPr/>
          <p:nvPr/>
        </p:nvGrpSpPr>
        <p:grpSpPr>
          <a:xfrm>
            <a:off x="8461192" y="9258300"/>
            <a:ext cx="1365616" cy="679362"/>
            <a:chOff x="0" y="0"/>
            <a:chExt cx="1820822" cy="905816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122572"/>
              <a:ext cx="867878" cy="660672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915006" y="0"/>
              <a:ext cx="905816" cy="905816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3916784" y="1028700"/>
            <a:ext cx="10390632" cy="625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69"/>
              </a:lnSpc>
            </a:pPr>
            <a:r>
              <a:rPr lang="en-US" sz="6000" spc="92" dirty="0">
                <a:latin typeface="League Spartan"/>
              </a:rPr>
              <a:t>TRAVAIL INDIVIDUEL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24000" y="2019300"/>
            <a:ext cx="15925800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spc="77" dirty="0" err="1">
                <a:latin typeface="Arimo Bold"/>
              </a:rPr>
              <a:t>Notez</a:t>
            </a:r>
            <a:r>
              <a:rPr lang="en-US" sz="4800" spc="77" dirty="0">
                <a:latin typeface="Arimo Bold"/>
              </a:rPr>
              <a:t> dans </a:t>
            </a:r>
            <a:r>
              <a:rPr lang="en-US" sz="4800" spc="77" dirty="0" err="1">
                <a:latin typeface="Arimo Bold"/>
              </a:rPr>
              <a:t>votre</a:t>
            </a:r>
            <a:r>
              <a:rPr lang="en-US" sz="4800" spc="77" dirty="0">
                <a:latin typeface="Arimo Bold"/>
              </a:rPr>
              <a:t> </a:t>
            </a:r>
            <a:r>
              <a:rPr lang="en-US" sz="4800" spc="77" dirty="0" err="1">
                <a:latin typeface="Arimo Bold"/>
              </a:rPr>
              <a:t>manuel</a:t>
            </a:r>
            <a:r>
              <a:rPr lang="en-US" sz="4800" spc="77" dirty="0">
                <a:latin typeface="Arimo Bold"/>
              </a:rPr>
              <a:t> </a:t>
            </a:r>
            <a:r>
              <a:rPr lang="en-US" sz="4800" spc="77" dirty="0" err="1">
                <a:latin typeface="Arimo Bold"/>
              </a:rPr>
              <a:t>vos</a:t>
            </a:r>
            <a:r>
              <a:rPr lang="en-US" sz="4800" spc="77" dirty="0">
                <a:latin typeface="Arimo Bold"/>
              </a:rPr>
              <a:t> </a:t>
            </a:r>
            <a:r>
              <a:rPr lang="en-US" sz="4800" spc="77" dirty="0" err="1">
                <a:latin typeface="Arimo Bold"/>
              </a:rPr>
              <a:t>réflexions</a:t>
            </a:r>
            <a:r>
              <a:rPr lang="en-US" sz="4800" spc="77" dirty="0">
                <a:latin typeface="Arimo Bold"/>
              </a:rPr>
              <a:t> sur les points </a:t>
            </a:r>
            <a:r>
              <a:rPr lang="en-US" sz="4800" spc="77" dirty="0" err="1">
                <a:latin typeface="Arimo Bold"/>
              </a:rPr>
              <a:t>suivants</a:t>
            </a:r>
            <a:r>
              <a:rPr lang="en-US" sz="4800" spc="77" dirty="0">
                <a:latin typeface="Arimo Bold"/>
              </a:rPr>
              <a:t>:</a:t>
            </a:r>
          </a:p>
          <a:p>
            <a:endParaRPr lang="en-US" sz="4800" spc="77" dirty="0">
              <a:latin typeface="Arimo Bold"/>
            </a:endParaRPr>
          </a:p>
          <a:p>
            <a:pPr marL="669290" lvl="1" indent="-334645">
              <a:buFont typeface="Arial"/>
              <a:buChar char="•"/>
            </a:pPr>
            <a:r>
              <a:rPr lang="en-US" sz="4800" spc="77" dirty="0">
                <a:latin typeface="Arimo Bold"/>
              </a:rPr>
              <a:t>Que </a:t>
            </a:r>
            <a:r>
              <a:rPr lang="en-US" sz="4800" spc="77" dirty="0" err="1">
                <a:latin typeface="Arimo Bold"/>
              </a:rPr>
              <a:t>devez-vous</a:t>
            </a:r>
            <a:r>
              <a:rPr lang="en-US" sz="4800" spc="77" dirty="0">
                <a:latin typeface="Arimo Bold"/>
              </a:rPr>
              <a:t> faire pour </a:t>
            </a:r>
            <a:r>
              <a:rPr lang="en-US" sz="4800" spc="77" dirty="0" err="1">
                <a:latin typeface="Arimo Bold"/>
              </a:rPr>
              <a:t>renforcer</a:t>
            </a:r>
            <a:r>
              <a:rPr lang="en-US" sz="4800" spc="77" dirty="0">
                <a:latin typeface="Arimo Bold"/>
              </a:rPr>
              <a:t> la </a:t>
            </a:r>
            <a:r>
              <a:rPr lang="en-US" sz="4800" spc="77" dirty="0" err="1">
                <a:latin typeface="Arimo Bold"/>
              </a:rPr>
              <a:t>façon</a:t>
            </a:r>
            <a:r>
              <a:rPr lang="en-US" sz="4800" spc="77" dirty="0">
                <a:latin typeface="Arimo Bold"/>
              </a:rPr>
              <a:t> </a:t>
            </a:r>
            <a:r>
              <a:rPr lang="en-US" sz="4800" spc="77" dirty="0" err="1">
                <a:latin typeface="Arimo Bold"/>
              </a:rPr>
              <a:t>dont</a:t>
            </a:r>
            <a:r>
              <a:rPr lang="en-US" sz="4800" spc="77" dirty="0">
                <a:latin typeface="Arimo Bold"/>
              </a:rPr>
              <a:t> </a:t>
            </a:r>
            <a:r>
              <a:rPr lang="en-US" sz="4800" spc="77" dirty="0" err="1">
                <a:latin typeface="Arimo Bold"/>
              </a:rPr>
              <a:t>vous</a:t>
            </a:r>
            <a:r>
              <a:rPr lang="en-US" sz="4800" spc="77" dirty="0">
                <a:latin typeface="Arimo Bold"/>
              </a:rPr>
              <a:t> </a:t>
            </a:r>
            <a:r>
              <a:rPr lang="en-US" sz="4800" spc="77" dirty="0" err="1">
                <a:latin typeface="Arimo Bold"/>
              </a:rPr>
              <a:t>êtes</a:t>
            </a:r>
            <a:r>
              <a:rPr lang="en-US" sz="4800" spc="77" dirty="0">
                <a:latin typeface="Arimo Bold"/>
              </a:rPr>
              <a:t> </a:t>
            </a:r>
            <a:r>
              <a:rPr lang="en-US" sz="4800" spc="77" dirty="0" err="1">
                <a:latin typeface="Arimo Bold"/>
              </a:rPr>
              <a:t>mentoré</a:t>
            </a:r>
            <a:r>
              <a:rPr lang="en-US" sz="4800" spc="77" dirty="0">
                <a:latin typeface="Arimo Bold"/>
              </a:rPr>
              <a:t>?</a:t>
            </a:r>
          </a:p>
          <a:p>
            <a:pPr marL="669290" lvl="1" indent="-334645">
              <a:buFont typeface="Arial"/>
              <a:buChar char="•"/>
            </a:pPr>
            <a:r>
              <a:rPr lang="en-US" sz="4800" spc="77" dirty="0">
                <a:latin typeface="Arimo Bold"/>
              </a:rPr>
              <a:t>Que </a:t>
            </a:r>
            <a:r>
              <a:rPr lang="en-US" sz="4800" spc="77" dirty="0" err="1">
                <a:latin typeface="Arimo Bold"/>
              </a:rPr>
              <a:t>devez-vous</a:t>
            </a:r>
            <a:r>
              <a:rPr lang="en-US" sz="4800" spc="77" dirty="0">
                <a:latin typeface="Arimo Bold"/>
              </a:rPr>
              <a:t> faire pour </a:t>
            </a:r>
            <a:r>
              <a:rPr lang="en-US" sz="4800" spc="77" dirty="0" err="1">
                <a:latin typeface="Arimo Bold"/>
              </a:rPr>
              <a:t>renforcer</a:t>
            </a:r>
            <a:r>
              <a:rPr lang="en-US" sz="4800" spc="77" dirty="0">
                <a:latin typeface="Arimo Bold"/>
              </a:rPr>
              <a:t> la </a:t>
            </a:r>
            <a:r>
              <a:rPr lang="en-US" sz="4800" spc="77" dirty="0" err="1">
                <a:latin typeface="Arimo Bold"/>
              </a:rPr>
              <a:t>façon</a:t>
            </a:r>
            <a:r>
              <a:rPr lang="en-US" sz="4800" spc="77" dirty="0">
                <a:latin typeface="Arimo Bold"/>
              </a:rPr>
              <a:t> </a:t>
            </a:r>
            <a:r>
              <a:rPr lang="en-US" sz="4800" spc="77" dirty="0" err="1">
                <a:latin typeface="Arimo Bold"/>
              </a:rPr>
              <a:t>dont</a:t>
            </a:r>
            <a:r>
              <a:rPr lang="en-US" sz="4800" spc="77" dirty="0">
                <a:latin typeface="Arimo Bold"/>
              </a:rPr>
              <a:t> </a:t>
            </a:r>
            <a:r>
              <a:rPr lang="en-US" sz="4800" spc="77" dirty="0" err="1">
                <a:latin typeface="Arimo Bold"/>
              </a:rPr>
              <a:t>vous</a:t>
            </a:r>
            <a:r>
              <a:rPr lang="en-US" sz="4800" spc="77" dirty="0">
                <a:latin typeface="Arimo Bold"/>
              </a:rPr>
              <a:t> </a:t>
            </a:r>
            <a:r>
              <a:rPr lang="en-US" sz="4800" spc="77" dirty="0" err="1">
                <a:latin typeface="Arimo Bold"/>
              </a:rPr>
              <a:t>mentorat</a:t>
            </a:r>
            <a:r>
              <a:rPr lang="en-US" sz="4800" spc="77" dirty="0">
                <a:latin typeface="Arimo Bold"/>
              </a:rPr>
              <a:t> les </a:t>
            </a:r>
            <a:r>
              <a:rPr lang="en-US" sz="4800" spc="77" dirty="0" err="1">
                <a:latin typeface="Arimo Bold"/>
              </a:rPr>
              <a:t>autres</a:t>
            </a:r>
            <a:r>
              <a:rPr lang="en-US" sz="4800" spc="77" dirty="0">
                <a:latin typeface="Arimo Bold"/>
              </a:rPr>
              <a:t> ?</a:t>
            </a:r>
          </a:p>
          <a:p>
            <a:pPr marL="669290" lvl="1" indent="-334645" algn="l">
              <a:buFont typeface="Arial"/>
              <a:buChar char="•"/>
            </a:pPr>
            <a:r>
              <a:rPr lang="en-US" sz="4800" spc="77" dirty="0">
                <a:latin typeface="Arimo Bold"/>
              </a:rPr>
              <a:t>Quelle </a:t>
            </a:r>
            <a:r>
              <a:rPr lang="en-US" sz="4800" spc="77" dirty="0" err="1">
                <a:latin typeface="Arimo Bold"/>
              </a:rPr>
              <a:t>est</a:t>
            </a:r>
            <a:r>
              <a:rPr lang="en-US" sz="4800" spc="77" dirty="0">
                <a:latin typeface="Arimo Bold"/>
              </a:rPr>
              <a:t> la conversation la plus </a:t>
            </a:r>
            <a:r>
              <a:rPr lang="en-US" sz="4800" spc="77" dirty="0" err="1">
                <a:latin typeface="Arimo Bold"/>
              </a:rPr>
              <a:t>importante</a:t>
            </a:r>
            <a:r>
              <a:rPr lang="en-US" sz="4800" spc="77" dirty="0">
                <a:latin typeface="Arimo Bold"/>
              </a:rPr>
              <a:t> que </a:t>
            </a:r>
            <a:r>
              <a:rPr lang="en-US" sz="4800" spc="77" dirty="0" err="1">
                <a:latin typeface="Arimo Bold"/>
              </a:rPr>
              <a:t>vous</a:t>
            </a:r>
            <a:r>
              <a:rPr lang="en-US" sz="4800" spc="77" dirty="0">
                <a:latin typeface="Arimo Bold"/>
              </a:rPr>
              <a:t> </a:t>
            </a:r>
            <a:r>
              <a:rPr lang="en-US" sz="4800" spc="77" dirty="0" err="1">
                <a:latin typeface="Arimo Bold"/>
              </a:rPr>
              <a:t>devez</a:t>
            </a:r>
            <a:r>
              <a:rPr lang="en-US" sz="4800" spc="77" dirty="0">
                <a:latin typeface="Arimo Bold"/>
              </a:rPr>
              <a:t> </a:t>
            </a:r>
            <a:r>
              <a:rPr lang="en-US" sz="4800" spc="77" dirty="0" err="1">
                <a:latin typeface="Arimo Bold"/>
              </a:rPr>
              <a:t>avoir</a:t>
            </a:r>
            <a:r>
              <a:rPr lang="en-US" sz="4800" spc="77" dirty="0">
                <a:latin typeface="Arimo Bold"/>
              </a:rPr>
              <a:t> </a:t>
            </a:r>
            <a:r>
              <a:rPr lang="en-US" sz="4800" spc="77" dirty="0" err="1">
                <a:latin typeface="Arimo Bold"/>
              </a:rPr>
              <a:t>en</a:t>
            </a:r>
            <a:r>
              <a:rPr lang="en-US" sz="4800" spc="77" dirty="0">
                <a:latin typeface="Arimo Bold"/>
              </a:rPr>
              <a:t> </a:t>
            </a:r>
            <a:r>
              <a:rPr lang="en-US" sz="4800" spc="77" dirty="0" err="1">
                <a:latin typeface="Arimo Bold"/>
              </a:rPr>
              <a:t>ce</a:t>
            </a:r>
            <a:r>
              <a:rPr lang="en-US" sz="4800" spc="77" dirty="0">
                <a:latin typeface="Arimo Bold"/>
              </a:rPr>
              <a:t> moment 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87109" y="502032"/>
            <a:ext cx="17700891" cy="9198722"/>
          </a:xfrm>
          <a:prstGeom prst="rect">
            <a:avLst/>
          </a:prstGeom>
          <a:solidFill>
            <a:srgbClr val="FDD05A"/>
          </a:solidFill>
        </p:spPr>
      </p:sp>
      <p:sp>
        <p:nvSpPr>
          <p:cNvPr id="5" name="TextBox 5"/>
          <p:cNvSpPr txBox="1"/>
          <p:nvPr/>
        </p:nvSpPr>
        <p:spPr>
          <a:xfrm>
            <a:off x="1322254" y="2700523"/>
            <a:ext cx="16230600" cy="4885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350" spc="115" dirty="0">
                <a:solidFill>
                  <a:srgbClr val="000000"/>
                </a:solidFill>
                <a:latin typeface="League Spartan"/>
              </a:rPr>
              <a:t>"VOUS POUVEZ COMPTER LE NOMBRE DE </a:t>
            </a:r>
            <a:r>
              <a:rPr lang="en-US" sz="6350" u="sng" spc="115" dirty="0">
                <a:solidFill>
                  <a:srgbClr val="000000"/>
                </a:solidFill>
                <a:latin typeface="League Spartan"/>
              </a:rPr>
              <a:t>GRAINES</a:t>
            </a:r>
            <a:r>
              <a:rPr lang="en-US" sz="6350" spc="115" dirty="0">
                <a:solidFill>
                  <a:srgbClr val="000000"/>
                </a:solidFill>
                <a:latin typeface="League Spartan"/>
              </a:rPr>
              <a:t> DANS UNE </a:t>
            </a:r>
            <a:r>
              <a:rPr lang="en-US" sz="6350" u="sng" spc="115" dirty="0">
                <a:solidFill>
                  <a:srgbClr val="000000"/>
                </a:solidFill>
                <a:latin typeface="League Spartan"/>
              </a:rPr>
              <a:t>POMME</a:t>
            </a:r>
            <a:r>
              <a:rPr lang="en-US" sz="6350" spc="115" dirty="0">
                <a:solidFill>
                  <a:srgbClr val="000000"/>
                </a:solidFill>
                <a:latin typeface="League Spartan"/>
              </a:rPr>
              <a:t>, MAIS IMPOSSIBLE DE COMPTER LE NOMBRE DE </a:t>
            </a:r>
            <a:r>
              <a:rPr lang="en-US" sz="6350" u="sng" spc="115" dirty="0">
                <a:solidFill>
                  <a:srgbClr val="000000"/>
                </a:solidFill>
                <a:latin typeface="League Spartan"/>
              </a:rPr>
              <a:t>POMMES</a:t>
            </a:r>
            <a:r>
              <a:rPr lang="en-US" sz="6350" spc="115" dirty="0">
                <a:solidFill>
                  <a:srgbClr val="000000"/>
                </a:solidFill>
                <a:latin typeface="League Spartan"/>
              </a:rPr>
              <a:t> DANS UNE </a:t>
            </a:r>
            <a:r>
              <a:rPr lang="en-US" sz="6350" u="sng" spc="115" dirty="0">
                <a:solidFill>
                  <a:srgbClr val="000000"/>
                </a:solidFill>
                <a:latin typeface="League Spartan"/>
              </a:rPr>
              <a:t>GRAINE</a:t>
            </a:r>
            <a:r>
              <a:rPr lang="en-US" sz="6350" spc="115" dirty="0">
                <a:solidFill>
                  <a:srgbClr val="000000"/>
                </a:solidFill>
                <a:latin typeface="League Spartan"/>
              </a:rPr>
              <a:t>."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8461192" y="9626688"/>
            <a:ext cx="1365616" cy="679362"/>
            <a:chOff x="0" y="0"/>
            <a:chExt cx="1820822" cy="905816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122572"/>
              <a:ext cx="867878" cy="660672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15006" y="0"/>
              <a:ext cx="905816" cy="9058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792796">
            <a:off x="17060985" y="-1616110"/>
            <a:ext cx="2729333" cy="13687572"/>
          </a:xfrm>
          <a:prstGeom prst="rect">
            <a:avLst/>
          </a:prstGeom>
          <a:solidFill>
            <a:srgbClr val="FDD05A">
              <a:alpha val="53725"/>
            </a:srgbClr>
          </a:solidFill>
        </p:spPr>
      </p:sp>
      <p:sp>
        <p:nvSpPr>
          <p:cNvPr id="4" name="TextBox 4"/>
          <p:cNvSpPr txBox="1"/>
          <p:nvPr/>
        </p:nvSpPr>
        <p:spPr>
          <a:xfrm>
            <a:off x="678939" y="3630316"/>
            <a:ext cx="16580361" cy="437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09" lvl="1" indent="-421005">
              <a:lnSpc>
                <a:spcPts val="4289"/>
              </a:lnSpc>
              <a:buFont typeface="Arial"/>
              <a:buChar char="•"/>
            </a:pPr>
            <a:r>
              <a:rPr lang="en-US" sz="3900" spc="97" dirty="0">
                <a:solidFill>
                  <a:srgbClr val="FFFFFF"/>
                </a:solidFill>
                <a:latin typeface="Arimo"/>
              </a:rPr>
              <a:t>Bowling, John. (2011). Grace-full leadership. Kansas City, MO: Beacon Hill Press.</a:t>
            </a:r>
          </a:p>
          <a:p>
            <a:pPr marL="842009" lvl="1" indent="-421005">
              <a:lnSpc>
                <a:spcPts val="4289"/>
              </a:lnSpc>
              <a:buFont typeface="Arial"/>
              <a:buChar char="•"/>
            </a:pPr>
            <a:r>
              <a:rPr lang="en-US" sz="3900" spc="97" dirty="0">
                <a:solidFill>
                  <a:srgbClr val="FFFFFF"/>
                </a:solidFill>
                <a:latin typeface="Arimo"/>
              </a:rPr>
              <a:t>Byron, W. (2006). The power of principles. Danvers, MA: Orbis Books.</a:t>
            </a:r>
          </a:p>
          <a:p>
            <a:pPr marL="842009" lvl="1" indent="-421005">
              <a:lnSpc>
                <a:spcPts val="4289"/>
              </a:lnSpc>
              <a:buFont typeface="Arial"/>
              <a:buChar char="•"/>
            </a:pPr>
            <a:r>
              <a:rPr lang="en-US" sz="3900" spc="97" dirty="0" err="1">
                <a:solidFill>
                  <a:srgbClr val="FFFFFF"/>
                </a:solidFill>
                <a:latin typeface="Arimo"/>
              </a:rPr>
              <a:t>DePree</a:t>
            </a:r>
            <a:r>
              <a:rPr lang="en-US" sz="3900" spc="97" dirty="0">
                <a:solidFill>
                  <a:srgbClr val="FFFFFF"/>
                </a:solidFill>
                <a:latin typeface="Arimo"/>
              </a:rPr>
              <a:t>, M. (1989). Leadership is an art. New York, NY: Doubleday.</a:t>
            </a:r>
          </a:p>
          <a:p>
            <a:pPr marL="842009" lvl="1" indent="-421005">
              <a:lnSpc>
                <a:spcPts val="4289"/>
              </a:lnSpc>
              <a:buFont typeface="Arial"/>
              <a:buChar char="•"/>
            </a:pPr>
            <a:r>
              <a:rPr lang="en-US" sz="3900" spc="97" dirty="0">
                <a:solidFill>
                  <a:srgbClr val="FFFFFF"/>
                </a:solidFill>
                <a:latin typeface="Arimo"/>
              </a:rPr>
              <a:t>George, B. (2007). True north. San Francisco, CA: Jossey-Bass.</a:t>
            </a:r>
          </a:p>
          <a:p>
            <a:pPr marL="842009" lvl="1" indent="-421005">
              <a:lnSpc>
                <a:spcPts val="4289"/>
              </a:lnSpc>
              <a:buFont typeface="Arial"/>
              <a:buChar char="•"/>
            </a:pPr>
            <a:r>
              <a:rPr lang="en-US" sz="3900" spc="97" dirty="0">
                <a:solidFill>
                  <a:srgbClr val="FFFFFF"/>
                </a:solidFill>
                <a:latin typeface="Arimo"/>
              </a:rPr>
              <a:t>Northouse, P. (2013). Leadership theory and practice. (6th ed.) Los Angeles, California: Sage Publications.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85934" y="1642724"/>
            <a:ext cx="11700124" cy="757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sz="7200" spc="112" dirty="0">
                <a:solidFill>
                  <a:srgbClr val="FFFCA1"/>
                </a:solidFill>
                <a:latin typeface="League Spartan"/>
              </a:rPr>
              <a:t>SOURCES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141584" y="8647201"/>
            <a:ext cx="2568067" cy="1277552"/>
            <a:chOff x="0" y="0"/>
            <a:chExt cx="3424089" cy="1703403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230499"/>
              <a:ext cx="1632060" cy="1242405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20686" y="0"/>
              <a:ext cx="1703403" cy="17034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47356" y="514180"/>
            <a:ext cx="19582712" cy="9258640"/>
          </a:xfrm>
          <a:prstGeom prst="rect">
            <a:avLst/>
          </a:prstGeom>
          <a:solidFill>
            <a:srgbClr val="1C2529"/>
          </a:solidFill>
        </p:spPr>
      </p:sp>
      <p:sp>
        <p:nvSpPr>
          <p:cNvPr id="5" name="TextBox 5"/>
          <p:cNvSpPr txBox="1"/>
          <p:nvPr/>
        </p:nvSpPr>
        <p:spPr>
          <a:xfrm>
            <a:off x="437905" y="3390900"/>
            <a:ext cx="17412190" cy="4247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3800" spc="212" dirty="0">
                <a:solidFill>
                  <a:srgbClr val="FFFCA1"/>
                </a:solidFill>
                <a:latin typeface="League Spartan"/>
              </a:rPr>
              <a:t>REMERCIEMENT!</a:t>
            </a:r>
          </a:p>
          <a:p>
            <a:pPr algn="ctr"/>
            <a:r>
              <a:rPr lang="en-US" sz="13800" spc="212" dirty="0">
                <a:solidFill>
                  <a:srgbClr val="FFFCA1"/>
                </a:solidFill>
                <a:latin typeface="League Spartan"/>
              </a:rPr>
              <a:t>PRIÈRE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5279008" y="507187"/>
            <a:ext cx="2587921" cy="1287429"/>
            <a:chOff x="0" y="0"/>
            <a:chExt cx="3450561" cy="1716572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232281"/>
              <a:ext cx="1644677" cy="125201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33989" y="0"/>
              <a:ext cx="1716572" cy="17165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1302227" y="-1445167"/>
            <a:ext cx="4351447" cy="4344485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05A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107385" y="2931755"/>
            <a:ext cx="15502471" cy="5909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>
              <a:buFont typeface="Arial"/>
              <a:buChar char="•"/>
            </a:pPr>
            <a:r>
              <a:rPr lang="en-US" sz="4800" spc="82" dirty="0">
                <a:solidFill>
                  <a:schemeClr val="bg1"/>
                </a:solidFill>
                <a:latin typeface="Arimo"/>
              </a:rPr>
              <a:t>Objectif: Pour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en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savoir plus sur le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désir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de Dieu que nous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vivions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comme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des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témoignages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vivants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de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l'œuvre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transformationnelle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de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Jésus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-Christ et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adoptons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des pratiques pour guider les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autres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dans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ce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voyage.</a:t>
            </a:r>
          </a:p>
          <a:p>
            <a:pPr marL="712470" lvl="1" indent="-356235">
              <a:buFont typeface="Arial"/>
              <a:buChar char="•"/>
            </a:pPr>
            <a:endParaRPr lang="en-US" sz="4800" spc="82" dirty="0">
              <a:solidFill>
                <a:schemeClr val="bg1"/>
              </a:solidFill>
              <a:latin typeface="Arimo"/>
            </a:endParaRPr>
          </a:p>
          <a:p>
            <a:pPr marL="712470" lvl="1" indent="-356235" algn="l">
              <a:spcBef>
                <a:spcPct val="0"/>
              </a:spcBef>
              <a:buFont typeface="Arial"/>
              <a:buChar char="•"/>
            </a:pP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Pourquoi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le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mentorat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est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fondamental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pour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nos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croyances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wesleyennes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/</a:t>
            </a:r>
            <a:r>
              <a:rPr lang="en-US" sz="4800" spc="82" dirty="0" err="1">
                <a:solidFill>
                  <a:schemeClr val="bg1"/>
                </a:solidFill>
                <a:latin typeface="Arimo"/>
              </a:rPr>
              <a:t>arminiennes</a:t>
            </a:r>
            <a:r>
              <a:rPr lang="en-US" sz="4800" spc="82" dirty="0">
                <a:solidFill>
                  <a:schemeClr val="bg1"/>
                </a:solidFill>
                <a:latin typeface="Arimo"/>
              </a:rPr>
              <a:t> 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52600" y="1845983"/>
            <a:ext cx="9366937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99"/>
              </a:lnSpc>
            </a:pPr>
            <a:r>
              <a:rPr lang="en-US" sz="6000" spc="99" dirty="0">
                <a:solidFill>
                  <a:srgbClr val="FFFCA1"/>
                </a:solidFill>
                <a:latin typeface="League Spartan"/>
              </a:rPr>
              <a:t>APERÇU DE LA CLASSE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6138940" y="77510"/>
            <a:ext cx="1912032" cy="951190"/>
            <a:chOff x="0" y="0"/>
            <a:chExt cx="2549376" cy="1268254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171616"/>
              <a:ext cx="1215136" cy="925022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281122" y="0"/>
              <a:ext cx="1268254" cy="12682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02640" y="270208"/>
            <a:ext cx="17882719" cy="9791537"/>
          </a:xfrm>
          <a:prstGeom prst="rect">
            <a:avLst/>
          </a:prstGeom>
          <a:solidFill>
            <a:srgbClr val="FDD05A"/>
          </a:solidFill>
        </p:spPr>
      </p:sp>
      <p:sp>
        <p:nvSpPr>
          <p:cNvPr id="6" name="TextBox 6"/>
          <p:cNvSpPr txBox="1"/>
          <p:nvPr/>
        </p:nvSpPr>
        <p:spPr>
          <a:xfrm>
            <a:off x="904770" y="2375059"/>
            <a:ext cx="15502471" cy="7096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buFont typeface="Arial"/>
              <a:buChar char="•"/>
            </a:pPr>
            <a:r>
              <a:rPr lang="en-US" sz="4800" spc="75" dirty="0">
                <a:solidFill>
                  <a:srgbClr val="000000"/>
                </a:solidFill>
                <a:latin typeface="Arimo"/>
              </a:rPr>
              <a:t>Le Manuel de </a:t>
            </a:r>
            <a:r>
              <a:rPr lang="en-US" sz="4800" spc="75" dirty="0" err="1">
                <a:solidFill>
                  <a:srgbClr val="000000"/>
                </a:solidFill>
                <a:latin typeface="Arimo"/>
              </a:rPr>
              <a:t>l'Église</a:t>
            </a:r>
            <a:r>
              <a:rPr lang="en-US" sz="4800" spc="75" dirty="0">
                <a:solidFill>
                  <a:srgbClr val="000000"/>
                </a:solidFill>
                <a:latin typeface="Arimo"/>
              </a:rPr>
              <a:t> du </a:t>
            </a:r>
            <a:r>
              <a:rPr lang="en-US" sz="4800" spc="75" dirty="0" err="1">
                <a:solidFill>
                  <a:srgbClr val="000000"/>
                </a:solidFill>
                <a:latin typeface="Arimo"/>
              </a:rPr>
              <a:t>Nazaréen</a:t>
            </a:r>
            <a:r>
              <a:rPr lang="en-US" sz="4800" spc="75" dirty="0">
                <a:solidFill>
                  <a:srgbClr val="000000"/>
                </a:solidFill>
                <a:latin typeface="Arimo"/>
              </a:rPr>
              <a:t> 28.2, </a:t>
            </a:r>
            <a:r>
              <a:rPr lang="en-US" sz="4800" spc="75" dirty="0">
                <a:solidFill>
                  <a:srgbClr val="000000"/>
                </a:solidFill>
                <a:latin typeface="Arimo Bold"/>
              </a:rPr>
              <a:t>« Il </a:t>
            </a:r>
            <a:r>
              <a:rPr lang="en-US" sz="4800" spc="75" dirty="0" err="1">
                <a:solidFill>
                  <a:srgbClr val="000000"/>
                </a:solidFill>
                <a:latin typeface="Arimo Bold"/>
              </a:rPr>
              <a:t>est</a:t>
            </a:r>
            <a:r>
              <a:rPr lang="en-US" sz="4800" spc="75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4800" spc="75" dirty="0" err="1">
                <a:solidFill>
                  <a:srgbClr val="000000"/>
                </a:solidFill>
                <a:latin typeface="Arimo Bold"/>
              </a:rPr>
              <a:t>en</a:t>
            </a:r>
            <a:r>
              <a:rPr lang="en-US" sz="4800" spc="75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4800" spc="75" dirty="0" err="1">
                <a:solidFill>
                  <a:srgbClr val="000000"/>
                </a:solidFill>
                <a:latin typeface="Arimo Bold"/>
              </a:rPr>
              <a:t>outre</a:t>
            </a:r>
            <a:r>
              <a:rPr lang="en-US" sz="4800" spc="75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4800" spc="75" dirty="0" err="1">
                <a:solidFill>
                  <a:srgbClr val="000000"/>
                </a:solidFill>
                <a:latin typeface="Arimo Bold"/>
              </a:rPr>
              <a:t>reconnu</a:t>
            </a:r>
            <a:r>
              <a:rPr lang="en-US" sz="4800" spc="75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4800" spc="75" dirty="0" err="1">
                <a:solidFill>
                  <a:srgbClr val="000000"/>
                </a:solidFill>
                <a:latin typeface="Arimo Bold"/>
              </a:rPr>
              <a:t>qu'il</a:t>
            </a:r>
            <a:r>
              <a:rPr lang="en-US" sz="4800" spc="75" dirty="0">
                <a:solidFill>
                  <a:srgbClr val="000000"/>
                </a:solidFill>
                <a:latin typeface="Arimo Bold"/>
              </a:rPr>
              <a:t> y a </a:t>
            </a:r>
            <a:r>
              <a:rPr lang="en-US" sz="4800" spc="75" dirty="0" err="1">
                <a:solidFill>
                  <a:srgbClr val="000000"/>
                </a:solidFill>
                <a:latin typeface="Arimo Bold"/>
              </a:rPr>
              <a:t>une</a:t>
            </a:r>
            <a:r>
              <a:rPr lang="en-US" sz="4800" spc="75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4800" spc="75" dirty="0" err="1">
                <a:solidFill>
                  <a:srgbClr val="000000"/>
                </a:solidFill>
                <a:latin typeface="Arimo Bold"/>
              </a:rPr>
              <a:t>validité</a:t>
            </a:r>
            <a:r>
              <a:rPr lang="en-US" sz="4800" spc="75" dirty="0">
                <a:solidFill>
                  <a:srgbClr val="000000"/>
                </a:solidFill>
                <a:latin typeface="Arimo Bold"/>
              </a:rPr>
              <a:t> dans le concept de la conscience </a:t>
            </a:r>
            <a:r>
              <a:rPr lang="en-US" sz="4800" spc="75" dirty="0" err="1">
                <a:solidFill>
                  <a:srgbClr val="000000"/>
                </a:solidFill>
                <a:latin typeface="Arimo Bold"/>
              </a:rPr>
              <a:t>chrétienne</a:t>
            </a:r>
            <a:r>
              <a:rPr lang="en-US" sz="4800" spc="75" dirty="0">
                <a:solidFill>
                  <a:srgbClr val="000000"/>
                </a:solidFill>
                <a:latin typeface="Arimo Bold"/>
              </a:rPr>
              <a:t> collective </a:t>
            </a:r>
            <a:r>
              <a:rPr lang="en-US" sz="4800" spc="75" dirty="0" err="1">
                <a:solidFill>
                  <a:srgbClr val="000000"/>
                </a:solidFill>
                <a:latin typeface="Arimo Bold"/>
              </a:rPr>
              <a:t>comme</a:t>
            </a:r>
            <a:r>
              <a:rPr lang="en-US" sz="4800" spc="75" dirty="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4800" spc="75" dirty="0" err="1">
                <a:solidFill>
                  <a:srgbClr val="000000"/>
                </a:solidFill>
                <a:latin typeface="Arimo Bold"/>
              </a:rPr>
              <a:t>illuminée</a:t>
            </a:r>
            <a:r>
              <a:rPr lang="en-US" sz="4800" spc="75" dirty="0">
                <a:solidFill>
                  <a:srgbClr val="000000"/>
                </a:solidFill>
                <a:latin typeface="Arimo Bold"/>
              </a:rPr>
              <a:t> et </a:t>
            </a:r>
            <a:r>
              <a:rPr lang="en-US" sz="4800" spc="75" dirty="0" err="1">
                <a:solidFill>
                  <a:srgbClr val="000000"/>
                </a:solidFill>
                <a:latin typeface="Arimo Bold"/>
              </a:rPr>
              <a:t>guidée</a:t>
            </a:r>
            <a:r>
              <a:rPr lang="en-US" sz="4800" spc="75" dirty="0">
                <a:solidFill>
                  <a:srgbClr val="000000"/>
                </a:solidFill>
                <a:latin typeface="Arimo Bold"/>
              </a:rPr>
              <a:t> par le Saint-Esprit. »</a:t>
            </a:r>
          </a:p>
          <a:p>
            <a:pPr marL="647700" lvl="1" indent="-323850">
              <a:buFont typeface="Arial"/>
              <a:buChar char="•"/>
            </a:pPr>
            <a:endParaRPr lang="en-US" sz="4800" spc="75" dirty="0">
              <a:solidFill>
                <a:srgbClr val="000000"/>
              </a:solidFill>
              <a:latin typeface="Arimo Bold"/>
            </a:endParaRPr>
          </a:p>
          <a:p>
            <a:pPr marL="647700" lvl="1" indent="-323850">
              <a:buFont typeface="Arial"/>
              <a:buChar char="•"/>
            </a:pPr>
            <a:r>
              <a:rPr lang="en-US" sz="4800" spc="75" dirty="0">
                <a:solidFill>
                  <a:srgbClr val="000000"/>
                </a:solidFill>
                <a:latin typeface="Arimo"/>
              </a:rPr>
              <a:t>Des </a:t>
            </a:r>
            <a:r>
              <a:rPr lang="en-US" sz="4800" spc="75" dirty="0" err="1">
                <a:solidFill>
                  <a:srgbClr val="000000"/>
                </a:solidFill>
                <a:latin typeface="Arimo"/>
              </a:rPr>
              <a:t>croyances</a:t>
            </a:r>
            <a:r>
              <a:rPr lang="en-US" sz="4800" spc="75" dirty="0">
                <a:solidFill>
                  <a:srgbClr val="000000"/>
                </a:solidFill>
                <a:latin typeface="Arimo"/>
              </a:rPr>
              <a:t>, des </a:t>
            </a:r>
            <a:r>
              <a:rPr lang="en-US" sz="4800" spc="75" dirty="0" err="1">
                <a:solidFill>
                  <a:srgbClr val="000000"/>
                </a:solidFill>
                <a:latin typeface="Arimo"/>
              </a:rPr>
              <a:t>idées</a:t>
            </a:r>
            <a:r>
              <a:rPr lang="en-US" sz="4800" spc="75" dirty="0">
                <a:solidFill>
                  <a:srgbClr val="000000"/>
                </a:solidFill>
                <a:latin typeface="Arimo"/>
              </a:rPr>
              <a:t> et des attitudes </a:t>
            </a:r>
            <a:r>
              <a:rPr lang="en-US" sz="4800" spc="75" dirty="0" err="1">
                <a:solidFill>
                  <a:srgbClr val="000000"/>
                </a:solidFill>
                <a:latin typeface="Arimo"/>
              </a:rPr>
              <a:t>morales</a:t>
            </a:r>
            <a:r>
              <a:rPr lang="en-US" sz="4800" spc="75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800" spc="75" dirty="0" err="1">
                <a:solidFill>
                  <a:srgbClr val="000000"/>
                </a:solidFill>
                <a:latin typeface="Arimo"/>
              </a:rPr>
              <a:t>partagées</a:t>
            </a:r>
            <a:r>
              <a:rPr lang="en-US" sz="4800" spc="75" dirty="0">
                <a:solidFill>
                  <a:srgbClr val="000000"/>
                </a:solidFill>
                <a:latin typeface="Arimo"/>
              </a:rPr>
              <a:t> qui </a:t>
            </a:r>
            <a:r>
              <a:rPr lang="en-US" sz="4800" spc="75" dirty="0" err="1">
                <a:solidFill>
                  <a:srgbClr val="000000"/>
                </a:solidFill>
                <a:latin typeface="Arimo"/>
              </a:rPr>
              <a:t>deviennent</a:t>
            </a:r>
            <a:r>
              <a:rPr lang="en-US" sz="4800" spc="75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800" spc="75" dirty="0" err="1">
                <a:solidFill>
                  <a:srgbClr val="000000"/>
                </a:solidFill>
                <a:latin typeface="Arimo"/>
              </a:rPr>
              <a:t>une</a:t>
            </a:r>
            <a:r>
              <a:rPr lang="en-US" sz="4800" spc="75" dirty="0">
                <a:solidFill>
                  <a:srgbClr val="000000"/>
                </a:solidFill>
                <a:latin typeface="Arimo"/>
              </a:rPr>
              <a:t> force </a:t>
            </a:r>
            <a:r>
              <a:rPr lang="en-US" sz="4800" spc="75" dirty="0" err="1">
                <a:solidFill>
                  <a:srgbClr val="000000"/>
                </a:solidFill>
                <a:latin typeface="Arimo"/>
              </a:rPr>
              <a:t>unificatrice</a:t>
            </a:r>
            <a:endParaRPr lang="en-US" sz="4800" spc="75" dirty="0">
              <a:solidFill>
                <a:srgbClr val="000000"/>
              </a:solidFill>
              <a:latin typeface="Arimo"/>
            </a:endParaRPr>
          </a:p>
          <a:p>
            <a:pPr marL="647700" lvl="1" indent="-323850">
              <a:buFont typeface="Arial"/>
              <a:buChar char="•"/>
            </a:pPr>
            <a:endParaRPr lang="en-US" sz="4800" spc="75" dirty="0">
              <a:solidFill>
                <a:srgbClr val="000000"/>
              </a:solidFill>
              <a:latin typeface="Arimo"/>
            </a:endParaRPr>
          </a:p>
          <a:p>
            <a:pPr marL="647700" lvl="1" indent="-323850">
              <a:buFont typeface="Arial"/>
              <a:buChar char="•"/>
            </a:pPr>
            <a:r>
              <a:rPr lang="en-US" sz="4800" spc="75" dirty="0">
                <a:solidFill>
                  <a:srgbClr val="000000"/>
                </a:solidFill>
                <a:latin typeface="Arimo"/>
              </a:rPr>
              <a:t>Ensemble, nous </a:t>
            </a:r>
            <a:r>
              <a:rPr lang="en-US" sz="4800" spc="75" dirty="0" err="1">
                <a:solidFill>
                  <a:srgbClr val="000000"/>
                </a:solidFill>
                <a:latin typeface="Arimo"/>
              </a:rPr>
              <a:t>sommes</a:t>
            </a:r>
            <a:r>
              <a:rPr lang="en-US" sz="4800" spc="75" dirty="0">
                <a:solidFill>
                  <a:srgbClr val="000000"/>
                </a:solidFill>
                <a:latin typeface="Arimo"/>
              </a:rPr>
              <a:t> </a:t>
            </a:r>
            <a:r>
              <a:rPr lang="en-US" sz="4800" spc="75" dirty="0" err="1">
                <a:solidFill>
                  <a:srgbClr val="000000"/>
                </a:solidFill>
                <a:latin typeface="Arimo"/>
              </a:rPr>
              <a:t>meilleurs</a:t>
            </a:r>
            <a:r>
              <a:rPr lang="en-US" sz="4800" spc="75" dirty="0">
                <a:solidFill>
                  <a:srgbClr val="000000"/>
                </a:solidFill>
                <a:latin typeface="Arimo"/>
              </a:rPr>
              <a:t> !</a:t>
            </a:r>
          </a:p>
          <a:p>
            <a:pPr algn="l">
              <a:lnSpc>
                <a:spcPts val="3520"/>
              </a:lnSpc>
              <a:spcBef>
                <a:spcPct val="0"/>
              </a:spcBef>
            </a:pPr>
            <a:endParaRPr lang="en-US" sz="3000" spc="75" dirty="0">
              <a:solidFill>
                <a:srgbClr val="000000"/>
              </a:solidFill>
              <a:latin typeface="Arim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43000" y="1012437"/>
            <a:ext cx="1449498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spc="74" dirty="0">
                <a:solidFill>
                  <a:srgbClr val="000000"/>
                </a:solidFill>
                <a:latin typeface="League Spartan"/>
              </a:rPr>
              <a:t>LA CONSCIENCE CHRÉTIENNE COLLECTIVE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5941098" y="225255"/>
            <a:ext cx="2096636" cy="1043027"/>
            <a:chOff x="0" y="0"/>
            <a:chExt cx="2795515" cy="1390702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188185"/>
              <a:ext cx="1332456" cy="1014332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404813" y="0"/>
              <a:ext cx="1390702" cy="1390702"/>
            </a:xfrm>
            <a:prstGeom prst="rect">
              <a:avLst/>
            </a:prstGeom>
          </p:spPr>
        </p:pic>
      </p:grpSp>
      <p:pic>
        <p:nvPicPr>
          <p:cNvPr id="12" name="Imagen 11">
            <a:extLst>
              <a:ext uri="{FF2B5EF4-FFF2-40B4-BE49-F238E27FC236}">
                <a16:creationId xmlns:a16="http://schemas.microsoft.com/office/drawing/2014/main" id="{39F7EF07-0F2B-A145-A32E-E8F7067CFB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3073" y="5622734"/>
            <a:ext cx="5578223" cy="55782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37980" y="-526379"/>
            <a:ext cx="17412040" cy="10375398"/>
          </a:xfrm>
          <a:prstGeom prst="rect">
            <a:avLst/>
          </a:prstGeom>
          <a:solidFill>
            <a:srgbClr val="1C2529"/>
          </a:solidFill>
        </p:spPr>
      </p:sp>
      <p:sp>
        <p:nvSpPr>
          <p:cNvPr id="5" name="TextBox 5"/>
          <p:cNvSpPr txBox="1"/>
          <p:nvPr/>
        </p:nvSpPr>
        <p:spPr>
          <a:xfrm>
            <a:off x="6514836" y="743369"/>
            <a:ext cx="4772724" cy="625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9"/>
              </a:lnSpc>
            </a:pPr>
            <a:r>
              <a:rPr lang="en-US" sz="6000" spc="92" dirty="0">
                <a:solidFill>
                  <a:srgbClr val="FFFCA1"/>
                </a:solidFill>
                <a:latin typeface="League Spartan"/>
              </a:rPr>
              <a:t>EXERCICE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141734" y="9163618"/>
            <a:ext cx="759464" cy="5781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42439" y="9056357"/>
            <a:ext cx="792662" cy="79266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219200" y="1952886"/>
            <a:ext cx="15849600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spc="77" dirty="0">
                <a:solidFill>
                  <a:schemeClr val="bg1"/>
                </a:solidFill>
                <a:latin typeface="Arimo"/>
              </a:rPr>
              <a:t>Comment la conscience </a:t>
            </a:r>
            <a:r>
              <a:rPr lang="en-US" sz="4400" b="1" spc="77" dirty="0" err="1">
                <a:solidFill>
                  <a:schemeClr val="bg1"/>
                </a:solidFill>
                <a:latin typeface="Arimo"/>
              </a:rPr>
              <a:t>chrétienne</a:t>
            </a:r>
            <a:r>
              <a:rPr lang="en-US" sz="4400" b="1" spc="77" dirty="0">
                <a:solidFill>
                  <a:schemeClr val="bg1"/>
                </a:solidFill>
                <a:latin typeface="Arimo"/>
              </a:rPr>
              <a:t> collective a-t-</a:t>
            </a:r>
            <a:r>
              <a:rPr lang="en-US" sz="4400" b="1" spc="77" dirty="0" err="1">
                <a:solidFill>
                  <a:schemeClr val="bg1"/>
                </a:solidFill>
                <a:latin typeface="Arimo"/>
              </a:rPr>
              <a:t>elle</a:t>
            </a:r>
            <a:r>
              <a:rPr lang="en-US" sz="4400" b="1" spc="7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b="1" spc="77" dirty="0" err="1">
                <a:solidFill>
                  <a:schemeClr val="bg1"/>
                </a:solidFill>
                <a:latin typeface="Arimo"/>
              </a:rPr>
              <a:t>influencé</a:t>
            </a:r>
            <a:r>
              <a:rPr lang="en-US" sz="4400" b="1" spc="7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b="1" spc="77" dirty="0" err="1">
                <a:solidFill>
                  <a:schemeClr val="bg1"/>
                </a:solidFill>
                <a:latin typeface="Arimo"/>
              </a:rPr>
              <a:t>vos</a:t>
            </a:r>
            <a:r>
              <a:rPr lang="en-US" sz="4400" b="1" spc="7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b="1" spc="77" dirty="0" err="1">
                <a:solidFill>
                  <a:schemeClr val="bg1"/>
                </a:solidFill>
                <a:latin typeface="Arimo"/>
              </a:rPr>
              <a:t>croyances</a:t>
            </a:r>
            <a:r>
              <a:rPr lang="en-US" sz="4400" b="1" spc="77" dirty="0">
                <a:solidFill>
                  <a:schemeClr val="bg1"/>
                </a:solidFill>
                <a:latin typeface="Arimo"/>
              </a:rPr>
              <a:t>, </a:t>
            </a:r>
            <a:r>
              <a:rPr lang="en-US" sz="4400" b="1" spc="77" dirty="0" err="1">
                <a:solidFill>
                  <a:schemeClr val="bg1"/>
                </a:solidFill>
                <a:latin typeface="Arimo"/>
              </a:rPr>
              <a:t>vos</a:t>
            </a:r>
            <a:r>
              <a:rPr lang="en-US" sz="4400" b="1" spc="7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b="1" spc="77" dirty="0" err="1">
                <a:solidFill>
                  <a:schemeClr val="bg1"/>
                </a:solidFill>
                <a:latin typeface="Arimo"/>
              </a:rPr>
              <a:t>idées</a:t>
            </a:r>
            <a:r>
              <a:rPr lang="en-US" sz="4400" b="1" spc="77" dirty="0">
                <a:solidFill>
                  <a:schemeClr val="bg1"/>
                </a:solidFill>
                <a:latin typeface="Arimo"/>
              </a:rPr>
              <a:t> et </a:t>
            </a:r>
            <a:r>
              <a:rPr lang="en-US" sz="4400" b="1" spc="77" dirty="0" err="1">
                <a:solidFill>
                  <a:schemeClr val="bg1"/>
                </a:solidFill>
                <a:latin typeface="Arimo"/>
              </a:rPr>
              <a:t>vos</a:t>
            </a:r>
            <a:r>
              <a:rPr lang="en-US" sz="4400" b="1" spc="77" dirty="0">
                <a:solidFill>
                  <a:schemeClr val="bg1"/>
                </a:solidFill>
                <a:latin typeface="Arimo"/>
              </a:rPr>
              <a:t> attitudes </a:t>
            </a:r>
            <a:r>
              <a:rPr lang="en-US" sz="4400" b="1" spc="77" dirty="0" err="1">
                <a:solidFill>
                  <a:schemeClr val="bg1"/>
                </a:solidFill>
                <a:latin typeface="Arimo"/>
              </a:rPr>
              <a:t>morales</a:t>
            </a:r>
            <a:r>
              <a:rPr lang="en-US" sz="4400" b="1" spc="77" dirty="0">
                <a:solidFill>
                  <a:schemeClr val="bg1"/>
                </a:solidFill>
                <a:latin typeface="Arimo"/>
              </a:rPr>
              <a:t> ?</a:t>
            </a:r>
          </a:p>
          <a:p>
            <a:endParaRPr lang="en-US" sz="4400" b="1" spc="77" dirty="0">
              <a:solidFill>
                <a:schemeClr val="bg1"/>
              </a:solidFill>
              <a:latin typeface="Arimo"/>
            </a:endParaRPr>
          </a:p>
          <a:p>
            <a:pPr algn="ctr"/>
            <a:r>
              <a:rPr lang="en-US" sz="4400" b="1" spc="77" dirty="0" err="1">
                <a:solidFill>
                  <a:schemeClr val="bg1"/>
                </a:solidFill>
                <a:latin typeface="Arimo"/>
              </a:rPr>
              <a:t>L’Église</a:t>
            </a:r>
            <a:r>
              <a:rPr lang="en-US" sz="4400" b="1" spc="77" dirty="0">
                <a:solidFill>
                  <a:schemeClr val="bg1"/>
                </a:solidFill>
                <a:latin typeface="Arimo"/>
              </a:rPr>
              <a:t> du </a:t>
            </a:r>
            <a:r>
              <a:rPr lang="en-US" sz="4400" b="1" spc="77" dirty="0" err="1">
                <a:solidFill>
                  <a:schemeClr val="bg1"/>
                </a:solidFill>
                <a:latin typeface="Arimo"/>
              </a:rPr>
              <a:t>Nazaréen</a:t>
            </a:r>
            <a:endParaRPr lang="en-US" sz="4400" b="1" spc="77" dirty="0">
              <a:solidFill>
                <a:schemeClr val="bg1"/>
              </a:solidFill>
              <a:latin typeface="Arimo"/>
            </a:endParaRPr>
          </a:p>
          <a:p>
            <a:endParaRPr lang="en-US" sz="4400" b="1" spc="77" dirty="0">
              <a:solidFill>
                <a:schemeClr val="bg1"/>
              </a:solidFill>
              <a:latin typeface="Arimo"/>
            </a:endParaRPr>
          </a:p>
          <a:p>
            <a:pPr marL="734060" lvl="1" indent="-367030">
              <a:buFont typeface="Arial"/>
              <a:buChar char="•"/>
            </a:pPr>
            <a:r>
              <a:rPr lang="en-US" sz="4400" b="1" spc="77" dirty="0">
                <a:solidFill>
                  <a:schemeClr val="bg1"/>
                </a:solidFill>
                <a:latin typeface="Arimo"/>
              </a:rPr>
              <a:t>2.6 million </a:t>
            </a:r>
            <a:r>
              <a:rPr lang="en-US" sz="4400" b="1" spc="77" dirty="0" err="1">
                <a:solidFill>
                  <a:schemeClr val="bg1"/>
                </a:solidFill>
                <a:latin typeface="Arimo"/>
              </a:rPr>
              <a:t>membres</a:t>
            </a:r>
            <a:r>
              <a:rPr lang="en-US" sz="4400" b="1" spc="77" dirty="0">
                <a:solidFill>
                  <a:schemeClr val="bg1"/>
                </a:solidFill>
                <a:latin typeface="Arimo"/>
              </a:rPr>
              <a:t> dans 31,000 </a:t>
            </a:r>
            <a:r>
              <a:rPr lang="en-US" sz="4400" b="1" spc="77" dirty="0" err="1">
                <a:solidFill>
                  <a:schemeClr val="bg1"/>
                </a:solidFill>
                <a:latin typeface="Arimo"/>
              </a:rPr>
              <a:t>églises</a:t>
            </a:r>
            <a:r>
              <a:rPr lang="en-US" sz="4400" b="1" spc="77" dirty="0">
                <a:solidFill>
                  <a:schemeClr val="bg1"/>
                </a:solidFill>
                <a:latin typeface="Arimo"/>
              </a:rPr>
              <a:t> locales</a:t>
            </a:r>
          </a:p>
          <a:p>
            <a:pPr marL="734060" lvl="1" indent="-367030" algn="l">
              <a:spcBef>
                <a:spcPct val="0"/>
              </a:spcBef>
              <a:buFont typeface="Arial"/>
              <a:buChar char="•"/>
            </a:pPr>
            <a:r>
              <a:rPr lang="en-US" sz="4400" b="1" spc="77" dirty="0">
                <a:solidFill>
                  <a:schemeClr val="bg1"/>
                </a:solidFill>
                <a:latin typeface="Arimo"/>
              </a:rPr>
              <a:t>1,500 </a:t>
            </a:r>
            <a:r>
              <a:rPr lang="en-US" sz="4400" b="1" spc="77" dirty="0" err="1">
                <a:solidFill>
                  <a:schemeClr val="bg1"/>
                </a:solidFill>
                <a:latin typeface="Arimo"/>
              </a:rPr>
              <a:t>délégués</a:t>
            </a:r>
            <a:r>
              <a:rPr lang="en-US" sz="4400" b="1" spc="7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b="1" spc="77" dirty="0" err="1">
                <a:solidFill>
                  <a:schemeClr val="bg1"/>
                </a:solidFill>
                <a:latin typeface="Arimo"/>
              </a:rPr>
              <a:t>représentant</a:t>
            </a:r>
            <a:r>
              <a:rPr lang="en-US" sz="4400" b="1" spc="77" dirty="0">
                <a:solidFill>
                  <a:schemeClr val="bg1"/>
                </a:solidFill>
                <a:latin typeface="Arimo"/>
              </a:rPr>
              <a:t> 164 les pays du monde </a:t>
            </a:r>
            <a:r>
              <a:rPr lang="en-US" sz="4400" b="1" spc="77" dirty="0" err="1">
                <a:solidFill>
                  <a:schemeClr val="bg1"/>
                </a:solidFill>
                <a:latin typeface="Arimo"/>
              </a:rPr>
              <a:t>à</a:t>
            </a:r>
            <a:r>
              <a:rPr lang="en-US" sz="4400" b="1" spc="7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b="1" spc="77" dirty="0" err="1">
                <a:solidFill>
                  <a:schemeClr val="bg1"/>
                </a:solidFill>
                <a:latin typeface="Arimo"/>
              </a:rPr>
              <a:t>l’Assemblée</a:t>
            </a:r>
            <a:r>
              <a:rPr lang="en-US" sz="4400" b="1" spc="77" dirty="0">
                <a:solidFill>
                  <a:schemeClr val="bg1"/>
                </a:solidFill>
                <a:latin typeface="Arimo"/>
              </a:rPr>
              <a:t> Générale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0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37980" y="-526379"/>
            <a:ext cx="17412040" cy="10375398"/>
          </a:xfrm>
          <a:prstGeom prst="rect">
            <a:avLst/>
          </a:prstGeom>
          <a:solidFill>
            <a:srgbClr val="1C2529"/>
          </a:solidFill>
        </p:spPr>
      </p:sp>
      <p:sp>
        <p:nvSpPr>
          <p:cNvPr id="5" name="TextBox 5"/>
          <p:cNvSpPr txBox="1"/>
          <p:nvPr/>
        </p:nvSpPr>
        <p:spPr>
          <a:xfrm>
            <a:off x="654996" y="549818"/>
            <a:ext cx="17015954" cy="5212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19"/>
              </a:lnSpc>
            </a:pPr>
            <a:r>
              <a:rPr lang="en-US" sz="4800" spc="79" dirty="0">
                <a:solidFill>
                  <a:srgbClr val="FFFCA1"/>
                </a:solidFill>
                <a:latin typeface="League Spartan"/>
              </a:rPr>
              <a:t>L’ALLIANCE DE LA CONDUITE CHRÉTIENNE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30890" y="9860681"/>
            <a:ext cx="512833" cy="3903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62973" y="9753770"/>
            <a:ext cx="604216" cy="60421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188396" y="1728548"/>
            <a:ext cx="15773400" cy="7448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47701" lvl="1" indent="-323851">
              <a:buFont typeface="Arial"/>
              <a:buChar char="•"/>
            </a:pPr>
            <a:r>
              <a:rPr lang="en-US" sz="4400" spc="77" dirty="0">
                <a:solidFill>
                  <a:schemeClr val="bg1"/>
                </a:solidFill>
                <a:latin typeface="Arimo"/>
              </a:rPr>
              <a:t>Le Manuel de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l'Église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du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Nazaréen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et la formation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doctrinale</a:t>
            </a:r>
            <a:endParaRPr lang="en-US" sz="4400" spc="77" dirty="0">
              <a:solidFill>
                <a:schemeClr val="bg1"/>
              </a:solidFill>
              <a:latin typeface="Arimo"/>
            </a:endParaRPr>
          </a:p>
          <a:p>
            <a:endParaRPr lang="en-US" sz="4400" spc="77" dirty="0">
              <a:solidFill>
                <a:schemeClr val="bg1"/>
              </a:solidFill>
              <a:latin typeface="Arimo"/>
            </a:endParaRPr>
          </a:p>
          <a:p>
            <a:pPr marL="647701" lvl="1" indent="-323851">
              <a:buFont typeface="Arial"/>
              <a:buChar char="•"/>
            </a:pPr>
            <a:r>
              <a:rPr lang="en-US" sz="4400" spc="77" dirty="0">
                <a:solidFill>
                  <a:schemeClr val="bg1"/>
                </a:solidFill>
                <a:latin typeface="Arimo"/>
              </a:rPr>
              <a:t>Notre formation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doctrinale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est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enracinée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dans la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Trinité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pour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être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une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unité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d'amour entre le Père, le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Fils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et le Saint-Esprit.</a:t>
            </a:r>
          </a:p>
          <a:p>
            <a:endParaRPr lang="en-US" sz="4400" spc="77" dirty="0">
              <a:solidFill>
                <a:schemeClr val="bg1"/>
              </a:solidFill>
              <a:latin typeface="Arimo"/>
            </a:endParaRPr>
          </a:p>
          <a:p>
            <a:pPr marL="647701" lvl="1" indent="-323851">
              <a:buFont typeface="Arial"/>
              <a:buChar char="•"/>
            </a:pP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Exercice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en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groupe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: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Lisez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le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texte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et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soulignez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les mots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ou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les phrases qui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identifient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l'importance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 du </a:t>
            </a: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mentorat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. </a:t>
            </a:r>
          </a:p>
          <a:p>
            <a:endParaRPr lang="en-US" sz="4400" spc="77" dirty="0">
              <a:solidFill>
                <a:schemeClr val="bg1"/>
              </a:solidFill>
              <a:latin typeface="Arimo"/>
            </a:endParaRPr>
          </a:p>
          <a:p>
            <a:pPr marL="647700" lvl="1" indent="-323850" algn="l">
              <a:spcBef>
                <a:spcPct val="0"/>
              </a:spcBef>
              <a:buFont typeface="Arial"/>
              <a:buChar char="•"/>
            </a:pPr>
            <a:r>
              <a:rPr lang="en-US" sz="4400" spc="77" dirty="0" err="1">
                <a:solidFill>
                  <a:schemeClr val="bg1"/>
                </a:solidFill>
                <a:latin typeface="Arimo"/>
              </a:rPr>
              <a:t>Exemple</a:t>
            </a:r>
            <a:r>
              <a:rPr lang="en-US" sz="4400" spc="77" dirty="0">
                <a:solidFill>
                  <a:schemeClr val="bg1"/>
                </a:solidFill>
                <a:latin typeface="Arimo"/>
              </a:rPr>
              <a:t>: </a:t>
            </a:r>
            <a:r>
              <a:rPr lang="en-US" sz="4400" u="sng" spc="77" dirty="0">
                <a:solidFill>
                  <a:schemeClr val="bg1"/>
                </a:solidFill>
                <a:latin typeface="Arimo"/>
              </a:rPr>
              <a:t>“</a:t>
            </a:r>
            <a:r>
              <a:rPr lang="en-US" sz="4400" u="sng" spc="77" dirty="0" err="1">
                <a:solidFill>
                  <a:schemeClr val="bg1"/>
                </a:solidFill>
                <a:latin typeface="Arimo"/>
              </a:rPr>
              <a:t>désir</a:t>
            </a:r>
            <a:r>
              <a:rPr lang="en-US" sz="4400" u="sng" spc="77" dirty="0">
                <a:solidFill>
                  <a:schemeClr val="bg1"/>
                </a:solidFill>
                <a:latin typeface="Arimo"/>
              </a:rPr>
              <a:t> de </a:t>
            </a:r>
            <a:r>
              <a:rPr lang="en-US" sz="4400" u="sng" spc="77" dirty="0" err="1">
                <a:solidFill>
                  <a:schemeClr val="bg1"/>
                </a:solidFill>
                <a:latin typeface="Arimo"/>
              </a:rPr>
              <a:t>connexion</a:t>
            </a:r>
            <a:r>
              <a:rPr lang="en-US" sz="4400" u="sng" spc="77" dirty="0">
                <a:solidFill>
                  <a:schemeClr val="bg1"/>
                </a:solidFill>
                <a:latin typeface="Arimo"/>
              </a:rPr>
              <a:t> avec les </a:t>
            </a:r>
            <a:r>
              <a:rPr lang="en-US" sz="4400" u="sng" spc="77" dirty="0" err="1">
                <a:solidFill>
                  <a:schemeClr val="bg1"/>
                </a:solidFill>
                <a:latin typeface="Arimo"/>
              </a:rPr>
              <a:t>autres</a:t>
            </a:r>
            <a:r>
              <a:rPr lang="en-US" sz="4400" u="sng" spc="77" dirty="0">
                <a:solidFill>
                  <a:schemeClr val="bg1"/>
                </a:solidFill>
                <a:latin typeface="Arimo"/>
              </a:rPr>
              <a:t>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792796">
            <a:off x="17060985" y="-1616110"/>
            <a:ext cx="2729333" cy="13687572"/>
          </a:xfrm>
          <a:prstGeom prst="rect">
            <a:avLst/>
          </a:prstGeom>
          <a:solidFill>
            <a:srgbClr val="FDD05A">
              <a:alpha val="53725"/>
            </a:srgbClr>
          </a:solidFill>
        </p:spPr>
      </p:sp>
      <p:sp>
        <p:nvSpPr>
          <p:cNvPr id="6" name="TextBox 6"/>
          <p:cNvSpPr txBox="1"/>
          <p:nvPr/>
        </p:nvSpPr>
        <p:spPr>
          <a:xfrm>
            <a:off x="572401" y="2777519"/>
            <a:ext cx="17143197" cy="5416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buFont typeface="Arial"/>
              <a:buChar char="•"/>
            </a:pPr>
            <a:r>
              <a:rPr lang="en-US" sz="4400" spc="84" dirty="0" err="1">
                <a:solidFill>
                  <a:schemeClr val="bg1"/>
                </a:solidFill>
                <a:latin typeface="Arimo"/>
              </a:rPr>
              <a:t>Qu'est-ce</a:t>
            </a:r>
            <a:r>
              <a:rPr lang="en-US" sz="4400" spc="84" dirty="0">
                <a:solidFill>
                  <a:schemeClr val="bg1"/>
                </a:solidFill>
                <a:latin typeface="Arimo"/>
              </a:rPr>
              <a:t> que </a:t>
            </a:r>
            <a:r>
              <a:rPr lang="en-US" sz="4400" spc="84" dirty="0" err="1">
                <a:solidFill>
                  <a:schemeClr val="bg1"/>
                </a:solidFill>
                <a:latin typeface="Arimo"/>
              </a:rPr>
              <a:t>cela</a:t>
            </a:r>
            <a:r>
              <a:rPr lang="en-US" sz="4400" spc="84" dirty="0">
                <a:solidFill>
                  <a:schemeClr val="bg1"/>
                </a:solidFill>
                <a:latin typeface="Arimo"/>
              </a:rPr>
              <a:t> nous </a:t>
            </a:r>
            <a:r>
              <a:rPr lang="en-US" sz="4400" spc="84" dirty="0" err="1">
                <a:solidFill>
                  <a:schemeClr val="bg1"/>
                </a:solidFill>
                <a:latin typeface="Arimo"/>
              </a:rPr>
              <a:t>apprend</a:t>
            </a:r>
            <a:r>
              <a:rPr lang="en-US" sz="4400" spc="84" dirty="0">
                <a:solidFill>
                  <a:schemeClr val="bg1"/>
                </a:solidFill>
                <a:latin typeface="Arimo"/>
              </a:rPr>
              <a:t> sur la conception de Dieu pour le </a:t>
            </a:r>
            <a:r>
              <a:rPr lang="en-US" sz="4400" spc="84" dirty="0" err="1">
                <a:solidFill>
                  <a:schemeClr val="bg1"/>
                </a:solidFill>
                <a:latin typeface="Arimo"/>
              </a:rPr>
              <a:t>mentorat</a:t>
            </a:r>
            <a:r>
              <a:rPr lang="en-US" sz="4400" spc="84" dirty="0">
                <a:solidFill>
                  <a:schemeClr val="bg1"/>
                </a:solidFill>
                <a:latin typeface="Arimo"/>
              </a:rPr>
              <a:t> ?</a:t>
            </a:r>
          </a:p>
          <a:p>
            <a:pPr marL="734059" lvl="1" indent="-367030">
              <a:buFont typeface="Arial"/>
              <a:buChar char="•"/>
            </a:pPr>
            <a:endParaRPr lang="en-US" sz="4400" spc="84" dirty="0">
              <a:solidFill>
                <a:schemeClr val="bg1"/>
              </a:solidFill>
              <a:latin typeface="Arimo"/>
            </a:endParaRPr>
          </a:p>
          <a:p>
            <a:pPr marL="734059" lvl="1" indent="-367030">
              <a:buFont typeface="Arial"/>
              <a:buChar char="•"/>
            </a:pPr>
            <a:r>
              <a:rPr lang="en-US" sz="4400" spc="84" dirty="0" err="1">
                <a:solidFill>
                  <a:schemeClr val="bg1"/>
                </a:solidFill>
                <a:latin typeface="Arimo"/>
              </a:rPr>
              <a:t>Qu'est-ce</a:t>
            </a:r>
            <a:r>
              <a:rPr lang="en-US" sz="4400" spc="84" dirty="0">
                <a:solidFill>
                  <a:schemeClr val="bg1"/>
                </a:solidFill>
                <a:latin typeface="Arimo"/>
              </a:rPr>
              <a:t> que </a:t>
            </a:r>
            <a:r>
              <a:rPr lang="en-US" sz="4400" spc="84" dirty="0" err="1">
                <a:solidFill>
                  <a:schemeClr val="bg1"/>
                </a:solidFill>
                <a:latin typeface="Arimo"/>
              </a:rPr>
              <a:t>cela</a:t>
            </a:r>
            <a:r>
              <a:rPr lang="en-US" sz="4400" spc="84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4" dirty="0" err="1">
                <a:solidFill>
                  <a:schemeClr val="bg1"/>
                </a:solidFill>
                <a:latin typeface="Arimo"/>
              </a:rPr>
              <a:t>m'apprend</a:t>
            </a:r>
            <a:r>
              <a:rPr lang="en-US" sz="4400" spc="84" dirty="0">
                <a:solidFill>
                  <a:schemeClr val="bg1"/>
                </a:solidFill>
                <a:latin typeface="Arimo"/>
              </a:rPr>
              <a:t> sur </a:t>
            </a:r>
            <a:r>
              <a:rPr lang="en-US" sz="4400" spc="84" dirty="0" err="1">
                <a:solidFill>
                  <a:schemeClr val="bg1"/>
                </a:solidFill>
                <a:latin typeface="Arimo"/>
              </a:rPr>
              <a:t>l'impact</a:t>
            </a:r>
            <a:r>
              <a:rPr lang="en-US" sz="4400" spc="84" dirty="0">
                <a:solidFill>
                  <a:schemeClr val="bg1"/>
                </a:solidFill>
                <a:latin typeface="Arimo"/>
              </a:rPr>
              <a:t> que le </a:t>
            </a:r>
            <a:r>
              <a:rPr lang="en-US" sz="4400" spc="84" dirty="0" err="1">
                <a:solidFill>
                  <a:schemeClr val="bg1"/>
                </a:solidFill>
                <a:latin typeface="Arimo"/>
              </a:rPr>
              <a:t>mentorat</a:t>
            </a:r>
            <a:r>
              <a:rPr lang="en-US" sz="4400" spc="84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4" dirty="0" err="1">
                <a:solidFill>
                  <a:schemeClr val="bg1"/>
                </a:solidFill>
                <a:latin typeface="Arimo"/>
              </a:rPr>
              <a:t>devrait</a:t>
            </a:r>
            <a:r>
              <a:rPr lang="en-US" sz="4400" spc="84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4" dirty="0" err="1">
                <a:solidFill>
                  <a:schemeClr val="bg1"/>
                </a:solidFill>
                <a:latin typeface="Arimo"/>
              </a:rPr>
              <a:t>avoir</a:t>
            </a:r>
            <a:r>
              <a:rPr lang="en-US" sz="4400" spc="84" dirty="0">
                <a:solidFill>
                  <a:schemeClr val="bg1"/>
                </a:solidFill>
                <a:latin typeface="Arimo"/>
              </a:rPr>
              <a:t> sur </a:t>
            </a:r>
            <a:r>
              <a:rPr lang="en-US" sz="4400" spc="84" dirty="0" err="1">
                <a:solidFill>
                  <a:schemeClr val="bg1"/>
                </a:solidFill>
                <a:latin typeface="Arimo"/>
              </a:rPr>
              <a:t>moi</a:t>
            </a:r>
            <a:r>
              <a:rPr lang="en-US" sz="4400" spc="84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4" dirty="0" err="1">
                <a:solidFill>
                  <a:schemeClr val="bg1"/>
                </a:solidFill>
                <a:latin typeface="Arimo"/>
              </a:rPr>
              <a:t>personnellement</a:t>
            </a:r>
            <a:r>
              <a:rPr lang="en-US" sz="4400" spc="84" dirty="0">
                <a:solidFill>
                  <a:schemeClr val="bg1"/>
                </a:solidFill>
                <a:latin typeface="Arimo"/>
              </a:rPr>
              <a:t> ?</a:t>
            </a:r>
          </a:p>
          <a:p>
            <a:pPr marL="734059" lvl="1" indent="-367030">
              <a:buFont typeface="Arial"/>
              <a:buChar char="•"/>
            </a:pPr>
            <a:endParaRPr lang="en-US" sz="4400" spc="84" dirty="0">
              <a:solidFill>
                <a:schemeClr val="bg1"/>
              </a:solidFill>
              <a:latin typeface="Arimo"/>
            </a:endParaRPr>
          </a:p>
          <a:p>
            <a:pPr marL="734059" lvl="1" indent="-367030" algn="l">
              <a:spcBef>
                <a:spcPct val="0"/>
              </a:spcBef>
              <a:buFont typeface="Arial"/>
              <a:buChar char="•"/>
            </a:pPr>
            <a:r>
              <a:rPr lang="en-US" sz="4400" spc="84" dirty="0" err="1">
                <a:solidFill>
                  <a:schemeClr val="bg1"/>
                </a:solidFill>
                <a:latin typeface="Arimo"/>
              </a:rPr>
              <a:t>Qu'est-ce</a:t>
            </a:r>
            <a:r>
              <a:rPr lang="en-US" sz="4400" spc="84" dirty="0">
                <a:solidFill>
                  <a:schemeClr val="bg1"/>
                </a:solidFill>
                <a:latin typeface="Arimo"/>
              </a:rPr>
              <a:t> que </a:t>
            </a:r>
            <a:r>
              <a:rPr lang="en-US" sz="4400" spc="84" dirty="0" err="1">
                <a:solidFill>
                  <a:schemeClr val="bg1"/>
                </a:solidFill>
                <a:latin typeface="Arimo"/>
              </a:rPr>
              <a:t>cela</a:t>
            </a:r>
            <a:r>
              <a:rPr lang="en-US" sz="4400" spc="84" dirty="0">
                <a:solidFill>
                  <a:schemeClr val="bg1"/>
                </a:solidFill>
                <a:latin typeface="Arimo"/>
              </a:rPr>
              <a:t> </a:t>
            </a:r>
            <a:r>
              <a:rPr lang="en-US" sz="4400" spc="84" dirty="0" err="1">
                <a:solidFill>
                  <a:schemeClr val="bg1"/>
                </a:solidFill>
                <a:latin typeface="Arimo"/>
              </a:rPr>
              <a:t>m'apprend</a:t>
            </a:r>
            <a:r>
              <a:rPr lang="en-US" sz="4400" spc="84" dirty="0">
                <a:solidFill>
                  <a:schemeClr val="bg1"/>
                </a:solidFill>
                <a:latin typeface="Arimo"/>
              </a:rPr>
              <a:t> sur </a:t>
            </a:r>
            <a:r>
              <a:rPr lang="en-US" sz="4400" spc="84" dirty="0" err="1">
                <a:solidFill>
                  <a:schemeClr val="bg1"/>
                </a:solidFill>
                <a:latin typeface="Arimo"/>
              </a:rPr>
              <a:t>l'impact</a:t>
            </a:r>
            <a:r>
              <a:rPr lang="en-US" sz="4400" spc="84" dirty="0">
                <a:solidFill>
                  <a:schemeClr val="bg1"/>
                </a:solidFill>
                <a:latin typeface="Arimo"/>
              </a:rPr>
              <a:t> du </a:t>
            </a:r>
            <a:r>
              <a:rPr lang="en-US" sz="4400" spc="84" dirty="0" err="1">
                <a:solidFill>
                  <a:schemeClr val="bg1"/>
                </a:solidFill>
                <a:latin typeface="Arimo"/>
              </a:rPr>
              <a:t>mentorat</a:t>
            </a:r>
            <a:r>
              <a:rPr lang="en-US" sz="4400" spc="84" dirty="0">
                <a:solidFill>
                  <a:schemeClr val="bg1"/>
                </a:solidFill>
                <a:latin typeface="Arimo"/>
              </a:rPr>
              <a:t> sur le corps de Christ 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15521" y="1224080"/>
            <a:ext cx="15396079" cy="5790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69"/>
              </a:lnSpc>
            </a:pPr>
            <a:r>
              <a:rPr lang="en-US" sz="4800" spc="92" dirty="0">
                <a:solidFill>
                  <a:srgbClr val="FFFCA1"/>
                </a:solidFill>
                <a:latin typeface="League Spartan"/>
              </a:rPr>
              <a:t>QUESTIONS DE DISCUSSION EN PETIT GROUPE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8366282" y="9346765"/>
            <a:ext cx="1555435" cy="773792"/>
            <a:chOff x="0" y="0"/>
            <a:chExt cx="2073914" cy="1031723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139609"/>
              <a:ext cx="988511" cy="752504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042191" y="0"/>
              <a:ext cx="1031723" cy="10317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93554" y="11404"/>
            <a:ext cx="17700891" cy="9966369"/>
          </a:xfrm>
          <a:prstGeom prst="rect">
            <a:avLst/>
          </a:prstGeom>
          <a:solidFill>
            <a:srgbClr val="FDD05A"/>
          </a:solidFill>
        </p:spPr>
      </p:sp>
      <p:grpSp>
        <p:nvGrpSpPr>
          <p:cNvPr id="3" name="Group 3"/>
          <p:cNvGrpSpPr/>
          <p:nvPr/>
        </p:nvGrpSpPr>
        <p:grpSpPr>
          <a:xfrm>
            <a:off x="8138427" y="8751852"/>
            <a:ext cx="2286607" cy="1137532"/>
            <a:chOff x="0" y="0"/>
            <a:chExt cx="3048809" cy="151671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205236"/>
              <a:ext cx="1453186" cy="1106238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32099" y="0"/>
              <a:ext cx="1516710" cy="1516710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3373631" y="1285629"/>
            <a:ext cx="11540736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29"/>
              </a:lnSpc>
            </a:pPr>
            <a:r>
              <a:rPr lang="en-US" sz="6000" spc="82" dirty="0">
                <a:solidFill>
                  <a:srgbClr val="000000"/>
                </a:solidFill>
                <a:latin typeface="League Spartan"/>
              </a:rPr>
              <a:t>PARTAGER LES RÉSULTATS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0865" y="2781300"/>
            <a:ext cx="17046270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77240" lvl="1" indent="-388620">
              <a:buFont typeface="Arial"/>
              <a:buChar char="•"/>
            </a:pPr>
            <a:r>
              <a:rPr lang="en-US" sz="4800" spc="90" dirty="0" err="1">
                <a:latin typeface="Arimo"/>
              </a:rPr>
              <a:t>Désir</a:t>
            </a:r>
            <a:r>
              <a:rPr lang="en-US" sz="4800" spc="90" dirty="0">
                <a:latin typeface="Arimo"/>
              </a:rPr>
              <a:t> de </a:t>
            </a:r>
            <a:r>
              <a:rPr lang="en-US" sz="4800" spc="90" dirty="0" err="1">
                <a:latin typeface="Arimo"/>
              </a:rPr>
              <a:t>connexion</a:t>
            </a:r>
            <a:r>
              <a:rPr lang="en-US" sz="4800" spc="90" dirty="0">
                <a:latin typeface="Arimo"/>
              </a:rPr>
              <a:t> avec les </a:t>
            </a:r>
            <a:r>
              <a:rPr lang="en-US" sz="4800" spc="90" dirty="0" err="1">
                <a:latin typeface="Arimo"/>
              </a:rPr>
              <a:t>autres</a:t>
            </a:r>
            <a:endParaRPr lang="en-US" sz="4800" spc="90" dirty="0">
              <a:latin typeface="Arimo"/>
            </a:endParaRPr>
          </a:p>
          <a:p>
            <a:endParaRPr lang="en-US" sz="4800" spc="90" dirty="0">
              <a:latin typeface="Arimo"/>
            </a:endParaRPr>
          </a:p>
          <a:p>
            <a:pPr marL="777240" lvl="1" indent="-388620">
              <a:buFont typeface="Arial"/>
              <a:buChar char="•"/>
            </a:pPr>
            <a:r>
              <a:rPr lang="en-US" sz="4800" spc="90" dirty="0">
                <a:latin typeface="Arimo"/>
              </a:rPr>
              <a:t>Vivre dans </a:t>
            </a:r>
            <a:r>
              <a:rPr lang="en-US" sz="4800" spc="90" dirty="0" err="1">
                <a:latin typeface="Arimo"/>
              </a:rPr>
              <a:t>une</a:t>
            </a:r>
            <a:r>
              <a:rPr lang="en-US" sz="4800" spc="90" dirty="0">
                <a:latin typeface="Arimo"/>
              </a:rPr>
              <a:t> relation </a:t>
            </a:r>
            <a:r>
              <a:rPr lang="en-US" sz="4800" spc="90" dirty="0" err="1">
                <a:latin typeface="Arimo"/>
              </a:rPr>
              <a:t>d'alliance</a:t>
            </a:r>
            <a:r>
              <a:rPr lang="en-US" sz="4800" spc="90" dirty="0">
                <a:latin typeface="Arimo"/>
              </a:rPr>
              <a:t> avec Dieu, la </a:t>
            </a:r>
            <a:r>
              <a:rPr lang="en-US" sz="4800" spc="90" dirty="0" err="1">
                <a:latin typeface="Arimo"/>
              </a:rPr>
              <a:t>création</a:t>
            </a:r>
            <a:r>
              <a:rPr lang="en-US" sz="4800" spc="90" dirty="0">
                <a:latin typeface="Arimo"/>
              </a:rPr>
              <a:t>, et aimer son prochain </a:t>
            </a:r>
            <a:r>
              <a:rPr lang="en-US" sz="4800" spc="90" dirty="0" err="1">
                <a:latin typeface="Arimo"/>
              </a:rPr>
              <a:t>comme</a:t>
            </a:r>
            <a:r>
              <a:rPr lang="en-US" sz="4800" spc="90" dirty="0">
                <a:latin typeface="Arimo"/>
              </a:rPr>
              <a:t> </a:t>
            </a:r>
            <a:r>
              <a:rPr lang="en-US" sz="4800" spc="90" dirty="0" err="1">
                <a:latin typeface="Arimo"/>
              </a:rPr>
              <a:t>soi-même</a:t>
            </a:r>
            <a:endParaRPr lang="en-US" sz="4800" spc="90" dirty="0">
              <a:latin typeface="Arimo"/>
            </a:endParaRPr>
          </a:p>
          <a:p>
            <a:endParaRPr lang="en-US" sz="4800" spc="90" dirty="0">
              <a:latin typeface="Arimo"/>
            </a:endParaRPr>
          </a:p>
          <a:p>
            <a:pPr marL="777240" lvl="1" indent="-388620" algn="l">
              <a:buFont typeface="Arial"/>
              <a:buChar char="•"/>
            </a:pPr>
            <a:r>
              <a:rPr lang="en-US" sz="4800" spc="90" dirty="0">
                <a:latin typeface="Arimo"/>
              </a:rPr>
              <a:t>Nous </a:t>
            </a:r>
            <a:r>
              <a:rPr lang="en-US" sz="4800" spc="90" dirty="0" err="1">
                <a:latin typeface="Arimo"/>
              </a:rPr>
              <a:t>reflétons</a:t>
            </a:r>
            <a:r>
              <a:rPr lang="en-US" sz="4800" spc="90" dirty="0">
                <a:latin typeface="Arimo"/>
              </a:rPr>
              <a:t> </a:t>
            </a:r>
            <a:r>
              <a:rPr lang="en-US" sz="4800" spc="90" dirty="0" err="1">
                <a:latin typeface="Arimo"/>
              </a:rPr>
              <a:t>l'image</a:t>
            </a:r>
            <a:r>
              <a:rPr lang="en-US" sz="4800" spc="90" dirty="0">
                <a:latin typeface="Arimo"/>
              </a:rPr>
              <a:t> de Dieu dans </a:t>
            </a:r>
            <a:r>
              <a:rPr lang="en-US" sz="4800" spc="90" dirty="0" err="1">
                <a:latin typeface="Arimo"/>
              </a:rPr>
              <a:t>notre</a:t>
            </a:r>
            <a:r>
              <a:rPr lang="en-US" sz="4800" spc="90" dirty="0">
                <a:latin typeface="Arimo"/>
              </a:rPr>
              <a:t> </a:t>
            </a:r>
            <a:r>
              <a:rPr lang="en-US" sz="4800" spc="90" dirty="0" err="1">
                <a:latin typeface="Arimo"/>
              </a:rPr>
              <a:t>capacité</a:t>
            </a:r>
            <a:r>
              <a:rPr lang="en-US" sz="4800" spc="90" dirty="0">
                <a:latin typeface="Arimo"/>
              </a:rPr>
              <a:t> </a:t>
            </a:r>
            <a:r>
              <a:rPr lang="en-US" sz="4800" spc="90" dirty="0" err="1">
                <a:latin typeface="Arimo"/>
              </a:rPr>
              <a:t>à</a:t>
            </a:r>
            <a:r>
              <a:rPr lang="en-US" sz="4800" spc="90" dirty="0">
                <a:latin typeface="Arimo"/>
              </a:rPr>
              <a:t> </a:t>
            </a:r>
            <a:r>
              <a:rPr lang="en-US" sz="4800" spc="90" dirty="0" err="1">
                <a:latin typeface="Arimo"/>
              </a:rPr>
              <a:t>communiquer</a:t>
            </a:r>
            <a:r>
              <a:rPr lang="en-US" sz="4800" spc="90" dirty="0">
                <a:latin typeface="Arimo"/>
              </a:rPr>
              <a:t> et </a:t>
            </a:r>
            <a:r>
              <a:rPr lang="en-US" sz="4800" spc="90" dirty="0" err="1">
                <a:latin typeface="Arimo"/>
              </a:rPr>
              <a:t>notre</a:t>
            </a:r>
            <a:r>
              <a:rPr lang="en-US" sz="4800" spc="90" dirty="0">
                <a:latin typeface="Arimo"/>
              </a:rPr>
              <a:t> </a:t>
            </a:r>
            <a:r>
              <a:rPr lang="en-US" sz="4800" spc="90" dirty="0" err="1">
                <a:latin typeface="Arimo"/>
              </a:rPr>
              <a:t>désir</a:t>
            </a:r>
            <a:r>
              <a:rPr lang="en-US" sz="4800" spc="90" dirty="0">
                <a:latin typeface="Arimo"/>
              </a:rPr>
              <a:t> de le faire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1482</Words>
  <Application>Microsoft Macintosh PowerPoint</Application>
  <PresentationFormat>Personalizado</PresentationFormat>
  <Paragraphs>206</Paragraphs>
  <Slides>31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7" baseType="lpstr">
      <vt:lpstr>Arimo Bold</vt:lpstr>
      <vt:lpstr>Calibri</vt:lpstr>
      <vt:lpstr>League Spartan</vt:lpstr>
      <vt:lpstr>Arial</vt:lpstr>
      <vt:lpstr>Arimo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06 presentacion Mi</dc:title>
  <cp:lastModifiedBy>Evangelismo Mesoamérica Iglesia del Nazareno</cp:lastModifiedBy>
  <cp:revision>17</cp:revision>
  <dcterms:created xsi:type="dcterms:W3CDTF">2006-08-16T00:00:00Z</dcterms:created>
  <dcterms:modified xsi:type="dcterms:W3CDTF">2021-06-14T22:23:34Z</dcterms:modified>
  <dc:identifier>DAEgDmzaepA</dc:identifier>
</cp:coreProperties>
</file>