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4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Classic" pitchFamily="2" charset="77"/>
      <p:regular r:id="rId23"/>
    </p:embeddedFont>
    <p:embeddedFont>
      <p:font typeface="Montserrat Classic Bold" pitchFamily="2" charset="77"/>
      <p:regular r:id="rId23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3266" autoAdjust="0"/>
  </p:normalViewPr>
  <p:slideViewPr>
    <p:cSldViewPr>
      <p:cViewPr varScale="1">
        <p:scale>
          <a:sx n="75" d="100"/>
          <a:sy n="75" d="100"/>
        </p:scale>
        <p:origin x="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NUL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son Chupina" userId="d389cfca50cd21c9" providerId="LiveId" clId="{7A4E8EB9-0D42-E448-BE90-703A21A8898E}"/>
    <pc:docChg chg="undo custSel modSld">
      <pc:chgData name="Jerson Chupina" userId="d389cfca50cd21c9" providerId="LiveId" clId="{7A4E8EB9-0D42-E448-BE90-703A21A8898E}" dt="2021-07-01T17:54:45.052" v="11" actId="1076"/>
      <pc:docMkLst>
        <pc:docMk/>
      </pc:docMkLst>
      <pc:sldChg chg="modSp mod">
        <pc:chgData name="Jerson Chupina" userId="d389cfca50cd21c9" providerId="LiveId" clId="{7A4E8EB9-0D42-E448-BE90-703A21A8898E}" dt="2021-07-01T17:54:45.052" v="11" actId="1076"/>
        <pc:sldMkLst>
          <pc:docMk/>
          <pc:sldMk cId="2197196202" sldId="274"/>
        </pc:sldMkLst>
        <pc:spChg chg="mod">
          <ac:chgData name="Jerson Chupina" userId="d389cfca50cd21c9" providerId="LiveId" clId="{7A4E8EB9-0D42-E448-BE90-703A21A8898E}" dt="2021-07-01T17:54:45.052" v="11" actId="1076"/>
          <ac:spMkLst>
            <pc:docMk/>
            <pc:sldMk cId="2197196202" sldId="274"/>
            <ac:spMk id="6" creationId="{00000000-0000-0000-0000-000000000000}"/>
          </ac:spMkLst>
        </pc:spChg>
        <pc:spChg chg="mod">
          <ac:chgData name="Jerson Chupina" userId="d389cfca50cd21c9" providerId="LiveId" clId="{7A4E8EB9-0D42-E448-BE90-703A21A8898E}" dt="2021-07-01T17:54:45.052" v="11" actId="1076"/>
          <ac:spMkLst>
            <pc:docMk/>
            <pc:sldMk cId="2197196202" sldId="274"/>
            <ac:spMk id="7" creationId="{00000000-0000-0000-0000-000000000000}"/>
          </ac:spMkLst>
        </pc:spChg>
        <pc:spChg chg="mod">
          <ac:chgData name="Jerson Chupina" userId="d389cfca50cd21c9" providerId="LiveId" clId="{7A4E8EB9-0D42-E448-BE90-703A21A8898E}" dt="2021-07-01T17:54:45.052" v="11" actId="1076"/>
          <ac:spMkLst>
            <pc:docMk/>
            <pc:sldMk cId="2197196202" sldId="274"/>
            <ac:spMk id="8" creationId="{00000000-0000-0000-0000-000000000000}"/>
          </ac:spMkLst>
        </pc:spChg>
      </pc:sldChg>
      <pc:sldChg chg="delSp modSp mod">
        <pc:chgData name="Jerson Chupina" userId="d389cfca50cd21c9" providerId="LiveId" clId="{7A4E8EB9-0D42-E448-BE90-703A21A8898E}" dt="2021-07-01T17:54:37.169" v="10" actId="478"/>
        <pc:sldMkLst>
          <pc:docMk/>
          <pc:sldMk cId="2328807293" sldId="275"/>
        </pc:sldMkLst>
        <pc:spChg chg="mod">
          <ac:chgData name="Jerson Chupina" userId="d389cfca50cd21c9" providerId="LiveId" clId="{7A4E8EB9-0D42-E448-BE90-703A21A8898E}" dt="2021-07-01T17:54:34.309" v="9" actId="1076"/>
          <ac:spMkLst>
            <pc:docMk/>
            <pc:sldMk cId="2328807293" sldId="275"/>
            <ac:spMk id="5" creationId="{00000000-0000-0000-0000-000000000000}"/>
          </ac:spMkLst>
        </pc:spChg>
        <pc:spChg chg="mod">
          <ac:chgData name="Jerson Chupina" userId="d389cfca50cd21c9" providerId="LiveId" clId="{7A4E8EB9-0D42-E448-BE90-703A21A8898E}" dt="2021-07-01T17:54:34.309" v="9" actId="1076"/>
          <ac:spMkLst>
            <pc:docMk/>
            <pc:sldMk cId="2328807293" sldId="275"/>
            <ac:spMk id="6" creationId="{00000000-0000-0000-0000-000000000000}"/>
          </ac:spMkLst>
        </pc:spChg>
        <pc:spChg chg="mod">
          <ac:chgData name="Jerson Chupina" userId="d389cfca50cd21c9" providerId="LiveId" clId="{7A4E8EB9-0D42-E448-BE90-703A21A8898E}" dt="2021-07-01T17:54:34.309" v="9" actId="1076"/>
          <ac:spMkLst>
            <pc:docMk/>
            <pc:sldMk cId="2328807293" sldId="275"/>
            <ac:spMk id="7" creationId="{00000000-0000-0000-0000-000000000000}"/>
          </ac:spMkLst>
        </pc:spChg>
        <pc:picChg chg="del">
          <ac:chgData name="Jerson Chupina" userId="d389cfca50cd21c9" providerId="LiveId" clId="{7A4E8EB9-0D42-E448-BE90-703A21A8898E}" dt="2021-07-01T17:54:37.169" v="10" actId="478"/>
          <ac:picMkLst>
            <pc:docMk/>
            <pc:sldMk cId="2328807293" sldId="275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F60EC-1C85-4246-9798-A765951559CE}" type="datetimeFigureOut">
              <a:rPr lang="es-GT" smtClean="0"/>
              <a:t>8/07/21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AA723-DF95-9B46-BD94-2CCA09C7A9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116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A723-DF95-9B46-BD94-2CCA09C7A92B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734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A723-DF95-9B46-BD94-2CCA09C7A92B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932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AA723-DF95-9B46-BD94-2CCA09C7A92B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393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>
            <a:off x="9144000" y="-1006402"/>
            <a:ext cx="13636255" cy="909367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-648614" y="-3153328"/>
            <a:ext cx="14528981" cy="2131805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2700000">
            <a:off x="10406143" y="-1462339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57F6C4-C3CC-E247-8676-344C6DA66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843" y="7298476"/>
            <a:ext cx="3919648" cy="39196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33736" y="8352371"/>
            <a:ext cx="857290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4000" spc="40" dirty="0">
                <a:solidFill>
                  <a:srgbClr val="F8FBFD"/>
                </a:solidFill>
                <a:latin typeface="Montserrat Classic"/>
              </a:rPr>
              <a:t>Dr. </a:t>
            </a:r>
            <a:r>
              <a:rPr lang="en-US" sz="4000" spc="40" dirty="0" err="1">
                <a:solidFill>
                  <a:srgbClr val="F8FBFD"/>
                </a:solidFill>
                <a:latin typeface="Montserrat Classic"/>
              </a:rPr>
              <a:t>Filimão</a:t>
            </a:r>
            <a:r>
              <a:rPr lang="en-US" sz="4000" spc="40" dirty="0">
                <a:solidFill>
                  <a:srgbClr val="F8FBFD"/>
                </a:solidFill>
                <a:latin typeface="Montserrat Classic"/>
              </a:rPr>
              <a:t> </a:t>
            </a:r>
            <a:r>
              <a:rPr lang="en-US" sz="4000" spc="40" dirty="0" err="1">
                <a:solidFill>
                  <a:srgbClr val="F8FBFD"/>
                </a:solidFill>
                <a:latin typeface="Montserrat Classic"/>
              </a:rPr>
              <a:t>Chambo</a:t>
            </a:r>
            <a:endParaRPr lang="en-US" sz="4000" spc="40" dirty="0">
              <a:solidFill>
                <a:srgbClr val="F8FBFD"/>
              </a:solidFill>
              <a:latin typeface="Montserrat Classic"/>
            </a:endParaRPr>
          </a:p>
          <a:p>
            <a:pPr algn="ctr">
              <a:lnSpc>
                <a:spcPts val="4400"/>
              </a:lnSpc>
            </a:pPr>
            <a:r>
              <a:rPr lang="es-GT" sz="4000" spc="40" dirty="0">
                <a:solidFill>
                  <a:srgbClr val="F8FBFD"/>
                </a:solidFill>
                <a:latin typeface="Montserrat Classic"/>
              </a:rPr>
              <a:t>Surintendant général</a:t>
            </a:r>
            <a:endParaRPr lang="en-US" sz="4000" spc="40" dirty="0">
              <a:solidFill>
                <a:srgbClr val="F8FBFD"/>
              </a:solidFill>
              <a:latin typeface="Montserrat Class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33539" y="3238500"/>
            <a:ext cx="11573294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97BCC7"/>
                </a:solidFill>
                <a:latin typeface="Montserrat Classic Bold"/>
              </a:rPr>
              <a:t>DIRIGER NOUS-MÊMES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6465213" y="-9040983"/>
            <a:ext cx="2407019" cy="17276940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3" name="AutoShape 3"/>
          <p:cNvSpPr/>
          <p:nvPr/>
        </p:nvSpPr>
        <p:spPr>
          <a:xfrm rot="-2700000">
            <a:off x="14703490" y="9789461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7072753" y="-1817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903260" y="2038128"/>
            <a:ext cx="1648148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50" dirty="0">
                <a:solidFill>
                  <a:srgbClr val="97BCC7"/>
                </a:solidFill>
                <a:latin typeface="Montserrat Classic Bold"/>
              </a:rPr>
              <a:t>Leadership Spirituel</a:t>
            </a:r>
          </a:p>
          <a:p>
            <a:pPr algn="ctr"/>
            <a:r>
              <a:rPr lang="en-US" sz="6000" spc="-50" dirty="0">
                <a:solidFill>
                  <a:srgbClr val="97BCC7"/>
                </a:solidFill>
                <a:latin typeface="Montserrat Classic Bold"/>
              </a:rPr>
              <a:t>et Auto-</a:t>
            </a:r>
            <a:r>
              <a:rPr lang="en-US" sz="6000" spc="-50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6000" spc="-50" dirty="0">
                <a:solidFill>
                  <a:srgbClr val="97BCC7"/>
                </a:solidFill>
                <a:latin typeface="Montserrat Classic Bold"/>
              </a:rPr>
              <a:t> du Leader</a:t>
            </a:r>
          </a:p>
          <a:p>
            <a:pPr algn="ctr"/>
            <a:endParaRPr lang="en-US" sz="6000" spc="-50" dirty="0">
              <a:solidFill>
                <a:srgbClr val="97BCC7"/>
              </a:solidFill>
              <a:latin typeface="Montserrat Classic Bold"/>
            </a:endParaRPr>
          </a:p>
          <a:p>
            <a:pPr algn="l"/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Le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soin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personnel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est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“un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acte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d’adoration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,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honorant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Dieu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en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prenant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soin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de son corps,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sa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pensée et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ses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6" dirty="0" err="1">
                <a:solidFill>
                  <a:srgbClr val="97BCC7"/>
                </a:solidFill>
                <a:latin typeface="Montserrat Classic"/>
              </a:rPr>
              <a:t>émotions</a:t>
            </a:r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.”    </a:t>
            </a:r>
          </a:p>
          <a:p>
            <a:pPr algn="l"/>
            <a:endParaRPr lang="en-US" sz="4800" spc="-36" dirty="0">
              <a:solidFill>
                <a:srgbClr val="97BCC7"/>
              </a:solidFill>
              <a:latin typeface="Montserrat Classic"/>
            </a:endParaRPr>
          </a:p>
          <a:p>
            <a:pPr algn="r"/>
            <a:r>
              <a:rPr lang="en-US" sz="4800" spc="-36" dirty="0">
                <a:solidFill>
                  <a:srgbClr val="97BCC7"/>
                </a:solidFill>
                <a:latin typeface="Montserrat Classic"/>
              </a:rPr>
              <a:t> Joe Gorman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5FFB68-E7A1-874C-9225-A87D3FB22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155" y="8787709"/>
            <a:ext cx="2023845" cy="20238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6465213" y="-9040983"/>
            <a:ext cx="2407019" cy="17276940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3" name="AutoShape 3"/>
          <p:cNvSpPr/>
          <p:nvPr/>
        </p:nvSpPr>
        <p:spPr>
          <a:xfrm rot="-2700000">
            <a:off x="14703490" y="9789461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7072753" y="-1817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1012561" y="2375163"/>
            <a:ext cx="16656161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Leadership Spirituel et Auto-</a:t>
            </a:r>
            <a:r>
              <a:rPr lang="en-US" sz="5400" spc="-34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 du Leader</a:t>
            </a:r>
          </a:p>
          <a:p>
            <a:pPr algn="ctr">
              <a:lnSpc>
                <a:spcPts val="5040"/>
              </a:lnSpc>
            </a:pPr>
            <a:endParaRPr lang="en-US" sz="5400" spc="-34" dirty="0">
              <a:solidFill>
                <a:srgbClr val="97BCC7"/>
              </a:solidFill>
              <a:latin typeface="Montserrat Classic Bold"/>
            </a:endParaRPr>
          </a:p>
          <a:p>
            <a:pPr algn="l"/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“Prendre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soin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soi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n'est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jamais un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acte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égoïste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–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c'est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simplement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une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bonne gestion du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seul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don que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j'ai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, le don que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j'ai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été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mis sur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terre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pour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offrir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aux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autres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.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Chaque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fois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que nous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pouvons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écouter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notre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vrai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moi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et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lui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donner le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soin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qu'il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requiert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, nous le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faisons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non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seulement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pour nous-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mêmes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mais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pour les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nombreux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autres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dont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nous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touchons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la vie.”    </a:t>
            </a:r>
          </a:p>
          <a:p>
            <a:pPr algn="l"/>
            <a:endParaRPr lang="en-US" sz="4000" spc="-36" dirty="0">
              <a:solidFill>
                <a:srgbClr val="97BCC7"/>
              </a:solidFill>
              <a:latin typeface="Montserrat Classic"/>
            </a:endParaRPr>
          </a:p>
          <a:p>
            <a:pPr algn="r"/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                               Parker Palmer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8A1905-D369-034A-9154-B93822785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155" y="8787709"/>
            <a:ext cx="2023845" cy="20238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8797339" y="1232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1323283" y="1028700"/>
            <a:ext cx="15440717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Leadership Spirituel et </a:t>
            </a:r>
          </a:p>
          <a:p>
            <a:pPr algn="ctr">
              <a:lnSpc>
                <a:spcPts val="5759"/>
              </a:lnSpc>
            </a:pP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Auto-</a:t>
            </a:r>
            <a:r>
              <a:rPr lang="en-US" sz="5400" spc="-34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 du Leader</a:t>
            </a:r>
          </a:p>
          <a:p>
            <a:pPr algn="ctr">
              <a:lnSpc>
                <a:spcPts val="4079"/>
              </a:lnSpc>
            </a:pPr>
            <a:endParaRPr lang="en-US" sz="4400" spc="-48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4680"/>
              </a:lnSpc>
            </a:pP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Je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prie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que “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prospères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à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tous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égards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et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sois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en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bonne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santé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,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comme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prospère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l'état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de ton âme.” </a:t>
            </a:r>
          </a:p>
          <a:p>
            <a:pPr>
              <a:lnSpc>
                <a:spcPts val="4679"/>
              </a:lnSpc>
            </a:pP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(3 Jean 2)</a:t>
            </a:r>
          </a:p>
          <a:p>
            <a:pPr>
              <a:lnSpc>
                <a:spcPts val="3719"/>
              </a:lnSpc>
            </a:pPr>
            <a:endParaRPr lang="en-US" sz="3600" spc="-38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3719"/>
              </a:lnSpc>
            </a:pPr>
            <a:endParaRPr lang="en-US" sz="3600" spc="-38" dirty="0">
              <a:solidFill>
                <a:srgbClr val="FFFFFF"/>
              </a:solidFill>
              <a:latin typeface="Montserrat Classi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30484" y="5143500"/>
            <a:ext cx="4227031" cy="35507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C2C453-0B9C-6A4A-99A5-BAAA0D53B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8" y="8039100"/>
            <a:ext cx="2874224" cy="2874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8797339" y="1232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1219200" y="966133"/>
            <a:ext cx="15354301" cy="512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Leadership Spirituel et Auto-</a:t>
            </a:r>
            <a:r>
              <a:rPr lang="en-US" sz="5400" spc="-34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 du Leader</a:t>
            </a:r>
          </a:p>
          <a:p>
            <a:pPr algn="ctr">
              <a:lnSpc>
                <a:spcPts val="4079"/>
              </a:lnSpc>
            </a:pPr>
            <a:endParaRPr lang="en-US" sz="4400" spc="-48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3719"/>
              </a:lnSpc>
            </a:pPr>
            <a:endParaRPr lang="en-US" sz="4400" spc="-48" dirty="0">
              <a:solidFill>
                <a:srgbClr val="FFFFFF"/>
              </a:solidFill>
              <a:latin typeface="Montserrat Classic Bold"/>
            </a:endParaRPr>
          </a:p>
          <a:p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Permettre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aux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autres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de faire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partie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notre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voyage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est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une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expression de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confiance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en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Dieu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qu'il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peut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utiliser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les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autres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pour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répondre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à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nos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besoins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de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santé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spirituelle, physique et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mentale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7637E7-F081-B148-86E7-9569C682A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1" b="56638"/>
          <a:stretch/>
        </p:blipFill>
        <p:spPr>
          <a:xfrm>
            <a:off x="10527180" y="4914232"/>
            <a:ext cx="5448300" cy="4495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ABDE34-B524-A648-A7CB-C791F14E2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8" y="8039100"/>
            <a:ext cx="2874224" cy="2874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332753" y="-5568370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-3005235" y="2349256"/>
            <a:ext cx="6665510" cy="50247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723900" y="1451384"/>
            <a:ext cx="16840200" cy="4675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Leadership Spirituel et </a:t>
            </a:r>
            <a:r>
              <a:rPr lang="en-US" sz="5400" spc="-34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 </a:t>
            </a:r>
          </a:p>
          <a:p>
            <a:pPr algn="ctr"/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Personnel du Leader</a:t>
            </a:r>
          </a:p>
          <a:p>
            <a:pPr algn="ctr">
              <a:lnSpc>
                <a:spcPts val="3839"/>
              </a:lnSpc>
            </a:pPr>
            <a:endParaRPr lang="en-US" sz="4400" spc="-48" dirty="0">
              <a:solidFill>
                <a:srgbClr val="FFFFFF"/>
              </a:solidFill>
              <a:latin typeface="Montserrat Classic Bold"/>
            </a:endParaRPr>
          </a:p>
          <a:p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Être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une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communauté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où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les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autres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peuvent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trouver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la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guérison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est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un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signe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de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notre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volonté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de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participer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avec Dieu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à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son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œuvre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. Nous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sommes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créés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pour vivre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en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3200" spc="-35" dirty="0" err="1">
                <a:solidFill>
                  <a:srgbClr val="97BCC7"/>
                </a:solidFill>
                <a:latin typeface="Montserrat Classic"/>
              </a:rPr>
              <a:t>communauté</a:t>
            </a:r>
            <a:r>
              <a:rPr lang="en-US" sz="3200" spc="-35" dirty="0">
                <a:solidFill>
                  <a:srgbClr val="97BCC7"/>
                </a:solidFill>
                <a:latin typeface="Montserrat Classic"/>
              </a:rPr>
              <a:t>.</a:t>
            </a:r>
          </a:p>
          <a:p>
            <a:pPr>
              <a:lnSpc>
                <a:spcPts val="3600"/>
              </a:lnSpc>
            </a:pPr>
            <a:endParaRPr lang="en-US" sz="3200" spc="-35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3479"/>
              </a:lnSpc>
            </a:pPr>
            <a:endParaRPr lang="en-US" sz="3200" spc="-35" dirty="0">
              <a:solidFill>
                <a:srgbClr val="FFFFFF"/>
              </a:solidFill>
              <a:latin typeface="Montserrat Classic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E74EFB-430A-5E49-988A-9714DE208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3" r="2593" b="20814"/>
          <a:stretch/>
        </p:blipFill>
        <p:spPr>
          <a:xfrm>
            <a:off x="3962400" y="5905500"/>
            <a:ext cx="10020300" cy="26975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A74DB0-F408-7D4A-90E2-36BB1A4F4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8" y="8039100"/>
            <a:ext cx="2874224" cy="28742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609601" y="752475"/>
            <a:ext cx="16992600" cy="4953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Leadership Spirituel et </a:t>
            </a:r>
            <a:r>
              <a:rPr lang="en-US" sz="5400" spc="-34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 </a:t>
            </a:r>
          </a:p>
          <a:p>
            <a:pPr algn="ctr"/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Personnel du Leader</a:t>
            </a:r>
          </a:p>
          <a:p>
            <a:pPr algn="ctr">
              <a:lnSpc>
                <a:spcPts val="3839"/>
              </a:lnSpc>
            </a:pPr>
            <a:endParaRPr lang="en-US" sz="4400" spc="-48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3600"/>
              </a:lnSpc>
            </a:pPr>
            <a:endParaRPr lang="en-US" sz="4400" spc="-48" dirty="0">
              <a:solidFill>
                <a:srgbClr val="FFFFFF"/>
              </a:solidFill>
              <a:latin typeface="Montserrat Classic Bold"/>
            </a:endParaRPr>
          </a:p>
          <a:p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Nous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appartenons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ensemble; nous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formons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le Corps de Christ, et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à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cause de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cela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, nous nous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portons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les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uns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les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autres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et le monde dans des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prières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97BCC7"/>
                </a:solidFill>
                <a:latin typeface="Montserrat Classic"/>
              </a:rPr>
              <a:t>d'intercession</a:t>
            </a:r>
            <a:r>
              <a:rPr lang="en-US" sz="4000" spc="-36" dirty="0">
                <a:solidFill>
                  <a:srgbClr val="97BCC7"/>
                </a:solidFill>
                <a:latin typeface="Montserrat Classic"/>
              </a:rPr>
              <a:t>.</a:t>
            </a:r>
          </a:p>
          <a:p>
            <a:pPr>
              <a:lnSpc>
                <a:spcPts val="4079"/>
              </a:lnSpc>
            </a:pPr>
            <a:endParaRPr lang="en-US" sz="3200" spc="-34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19B5F090-70B4-F74C-BDB0-CC089684969F}"/>
              </a:ext>
            </a:extLst>
          </p:cNvPr>
          <p:cNvSpPr/>
          <p:nvPr/>
        </p:nvSpPr>
        <p:spPr>
          <a:xfrm rot="-2700000">
            <a:off x="-3332753" y="-5568370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2F1274B0-8AD0-C44B-98FD-6274CBA41337}"/>
              </a:ext>
            </a:extLst>
          </p:cNvPr>
          <p:cNvSpPr/>
          <p:nvPr/>
        </p:nvSpPr>
        <p:spPr>
          <a:xfrm rot="-2700000">
            <a:off x="-3005235" y="2349256"/>
            <a:ext cx="6665510" cy="50247"/>
          </a:xfrm>
          <a:prstGeom prst="rect">
            <a:avLst/>
          </a:prstGeom>
          <a:solidFill>
            <a:srgbClr val="FAFF00"/>
          </a:solidFill>
        </p:spPr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256BADD1-C2B3-4745-8B62-DCF3F49E5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34800" y="5659449"/>
            <a:ext cx="3477644" cy="34776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E89A72-17FA-E542-B6BC-70236A29B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8" y="8039100"/>
            <a:ext cx="2874224" cy="28742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762000" y="2777706"/>
            <a:ext cx="16764000" cy="3942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spc="-42" dirty="0">
                <a:solidFill>
                  <a:schemeClr val="bg1"/>
                </a:solidFill>
                <a:latin typeface="Montserrat Classic Bold"/>
              </a:rPr>
              <a:t>Questions </a:t>
            </a:r>
            <a:r>
              <a:rPr lang="en-US" sz="7200" b="1" spc="-42" dirty="0" err="1">
                <a:solidFill>
                  <a:schemeClr val="bg1"/>
                </a:solidFill>
                <a:latin typeface="Montserrat Classic Bold"/>
              </a:rPr>
              <a:t>en</a:t>
            </a:r>
            <a:r>
              <a:rPr lang="en-US" sz="7200" b="1" spc="-42" dirty="0">
                <a:solidFill>
                  <a:schemeClr val="bg1"/>
                </a:solidFill>
                <a:latin typeface="Montserrat Classic Bold"/>
              </a:rPr>
              <a:t> petits groups</a:t>
            </a:r>
          </a:p>
          <a:p>
            <a:pPr algn="ctr">
              <a:lnSpc>
                <a:spcPts val="4079"/>
              </a:lnSpc>
            </a:pPr>
            <a:endParaRPr lang="en-US" sz="4400" spc="-48" dirty="0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3600"/>
              </a:lnSpc>
            </a:pPr>
            <a:endParaRPr lang="en-US" sz="4400" spc="-48" dirty="0">
              <a:solidFill>
                <a:srgbClr val="97BCC7"/>
              </a:solidFill>
              <a:latin typeface="Montserrat Classic Bold"/>
            </a:endParaRPr>
          </a:p>
          <a:p>
            <a:pPr algn="ctr"/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Quelles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qualités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doit-on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rechercher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chez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une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personne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à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qui on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s'ouvre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?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19B5F090-70B4-F74C-BDB0-CC089684969F}"/>
              </a:ext>
            </a:extLst>
          </p:cNvPr>
          <p:cNvSpPr/>
          <p:nvPr/>
        </p:nvSpPr>
        <p:spPr>
          <a:xfrm rot="-2700000">
            <a:off x="-3332753" y="-5568370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2F1274B0-8AD0-C44B-98FD-6274CBA41337}"/>
              </a:ext>
            </a:extLst>
          </p:cNvPr>
          <p:cNvSpPr/>
          <p:nvPr/>
        </p:nvSpPr>
        <p:spPr>
          <a:xfrm rot="-2700000">
            <a:off x="-3005235" y="2349256"/>
            <a:ext cx="6665510" cy="50247"/>
          </a:xfrm>
          <a:prstGeom prst="rect">
            <a:avLst/>
          </a:prstGeom>
          <a:solidFill>
            <a:srgbClr val="FAFF00"/>
          </a:solidFill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529286-A263-B343-B47D-74FF87AC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8" y="8039100"/>
            <a:ext cx="2874224" cy="28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5931644" y="5740161"/>
            <a:ext cx="13636255" cy="909367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647745" y="-6383406"/>
            <a:ext cx="16048215" cy="2026736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2700000">
            <a:off x="15317945" y="8527821"/>
            <a:ext cx="3882710" cy="3975558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6" name="AutoShape 6"/>
          <p:cNvSpPr/>
          <p:nvPr/>
        </p:nvSpPr>
        <p:spPr>
          <a:xfrm rot="-2700000">
            <a:off x="-759148" y="-3785083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8" name="TextBox 8"/>
          <p:cNvSpPr txBox="1"/>
          <p:nvPr/>
        </p:nvSpPr>
        <p:spPr>
          <a:xfrm>
            <a:off x="1782331" y="2955721"/>
            <a:ext cx="14723338" cy="437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6600" spc="-34" dirty="0">
                <a:solidFill>
                  <a:srgbClr val="97BCC7"/>
                </a:solidFill>
                <a:latin typeface="Montserrat Classic Bold"/>
              </a:rPr>
              <a:t>Leadership et </a:t>
            </a:r>
            <a:r>
              <a:rPr lang="en-US" sz="6600" spc="-34" dirty="0" err="1">
                <a:solidFill>
                  <a:srgbClr val="97BCC7"/>
                </a:solidFill>
                <a:latin typeface="Montserrat Classic Bold"/>
              </a:rPr>
              <a:t>Héritage</a:t>
            </a:r>
            <a:endParaRPr lang="en-US" sz="6600" spc="-34" dirty="0">
              <a:solidFill>
                <a:srgbClr val="97BCC7"/>
              </a:solidFill>
              <a:latin typeface="Montserrat Classic Bold"/>
            </a:endParaRPr>
          </a:p>
          <a:p>
            <a:pPr algn="ctr">
              <a:lnSpc>
                <a:spcPts val="4079"/>
              </a:lnSpc>
            </a:pPr>
            <a:endParaRPr lang="en-US" sz="6600" spc="-34" dirty="0">
              <a:solidFill>
                <a:srgbClr val="97BCC7"/>
              </a:solidFill>
              <a:latin typeface="Montserrat Classic Bold"/>
            </a:endParaRPr>
          </a:p>
          <a:p>
            <a:pPr algn="ctr"/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Souvenez-vous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de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vos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conducteurs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qui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vous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ont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annoncé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la parole de Dieu;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considérez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quelle a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été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la fin de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leur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vie, et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imitez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leur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5400" spc="-33" dirty="0" err="1">
                <a:solidFill>
                  <a:srgbClr val="97BCC7"/>
                </a:solidFill>
                <a:latin typeface="Montserrat Classic"/>
              </a:rPr>
              <a:t>foi</a:t>
            </a:r>
            <a:r>
              <a:rPr lang="en-US" sz="5400" spc="-33" dirty="0">
                <a:solidFill>
                  <a:srgbClr val="97BCC7"/>
                </a:solidFill>
                <a:latin typeface="Montserrat Classic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C97B83-A852-AC42-A889-6122B5F0E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067" y="7886700"/>
            <a:ext cx="3331424" cy="3331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6465213" y="-9040983"/>
            <a:ext cx="2407019" cy="17276940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3" name="AutoShape 3"/>
          <p:cNvSpPr/>
          <p:nvPr/>
        </p:nvSpPr>
        <p:spPr>
          <a:xfrm rot="-2700000">
            <a:off x="14703490" y="9789461"/>
            <a:ext cx="5930465" cy="6072282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4" name="AutoShape 4"/>
          <p:cNvSpPr/>
          <p:nvPr/>
        </p:nvSpPr>
        <p:spPr>
          <a:xfrm rot="-2700000">
            <a:off x="17072753" y="-1817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990601" y="1067595"/>
            <a:ext cx="16344900" cy="7471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55" dirty="0" err="1">
                <a:solidFill>
                  <a:srgbClr val="97BCC7"/>
                </a:solidFill>
                <a:latin typeface="Montserrat Classic Bold"/>
              </a:rPr>
              <a:t>Qu’est-ce</a:t>
            </a:r>
            <a:r>
              <a:rPr lang="en-US" sz="6000" spc="-55" dirty="0">
                <a:solidFill>
                  <a:srgbClr val="97BCC7"/>
                </a:solidFill>
                <a:latin typeface="Montserrat Classic Bold"/>
              </a:rPr>
              <a:t> que le Leadership Personnel?</a:t>
            </a:r>
          </a:p>
          <a:p>
            <a:pPr algn="ctr">
              <a:lnSpc>
                <a:spcPts val="4079"/>
              </a:lnSpc>
            </a:pPr>
            <a:endParaRPr lang="en-US" sz="5500" spc="-55" dirty="0">
              <a:solidFill>
                <a:srgbClr val="FFFFFF"/>
              </a:solidFill>
              <a:latin typeface="Montserrat Classic Bold"/>
            </a:endParaRPr>
          </a:p>
          <a:p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C’est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un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processus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d’apprentissage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à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se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diriger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soi-même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.</a:t>
            </a:r>
          </a:p>
          <a:p>
            <a:endParaRPr lang="en-US" sz="4800" spc="-33" dirty="0">
              <a:solidFill>
                <a:srgbClr val="97BCC7"/>
              </a:solidFill>
              <a:latin typeface="Montserrat Classic"/>
            </a:endParaRPr>
          </a:p>
          <a:p>
            <a:pPr marL="863599" lvl="1" indent="-431800">
              <a:buFont typeface="Arial"/>
              <a:buChar char="•"/>
            </a:pP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Comprendre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qui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tu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es.</a:t>
            </a:r>
          </a:p>
          <a:p>
            <a:pPr marL="863599" lvl="1" indent="-431800">
              <a:buFont typeface="Arial"/>
              <a:buChar char="•"/>
            </a:pP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Identifier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tes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experiences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désirées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et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te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diriger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vers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800" spc="-33" dirty="0" err="1">
                <a:solidFill>
                  <a:srgbClr val="97BCC7"/>
                </a:solidFill>
                <a:latin typeface="Montserrat Classic"/>
              </a:rPr>
              <a:t>elles</a:t>
            </a:r>
            <a:r>
              <a:rPr lang="en-US" sz="4800" spc="-33" dirty="0">
                <a:solidFill>
                  <a:srgbClr val="97BCC7"/>
                </a:solidFill>
                <a:latin typeface="Montserrat Classic"/>
              </a:rPr>
              <a:t>.</a:t>
            </a:r>
          </a:p>
          <a:p>
            <a:pPr marL="431799" lvl="1">
              <a:lnSpc>
                <a:spcPts val="4799"/>
              </a:lnSpc>
            </a:pPr>
            <a:endParaRPr lang="en-US" sz="3999" spc="-3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079"/>
              </a:lnSpc>
            </a:pPr>
            <a:endParaRPr lang="en-US" sz="3999" spc="-3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079"/>
              </a:lnSpc>
            </a:pPr>
            <a:endParaRPr lang="en-US" sz="3999" spc="-39" dirty="0">
              <a:solidFill>
                <a:srgbClr val="FFFFFF"/>
              </a:solidFill>
              <a:latin typeface="Montserrat Classic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16000" y="6355902"/>
            <a:ext cx="1345846" cy="28635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7802C3-70E1-C743-9FF0-9F9B992C6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19900"/>
            <a:ext cx="3919648" cy="3919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5556670" y="-217854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6166727" y="-210756"/>
            <a:ext cx="7581543" cy="5011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3393802">
            <a:off x="5731713" y="5779353"/>
            <a:ext cx="43907" cy="11716373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3440572">
            <a:off x="-2432366" y="9709314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8" name="TextBox 8"/>
          <p:cNvSpPr txBox="1"/>
          <p:nvPr/>
        </p:nvSpPr>
        <p:spPr>
          <a:xfrm>
            <a:off x="990601" y="1966912"/>
            <a:ext cx="16268700" cy="8040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6000" spc="-52" dirty="0" err="1">
                <a:solidFill>
                  <a:schemeClr val="bg1"/>
                </a:solidFill>
                <a:latin typeface="Montserrat Classic Bold"/>
              </a:rPr>
              <a:t>Pouquoi</a:t>
            </a:r>
            <a:r>
              <a:rPr lang="en-US" sz="6000" spc="-52" dirty="0">
                <a:solidFill>
                  <a:schemeClr val="bg1"/>
                </a:solidFill>
                <a:latin typeface="Montserrat Classic Bold"/>
              </a:rPr>
              <a:t> </a:t>
            </a:r>
            <a:r>
              <a:rPr lang="en-US" sz="6000" spc="-52" dirty="0" err="1">
                <a:solidFill>
                  <a:schemeClr val="bg1"/>
                </a:solidFill>
                <a:latin typeface="Montserrat Classic Bold"/>
              </a:rPr>
              <a:t>c’est</a:t>
            </a:r>
            <a:r>
              <a:rPr lang="en-US" sz="6000" spc="-52" dirty="0">
                <a:solidFill>
                  <a:schemeClr val="bg1"/>
                </a:solidFill>
                <a:latin typeface="Montserrat Classic Bold"/>
              </a:rPr>
              <a:t> important de se </a:t>
            </a:r>
            <a:r>
              <a:rPr lang="en-US" sz="6000" spc="-52" dirty="0" err="1">
                <a:solidFill>
                  <a:schemeClr val="bg1"/>
                </a:solidFill>
                <a:latin typeface="Montserrat Classic Bold"/>
              </a:rPr>
              <a:t>diriger</a:t>
            </a:r>
            <a:r>
              <a:rPr lang="en-US" sz="6000" spc="-52" dirty="0">
                <a:solidFill>
                  <a:schemeClr val="bg1"/>
                </a:solidFill>
                <a:latin typeface="Montserrat Classic Bold"/>
              </a:rPr>
              <a:t>?</a:t>
            </a:r>
          </a:p>
          <a:p>
            <a:pPr algn="ctr">
              <a:lnSpc>
                <a:spcPts val="4079"/>
              </a:lnSpc>
            </a:pPr>
            <a:endParaRPr lang="en-US" sz="5200" spc="-52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4800"/>
              </a:lnSpc>
            </a:pP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Tu ne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peux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pas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diriger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les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autres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si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tu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ne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te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diriges pas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toi-même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.</a:t>
            </a:r>
          </a:p>
          <a:p>
            <a:pPr>
              <a:lnSpc>
                <a:spcPts val="4800"/>
              </a:lnSpc>
            </a:pPr>
            <a:endParaRPr lang="en-US" sz="4400" spc="-39" dirty="0">
              <a:solidFill>
                <a:srgbClr val="97BCC7"/>
              </a:solidFill>
              <a:latin typeface="Montserrat Classic Bold"/>
            </a:endParaRPr>
          </a:p>
          <a:p>
            <a:pPr>
              <a:lnSpc>
                <a:spcPts val="5040"/>
              </a:lnSpc>
            </a:pP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”Un leader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conçoit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des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voies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et des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objectifs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pour les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suiveurs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qu'ils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n'auraient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peut-être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pas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eux-mêmes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9" dirty="0" err="1">
                <a:solidFill>
                  <a:srgbClr val="97BCC7"/>
                </a:solidFill>
                <a:latin typeface="Montserrat Classic Bold"/>
              </a:rPr>
              <a:t>rêvés</a:t>
            </a: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 possible.”</a:t>
            </a:r>
          </a:p>
          <a:p>
            <a:pPr>
              <a:lnSpc>
                <a:spcPts val="5040"/>
              </a:lnSpc>
            </a:pPr>
            <a:endParaRPr lang="en-US" sz="4400" spc="-39" dirty="0">
              <a:solidFill>
                <a:srgbClr val="97BCC7"/>
              </a:solidFill>
              <a:latin typeface="Montserrat Classic Bold"/>
            </a:endParaRPr>
          </a:p>
          <a:p>
            <a:pPr algn="r">
              <a:lnSpc>
                <a:spcPts val="5040"/>
              </a:lnSpc>
            </a:pPr>
            <a:r>
              <a:rPr lang="en-US" sz="4400" spc="-39" dirty="0">
                <a:solidFill>
                  <a:srgbClr val="97BCC7"/>
                </a:solidFill>
                <a:latin typeface="Montserrat Classic Bold"/>
              </a:rPr>
              <a:t>Reuel Khoza</a:t>
            </a:r>
          </a:p>
          <a:p>
            <a:pPr>
              <a:lnSpc>
                <a:spcPts val="4800"/>
              </a:lnSpc>
            </a:pPr>
            <a:endParaRPr lang="en-US" sz="4000" spc="-40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4079"/>
              </a:lnSpc>
            </a:pPr>
            <a:endParaRPr lang="en-US" sz="4000" spc="-40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4079"/>
              </a:lnSpc>
            </a:pPr>
            <a:endParaRPr lang="en-US" sz="4000" spc="-40" dirty="0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06105" y="7246968"/>
            <a:ext cx="2641526" cy="21462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5AE0E3-6BE1-064A-8589-D0192AF34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15" y="8391274"/>
            <a:ext cx="2507827" cy="25078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5556670" y="-217854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6166727" y="-210756"/>
            <a:ext cx="7581543" cy="5011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3393802">
            <a:off x="5731713" y="5779353"/>
            <a:ext cx="43907" cy="11716373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3440572">
            <a:off x="-2432366" y="9709314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8" name="TextBox 8"/>
          <p:cNvSpPr txBox="1"/>
          <p:nvPr/>
        </p:nvSpPr>
        <p:spPr>
          <a:xfrm>
            <a:off x="1028699" y="2883907"/>
            <a:ext cx="16230600" cy="4519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spc="-42" dirty="0">
                <a:solidFill>
                  <a:schemeClr val="bg1"/>
                </a:solidFill>
                <a:latin typeface="Montserrat Classic Bold"/>
              </a:rPr>
              <a:t>Questions </a:t>
            </a:r>
            <a:r>
              <a:rPr lang="en-US" sz="7200" b="1" spc="-42" dirty="0" err="1">
                <a:solidFill>
                  <a:schemeClr val="bg1"/>
                </a:solidFill>
                <a:latin typeface="Montserrat Classic Bold"/>
              </a:rPr>
              <a:t>en</a:t>
            </a:r>
            <a:r>
              <a:rPr lang="en-US" sz="7200" b="1" spc="-42" dirty="0">
                <a:solidFill>
                  <a:schemeClr val="bg1"/>
                </a:solidFill>
                <a:latin typeface="Montserrat Classic Bold"/>
              </a:rPr>
              <a:t> petits groups</a:t>
            </a:r>
          </a:p>
          <a:p>
            <a:pPr algn="ctr">
              <a:lnSpc>
                <a:spcPts val="5040"/>
              </a:lnSpc>
            </a:pPr>
            <a:endParaRPr lang="en-US" sz="3800" spc="-42" dirty="0">
              <a:solidFill>
                <a:srgbClr val="FFFFFF"/>
              </a:solidFill>
              <a:latin typeface="Montserrat Classic Bold"/>
            </a:endParaRPr>
          </a:p>
          <a:p>
            <a:pPr algn="ctr"/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Quels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sont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les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avantages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de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l’auto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et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quels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6000" spc="-42" dirty="0" err="1">
                <a:solidFill>
                  <a:srgbClr val="97BCC7"/>
                </a:solidFill>
                <a:latin typeface="Montserrat Classic Bold"/>
              </a:rPr>
              <a:t>sont</a:t>
            </a:r>
            <a:r>
              <a:rPr lang="en-US" sz="6000" spc="-42" dirty="0">
                <a:solidFill>
                  <a:srgbClr val="97BCC7"/>
                </a:solidFill>
                <a:latin typeface="Montserrat Classic Bold"/>
              </a:rPr>
              <a:t> les dangers de ne pas le faire 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0B8316-D858-464C-BBB7-1CEBCF7B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15" y="8391274"/>
            <a:ext cx="2507827" cy="25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4166779" y="-5141853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8797339" y="1232247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1219200" y="1085850"/>
            <a:ext cx="15919637" cy="625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-35" dirty="0">
                <a:solidFill>
                  <a:srgbClr val="97BCC7"/>
                </a:solidFill>
                <a:latin typeface="Montserrat Classic Bold"/>
              </a:rPr>
              <a:t>Leadership Spirituel et Leadership Personnel</a:t>
            </a:r>
          </a:p>
          <a:p>
            <a:pPr algn="ctr">
              <a:lnSpc>
                <a:spcPts val="4079"/>
              </a:lnSpc>
            </a:pPr>
            <a:endParaRPr lang="en-US" sz="3400" spc="-34" dirty="0">
              <a:solidFill>
                <a:srgbClr val="FFFFFF"/>
              </a:solidFill>
              <a:latin typeface="Montserrat Classic Bold"/>
            </a:endParaRPr>
          </a:p>
          <a:p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Les leaders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spirituels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reconnaissent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que tout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ce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qu’ils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sont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et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ce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qu’ils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ont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vient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de de Dieu.</a:t>
            </a:r>
          </a:p>
          <a:p>
            <a:endParaRPr lang="en-US" sz="4400" spc="-33" dirty="0">
              <a:solidFill>
                <a:srgbClr val="97BCC7"/>
              </a:solidFill>
              <a:latin typeface="Montserrat Classic"/>
            </a:endParaRPr>
          </a:p>
          <a:p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Ils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reconnaissent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qu’ils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dépendent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de Dieu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complètement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et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ils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embrassent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leur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mission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ou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leur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rôle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de leadership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comme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un </a:t>
            </a:r>
            <a:r>
              <a:rPr lang="en-US" sz="4400" spc="-33" dirty="0" err="1">
                <a:solidFill>
                  <a:srgbClr val="97BCC7"/>
                </a:solidFill>
                <a:latin typeface="Montserrat Classic"/>
              </a:rPr>
              <a:t>appelé</a:t>
            </a:r>
            <a:r>
              <a:rPr lang="en-US" sz="4400" spc="-33" dirty="0">
                <a:solidFill>
                  <a:srgbClr val="97BCC7"/>
                </a:solidFill>
                <a:latin typeface="Montserrat Classic"/>
              </a:rPr>
              <a:t> de Dieu.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3B02CE-5FE9-8B47-8058-3F8396320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19900"/>
            <a:ext cx="3919648" cy="39196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2640236" y="-6367038"/>
            <a:ext cx="6665510" cy="6664206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-3943072" y="2957641"/>
            <a:ext cx="6665510" cy="50247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1219201" y="1019175"/>
            <a:ext cx="16040100" cy="99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spc="-55" dirty="0">
                <a:solidFill>
                  <a:srgbClr val="97BCC7"/>
                </a:solidFill>
                <a:latin typeface="Montserrat Classic Bold"/>
              </a:rPr>
              <a:t>Leadership Spirituel et </a:t>
            </a:r>
            <a:r>
              <a:rPr lang="en-US" sz="5500" spc="-55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5500" spc="-55" dirty="0">
                <a:solidFill>
                  <a:srgbClr val="97BCC7"/>
                </a:solidFill>
                <a:latin typeface="Montserrat Classic Bold"/>
              </a:rPr>
              <a:t> </a:t>
            </a:r>
          </a:p>
          <a:p>
            <a:pPr algn="ctr">
              <a:lnSpc>
                <a:spcPts val="6600"/>
              </a:lnSpc>
            </a:pPr>
            <a:r>
              <a:rPr lang="en-US" sz="5500" spc="-55" dirty="0">
                <a:solidFill>
                  <a:srgbClr val="97BCC7"/>
                </a:solidFill>
                <a:latin typeface="Montserrat Classic Bold"/>
              </a:rPr>
              <a:t>Personnel du Leader</a:t>
            </a:r>
          </a:p>
          <a:p>
            <a:pPr algn="ctr">
              <a:lnSpc>
                <a:spcPts val="3839"/>
              </a:lnSpc>
            </a:pPr>
            <a:endParaRPr lang="en-US" sz="5500" spc="-55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4799"/>
              </a:lnSpc>
            </a:pPr>
            <a:r>
              <a:rPr lang="en-US" sz="3999" spc="-39" dirty="0">
                <a:solidFill>
                  <a:srgbClr val="FFFFFF"/>
                </a:solidFill>
                <a:latin typeface="Montserrat Classic"/>
              </a:rPr>
              <a:t>“</a:t>
            </a:r>
            <a:r>
              <a:rPr lang="en-US" sz="3999" spc="-39" dirty="0" err="1">
                <a:solidFill>
                  <a:srgbClr val="FFFFFF"/>
                </a:solidFill>
                <a:latin typeface="Montserrat Classic"/>
              </a:rPr>
              <a:t>Mettez</a:t>
            </a:r>
            <a:r>
              <a:rPr lang="en-US" sz="3999" spc="-3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3999" spc="-39" dirty="0" err="1">
                <a:solidFill>
                  <a:srgbClr val="FFFFFF"/>
                </a:solidFill>
                <a:latin typeface="Montserrat Classic"/>
              </a:rPr>
              <a:t>votre</a:t>
            </a:r>
            <a:r>
              <a:rPr lang="en-US" sz="3999" spc="-39" dirty="0">
                <a:solidFill>
                  <a:srgbClr val="FFFFFF"/>
                </a:solidFill>
                <a:latin typeface="Montserrat Classic"/>
              </a:rPr>
              <a:t> propre masque </a:t>
            </a:r>
            <a:r>
              <a:rPr lang="en-US" sz="3999" spc="-39" dirty="0" err="1">
                <a:solidFill>
                  <a:srgbClr val="FFFFFF"/>
                </a:solidFill>
                <a:latin typeface="Montserrat Classic"/>
              </a:rPr>
              <a:t>avant</a:t>
            </a:r>
            <a:r>
              <a:rPr lang="en-US" sz="3999" spc="-39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3999" spc="-39" dirty="0" err="1">
                <a:solidFill>
                  <a:srgbClr val="FFFFFF"/>
                </a:solidFill>
                <a:latin typeface="Montserrat Classic"/>
              </a:rPr>
              <a:t>d'aider</a:t>
            </a:r>
            <a:r>
              <a:rPr lang="en-US" sz="3999" spc="-39" dirty="0">
                <a:solidFill>
                  <a:srgbClr val="FFFFFF"/>
                </a:solidFill>
                <a:latin typeface="Montserrat Classic"/>
              </a:rPr>
              <a:t> les </a:t>
            </a:r>
            <a:r>
              <a:rPr lang="en-US" sz="3999" spc="-39" dirty="0" err="1">
                <a:solidFill>
                  <a:srgbClr val="FFFFFF"/>
                </a:solidFill>
                <a:latin typeface="Montserrat Classic"/>
              </a:rPr>
              <a:t>autres</a:t>
            </a:r>
            <a:r>
              <a:rPr lang="en-US" sz="3999" spc="-39" dirty="0">
                <a:solidFill>
                  <a:srgbClr val="FFFFFF"/>
                </a:solidFill>
                <a:latin typeface="Montserrat Classic"/>
              </a:rPr>
              <a:t>.”</a:t>
            </a:r>
          </a:p>
          <a:p>
            <a:pPr>
              <a:lnSpc>
                <a:spcPts val="4799"/>
              </a:lnSpc>
            </a:pPr>
            <a:endParaRPr lang="en-US" sz="3999" spc="-3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799"/>
              </a:lnSpc>
            </a:pP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Votre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intégrité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et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votre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santé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ne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doivent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pas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être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considérées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comme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acquises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;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notre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santé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mentale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n'est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pas 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automatiquement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 auto-</a:t>
            </a:r>
            <a:r>
              <a:rPr lang="en-US" sz="4000" spc="-36" dirty="0" err="1">
                <a:solidFill>
                  <a:srgbClr val="FFFFFF"/>
                </a:solidFill>
                <a:latin typeface="Montserrat Classic"/>
              </a:rPr>
              <a:t>entretenue</a:t>
            </a:r>
            <a:r>
              <a:rPr lang="en-US" sz="4000" spc="-36" dirty="0">
                <a:solidFill>
                  <a:srgbClr val="FFFFFF"/>
                </a:solidFill>
                <a:latin typeface="Montserrat Classic"/>
              </a:rPr>
              <a:t>. </a:t>
            </a:r>
          </a:p>
          <a:p>
            <a:pPr>
              <a:lnSpc>
                <a:spcPts val="4799"/>
              </a:lnSpc>
            </a:pPr>
            <a:endParaRPr lang="en-US" sz="4000" spc="-36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799"/>
              </a:lnSpc>
            </a:pP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Nous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avons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besoin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de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stratégies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pour nous aider dans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notre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cheminement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pour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rester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en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forme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pour bien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servir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 et bien </a:t>
            </a:r>
            <a:r>
              <a:rPr lang="en-US" sz="4000" spc="-37" dirty="0" err="1">
                <a:solidFill>
                  <a:srgbClr val="FFFFFF"/>
                </a:solidFill>
                <a:latin typeface="Montserrat Classic"/>
              </a:rPr>
              <a:t>diriger</a:t>
            </a:r>
            <a:r>
              <a:rPr lang="en-US" sz="4000" spc="-37" dirty="0">
                <a:solidFill>
                  <a:srgbClr val="FFFFFF"/>
                </a:solidFill>
                <a:latin typeface="Montserrat Classic"/>
              </a:rPr>
              <a:t>.</a:t>
            </a:r>
          </a:p>
          <a:p>
            <a:pPr>
              <a:lnSpc>
                <a:spcPts val="4799"/>
              </a:lnSpc>
            </a:pPr>
            <a:endParaRPr lang="en-US" sz="4000" spc="-36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4799"/>
              </a:lnSpc>
            </a:pPr>
            <a:endParaRPr lang="en-US" sz="3999" spc="-3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3839"/>
              </a:lnSpc>
            </a:pPr>
            <a:endParaRPr lang="en-US" sz="3999" spc="-39" dirty="0">
              <a:solidFill>
                <a:srgbClr val="FFFFFF"/>
              </a:solidFill>
              <a:latin typeface="Montserrat Classic"/>
            </a:endParaRPr>
          </a:p>
          <a:p>
            <a:pPr>
              <a:lnSpc>
                <a:spcPts val="3479"/>
              </a:lnSpc>
            </a:pPr>
            <a:endParaRPr lang="en-US" sz="3999" spc="-39" dirty="0">
              <a:solidFill>
                <a:srgbClr val="FFFFFF"/>
              </a:solidFill>
              <a:latin typeface="Montserrat Classi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11400" y="512590"/>
            <a:ext cx="1709992" cy="23304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FD6E8F-0F81-DE44-9162-E014797A8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76" y="7603276"/>
            <a:ext cx="3310048" cy="3310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5847222" y="-2629897"/>
            <a:ext cx="3405260" cy="3404594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3" name="AutoShape 3"/>
          <p:cNvSpPr/>
          <p:nvPr/>
        </p:nvSpPr>
        <p:spPr>
          <a:xfrm rot="-2700000">
            <a:off x="16166727" y="-210756"/>
            <a:ext cx="7581543" cy="50115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4" name="AutoShape 4"/>
          <p:cNvSpPr/>
          <p:nvPr/>
        </p:nvSpPr>
        <p:spPr>
          <a:xfrm rot="-3393802">
            <a:off x="5458948" y="5935218"/>
            <a:ext cx="43907" cy="11716373"/>
          </a:xfrm>
          <a:prstGeom prst="rect">
            <a:avLst/>
          </a:prstGeom>
          <a:solidFill>
            <a:srgbClr val="020F27"/>
          </a:solidFill>
        </p:spPr>
      </p:sp>
      <p:sp>
        <p:nvSpPr>
          <p:cNvPr id="5" name="AutoShape 5"/>
          <p:cNvSpPr/>
          <p:nvPr/>
        </p:nvSpPr>
        <p:spPr>
          <a:xfrm rot="-3440572">
            <a:off x="-2627198" y="9899563"/>
            <a:ext cx="7904761" cy="7903215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8" name="TextBox 8"/>
          <p:cNvSpPr txBox="1"/>
          <p:nvPr/>
        </p:nvSpPr>
        <p:spPr>
          <a:xfrm>
            <a:off x="1028700" y="1359355"/>
            <a:ext cx="16271299" cy="7568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500" spc="-31" dirty="0">
                <a:solidFill>
                  <a:schemeClr val="bg1"/>
                </a:solidFill>
                <a:latin typeface="Montserrat Classic Bold"/>
              </a:rPr>
              <a:t>Leadership Spirituel et le </a:t>
            </a:r>
          </a:p>
          <a:p>
            <a:pPr algn="ctr"/>
            <a:r>
              <a:rPr lang="en-US" sz="5500" spc="-31" dirty="0" err="1">
                <a:solidFill>
                  <a:schemeClr val="bg1"/>
                </a:solidFill>
                <a:latin typeface="Montserrat Classic Bold"/>
              </a:rPr>
              <a:t>Soin</a:t>
            </a:r>
            <a:r>
              <a:rPr lang="en-US" sz="5500" spc="-31" dirty="0">
                <a:solidFill>
                  <a:schemeClr val="bg1"/>
                </a:solidFill>
                <a:latin typeface="Montserrat Classic Bold"/>
              </a:rPr>
              <a:t> Personnel du Leader</a:t>
            </a:r>
          </a:p>
          <a:p>
            <a:pPr algn="ctr"/>
            <a:endParaRPr lang="en-US" sz="3000" spc="-31" dirty="0">
              <a:solidFill>
                <a:srgbClr val="FFFFFF"/>
              </a:solidFill>
              <a:latin typeface="Montserrat Classic Bold"/>
            </a:endParaRPr>
          </a:p>
          <a:p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“ La vie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chrétienne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est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un chemin pour aimer Dieu et les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autres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,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mais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c'est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aussi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un chemin pour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apprendre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à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nous aimer… le premier prochain que Dieu nous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appelle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à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aimer,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c'est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nous-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mêmes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…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si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nous ne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savons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pas nous aimer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comme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un prochain qui a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besoin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de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notre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amour, comment savoir aimer </a:t>
            </a:r>
            <a:r>
              <a:rPr lang="en-US" sz="4000" spc="-29" dirty="0" err="1">
                <a:solidFill>
                  <a:srgbClr val="97BCC7"/>
                </a:solidFill>
                <a:latin typeface="Montserrat Classic"/>
              </a:rPr>
              <a:t>vraiment</a:t>
            </a:r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 son prochain ? ”</a:t>
            </a:r>
          </a:p>
          <a:p>
            <a:endParaRPr lang="en-US" sz="4000" spc="-29" dirty="0">
              <a:solidFill>
                <a:srgbClr val="97BCC7"/>
              </a:solidFill>
              <a:latin typeface="Montserrat Classic"/>
            </a:endParaRPr>
          </a:p>
          <a:p>
            <a:pPr algn="r"/>
            <a:r>
              <a:rPr lang="en-US" sz="4000" spc="-29" dirty="0">
                <a:solidFill>
                  <a:srgbClr val="97BCC7"/>
                </a:solidFill>
                <a:latin typeface="Montserrat Classic"/>
              </a:rPr>
              <a:t>Joe Gorman</a:t>
            </a:r>
          </a:p>
          <a:p>
            <a:pPr>
              <a:lnSpc>
                <a:spcPts val="4079"/>
              </a:lnSpc>
            </a:pPr>
            <a:endParaRPr lang="en-US" sz="3000" spc="-33" dirty="0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7DA2D6-A51E-4C4D-A8C2-AFD78D09E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15" y="8391274"/>
            <a:ext cx="2507827" cy="25078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32333" t="12718" b="298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647745" y="-6383406"/>
            <a:ext cx="16048215" cy="20267365"/>
          </a:xfrm>
          <a:prstGeom prst="rect">
            <a:avLst/>
          </a:prstGeom>
          <a:solidFill>
            <a:srgbClr val="020F27">
              <a:alpha val="89804"/>
            </a:srgbClr>
          </a:solidFill>
        </p:spPr>
      </p:sp>
      <p:sp>
        <p:nvSpPr>
          <p:cNvPr id="4" name="AutoShape 4"/>
          <p:cNvSpPr/>
          <p:nvPr/>
        </p:nvSpPr>
        <p:spPr>
          <a:xfrm rot="-2700000">
            <a:off x="15317945" y="8527821"/>
            <a:ext cx="3882710" cy="3975558"/>
          </a:xfrm>
          <a:prstGeom prst="rect">
            <a:avLst/>
          </a:prstGeom>
          <a:solidFill>
            <a:srgbClr val="97BCC7"/>
          </a:solidFill>
        </p:spPr>
      </p:sp>
      <p:sp>
        <p:nvSpPr>
          <p:cNvPr id="5" name="AutoShape 5"/>
          <p:cNvSpPr/>
          <p:nvPr/>
        </p:nvSpPr>
        <p:spPr>
          <a:xfrm rot="-2700000">
            <a:off x="-759148" y="-3785083"/>
            <a:ext cx="57378" cy="6072282"/>
          </a:xfrm>
          <a:prstGeom prst="rect">
            <a:avLst/>
          </a:prstGeom>
          <a:solidFill>
            <a:srgbClr val="FAFF00"/>
          </a:solidFill>
        </p:spPr>
      </p:sp>
      <p:sp>
        <p:nvSpPr>
          <p:cNvPr id="7" name="TextBox 7"/>
          <p:cNvSpPr txBox="1"/>
          <p:nvPr/>
        </p:nvSpPr>
        <p:spPr>
          <a:xfrm>
            <a:off x="1676400" y="1527125"/>
            <a:ext cx="14723338" cy="7232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Leadership Spirituel et </a:t>
            </a:r>
          </a:p>
          <a:p>
            <a:pPr algn="ctr"/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Auto-</a:t>
            </a:r>
            <a:r>
              <a:rPr lang="en-US" sz="5400" spc="-34" dirty="0" err="1">
                <a:solidFill>
                  <a:srgbClr val="97BCC7"/>
                </a:solidFill>
                <a:latin typeface="Montserrat Classic Bold"/>
              </a:rPr>
              <a:t>Soin</a:t>
            </a:r>
            <a:r>
              <a:rPr lang="en-US" sz="5400" spc="-34" dirty="0">
                <a:solidFill>
                  <a:srgbClr val="97BCC7"/>
                </a:solidFill>
                <a:latin typeface="Montserrat Classic Bold"/>
              </a:rPr>
              <a:t> du Leader</a:t>
            </a:r>
          </a:p>
          <a:p>
            <a:pPr algn="ctr"/>
            <a:endParaRPr lang="en-US" sz="5400" spc="-34" dirty="0">
              <a:solidFill>
                <a:srgbClr val="97BCC7"/>
              </a:solidFill>
              <a:latin typeface="Montserrat Classic Bold"/>
            </a:endParaRPr>
          </a:p>
          <a:p>
            <a:pPr algn="ctr"/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“Tu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aimeras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le Seigneur, ton Dieu, de tout ton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coeur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, de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toute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ton âme, et de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toute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ta pensée.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C'est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le premier et le plus grand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commandement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. Et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voici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le second, qui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lui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est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semblable: Tu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aimeras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ton prochain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comme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toi-même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. De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ces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deux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commandements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dépendent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toute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la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loi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 et les </a:t>
            </a:r>
            <a:r>
              <a:rPr lang="en-US" sz="4400" spc="-31" dirty="0" err="1">
                <a:solidFill>
                  <a:srgbClr val="97BCC7"/>
                </a:solidFill>
                <a:latin typeface="Montserrat Classic Bold"/>
              </a:rPr>
              <a:t>prophètes</a:t>
            </a:r>
            <a:r>
              <a:rPr lang="en-US" sz="4400" spc="-31" dirty="0">
                <a:solidFill>
                  <a:srgbClr val="97BCC7"/>
                </a:solidFill>
                <a:latin typeface="Montserrat Classic Bold"/>
              </a:rPr>
              <a:t>.” (Matthieu 22:37-40).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EB9153-7CFE-0049-BD14-073CB0DB2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80391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668</Words>
  <Application>Microsoft Macintosh PowerPoint</Application>
  <PresentationFormat>Personalizado</PresentationFormat>
  <Paragraphs>85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Arial</vt:lpstr>
      <vt:lpstr>Montserrat Classic Bold</vt:lpstr>
      <vt:lpstr>Montserrat Classic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PPT MI</dc:title>
  <cp:lastModifiedBy>Evangelismo Mesoamérica Iglesia del Nazareno</cp:lastModifiedBy>
  <cp:revision>14</cp:revision>
  <dcterms:created xsi:type="dcterms:W3CDTF">2006-08-16T00:00:00Z</dcterms:created>
  <dcterms:modified xsi:type="dcterms:W3CDTF">2021-07-08T20:24:55Z</dcterms:modified>
  <dc:identifier>DAEiyHZ-CqY</dc:identifier>
</cp:coreProperties>
</file>