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57"/>
  </p:notesMasterIdLst>
  <p:handoutMasterIdLst>
    <p:handoutMasterId r:id="rId58"/>
  </p:handoutMasterIdLst>
  <p:sldIdLst>
    <p:sldId id="371" r:id="rId2"/>
    <p:sldId id="300" r:id="rId3"/>
    <p:sldId id="337" r:id="rId4"/>
    <p:sldId id="446" r:id="rId5"/>
    <p:sldId id="503" r:id="rId6"/>
    <p:sldId id="508" r:id="rId7"/>
    <p:sldId id="412" r:id="rId8"/>
    <p:sldId id="420" r:id="rId9"/>
    <p:sldId id="422" r:id="rId10"/>
    <p:sldId id="338" r:id="rId11"/>
    <p:sldId id="423" r:id="rId12"/>
    <p:sldId id="424" r:id="rId13"/>
    <p:sldId id="347" r:id="rId14"/>
    <p:sldId id="425" r:id="rId15"/>
    <p:sldId id="426" r:id="rId16"/>
    <p:sldId id="353" r:id="rId17"/>
    <p:sldId id="428" r:id="rId18"/>
    <p:sldId id="427" r:id="rId19"/>
    <p:sldId id="333" r:id="rId20"/>
    <p:sldId id="483" r:id="rId21"/>
    <p:sldId id="484" r:id="rId22"/>
    <p:sldId id="485" r:id="rId23"/>
    <p:sldId id="480" r:id="rId24"/>
    <p:sldId id="295" r:id="rId25"/>
    <p:sldId id="504" r:id="rId26"/>
    <p:sldId id="334" r:id="rId27"/>
    <p:sldId id="335" r:id="rId28"/>
    <p:sldId id="457" r:id="rId29"/>
    <p:sldId id="458" r:id="rId30"/>
    <p:sldId id="489" r:id="rId31"/>
    <p:sldId id="490" r:id="rId32"/>
    <p:sldId id="498" r:id="rId33"/>
    <p:sldId id="491" r:id="rId34"/>
    <p:sldId id="492" r:id="rId35"/>
    <p:sldId id="493" r:id="rId36"/>
    <p:sldId id="494" r:id="rId37"/>
    <p:sldId id="495" r:id="rId38"/>
    <p:sldId id="496" r:id="rId39"/>
    <p:sldId id="497" r:id="rId40"/>
    <p:sldId id="266" r:id="rId41"/>
    <p:sldId id="499" r:id="rId42"/>
    <p:sldId id="500" r:id="rId43"/>
    <p:sldId id="482" r:id="rId44"/>
    <p:sldId id="360" r:id="rId45"/>
    <p:sldId id="501" r:id="rId46"/>
    <p:sldId id="472" r:id="rId47"/>
    <p:sldId id="474" r:id="rId48"/>
    <p:sldId id="258" r:id="rId49"/>
    <p:sldId id="512" r:id="rId50"/>
    <p:sldId id="481" r:id="rId51"/>
    <p:sldId id="505" r:id="rId52"/>
    <p:sldId id="486" r:id="rId53"/>
    <p:sldId id="487" r:id="rId54"/>
    <p:sldId id="488" r:id="rId55"/>
    <p:sldId id="460" r:id="rId56"/>
  </p:sldIdLst>
  <p:sldSz cx="9144000" cy="6858000" type="screen4x3"/>
  <p:notesSz cx="6858000" cy="9144000"/>
  <p:defaultTextStyle>
    <a:defPPr>
      <a:defRPr lang="es-ES"/>
    </a:defPPr>
    <a:lvl1pPr algn="l" rtl="0" fontAlgn="base">
      <a:spcBef>
        <a:spcPct val="0"/>
      </a:spcBef>
      <a:spcAft>
        <a:spcPct val="0"/>
      </a:spcAft>
      <a:defRPr sz="2800" kern="1200">
        <a:solidFill>
          <a:schemeClr val="tx1"/>
        </a:solidFill>
        <a:latin typeface="Arial" charset="0"/>
        <a:ea typeface="Osaka" pitchFamily="48" charset="-128"/>
        <a:cs typeface="+mn-cs"/>
      </a:defRPr>
    </a:lvl1pPr>
    <a:lvl2pPr marL="457200" algn="l" rtl="0" fontAlgn="base">
      <a:spcBef>
        <a:spcPct val="0"/>
      </a:spcBef>
      <a:spcAft>
        <a:spcPct val="0"/>
      </a:spcAft>
      <a:defRPr sz="2800" kern="1200">
        <a:solidFill>
          <a:schemeClr val="tx1"/>
        </a:solidFill>
        <a:latin typeface="Arial" charset="0"/>
        <a:ea typeface="Osaka" pitchFamily="48" charset="-128"/>
        <a:cs typeface="+mn-cs"/>
      </a:defRPr>
    </a:lvl2pPr>
    <a:lvl3pPr marL="914400" algn="l" rtl="0" fontAlgn="base">
      <a:spcBef>
        <a:spcPct val="0"/>
      </a:spcBef>
      <a:spcAft>
        <a:spcPct val="0"/>
      </a:spcAft>
      <a:defRPr sz="2800" kern="1200">
        <a:solidFill>
          <a:schemeClr val="tx1"/>
        </a:solidFill>
        <a:latin typeface="Arial" charset="0"/>
        <a:ea typeface="Osaka" pitchFamily="48" charset="-128"/>
        <a:cs typeface="+mn-cs"/>
      </a:defRPr>
    </a:lvl3pPr>
    <a:lvl4pPr marL="1371600" algn="l" rtl="0" fontAlgn="base">
      <a:spcBef>
        <a:spcPct val="0"/>
      </a:spcBef>
      <a:spcAft>
        <a:spcPct val="0"/>
      </a:spcAft>
      <a:defRPr sz="2800" kern="1200">
        <a:solidFill>
          <a:schemeClr val="tx1"/>
        </a:solidFill>
        <a:latin typeface="Arial" charset="0"/>
        <a:ea typeface="Osaka" pitchFamily="48" charset="-128"/>
        <a:cs typeface="+mn-cs"/>
      </a:defRPr>
    </a:lvl4pPr>
    <a:lvl5pPr marL="1828800" algn="l" rtl="0" fontAlgn="base">
      <a:spcBef>
        <a:spcPct val="0"/>
      </a:spcBef>
      <a:spcAft>
        <a:spcPct val="0"/>
      </a:spcAft>
      <a:defRPr sz="2800" kern="1200">
        <a:solidFill>
          <a:schemeClr val="tx1"/>
        </a:solidFill>
        <a:latin typeface="Arial" charset="0"/>
        <a:ea typeface="Osaka" pitchFamily="48" charset="-128"/>
        <a:cs typeface="+mn-cs"/>
      </a:defRPr>
    </a:lvl5pPr>
    <a:lvl6pPr marL="2286000" algn="l" defTabSz="914400" rtl="0" eaLnBrk="1" latinLnBrk="0" hangingPunct="1">
      <a:defRPr sz="2800" kern="1200">
        <a:solidFill>
          <a:schemeClr val="tx1"/>
        </a:solidFill>
        <a:latin typeface="Arial" charset="0"/>
        <a:ea typeface="Osaka" pitchFamily="48" charset="-128"/>
        <a:cs typeface="+mn-cs"/>
      </a:defRPr>
    </a:lvl6pPr>
    <a:lvl7pPr marL="2743200" algn="l" defTabSz="914400" rtl="0" eaLnBrk="1" latinLnBrk="0" hangingPunct="1">
      <a:defRPr sz="2800" kern="1200">
        <a:solidFill>
          <a:schemeClr val="tx1"/>
        </a:solidFill>
        <a:latin typeface="Arial" charset="0"/>
        <a:ea typeface="Osaka" pitchFamily="48" charset="-128"/>
        <a:cs typeface="+mn-cs"/>
      </a:defRPr>
    </a:lvl7pPr>
    <a:lvl8pPr marL="3200400" algn="l" defTabSz="914400" rtl="0" eaLnBrk="1" latinLnBrk="0" hangingPunct="1">
      <a:defRPr sz="2800" kern="1200">
        <a:solidFill>
          <a:schemeClr val="tx1"/>
        </a:solidFill>
        <a:latin typeface="Arial" charset="0"/>
        <a:ea typeface="Osaka" pitchFamily="48" charset="-128"/>
        <a:cs typeface="+mn-cs"/>
      </a:defRPr>
    </a:lvl8pPr>
    <a:lvl9pPr marL="3657600" algn="l" defTabSz="914400" rtl="0" eaLnBrk="1" latinLnBrk="0" hangingPunct="1">
      <a:defRPr sz="2800" kern="1200">
        <a:solidFill>
          <a:schemeClr val="tx1"/>
        </a:solidFill>
        <a:latin typeface="Arial" charset="0"/>
        <a:ea typeface="Osaka" pitchFamily="48"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48"/>
    <a:srgbClr val="FF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95413" autoAdjust="0"/>
  </p:normalViewPr>
  <p:slideViewPr>
    <p:cSldViewPr>
      <p:cViewPr varScale="1">
        <p:scale>
          <a:sx n="108" d="100"/>
          <a:sy n="108" d="100"/>
        </p:scale>
        <p:origin x="656"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78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D83F909-9406-0E45-A777-7E9F0B0A28CD}" type="datetimeFigureOut">
              <a:rPr lang="en-US" smtClean="0"/>
              <a:t>1/6/22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E57EFE-0A21-5749-8DCF-033DB6ED2393}" type="slidenum">
              <a:rPr lang="en-US" smtClean="0"/>
              <a:t>‹#›</a:t>
            </a:fld>
            <a:endParaRPr lang="en-US"/>
          </a:p>
        </p:txBody>
      </p:sp>
    </p:spTree>
    <p:extLst>
      <p:ext uri="{BB962C8B-B14F-4D97-AF65-F5344CB8AC3E}">
        <p14:creationId xmlns:p14="http://schemas.microsoft.com/office/powerpoint/2010/main" val="195635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defRPr>
            </a:lvl1pPr>
          </a:lstStyle>
          <a:p>
            <a:pPr>
              <a:defRPr/>
            </a:pPr>
            <a:endParaRPr lang="en-US"/>
          </a:p>
        </p:txBody>
      </p:sp>
      <p:sp>
        <p:nvSpPr>
          <p:cNvPr id="327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27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defRPr>
            </a:lvl1pPr>
          </a:lstStyle>
          <a:p>
            <a:pPr>
              <a:defRPr/>
            </a:pPr>
            <a:endParaRPr lang="en-US"/>
          </a:p>
        </p:txBody>
      </p:sp>
      <p:sp>
        <p:nvSpPr>
          <p:cNvPr id="327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n-ea"/>
              </a:defRPr>
            </a:lvl1pPr>
          </a:lstStyle>
          <a:p>
            <a:pPr>
              <a:defRPr/>
            </a:pPr>
            <a:fld id="{012DFC2C-065D-4846-94A5-776D323D7D98}" type="slidenum">
              <a:rPr lang="en-US"/>
              <a:pPr>
                <a:defRPr/>
              </a:pPr>
              <a:t>‹#›</a:t>
            </a:fld>
            <a:endParaRPr lang="en-US"/>
          </a:p>
        </p:txBody>
      </p:sp>
    </p:spTree>
    <p:extLst>
      <p:ext uri="{BB962C8B-B14F-4D97-AF65-F5344CB8AC3E}">
        <p14:creationId xmlns:p14="http://schemas.microsoft.com/office/powerpoint/2010/main" val="42875512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12DFC2C-065D-4846-94A5-776D323D7D98}" type="slidenum">
              <a:rPr lang="en-US" smtClean="0"/>
              <a:pPr>
                <a:defRPr/>
              </a:pPr>
              <a:t>1</a:t>
            </a:fld>
            <a:endParaRPr lang="en-US"/>
          </a:p>
        </p:txBody>
      </p:sp>
    </p:spTree>
    <p:extLst>
      <p:ext uri="{BB962C8B-B14F-4D97-AF65-F5344CB8AC3E}">
        <p14:creationId xmlns:p14="http://schemas.microsoft.com/office/powerpoint/2010/main" val="4099583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11</a:t>
            </a:fld>
            <a:endParaRPr lang="en-US"/>
          </a:p>
        </p:txBody>
      </p:sp>
    </p:spTree>
    <p:extLst>
      <p:ext uri="{BB962C8B-B14F-4D97-AF65-F5344CB8AC3E}">
        <p14:creationId xmlns:p14="http://schemas.microsoft.com/office/powerpoint/2010/main" val="2556442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12</a:t>
            </a:fld>
            <a:endParaRPr lang="en-US"/>
          </a:p>
        </p:txBody>
      </p:sp>
    </p:spTree>
    <p:extLst>
      <p:ext uri="{BB962C8B-B14F-4D97-AF65-F5344CB8AC3E}">
        <p14:creationId xmlns:p14="http://schemas.microsoft.com/office/powerpoint/2010/main" val="551650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13</a:t>
            </a:fld>
            <a:endParaRPr lang="en-US"/>
          </a:p>
        </p:txBody>
      </p:sp>
    </p:spTree>
    <p:extLst>
      <p:ext uri="{BB962C8B-B14F-4D97-AF65-F5344CB8AC3E}">
        <p14:creationId xmlns:p14="http://schemas.microsoft.com/office/powerpoint/2010/main" val="436278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14</a:t>
            </a:fld>
            <a:endParaRPr lang="en-US"/>
          </a:p>
        </p:txBody>
      </p:sp>
    </p:spTree>
    <p:extLst>
      <p:ext uri="{BB962C8B-B14F-4D97-AF65-F5344CB8AC3E}">
        <p14:creationId xmlns:p14="http://schemas.microsoft.com/office/powerpoint/2010/main" val="1982967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15</a:t>
            </a:fld>
            <a:endParaRPr lang="en-US"/>
          </a:p>
        </p:txBody>
      </p:sp>
    </p:spTree>
    <p:extLst>
      <p:ext uri="{BB962C8B-B14F-4D97-AF65-F5344CB8AC3E}">
        <p14:creationId xmlns:p14="http://schemas.microsoft.com/office/powerpoint/2010/main" val="2718120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16</a:t>
            </a:fld>
            <a:endParaRPr lang="en-US"/>
          </a:p>
        </p:txBody>
      </p:sp>
    </p:spTree>
    <p:extLst>
      <p:ext uri="{BB962C8B-B14F-4D97-AF65-F5344CB8AC3E}">
        <p14:creationId xmlns:p14="http://schemas.microsoft.com/office/powerpoint/2010/main" val="1534895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17</a:t>
            </a:fld>
            <a:endParaRPr lang="en-US"/>
          </a:p>
        </p:txBody>
      </p:sp>
    </p:spTree>
    <p:extLst>
      <p:ext uri="{BB962C8B-B14F-4D97-AF65-F5344CB8AC3E}">
        <p14:creationId xmlns:p14="http://schemas.microsoft.com/office/powerpoint/2010/main" val="1710723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18</a:t>
            </a:fld>
            <a:endParaRPr lang="en-US"/>
          </a:p>
        </p:txBody>
      </p:sp>
    </p:spTree>
    <p:extLst>
      <p:ext uri="{BB962C8B-B14F-4D97-AF65-F5344CB8AC3E}">
        <p14:creationId xmlns:p14="http://schemas.microsoft.com/office/powerpoint/2010/main" val="601538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a:solidFill>
                  <a:schemeClr val="tx1"/>
                </a:solidFill>
                <a:effectLst/>
                <a:latin typeface="Arial" charset="0"/>
                <a:ea typeface="+mn-ea"/>
                <a:cs typeface="+mn-cs"/>
              </a:rPr>
              <a:t>Sunday</a:t>
            </a:r>
            <a:r>
              <a:rPr lang="en-US" sz="1200" kern="1200" baseline="0" dirty="0">
                <a:solidFill>
                  <a:schemeClr val="tx1"/>
                </a:solidFill>
                <a:effectLst/>
                <a:latin typeface="Arial" charset="0"/>
                <a:ea typeface="+mn-ea"/>
                <a:cs typeface="+mn-cs"/>
              </a:rPr>
              <a:t> School and Discipleship Ministries is an </a:t>
            </a:r>
            <a:r>
              <a:rPr lang="en-US" sz="1200" kern="1200" dirty="0">
                <a:solidFill>
                  <a:schemeClr val="tx1"/>
                </a:solidFill>
                <a:effectLst/>
                <a:latin typeface="Arial" charset="0"/>
                <a:ea typeface="+mn-ea"/>
                <a:cs typeface="+mn-cs"/>
              </a:rPr>
              <a:t>umbrella …</a:t>
            </a:r>
            <a:endParaRPr lang="en-US" dirty="0"/>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19</a:t>
            </a:fld>
            <a:endParaRPr lang="en-US"/>
          </a:p>
        </p:txBody>
      </p:sp>
    </p:spTree>
    <p:extLst>
      <p:ext uri="{BB962C8B-B14F-4D97-AF65-F5344CB8AC3E}">
        <p14:creationId xmlns:p14="http://schemas.microsoft.com/office/powerpoint/2010/main" val="4285557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12DFC2C-065D-4846-94A5-776D323D7D98}" type="slidenum">
              <a:rPr lang="en-US" smtClean="0"/>
              <a:pPr>
                <a:defRPr/>
              </a:pPr>
              <a:t>21</a:t>
            </a:fld>
            <a:endParaRPr lang="en-US"/>
          </a:p>
        </p:txBody>
      </p:sp>
    </p:spTree>
    <p:extLst>
      <p:ext uri="{BB962C8B-B14F-4D97-AF65-F5344CB8AC3E}">
        <p14:creationId xmlns:p14="http://schemas.microsoft.com/office/powerpoint/2010/main" val="919745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2</a:t>
            </a:fld>
            <a:endParaRPr lang="en-US"/>
          </a:p>
        </p:txBody>
      </p:sp>
    </p:spTree>
    <p:extLst>
      <p:ext uri="{BB962C8B-B14F-4D97-AF65-F5344CB8AC3E}">
        <p14:creationId xmlns:p14="http://schemas.microsoft.com/office/powerpoint/2010/main" val="1355066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3 Marcador de número de diapositiva"/>
          <p:cNvSpPr>
            <a:spLocks noGrp="1"/>
          </p:cNvSpPr>
          <p:nvPr>
            <p:ph type="sldNum" sz="quarter" idx="5"/>
          </p:nvPr>
        </p:nvSpPr>
        <p:spPr/>
        <p:txBody>
          <a:bodyPr/>
          <a:lstStyle/>
          <a:p>
            <a:pPr>
              <a:defRPr/>
            </a:pPr>
            <a:fld id="{2782F46F-3999-492D-8462-9B5172364642}" type="slidenum">
              <a:rPr lang="en-US" smtClean="0"/>
              <a:pPr>
                <a:defRPr/>
              </a:pPr>
              <a:t>24</a:t>
            </a:fld>
            <a:endParaRPr lang="en-US"/>
          </a:p>
        </p:txBody>
      </p:sp>
    </p:spTree>
    <p:extLst>
      <p:ext uri="{BB962C8B-B14F-4D97-AF65-F5344CB8AC3E}">
        <p14:creationId xmlns:p14="http://schemas.microsoft.com/office/powerpoint/2010/main" val="2971893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GT" sz="1200" b="1" dirty="0">
                <a:solidFill>
                  <a:srgbClr val="FFFF00"/>
                </a:solidFill>
                <a:effectLst/>
              </a:rPr>
              <a:t>SDMI </a:t>
            </a:r>
            <a:r>
              <a:rPr lang="es-GT" sz="1200" dirty="0">
                <a:solidFill>
                  <a:srgbClr val="FFFF00"/>
                </a:solidFill>
                <a:effectLst/>
              </a:rPr>
              <a:t>has </a:t>
            </a:r>
            <a:r>
              <a:rPr lang="es-GT" sz="1200" dirty="0" err="1">
                <a:solidFill>
                  <a:srgbClr val="FFFF00"/>
                </a:solidFill>
                <a:effectLst/>
              </a:rPr>
              <a:t>Ministeries</a:t>
            </a:r>
            <a:r>
              <a:rPr lang="es-GT" sz="1200" dirty="0">
                <a:solidFill>
                  <a:srgbClr val="FFFF00"/>
                </a:solidFill>
                <a:effectLst/>
              </a:rPr>
              <a:t> </a:t>
            </a:r>
            <a:r>
              <a:rPr lang="es-GT" sz="1200" dirty="0" err="1">
                <a:solidFill>
                  <a:srgbClr val="FFFF00"/>
                </a:solidFill>
                <a:effectLst/>
              </a:rPr>
              <a:t>for</a:t>
            </a:r>
            <a:r>
              <a:rPr lang="es-GT" sz="1200" dirty="0">
                <a:solidFill>
                  <a:srgbClr val="FFFF00"/>
                </a:solidFill>
                <a:effectLst/>
              </a:rPr>
              <a:t> </a:t>
            </a:r>
            <a:r>
              <a:rPr lang="es-GT" sz="1200" dirty="0" err="1">
                <a:solidFill>
                  <a:srgbClr val="FFFF00"/>
                </a:solidFill>
                <a:effectLst/>
              </a:rPr>
              <a:t>Discipleship</a:t>
            </a:r>
            <a:r>
              <a:rPr lang="es-GT" sz="1200" dirty="0">
                <a:solidFill>
                  <a:srgbClr val="FFFF00"/>
                </a:solidFill>
                <a:effectLst/>
              </a:rPr>
              <a:t> of </a:t>
            </a:r>
            <a:r>
              <a:rPr lang="es-GT" sz="1200" dirty="0" err="1">
                <a:solidFill>
                  <a:srgbClr val="FFFF00"/>
                </a:solidFill>
                <a:effectLst/>
              </a:rPr>
              <a:t>Children</a:t>
            </a:r>
            <a:endParaRPr lang="en-US" dirty="0"/>
          </a:p>
        </p:txBody>
      </p:sp>
      <p:sp>
        <p:nvSpPr>
          <p:cNvPr id="4" name="3 Marcador de número de diapositiva"/>
          <p:cNvSpPr>
            <a:spLocks noGrp="1"/>
          </p:cNvSpPr>
          <p:nvPr>
            <p:ph type="sldNum" sz="quarter" idx="5"/>
          </p:nvPr>
        </p:nvSpPr>
        <p:spPr/>
        <p:txBody>
          <a:bodyPr/>
          <a:lstStyle/>
          <a:p>
            <a:pPr>
              <a:defRPr/>
            </a:pPr>
            <a:fld id="{2782F46F-3999-492D-8462-9B5172364642}" type="slidenum">
              <a:rPr lang="en-US" smtClean="0"/>
              <a:pPr>
                <a:defRPr/>
              </a:pPr>
              <a:t>25</a:t>
            </a:fld>
            <a:endParaRPr lang="en-US"/>
          </a:p>
        </p:txBody>
      </p:sp>
    </p:spTree>
    <p:extLst>
      <p:ext uri="{BB962C8B-B14F-4D97-AF65-F5344CB8AC3E}">
        <p14:creationId xmlns:p14="http://schemas.microsoft.com/office/powerpoint/2010/main" val="23464991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3 Marcador de número de diapositiva"/>
          <p:cNvSpPr>
            <a:spLocks noGrp="1"/>
          </p:cNvSpPr>
          <p:nvPr>
            <p:ph type="sldNum" sz="quarter" idx="5"/>
          </p:nvPr>
        </p:nvSpPr>
        <p:spPr/>
        <p:txBody>
          <a:bodyPr/>
          <a:lstStyle/>
          <a:p>
            <a:pPr>
              <a:defRPr/>
            </a:pPr>
            <a:fld id="{2782F46F-3999-492D-8462-9B5172364642}" type="slidenum">
              <a:rPr lang="en-US" smtClean="0"/>
              <a:pPr>
                <a:defRPr/>
              </a:pPr>
              <a:t>26</a:t>
            </a:fld>
            <a:endParaRPr lang="en-US"/>
          </a:p>
        </p:txBody>
      </p:sp>
    </p:spTree>
    <p:extLst>
      <p:ext uri="{BB962C8B-B14F-4D97-AF65-F5344CB8AC3E}">
        <p14:creationId xmlns:p14="http://schemas.microsoft.com/office/powerpoint/2010/main" val="2743058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3 Marcador de número de diapositiva"/>
          <p:cNvSpPr>
            <a:spLocks noGrp="1"/>
          </p:cNvSpPr>
          <p:nvPr>
            <p:ph type="sldNum" sz="quarter" idx="5"/>
          </p:nvPr>
        </p:nvSpPr>
        <p:spPr/>
        <p:txBody>
          <a:bodyPr/>
          <a:lstStyle/>
          <a:p>
            <a:pPr>
              <a:defRPr/>
            </a:pPr>
            <a:fld id="{2782F46F-3999-492D-8462-9B5172364642}" type="slidenum">
              <a:rPr lang="en-US" smtClean="0"/>
              <a:pPr>
                <a:defRPr/>
              </a:pPr>
              <a:t>27</a:t>
            </a:fld>
            <a:endParaRPr lang="en-US"/>
          </a:p>
        </p:txBody>
      </p:sp>
    </p:spTree>
    <p:extLst>
      <p:ext uri="{BB962C8B-B14F-4D97-AF65-F5344CB8AC3E}">
        <p14:creationId xmlns:p14="http://schemas.microsoft.com/office/powerpoint/2010/main" val="1553516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12DFC2C-065D-4846-94A5-776D323D7D98}" type="slidenum">
              <a:rPr lang="en-US" smtClean="0"/>
              <a:pPr>
                <a:defRPr/>
              </a:pPr>
              <a:t>31</a:t>
            </a:fld>
            <a:endParaRPr lang="en-US"/>
          </a:p>
        </p:txBody>
      </p:sp>
    </p:spTree>
    <p:extLst>
      <p:ext uri="{BB962C8B-B14F-4D97-AF65-F5344CB8AC3E}">
        <p14:creationId xmlns:p14="http://schemas.microsoft.com/office/powerpoint/2010/main" val="3907988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12DFC2C-065D-4846-94A5-776D323D7D98}" type="slidenum">
              <a:rPr lang="en-US" smtClean="0"/>
              <a:pPr>
                <a:defRPr/>
              </a:pPr>
              <a:t>36</a:t>
            </a:fld>
            <a:endParaRPr lang="en-US"/>
          </a:p>
        </p:txBody>
      </p:sp>
    </p:spTree>
    <p:extLst>
      <p:ext uri="{BB962C8B-B14F-4D97-AF65-F5344CB8AC3E}">
        <p14:creationId xmlns:p14="http://schemas.microsoft.com/office/powerpoint/2010/main" val="2967380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AE1F08-BE1F-49F1-88CC-2DD39D2515CD}" type="slidenum">
              <a:rPr lang="en-US" smtClean="0"/>
              <a:t>38</a:t>
            </a:fld>
            <a:endParaRPr lang="en-US"/>
          </a:p>
        </p:txBody>
      </p:sp>
    </p:spTree>
    <p:extLst>
      <p:ext uri="{BB962C8B-B14F-4D97-AF65-F5344CB8AC3E}">
        <p14:creationId xmlns:p14="http://schemas.microsoft.com/office/powerpoint/2010/main" val="15136945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AE1F08-BE1F-49F1-88CC-2DD39D2515CD}" type="slidenum">
              <a:rPr lang="en-US" smtClean="0"/>
              <a:t>39</a:t>
            </a:fld>
            <a:endParaRPr lang="en-US"/>
          </a:p>
        </p:txBody>
      </p:sp>
    </p:spTree>
    <p:extLst>
      <p:ext uri="{BB962C8B-B14F-4D97-AF65-F5344CB8AC3E}">
        <p14:creationId xmlns:p14="http://schemas.microsoft.com/office/powerpoint/2010/main" val="15380632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12DFC2C-065D-4846-94A5-776D323D7D98}" type="slidenum">
              <a:rPr lang="en-US" smtClean="0"/>
              <a:pPr>
                <a:defRPr/>
              </a:pPr>
              <a:t>43</a:t>
            </a:fld>
            <a:endParaRPr lang="en-US"/>
          </a:p>
        </p:txBody>
      </p:sp>
    </p:spTree>
    <p:extLst>
      <p:ext uri="{BB962C8B-B14F-4D97-AF65-F5344CB8AC3E}">
        <p14:creationId xmlns:p14="http://schemas.microsoft.com/office/powerpoint/2010/main" val="24237426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44</a:t>
            </a:fld>
            <a:endParaRPr lang="en-US"/>
          </a:p>
        </p:txBody>
      </p:sp>
    </p:spTree>
    <p:extLst>
      <p:ext uri="{BB962C8B-B14F-4D97-AF65-F5344CB8AC3E}">
        <p14:creationId xmlns:p14="http://schemas.microsoft.com/office/powerpoint/2010/main" val="1518617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3</a:t>
            </a:fld>
            <a:endParaRPr lang="en-US"/>
          </a:p>
        </p:txBody>
      </p:sp>
    </p:spTree>
    <p:extLst>
      <p:ext uri="{BB962C8B-B14F-4D97-AF65-F5344CB8AC3E}">
        <p14:creationId xmlns:p14="http://schemas.microsoft.com/office/powerpoint/2010/main" val="12639861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46</a:t>
            </a:fld>
            <a:endParaRPr lang="en-US"/>
          </a:p>
        </p:txBody>
      </p:sp>
    </p:spTree>
    <p:extLst>
      <p:ext uri="{BB962C8B-B14F-4D97-AF65-F5344CB8AC3E}">
        <p14:creationId xmlns:p14="http://schemas.microsoft.com/office/powerpoint/2010/main" val="36853845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50</a:t>
            </a:fld>
            <a:endParaRPr lang="en-US"/>
          </a:p>
        </p:txBody>
      </p:sp>
    </p:spTree>
    <p:extLst>
      <p:ext uri="{BB962C8B-B14F-4D97-AF65-F5344CB8AC3E}">
        <p14:creationId xmlns:p14="http://schemas.microsoft.com/office/powerpoint/2010/main" val="15900729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51</a:t>
            </a:fld>
            <a:endParaRPr lang="en-US"/>
          </a:p>
        </p:txBody>
      </p:sp>
    </p:spTree>
    <p:extLst>
      <p:ext uri="{BB962C8B-B14F-4D97-AF65-F5344CB8AC3E}">
        <p14:creationId xmlns:p14="http://schemas.microsoft.com/office/powerpoint/2010/main" val="35642830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52</a:t>
            </a:fld>
            <a:endParaRPr lang="en-US"/>
          </a:p>
        </p:txBody>
      </p:sp>
    </p:spTree>
    <p:extLst>
      <p:ext uri="{BB962C8B-B14F-4D97-AF65-F5344CB8AC3E}">
        <p14:creationId xmlns:p14="http://schemas.microsoft.com/office/powerpoint/2010/main" val="28999259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53</a:t>
            </a:fld>
            <a:endParaRPr lang="en-US"/>
          </a:p>
        </p:txBody>
      </p:sp>
    </p:spTree>
    <p:extLst>
      <p:ext uri="{BB962C8B-B14F-4D97-AF65-F5344CB8AC3E}">
        <p14:creationId xmlns:p14="http://schemas.microsoft.com/office/powerpoint/2010/main" val="8871555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54</a:t>
            </a:fld>
            <a:endParaRPr lang="en-US"/>
          </a:p>
        </p:txBody>
      </p:sp>
    </p:spTree>
    <p:extLst>
      <p:ext uri="{BB962C8B-B14F-4D97-AF65-F5344CB8AC3E}">
        <p14:creationId xmlns:p14="http://schemas.microsoft.com/office/powerpoint/2010/main" val="14499834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55</a:t>
            </a:fld>
            <a:endParaRPr lang="en-US"/>
          </a:p>
        </p:txBody>
      </p:sp>
    </p:spTree>
    <p:extLst>
      <p:ext uri="{BB962C8B-B14F-4D97-AF65-F5344CB8AC3E}">
        <p14:creationId xmlns:p14="http://schemas.microsoft.com/office/powerpoint/2010/main" val="308767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4</a:t>
            </a:fld>
            <a:endParaRPr lang="en-US"/>
          </a:p>
        </p:txBody>
      </p:sp>
    </p:spTree>
    <p:extLst>
      <p:ext uri="{BB962C8B-B14F-4D97-AF65-F5344CB8AC3E}">
        <p14:creationId xmlns:p14="http://schemas.microsoft.com/office/powerpoint/2010/main" val="4080586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6</a:t>
            </a:fld>
            <a:endParaRPr lang="en-US"/>
          </a:p>
        </p:txBody>
      </p:sp>
    </p:spTree>
    <p:extLst>
      <p:ext uri="{BB962C8B-B14F-4D97-AF65-F5344CB8AC3E}">
        <p14:creationId xmlns:p14="http://schemas.microsoft.com/office/powerpoint/2010/main" val="1907660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7</a:t>
            </a:fld>
            <a:endParaRPr lang="en-US"/>
          </a:p>
        </p:txBody>
      </p:sp>
    </p:spTree>
    <p:extLst>
      <p:ext uri="{BB962C8B-B14F-4D97-AF65-F5344CB8AC3E}">
        <p14:creationId xmlns:p14="http://schemas.microsoft.com/office/powerpoint/2010/main" val="313659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8</a:t>
            </a:fld>
            <a:endParaRPr lang="en-US"/>
          </a:p>
        </p:txBody>
      </p:sp>
    </p:spTree>
    <p:extLst>
      <p:ext uri="{BB962C8B-B14F-4D97-AF65-F5344CB8AC3E}">
        <p14:creationId xmlns:p14="http://schemas.microsoft.com/office/powerpoint/2010/main" val="4281710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9</a:t>
            </a:fld>
            <a:endParaRPr lang="en-US"/>
          </a:p>
        </p:txBody>
      </p:sp>
    </p:spTree>
    <p:extLst>
      <p:ext uri="{BB962C8B-B14F-4D97-AF65-F5344CB8AC3E}">
        <p14:creationId xmlns:p14="http://schemas.microsoft.com/office/powerpoint/2010/main" val="1791314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10</a:t>
            </a:fld>
            <a:endParaRPr lang="en-US"/>
          </a:p>
        </p:txBody>
      </p:sp>
    </p:spTree>
    <p:extLst>
      <p:ext uri="{BB962C8B-B14F-4D97-AF65-F5344CB8AC3E}">
        <p14:creationId xmlns:p14="http://schemas.microsoft.com/office/powerpoint/2010/main" val="3443086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p:txBody>
          <a:bodyPr/>
          <a:lstStyle/>
          <a:p>
            <a:pPr>
              <a:defRPr/>
            </a:pPr>
            <a:endParaRPr lang="en-US" altLang="ja-JP"/>
          </a:p>
        </p:txBody>
      </p:sp>
      <p:sp>
        <p:nvSpPr>
          <p:cNvPr id="17" name="Footer Placeholder 16"/>
          <p:cNvSpPr>
            <a:spLocks noGrp="1"/>
          </p:cNvSpPr>
          <p:nvPr>
            <p:ph type="ftr" sz="quarter" idx="11"/>
          </p:nvPr>
        </p:nvSpPr>
        <p:spPr/>
        <p:txBody>
          <a:bodyPr/>
          <a:lstStyle/>
          <a:p>
            <a:pPr>
              <a:defRPr/>
            </a:pPr>
            <a:endParaRPr lang="en-US" altLang="ja-JP"/>
          </a:p>
        </p:txBody>
      </p:sp>
      <p:sp>
        <p:nvSpPr>
          <p:cNvPr id="29" name="Slide Number Placeholder 28"/>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ítulo y diagrama u organigrama">
    <p:spTree>
      <p:nvGrpSpPr>
        <p:cNvPr id="1" name=""/>
        <p:cNvGrpSpPr/>
        <p:nvPr/>
      </p:nvGrpSpPr>
      <p:grpSpPr>
        <a:xfrm>
          <a:off x="0" y="0"/>
          <a:ext cx="0" cy="0"/>
          <a:chOff x="0" y="0"/>
          <a:chExt cx="0" cy="0"/>
        </a:xfrm>
      </p:grpSpPr>
      <p:sp>
        <p:nvSpPr>
          <p:cNvPr id="2" name="1 Título"/>
          <p:cNvSpPr>
            <a:spLocks noGrp="1"/>
          </p:cNvSpPr>
          <p:nvPr>
            <p:ph type="title"/>
          </p:nvPr>
        </p:nvSpPr>
        <p:spPr>
          <a:xfrm>
            <a:off x="571500" y="685800"/>
            <a:ext cx="8001000" cy="914400"/>
          </a:xfrm>
        </p:spPr>
        <p:txBody>
          <a:bodyPr/>
          <a:lstStyle/>
          <a:p>
            <a:r>
              <a:rPr lang="es-ES"/>
              <a:t>Haga clic para modificar el estilo de título del patrón</a:t>
            </a:r>
          </a:p>
        </p:txBody>
      </p:sp>
      <p:sp>
        <p:nvSpPr>
          <p:cNvPr id="3" name="2 Marcador de SmartArt"/>
          <p:cNvSpPr>
            <a:spLocks noGrp="1"/>
          </p:cNvSpPr>
          <p:nvPr>
            <p:ph type="dgm" idx="1"/>
          </p:nvPr>
        </p:nvSpPr>
        <p:spPr>
          <a:xfrm>
            <a:off x="571500" y="1981200"/>
            <a:ext cx="8001000" cy="3810000"/>
          </a:xfrm>
        </p:spPr>
        <p:txBody>
          <a:bodyPr/>
          <a:lstStyle/>
          <a:p>
            <a:pPr lvl="0"/>
            <a:endParaRPr lang="es-ES" noProof="0"/>
          </a:p>
        </p:txBody>
      </p:sp>
      <p:sp>
        <p:nvSpPr>
          <p:cNvPr id="4" name="Rectangle 68"/>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69"/>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70"/>
          <p:cNvSpPr>
            <a:spLocks noGrp="1" noChangeArrowheads="1"/>
          </p:cNvSpPr>
          <p:nvPr>
            <p:ph type="sldNum" sz="quarter" idx="12"/>
          </p:nvPr>
        </p:nvSpPr>
        <p:spPr>
          <a:ln/>
        </p:spPr>
        <p:txBody>
          <a:bodyPr/>
          <a:lstStyle>
            <a:lvl1pPr>
              <a:defRPr/>
            </a:lvl1pPr>
          </a:lstStyle>
          <a:p>
            <a:pPr>
              <a:defRPr/>
            </a:pPr>
            <a:fld id="{47448128-662C-4E72-BAF3-B4A8F402FF7A}" type="slidenum">
              <a:rPr lang="en-US" altLang="ja-JP"/>
              <a:pPr>
                <a:defRPr/>
              </a:pPr>
              <a:t>‹#›</a:t>
            </a:fld>
            <a:endParaRPr lang="en-US" altLang="ja-JP">
              <a:latin typeface="Helvetica" pitchFamily="48" charset="0"/>
            </a:endParaRPr>
          </a:p>
        </p:txBody>
      </p:sp>
    </p:spTree>
    <p:extLst>
      <p:ext uri="{BB962C8B-B14F-4D97-AF65-F5344CB8AC3E}">
        <p14:creationId xmlns:p14="http://schemas.microsoft.com/office/powerpoint/2010/main" val="1038765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4E9F06E-43D5-FC46-BAD6-54D123E21AA9}" type="datetimeFigureOut">
              <a:rPr lang="en-US" smtClean="0"/>
              <a:pPr/>
              <a:t>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6CDF57-1A1E-2E45-B51F-98335EBFDBC0}"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a:xfrm>
            <a:off x="7924800" y="6416675"/>
            <a:ext cx="762000" cy="365125"/>
          </a:xfrm>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pPr>
              <a:defRPr/>
            </a:pPr>
            <a:endParaRPr lang="en-US" altLang="ja-JP"/>
          </a:p>
        </p:txBody>
      </p:sp>
      <p:sp>
        <p:nvSpPr>
          <p:cNvPr id="8" name="Footer Placeholder 7"/>
          <p:cNvSpPr>
            <a:spLocks noGrp="1"/>
          </p:cNvSpPr>
          <p:nvPr>
            <p:ph type="ftr" sz="quarter" idx="11"/>
          </p:nvPr>
        </p:nvSpPr>
        <p:spPr/>
        <p:txBody>
          <a:bodyPr/>
          <a:lstStyle/>
          <a:p>
            <a:pPr>
              <a:defRPr/>
            </a:pPr>
            <a:endParaRPr lang="en-US" altLang="ja-JP"/>
          </a:p>
        </p:txBody>
      </p:sp>
      <p:sp>
        <p:nvSpPr>
          <p:cNvPr id="9" name="Slide Number Placeholder 8"/>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pPr>
              <a:defRPr/>
            </a:pPr>
            <a:endParaRPr lang="en-US" altLang="ja-JP"/>
          </a:p>
        </p:txBody>
      </p:sp>
      <p:sp>
        <p:nvSpPr>
          <p:cNvPr id="4" name="Footer Placeholder 3"/>
          <p:cNvSpPr>
            <a:spLocks noGrp="1"/>
          </p:cNvSpPr>
          <p:nvPr>
            <p:ph type="ftr" sz="quarter" idx="11"/>
          </p:nvPr>
        </p:nvSpPr>
        <p:spPr/>
        <p:txBody>
          <a:bodyPr/>
          <a:lstStyle/>
          <a:p>
            <a:pPr>
              <a:defRPr/>
            </a:pPr>
            <a:endParaRPr lang="en-US" altLang="ja-JP"/>
          </a:p>
        </p:txBody>
      </p:sp>
      <p:sp>
        <p:nvSpPr>
          <p:cNvPr id="5" name="Slide Number Placeholder 4"/>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ja-JP"/>
          </a:p>
        </p:txBody>
      </p:sp>
      <p:sp>
        <p:nvSpPr>
          <p:cNvPr id="3" name="Footer Placeholder 2"/>
          <p:cNvSpPr>
            <a:spLocks noGrp="1"/>
          </p:cNvSpPr>
          <p:nvPr>
            <p:ph type="ftr" sz="quarter" idx="11"/>
          </p:nvPr>
        </p:nvSpPr>
        <p:spPr/>
        <p:txBody>
          <a:bodyPr/>
          <a:lstStyle/>
          <a:p>
            <a:pPr>
              <a:defRPr/>
            </a:pPr>
            <a:endParaRPr lang="en-US" altLang="ja-JP"/>
          </a:p>
        </p:txBody>
      </p:sp>
      <p:sp>
        <p:nvSpPr>
          <p:cNvPr id="4" name="Slide Number Placeholder 3"/>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a:t>Click to edit Master title style</a:t>
            </a:r>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a:t>Click to edit Master title style</a:t>
            </a:r>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en-US" altLang="ja-JP"/>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ltLang="ja-JP"/>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BF0A61E5-F68C-49CE-8006-F381E725FF34}" type="slidenum">
              <a:rPr lang="en-US" altLang="ja-JP" smtClean="0"/>
              <a:pPr>
                <a:defRPr/>
              </a:pPr>
              <a:t>‹#›</a:t>
            </a:fld>
            <a:endParaRPr lang="en-US" altLang="ja-JP">
              <a:latin typeface="Helvetica" pitchFamily="48" charset="0"/>
            </a:endParaRPr>
          </a:p>
        </p:txBody>
      </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7" Type="http://schemas.microsoft.com/office/2007/relationships/hdphoto" Target="../media/hdphoto3.wdp"/><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14.png"/><Relationship Id="rId5" Type="http://schemas.microsoft.com/office/2007/relationships/hdphoto" Target="../media/hdphoto2.wdp"/><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jpeg"/><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png"/><Relationship Id="rId14" Type="http://schemas.openxmlformats.org/officeDocument/2006/relationships/image" Target="../media/image30.jpeg"/></Relationships>
</file>

<file path=ppt/slides/_rels/slide23.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jpeg"/><Relationship Id="rId3" Type="http://schemas.openxmlformats.org/officeDocument/2006/relationships/image" Target="../media/image32.jpeg"/><Relationship Id="rId7" Type="http://schemas.openxmlformats.org/officeDocument/2006/relationships/image" Target="../media/image36.jpeg"/><Relationship Id="rId12" Type="http://schemas.openxmlformats.org/officeDocument/2006/relationships/image" Target="../media/image41.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34.jpeg"/><Relationship Id="rId15" Type="http://schemas.openxmlformats.org/officeDocument/2006/relationships/image" Target="../media/image43.pn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 Id="rId14" Type="http://schemas.openxmlformats.org/officeDocument/2006/relationships/image" Target="../media/image30.jpeg"/></Relationships>
</file>

<file path=ppt/slides/_rels/slide24.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4.jpeg"/><Relationship Id="rId7"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33.jpeg"/><Relationship Id="rId10" Type="http://schemas.openxmlformats.org/officeDocument/2006/relationships/image" Target="../media/image50.png"/><Relationship Id="rId4" Type="http://schemas.openxmlformats.org/officeDocument/2006/relationships/image" Target="../media/image45.jpg"/><Relationship Id="rId9"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59.jpeg"/><Relationship Id="rId4" Type="http://schemas.openxmlformats.org/officeDocument/2006/relationships/image" Target="../media/image54.jpeg"/><Relationship Id="rId9" Type="http://schemas.openxmlformats.org/officeDocument/2006/relationships/image" Target="../media/image58.jpeg"/></Relationships>
</file>

<file path=ppt/slides/_rels/slide27.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73.gi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78.jpeg"/><Relationship Id="rId4" Type="http://schemas.openxmlformats.org/officeDocument/2006/relationships/image" Target="../media/image77.jpeg"/></Relationships>
</file>

<file path=ppt/slides/_rels/slide37.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1.x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image" Target="../media/image81.jpeg"/></Relationships>
</file>

<file path=ppt/slides/_rels/slide38.xml.rels><?xml version="1.0" encoding="UTF-8" standalone="yes"?>
<Relationships xmlns="http://schemas.openxmlformats.org/package/2006/relationships"><Relationship Id="rId3" Type="http://schemas.openxmlformats.org/officeDocument/2006/relationships/image" Target="../media/image86.jpeg"/><Relationship Id="rId7" Type="http://schemas.openxmlformats.org/officeDocument/2006/relationships/image" Target="../media/image90.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88.gif"/><Relationship Id="rId4" Type="http://schemas.openxmlformats.org/officeDocument/2006/relationships/image" Target="../media/image87.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7.xml"/><Relationship Id="rId4" Type="http://schemas.openxmlformats.org/officeDocument/2006/relationships/image" Target="../media/image95.jpeg"/></Relationships>
</file>

<file path=ppt/slides/_rels/slide4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png"/><Relationship Id="rId1" Type="http://schemas.openxmlformats.org/officeDocument/2006/relationships/slideLayout" Target="../slideLayouts/slideLayout7.xml"/><Relationship Id="rId5" Type="http://schemas.openxmlformats.org/officeDocument/2006/relationships/image" Target="../media/image99.jpeg"/><Relationship Id="rId4" Type="http://schemas.openxmlformats.org/officeDocument/2006/relationships/image" Target="../media/image98.jpeg"/></Relationships>
</file>

<file path=ppt/slides/_rels/slide43.xml.rels><?xml version="1.0" encoding="UTF-8" standalone="yes"?>
<Relationships xmlns="http://schemas.openxmlformats.org/package/2006/relationships"><Relationship Id="rId3" Type="http://schemas.openxmlformats.org/officeDocument/2006/relationships/image" Target="../media/image100.tif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102.png"/></Relationships>
</file>

<file path=ppt/slides/_rels/slide45.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07.png"/></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108.png"/></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94.png"/></Relationships>
</file>

<file path=ppt/slides/_rels/slide5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109.jpeg"/></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110.jpeg"/></Relationships>
</file>

<file path=ppt/slides/_rels/slide5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622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71500" y="44624"/>
            <a:ext cx="8001000" cy="648072"/>
          </a:xfrm>
        </p:spPr>
        <p:txBody>
          <a:bodyPr>
            <a:normAutofit fontScale="90000"/>
          </a:bodyPr>
          <a:lstStyle/>
          <a:p>
            <a:r>
              <a:rPr lang="en-US" sz="4400" dirty="0">
                <a:solidFill>
                  <a:srgbClr val="FFFF00"/>
                </a:solidFill>
              </a:rPr>
              <a:t>PURPOSE / </a:t>
            </a:r>
            <a:r>
              <a:rPr lang="fr-CA" sz="4400" dirty="0">
                <a:solidFill>
                  <a:schemeClr val="tx1"/>
                </a:solidFill>
                <a:effectLst/>
              </a:rPr>
              <a:t>OBJECTIF</a:t>
            </a:r>
            <a:endParaRPr lang="en-US" sz="4400" dirty="0">
              <a:solidFill>
                <a:schemeClr val="tx1"/>
              </a:solidFill>
            </a:endParaRPr>
          </a:p>
        </p:txBody>
      </p:sp>
      <p:sp>
        <p:nvSpPr>
          <p:cNvPr id="2" name="TextBox 1"/>
          <p:cNvSpPr txBox="1"/>
          <p:nvPr/>
        </p:nvSpPr>
        <p:spPr>
          <a:xfrm>
            <a:off x="0" y="692696"/>
            <a:ext cx="9144000" cy="4278094"/>
          </a:xfrm>
          <a:prstGeom prst="rect">
            <a:avLst/>
          </a:prstGeom>
          <a:noFill/>
        </p:spPr>
        <p:txBody>
          <a:bodyPr wrap="square" rtlCol="0">
            <a:spAutoFit/>
          </a:bodyPr>
          <a:lstStyle/>
          <a:p>
            <a:r>
              <a:rPr lang="fr-CA" sz="2400" b="1" dirty="0"/>
              <a:t>L’objectif de la MEDFDI est quadruple: </a:t>
            </a:r>
          </a:p>
          <a:p>
            <a:endParaRPr lang="en-US" sz="2000" dirty="0">
              <a:solidFill>
                <a:srgbClr val="FFFF00"/>
              </a:solidFill>
            </a:endParaRPr>
          </a:p>
          <a:p>
            <a:pPr marL="514350" indent="-514350">
              <a:buFont typeface="+mj-lt"/>
              <a:buAutoNum type="alphaUcPeriod" startAt="2"/>
            </a:pPr>
            <a:r>
              <a:rPr lang="en-US" dirty="0">
                <a:solidFill>
                  <a:srgbClr val="FFFF00"/>
                </a:solidFill>
              </a:rPr>
              <a:t>To intentionally develop relationships with unreached people so that they become Christlike disciples making Christlike disciples.</a:t>
            </a:r>
          </a:p>
          <a:p>
            <a:pPr marL="512064" indent="-512064"/>
            <a:r>
              <a:rPr lang="es-ES" sz="3200" b="1" dirty="0"/>
              <a:t>B. </a:t>
            </a:r>
            <a:r>
              <a:rPr lang="fr-FR" b="1" dirty="0"/>
              <a:t>Développer intentionnellement des relations avec des personnes non croyantes afin qu'elles deviennent des disciples semblables à Christ, faisant des disciples </a:t>
            </a:r>
            <a:br>
              <a:rPr lang="fr-FR" b="1" dirty="0"/>
            </a:br>
            <a:r>
              <a:rPr lang="fr-FR" b="1" dirty="0"/>
              <a:t>semblables à Christ.</a:t>
            </a:r>
            <a:endParaRPr lang="es-ES" sz="3200" b="1" dirty="0"/>
          </a:p>
        </p:txBody>
      </p:sp>
      <p:pic>
        <p:nvPicPr>
          <p:cNvPr id="9" name="Picture 6" descr="Related image">
            <a:extLst>
              <a:ext uri="{FF2B5EF4-FFF2-40B4-BE49-F238E27FC236}">
                <a16:creationId xmlns:a16="http://schemas.microsoft.com/office/drawing/2014/main" id="{60B81FBC-41C3-F34F-929D-CA48D88EA97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55976" y="4181726"/>
            <a:ext cx="4788024" cy="2775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24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4624"/>
            <a:ext cx="9144000" cy="6924973"/>
          </a:xfrm>
          <a:prstGeom prst="rect">
            <a:avLst/>
          </a:prstGeom>
          <a:noFill/>
        </p:spPr>
        <p:txBody>
          <a:bodyPr wrap="square" rtlCol="0">
            <a:spAutoFit/>
          </a:bodyPr>
          <a:lstStyle/>
          <a:p>
            <a:pPr marL="514350" indent="-514350">
              <a:buFont typeface="+mj-lt"/>
              <a:buAutoNum type="alphaUcPeriod" startAt="2"/>
            </a:pPr>
            <a:r>
              <a:rPr lang="en-US" sz="2400" dirty="0">
                <a:solidFill>
                  <a:srgbClr val="FFFF00"/>
                </a:solidFill>
              </a:rPr>
              <a:t>To intentionally develop relationships </a:t>
            </a:r>
          </a:p>
          <a:p>
            <a:r>
              <a:rPr lang="fr-FR" sz="2400" b="1" dirty="0"/>
              <a:t>B.  Développer intentionnellement des relations</a:t>
            </a:r>
            <a:br>
              <a:rPr lang="fr-FR" sz="2400" b="1" dirty="0"/>
            </a:br>
            <a:endParaRPr lang="fr-FR" sz="2400" b="1" dirty="0"/>
          </a:p>
          <a:p>
            <a:r>
              <a:rPr lang="en-US" sz="2000" b="1" dirty="0">
                <a:solidFill>
                  <a:srgbClr val="FFFF00"/>
                </a:solidFill>
              </a:rPr>
              <a:t>Strategies for Purpose B</a:t>
            </a:r>
          </a:p>
          <a:p>
            <a:r>
              <a:rPr lang="fr-FR" b="1" dirty="0"/>
              <a:t>Stratégies pour le But B</a:t>
            </a:r>
            <a:r>
              <a:rPr lang="fr-FR" dirty="0"/>
              <a:t> </a:t>
            </a:r>
            <a:endParaRPr lang="en-US" dirty="0">
              <a:solidFill>
                <a:srgbClr val="FFFF00"/>
              </a:solidFill>
            </a:endParaRPr>
          </a:p>
          <a:p>
            <a:pPr marL="457200" lvl="0" indent="-457200">
              <a:buFont typeface="Arial" panose="020B0604020202020204" pitchFamily="34" charset="0"/>
              <a:buChar char="•"/>
            </a:pPr>
            <a:r>
              <a:rPr lang="en-US" sz="2000" dirty="0">
                <a:solidFill>
                  <a:srgbClr val="FFFF00"/>
                </a:solidFill>
              </a:rPr>
              <a:t>Diagnose and meet the priority needs of the community, especially including urban areas, through the various SDMI ministries.</a:t>
            </a:r>
          </a:p>
          <a:p>
            <a:pPr marL="457200" lvl="0" indent="-457200">
              <a:buFont typeface="Arial" panose="020B0604020202020204" pitchFamily="34" charset="0"/>
              <a:buChar char="•"/>
            </a:pPr>
            <a:r>
              <a:rPr lang="fr-FR" dirty="0"/>
              <a:t>Diagnostiquer et répondre aux besoins prioritaires de la communauté, notamment en incluant les zones urbaines, à travers les différents ministères MEDFDI.</a:t>
            </a:r>
            <a:br>
              <a:rPr lang="fr-FR" dirty="0"/>
            </a:br>
            <a:endParaRPr lang="en-US" dirty="0">
              <a:solidFill>
                <a:srgbClr val="FFFF00"/>
              </a:solidFill>
            </a:endParaRPr>
          </a:p>
          <a:p>
            <a:pPr marL="457200" lvl="0" indent="-457200">
              <a:buFont typeface="Arial" panose="020B0604020202020204" pitchFamily="34" charset="0"/>
              <a:buChar char="•"/>
            </a:pPr>
            <a:r>
              <a:rPr lang="en-US" sz="2000" dirty="0">
                <a:solidFill>
                  <a:srgbClr val="FFFF00"/>
                </a:solidFill>
              </a:rPr>
              <a:t>Establish personal relationships with the unreached in the community, with an emphasis on the youth and children, providing opportunities for fellowship, acceptance, and growth.</a:t>
            </a:r>
          </a:p>
          <a:p>
            <a:pPr marL="457200" lvl="0" indent="-457200">
              <a:buFont typeface="Arial" panose="020B0604020202020204" pitchFamily="34" charset="0"/>
              <a:buChar char="•"/>
            </a:pPr>
            <a:r>
              <a:rPr lang="fr-FR" dirty="0"/>
              <a:t>Établir des relations personnelles avec les exclus de la communauté, en mettant l'accent sur les jeunes et les enfants, en leur offrant des possibilités de fraternité, d'acceptation et de croissance.</a:t>
            </a:r>
            <a:endParaRPr lang="es-ES" b="1" dirty="0"/>
          </a:p>
        </p:txBody>
      </p:sp>
    </p:spTree>
    <p:extLst>
      <p:ext uri="{BB962C8B-B14F-4D97-AF65-F5344CB8AC3E}">
        <p14:creationId xmlns:p14="http://schemas.microsoft.com/office/powerpoint/2010/main" val="340163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5" dur="500"/>
                                        <p:tgtEl>
                                          <p:spTgt spid="2">
                                            <p:txEl>
                                              <p:pRg st="4" end="4"/>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8" dur="500"/>
                                        <p:tgtEl>
                                          <p:spTgt spid="2">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3" dur="500"/>
                                        <p:tgtEl>
                                          <p:spTgt spid="2">
                                            <p:txEl>
                                              <p:pRg st="6" end="6"/>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
                                            <p:txEl>
                                              <p:pRg st="7" end="7"/>
                                            </p:txEl>
                                          </p:spTgt>
                                        </p:tgtEl>
                                        <p:attrNameLst>
                                          <p:attrName>style.visibility</p:attrName>
                                        </p:attrNameLst>
                                      </p:cBhvr>
                                      <p:to>
                                        <p:strVal val="visible"/>
                                      </p:to>
                                    </p:set>
                                    <p:animEffect transition="in" filter="randombar(horizontal)">
                                      <p:cBhvr>
                                        <p:cTn id="26"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4624"/>
            <a:ext cx="9144000" cy="6555641"/>
          </a:xfrm>
          <a:prstGeom prst="rect">
            <a:avLst/>
          </a:prstGeom>
          <a:noFill/>
        </p:spPr>
        <p:txBody>
          <a:bodyPr wrap="square" rtlCol="0">
            <a:spAutoFit/>
          </a:bodyPr>
          <a:lstStyle/>
          <a:p>
            <a:pPr marL="514350" indent="-514350">
              <a:buFont typeface="+mj-lt"/>
              <a:buAutoNum type="alphaUcPeriod" startAt="2"/>
            </a:pPr>
            <a:r>
              <a:rPr lang="en-US" sz="2400" dirty="0">
                <a:solidFill>
                  <a:srgbClr val="FFFF00"/>
                </a:solidFill>
              </a:rPr>
              <a:t>To intentionally develop relationships </a:t>
            </a:r>
          </a:p>
          <a:p>
            <a:r>
              <a:rPr lang="fr-FR" sz="2400" b="1" dirty="0"/>
              <a:t>B.  Développer intentionnellement des relations</a:t>
            </a:r>
            <a:br>
              <a:rPr lang="fr-FR" sz="2400" b="1" dirty="0"/>
            </a:br>
            <a:br>
              <a:rPr lang="fr-FR" sz="2400" b="1" dirty="0"/>
            </a:br>
            <a:r>
              <a:rPr lang="en-US" sz="2000" b="1" dirty="0">
                <a:solidFill>
                  <a:srgbClr val="FFFF00"/>
                </a:solidFill>
              </a:rPr>
              <a:t>Strategies for Purpose B</a:t>
            </a:r>
          </a:p>
          <a:p>
            <a:r>
              <a:rPr lang="fr-FR" sz="2000" b="1" dirty="0"/>
              <a:t>Stratégies pour le But B</a:t>
            </a:r>
            <a:r>
              <a:rPr lang="fr-FR" sz="2000" dirty="0"/>
              <a:t> </a:t>
            </a:r>
            <a:endParaRPr lang="en-US" sz="2000" dirty="0">
              <a:solidFill>
                <a:srgbClr val="FFFF00"/>
              </a:solidFill>
            </a:endParaRPr>
          </a:p>
          <a:p>
            <a:pPr marL="457200" indent="-457200">
              <a:buAutoNum type="alphaUcPeriod" startAt="2"/>
            </a:pPr>
            <a:endParaRPr lang="en-US" sz="2000" b="1" dirty="0">
              <a:solidFill>
                <a:srgbClr val="FFFF00"/>
              </a:solidFill>
            </a:endParaRPr>
          </a:p>
          <a:p>
            <a:pPr marL="457200" lvl="0" indent="-457200">
              <a:buFont typeface="Arial" panose="020B0604020202020204" pitchFamily="34" charset="0"/>
              <a:buChar char="•"/>
            </a:pPr>
            <a:r>
              <a:rPr lang="en-US" dirty="0">
                <a:solidFill>
                  <a:srgbClr val="FFFF00"/>
                </a:solidFill>
              </a:rPr>
              <a:t>Plan for intentional and diversified evangelism and the planting of contextualized churches. </a:t>
            </a:r>
          </a:p>
          <a:p>
            <a:pPr marL="457200" indent="-457200">
              <a:buFont typeface="Arial" panose="020B0604020202020204" pitchFamily="34" charset="0"/>
              <a:buChar char="•"/>
            </a:pPr>
            <a:r>
              <a:rPr lang="fr-FR" dirty="0"/>
              <a:t>Planifiez une évangélisation intentionnelle et diversifiée et la plantation d'églises contextualisées.</a:t>
            </a:r>
            <a:endParaRPr lang="en-US" dirty="0"/>
          </a:p>
          <a:p>
            <a:pPr marL="457200" lvl="0" indent="-457200">
              <a:buFont typeface="Arial" panose="020B0604020202020204" pitchFamily="34" charset="0"/>
              <a:buChar char="•"/>
            </a:pPr>
            <a:endParaRPr lang="en-US" dirty="0">
              <a:solidFill>
                <a:srgbClr val="FFFF00"/>
              </a:solidFill>
            </a:endParaRPr>
          </a:p>
          <a:p>
            <a:pPr marL="457200" lvl="0" indent="-457200">
              <a:buFont typeface="Arial" panose="020B0604020202020204" pitchFamily="34" charset="0"/>
              <a:buChar char="•"/>
            </a:pPr>
            <a:r>
              <a:rPr lang="en-US" dirty="0">
                <a:solidFill>
                  <a:srgbClr val="FFFF00"/>
                </a:solidFill>
              </a:rPr>
              <a:t>Training of leaders and concentration of resources for the Mission.</a:t>
            </a:r>
          </a:p>
          <a:p>
            <a:pPr marL="457200" lvl="0" indent="-457200">
              <a:buFont typeface="Arial" panose="020B0604020202020204" pitchFamily="34" charset="0"/>
              <a:buChar char="•"/>
            </a:pPr>
            <a:r>
              <a:rPr lang="fr-FR" dirty="0"/>
              <a:t>Formation des leaders et concentration des ressources pour la Mission.</a:t>
            </a:r>
            <a:endParaRPr lang="en-US" dirty="0">
              <a:solidFill>
                <a:srgbClr val="FFFF00"/>
              </a:solidFill>
            </a:endParaRPr>
          </a:p>
          <a:p>
            <a:endParaRPr lang="es-ES" b="1" dirty="0"/>
          </a:p>
        </p:txBody>
      </p:sp>
    </p:spTree>
    <p:extLst>
      <p:ext uri="{BB962C8B-B14F-4D97-AF65-F5344CB8AC3E}">
        <p14:creationId xmlns:p14="http://schemas.microsoft.com/office/powerpoint/2010/main" val="3136260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0" dur="500"/>
                                        <p:tgtEl>
                                          <p:spTgt spid="2">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5" dur="500"/>
                                        <p:tgtEl>
                                          <p:spTgt spid="2">
                                            <p:txEl>
                                              <p:pRg st="7" end="7"/>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8" end="8"/>
                                            </p:txEl>
                                          </p:spTgt>
                                        </p:tgtEl>
                                        <p:attrNameLst>
                                          <p:attrName>style.visibility</p:attrName>
                                        </p:attrNameLst>
                                      </p:cBhvr>
                                      <p:to>
                                        <p:strVal val="visible"/>
                                      </p:to>
                                    </p:set>
                                    <p:animEffect transition="in" filter="randombar(horizontal)">
                                      <p:cBhvr>
                                        <p:cTn id="18"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71500" y="44624"/>
            <a:ext cx="8001000" cy="648072"/>
          </a:xfrm>
        </p:spPr>
        <p:txBody>
          <a:bodyPr>
            <a:normAutofit/>
          </a:bodyPr>
          <a:lstStyle/>
          <a:p>
            <a:r>
              <a:rPr lang="en-US" sz="3600" dirty="0">
                <a:solidFill>
                  <a:srgbClr val="FFFF00"/>
                </a:solidFill>
              </a:rPr>
              <a:t>PURPOSE / </a:t>
            </a:r>
            <a:r>
              <a:rPr lang="fr-CA" sz="3600" dirty="0">
                <a:solidFill>
                  <a:schemeClr val="tx1"/>
                </a:solidFill>
                <a:effectLst/>
              </a:rPr>
              <a:t>OBJECTIF</a:t>
            </a:r>
            <a:endParaRPr lang="en-US" sz="3600" dirty="0">
              <a:solidFill>
                <a:schemeClr val="tx1"/>
              </a:solidFill>
            </a:endParaRPr>
          </a:p>
        </p:txBody>
      </p:sp>
      <p:sp>
        <p:nvSpPr>
          <p:cNvPr id="2" name="TextBox 1"/>
          <p:cNvSpPr txBox="1"/>
          <p:nvPr/>
        </p:nvSpPr>
        <p:spPr>
          <a:xfrm>
            <a:off x="0" y="620688"/>
            <a:ext cx="9144000" cy="4693593"/>
          </a:xfrm>
          <a:prstGeom prst="rect">
            <a:avLst/>
          </a:prstGeom>
          <a:noFill/>
        </p:spPr>
        <p:txBody>
          <a:bodyPr wrap="square" rtlCol="0">
            <a:spAutoFit/>
          </a:bodyPr>
          <a:lstStyle/>
          <a:p>
            <a:r>
              <a:rPr lang="fr-CA" sz="2000" b="1" dirty="0"/>
              <a:t>L’objectif de la MEDFDI est quadruple:  </a:t>
            </a:r>
          </a:p>
          <a:p>
            <a:endParaRPr lang="en-US" sz="100" b="1" dirty="0">
              <a:solidFill>
                <a:srgbClr val="FFFF00"/>
              </a:solidFill>
            </a:endParaRPr>
          </a:p>
          <a:p>
            <a:endParaRPr lang="en-US" sz="1000" b="1" dirty="0">
              <a:solidFill>
                <a:srgbClr val="FFFF00"/>
              </a:solidFill>
            </a:endParaRPr>
          </a:p>
          <a:p>
            <a:pPr marL="514350" lvl="0" indent="-514350">
              <a:buFont typeface="+mj-lt"/>
              <a:buAutoNum type="alphaUcPeriod" startAt="3"/>
            </a:pPr>
            <a:r>
              <a:rPr lang="en-US" sz="2400" dirty="0">
                <a:solidFill>
                  <a:srgbClr val="FFFF00"/>
                </a:solidFill>
              </a:rPr>
              <a:t>To teach the Word of God to children, youth, and adults so that they are saved, sanctified wholly, and maturing in Christian experience that results in a life of compassion, evangelism, Christian education, and disciple making.     </a:t>
            </a:r>
          </a:p>
          <a:p>
            <a:pPr marL="512064" indent="-512064"/>
            <a:r>
              <a:rPr lang="es-ES" b="1" dirty="0"/>
              <a:t>C.  </a:t>
            </a:r>
            <a:r>
              <a:rPr lang="fr-FR" dirty="0"/>
              <a:t>Enseigner la Parole de Dieu aux enfants, aux jeunes et aux adultes afin qu'ils soient sauvés, sanctifiés entièrement, et mûrissent dans l'expérience chrétienne qui se traduit par une vie de compassion, d'évangélisation, d'éducation chrétienne et de formation de disciples.</a:t>
            </a:r>
            <a:r>
              <a:rPr lang="fr-CA" sz="3200" b="1" dirty="0"/>
              <a:t> </a:t>
            </a:r>
            <a:endParaRPr lang="en-US" b="1" dirty="0">
              <a:solidFill>
                <a:schemeClr val="bg1"/>
              </a:solidFill>
            </a:endParaRPr>
          </a:p>
        </p:txBody>
      </p:sp>
      <p:pic>
        <p:nvPicPr>
          <p:cNvPr id="4" name="Picture 3"/>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36000"/>
                    </a14:imgEffect>
                  </a14:imgLayer>
                </a14:imgProps>
              </a:ext>
              <a:ext uri="{28A0092B-C50C-407E-A947-70E740481C1C}">
                <a14:useLocalDpi xmlns:a14="http://schemas.microsoft.com/office/drawing/2010/main"/>
              </a:ext>
            </a:extLst>
          </a:blip>
          <a:srcRect/>
          <a:stretch/>
        </p:blipFill>
        <p:spPr>
          <a:xfrm>
            <a:off x="806757" y="5289534"/>
            <a:ext cx="2037051" cy="1489654"/>
          </a:xfrm>
          <a:prstGeom prst="rect">
            <a:avLst/>
          </a:prstGeom>
        </p:spPr>
      </p:pic>
      <p:pic>
        <p:nvPicPr>
          <p:cNvPr id="5" name="Picture 4"/>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851920" y="5289534"/>
            <a:ext cx="1991330" cy="1489654"/>
          </a:xfrm>
          <a:prstGeom prst="rect">
            <a:avLst/>
          </a:prstGeom>
          <a:solidFill>
            <a:schemeClr val="tx1"/>
          </a:solidFill>
        </p:spPr>
      </p:pic>
      <p:pic>
        <p:nvPicPr>
          <p:cNvPr id="6" name="Picture 6" descr="http://www.free-online-bible-study.com/images/Small_group_overhead.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766954" y="5085184"/>
            <a:ext cx="2197534"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4505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par>
                          <p:cTn id="11" fill="hold">
                            <p:stCondLst>
                              <p:cond delay="500"/>
                            </p:stCondLst>
                            <p:childTnLst>
                              <p:par>
                                <p:cTn id="12" presetID="14" presetClass="entr" presetSubtype="10" fill="hold" nodeType="afterEffect">
                                  <p:stCondLst>
                                    <p:cond delay="100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par>
                          <p:cTn id="15" fill="hold">
                            <p:stCondLst>
                              <p:cond delay="2000"/>
                            </p:stCondLst>
                            <p:childTnLst>
                              <p:par>
                                <p:cTn id="16" presetID="14" presetClass="entr" presetSubtype="10" fill="hold" nodeType="afterEffect">
                                  <p:stCondLst>
                                    <p:cond delay="100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3500"/>
                            </p:stCondLst>
                            <p:childTnLst>
                              <p:par>
                                <p:cTn id="20" presetID="14" presetClass="entr" presetSubtype="10" fill="hold" nodeType="afterEffect">
                                  <p:stCondLst>
                                    <p:cond delay="100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928"/>
            <a:ext cx="9144000" cy="6355586"/>
          </a:xfrm>
          <a:prstGeom prst="rect">
            <a:avLst/>
          </a:prstGeom>
          <a:noFill/>
        </p:spPr>
        <p:txBody>
          <a:bodyPr wrap="square" rtlCol="0">
            <a:spAutoFit/>
          </a:bodyPr>
          <a:lstStyle/>
          <a:p>
            <a:endParaRPr lang="en-US" sz="100" b="1" dirty="0">
              <a:solidFill>
                <a:srgbClr val="FFFF00"/>
              </a:solidFill>
            </a:endParaRPr>
          </a:p>
          <a:p>
            <a:pPr marL="514350" lvl="0" indent="-514350">
              <a:buFont typeface="+mj-lt"/>
              <a:buAutoNum type="alphaUcPeriod" startAt="3"/>
            </a:pPr>
            <a:r>
              <a:rPr lang="en-US" sz="1800" dirty="0">
                <a:solidFill>
                  <a:srgbClr val="FFFF00"/>
                </a:solidFill>
              </a:rPr>
              <a:t>To teach the Word of God to children, youth, and adults</a:t>
            </a:r>
          </a:p>
          <a:p>
            <a:pPr marL="512064" indent="-512064"/>
            <a:r>
              <a:rPr lang="es-ES" sz="2000" b="1" dirty="0"/>
              <a:t>C.  </a:t>
            </a:r>
            <a:r>
              <a:rPr lang="fr-FR" sz="2000" dirty="0"/>
              <a:t>Enseigner la Parole de Dieu aux enfants, aux jeunes et aux adultes</a:t>
            </a:r>
          </a:p>
          <a:p>
            <a:pPr marL="512064" indent="-512064"/>
            <a:endParaRPr lang="fr-CA" sz="3200" b="1" dirty="0">
              <a:solidFill>
                <a:schemeClr val="bg1"/>
              </a:solidFill>
            </a:endParaRPr>
          </a:p>
          <a:p>
            <a:r>
              <a:rPr lang="en-US" b="1" dirty="0">
                <a:solidFill>
                  <a:srgbClr val="FFFF00"/>
                </a:solidFill>
              </a:rPr>
              <a:t>Strategies for Purpose C</a:t>
            </a:r>
          </a:p>
          <a:p>
            <a:r>
              <a:rPr lang="fr-FR" b="1" dirty="0"/>
              <a:t>Stratégies pour le but C</a:t>
            </a:r>
            <a:r>
              <a:rPr lang="fr-FR" dirty="0"/>
              <a:t> </a:t>
            </a:r>
            <a:endParaRPr lang="en-US" dirty="0">
              <a:solidFill>
                <a:srgbClr val="FFFF00"/>
              </a:solidFill>
            </a:endParaRPr>
          </a:p>
          <a:p>
            <a:pPr marL="457200" lvl="0" indent="-457200">
              <a:buFont typeface="Arial" panose="020B0604020202020204" pitchFamily="34" charset="0"/>
              <a:buChar char="•"/>
            </a:pPr>
            <a:r>
              <a:rPr lang="en-US" dirty="0">
                <a:solidFill>
                  <a:srgbClr val="FFFF00"/>
                </a:solidFill>
              </a:rPr>
              <a:t>Organize Bible teaching during Sundays or in Small Groups in homes or other locations during the week.</a:t>
            </a:r>
          </a:p>
          <a:p>
            <a:pPr marL="457200" indent="-457200">
              <a:buFont typeface="Arial" panose="020B0604020202020204" pitchFamily="34" charset="0"/>
              <a:buChar char="•"/>
            </a:pPr>
            <a:r>
              <a:rPr lang="fr-FR" dirty="0"/>
              <a:t>Organisez l'enseignement de la Bible le dimanche ou en petits groupes dans les maisons ou autres lieux durant la semaine.</a:t>
            </a:r>
            <a:endParaRPr lang="en-US" dirty="0"/>
          </a:p>
          <a:p>
            <a:pPr marL="457200" lvl="0" indent="-457200">
              <a:buFont typeface="Arial" panose="020B0604020202020204" pitchFamily="34" charset="0"/>
              <a:buChar char="•"/>
            </a:pPr>
            <a:endParaRPr lang="en-US" dirty="0">
              <a:solidFill>
                <a:srgbClr val="FFFF00"/>
              </a:solidFill>
            </a:endParaRPr>
          </a:p>
          <a:p>
            <a:pPr marL="457200" lvl="0" indent="-457200">
              <a:buFont typeface="Arial" panose="020B0604020202020204" pitchFamily="34" charset="0"/>
              <a:buChar char="•"/>
            </a:pPr>
            <a:r>
              <a:rPr lang="en-US" dirty="0">
                <a:solidFill>
                  <a:srgbClr val="FFFF00"/>
                </a:solidFill>
              </a:rPr>
              <a:t>Emphasize the training of leaders, teachers, and pastors.</a:t>
            </a:r>
          </a:p>
          <a:p>
            <a:pPr marL="457200" indent="-457200">
              <a:buFont typeface="Arial" panose="020B0604020202020204" pitchFamily="34" charset="0"/>
              <a:buChar char="•"/>
            </a:pPr>
            <a:r>
              <a:rPr lang="fr-FR" dirty="0"/>
              <a:t>Mettre l'accent sur la formation des dirigeants, des enseignants et des pasteurs.</a:t>
            </a:r>
            <a:endParaRPr lang="en-US" b="1" dirty="0">
              <a:solidFill>
                <a:schemeClr val="bg1"/>
              </a:solidFill>
            </a:endParaRPr>
          </a:p>
        </p:txBody>
      </p:sp>
    </p:spTree>
    <p:extLst>
      <p:ext uri="{BB962C8B-B14F-4D97-AF65-F5344CB8AC3E}">
        <p14:creationId xmlns:p14="http://schemas.microsoft.com/office/powerpoint/2010/main" val="115713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0" dur="500"/>
                                        <p:tgtEl>
                                          <p:spTgt spid="2">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randombar(horizontal)">
                                      <p:cBhvr>
                                        <p:cTn id="15" dur="500"/>
                                        <p:tgtEl>
                                          <p:spTgt spid="2">
                                            <p:txEl>
                                              <p:pRg st="6" end="6"/>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8" dur="500"/>
                                        <p:tgtEl>
                                          <p:spTgt spid="2">
                                            <p:txEl>
                                              <p:pRg st="7" end="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animEffect transition="in" filter="randombar(horizontal)">
                                      <p:cBhvr>
                                        <p:cTn id="23" dur="500"/>
                                        <p:tgtEl>
                                          <p:spTgt spid="2">
                                            <p:txEl>
                                              <p:pRg st="9" end="9"/>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
                                            <p:txEl>
                                              <p:pRg st="10" end="10"/>
                                            </p:txEl>
                                          </p:spTgt>
                                        </p:tgtEl>
                                        <p:attrNameLst>
                                          <p:attrName>style.visibility</p:attrName>
                                        </p:attrNameLst>
                                      </p:cBhvr>
                                      <p:to>
                                        <p:strVal val="visible"/>
                                      </p:to>
                                    </p:set>
                                    <p:animEffect transition="in" filter="randombar(horizontal)">
                                      <p:cBhvr>
                                        <p:cTn id="26"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928"/>
            <a:ext cx="9144000" cy="7340471"/>
          </a:xfrm>
          <a:prstGeom prst="rect">
            <a:avLst/>
          </a:prstGeom>
          <a:noFill/>
        </p:spPr>
        <p:txBody>
          <a:bodyPr wrap="square" rtlCol="0">
            <a:spAutoFit/>
          </a:bodyPr>
          <a:lstStyle/>
          <a:p>
            <a:endParaRPr lang="en-US" sz="100" b="1" dirty="0">
              <a:solidFill>
                <a:srgbClr val="FFFF00"/>
              </a:solidFill>
            </a:endParaRPr>
          </a:p>
          <a:p>
            <a:pPr marL="514350" lvl="0" indent="-514350">
              <a:buFont typeface="+mj-lt"/>
              <a:buAutoNum type="alphaUcPeriod" startAt="3"/>
            </a:pPr>
            <a:r>
              <a:rPr lang="en-US" sz="1800" dirty="0">
                <a:solidFill>
                  <a:srgbClr val="FFFF00"/>
                </a:solidFill>
              </a:rPr>
              <a:t>To teach the Word of God to children, youth, and adults</a:t>
            </a:r>
          </a:p>
          <a:p>
            <a:pPr marL="512064" indent="-512064"/>
            <a:r>
              <a:rPr lang="es-ES" sz="2000" b="1" dirty="0"/>
              <a:t>C.  </a:t>
            </a:r>
            <a:r>
              <a:rPr lang="fr-FR" sz="2000" dirty="0"/>
              <a:t>Enseigner la Parole de Dieu aux enfants, aux jeunes et aux adultes</a:t>
            </a:r>
          </a:p>
          <a:p>
            <a:pPr marL="512064" indent="-512064"/>
            <a:endParaRPr lang="fr-CA" sz="700" b="1" dirty="0">
              <a:solidFill>
                <a:schemeClr val="bg1"/>
              </a:solidFill>
            </a:endParaRPr>
          </a:p>
          <a:p>
            <a:r>
              <a:rPr lang="en-US" b="1" dirty="0">
                <a:solidFill>
                  <a:srgbClr val="FFFF00"/>
                </a:solidFill>
              </a:rPr>
              <a:t>Strategies for Purpose C</a:t>
            </a:r>
          </a:p>
          <a:p>
            <a:r>
              <a:rPr lang="fr-FR" b="1" dirty="0"/>
              <a:t>Stratégies pour le but C</a:t>
            </a:r>
            <a:r>
              <a:rPr lang="fr-FR" dirty="0"/>
              <a:t> </a:t>
            </a:r>
            <a:endParaRPr lang="en-US" dirty="0">
              <a:solidFill>
                <a:srgbClr val="FFFF00"/>
              </a:solidFill>
            </a:endParaRPr>
          </a:p>
          <a:p>
            <a:pPr marL="457200" lvl="0" indent="-457200">
              <a:buFont typeface="Arial" panose="020B0604020202020204" pitchFamily="34" charset="0"/>
              <a:buChar char="•"/>
            </a:pPr>
            <a:r>
              <a:rPr lang="en-US" sz="2000" dirty="0">
                <a:solidFill>
                  <a:srgbClr val="FFFF00"/>
                </a:solidFill>
              </a:rPr>
              <a:t>Help Christians be like Christ through the holistic example of the holy life of the leader </a:t>
            </a:r>
          </a:p>
          <a:p>
            <a:pPr marL="457200" indent="-457200">
              <a:spcAft>
                <a:spcPts val="1800"/>
              </a:spcAft>
              <a:buFont typeface="Arial" panose="020B0604020202020204" pitchFamily="34" charset="0"/>
              <a:buChar char="•"/>
            </a:pPr>
            <a:r>
              <a:rPr lang="fr-FR" dirty="0"/>
              <a:t>Aider les chrétiens à être comme le Christ à travers l'exemple holistique de la vie sainte du leader.</a:t>
            </a:r>
            <a:endParaRPr lang="en-US" dirty="0">
              <a:solidFill>
                <a:srgbClr val="FFFF00"/>
              </a:solidFill>
            </a:endParaRPr>
          </a:p>
          <a:p>
            <a:pPr marL="457200" lvl="0" indent="-457200">
              <a:buFont typeface="Arial" panose="020B0604020202020204" pitchFamily="34" charset="0"/>
              <a:buChar char="•"/>
            </a:pPr>
            <a:r>
              <a:rPr lang="en-US" sz="2000" dirty="0">
                <a:solidFill>
                  <a:srgbClr val="FFFF00"/>
                </a:solidFill>
              </a:rPr>
              <a:t>Provide ongoing discipleship opportunities for leaders and mentors.</a:t>
            </a:r>
          </a:p>
          <a:p>
            <a:pPr marL="457200" indent="-457200">
              <a:spcAft>
                <a:spcPts val="1800"/>
              </a:spcAft>
              <a:buFont typeface="Arial" panose="020B0604020202020204" pitchFamily="34" charset="0"/>
              <a:buChar char="•"/>
            </a:pPr>
            <a:r>
              <a:rPr lang="fr-FR" dirty="0"/>
              <a:t>Fournir des occasions de formation continue pour les leaders et les dirigeants. </a:t>
            </a:r>
            <a:endParaRPr lang="en-US" sz="2400" dirty="0">
              <a:solidFill>
                <a:srgbClr val="FFFF00"/>
              </a:solidFill>
            </a:endParaRPr>
          </a:p>
          <a:p>
            <a:pPr marL="457200" lvl="0" indent="-457200">
              <a:spcAft>
                <a:spcPts val="0"/>
              </a:spcAft>
              <a:buFont typeface="Arial" panose="020B0604020202020204" pitchFamily="34" charset="0"/>
              <a:buChar char="•"/>
            </a:pPr>
            <a:r>
              <a:rPr lang="en-US" sz="2000" dirty="0">
                <a:solidFill>
                  <a:srgbClr val="FFFF00"/>
                </a:solidFill>
              </a:rPr>
              <a:t>Select materials edited by the Church of the Nazarene to build knowledge of doctrine, devotional life, and service.</a:t>
            </a:r>
          </a:p>
          <a:p>
            <a:pPr marL="457200" lvl="0" indent="-457200">
              <a:buFont typeface="Arial" panose="020B0604020202020204" pitchFamily="34" charset="0"/>
              <a:buChar char="•"/>
            </a:pPr>
            <a:r>
              <a:rPr lang="fr-FR" dirty="0"/>
              <a:t>Choisissez des matériaux édités par l'Église du Nazaréen pour développer la connaissance de la doctrine, de la vie de dévotion et du service.</a:t>
            </a:r>
            <a:endParaRPr lang="en-US" dirty="0">
              <a:solidFill>
                <a:srgbClr val="FFFF00"/>
              </a:solidFill>
            </a:endParaRPr>
          </a:p>
          <a:p>
            <a:pPr marL="512064" indent="-512064"/>
            <a:endParaRPr lang="en-US" b="1" dirty="0">
              <a:solidFill>
                <a:schemeClr val="bg1"/>
              </a:solidFill>
            </a:endParaRPr>
          </a:p>
        </p:txBody>
      </p:sp>
    </p:spTree>
    <p:extLst>
      <p:ext uri="{BB962C8B-B14F-4D97-AF65-F5344CB8AC3E}">
        <p14:creationId xmlns:p14="http://schemas.microsoft.com/office/powerpoint/2010/main" val="2960006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0" dur="500"/>
                                        <p:tgtEl>
                                          <p:spTgt spid="2">
                                            <p:txEl>
                                              <p:pRg st="7" end="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animEffect transition="in" filter="randombar(horizontal)">
                                      <p:cBhvr>
                                        <p:cTn id="15" dur="500"/>
                                        <p:tgtEl>
                                          <p:spTgt spid="2">
                                            <p:txEl>
                                              <p:pRg st="8" end="8"/>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9" end="9"/>
                                            </p:txEl>
                                          </p:spTgt>
                                        </p:tgtEl>
                                        <p:attrNameLst>
                                          <p:attrName>style.visibility</p:attrName>
                                        </p:attrNameLst>
                                      </p:cBhvr>
                                      <p:to>
                                        <p:strVal val="visible"/>
                                      </p:to>
                                    </p:set>
                                    <p:animEffect transition="in" filter="randombar(horizontal)">
                                      <p:cBhvr>
                                        <p:cTn id="18" dur="500"/>
                                        <p:tgtEl>
                                          <p:spTgt spid="2">
                                            <p:txEl>
                                              <p:pRg st="9" end="9"/>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animEffect transition="in" filter="randombar(horizontal)">
                                      <p:cBhvr>
                                        <p:cTn id="23" dur="500"/>
                                        <p:tgtEl>
                                          <p:spTgt spid="2">
                                            <p:txEl>
                                              <p:pRg st="10" end="10"/>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
                                            <p:txEl>
                                              <p:pRg st="11" end="11"/>
                                            </p:txEl>
                                          </p:spTgt>
                                        </p:tgtEl>
                                        <p:attrNameLst>
                                          <p:attrName>style.visibility</p:attrName>
                                        </p:attrNameLst>
                                      </p:cBhvr>
                                      <p:to>
                                        <p:strVal val="visible"/>
                                      </p:to>
                                    </p:set>
                                    <p:animEffect transition="in" filter="randombar(horizontal)">
                                      <p:cBhvr>
                                        <p:cTn id="26"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71500" y="44624"/>
            <a:ext cx="8001000" cy="648072"/>
          </a:xfrm>
        </p:spPr>
        <p:txBody>
          <a:bodyPr>
            <a:normAutofit fontScale="90000"/>
          </a:bodyPr>
          <a:lstStyle/>
          <a:p>
            <a:r>
              <a:rPr lang="en-US" sz="4400" dirty="0">
                <a:solidFill>
                  <a:srgbClr val="FFFF00"/>
                </a:solidFill>
              </a:rPr>
              <a:t>PURPOSE / </a:t>
            </a:r>
            <a:r>
              <a:rPr lang="fr-CA" sz="4400" dirty="0">
                <a:solidFill>
                  <a:schemeClr val="tx1"/>
                </a:solidFill>
                <a:effectLst/>
              </a:rPr>
              <a:t>OBJECTIF</a:t>
            </a:r>
            <a:endParaRPr lang="en-US" sz="4400" dirty="0">
              <a:solidFill>
                <a:schemeClr val="tx1"/>
              </a:solidFill>
            </a:endParaRPr>
          </a:p>
        </p:txBody>
      </p:sp>
      <p:sp>
        <p:nvSpPr>
          <p:cNvPr id="2" name="TextBox 1"/>
          <p:cNvSpPr txBox="1"/>
          <p:nvPr/>
        </p:nvSpPr>
        <p:spPr>
          <a:xfrm>
            <a:off x="0" y="692696"/>
            <a:ext cx="9144000" cy="4124206"/>
          </a:xfrm>
          <a:prstGeom prst="rect">
            <a:avLst/>
          </a:prstGeom>
          <a:noFill/>
        </p:spPr>
        <p:txBody>
          <a:bodyPr wrap="square" rtlCol="0">
            <a:spAutoFit/>
          </a:bodyPr>
          <a:lstStyle/>
          <a:p>
            <a:r>
              <a:rPr lang="fr-CA" sz="2000" b="1" dirty="0"/>
              <a:t>L’objectif de la MEDFDI est quadruple: </a:t>
            </a:r>
          </a:p>
          <a:p>
            <a:endParaRPr lang="en-US" sz="1800" dirty="0">
              <a:solidFill>
                <a:srgbClr val="FFFF00"/>
              </a:solidFill>
            </a:endParaRPr>
          </a:p>
          <a:p>
            <a:pPr marL="514350" lvl="0" indent="-514350">
              <a:buFont typeface="+mj-lt"/>
              <a:buAutoNum type="alphaUcPeriod" startAt="4"/>
            </a:pPr>
            <a:r>
              <a:rPr lang="en-US" dirty="0">
                <a:solidFill>
                  <a:srgbClr val="FFFF00"/>
                </a:solidFill>
              </a:rPr>
              <a:t>To encourage everyone to faithfully engage in a discipleship ministry such as Sunday School/Bible studies, small groups, and other disciple-making ministries.</a:t>
            </a:r>
          </a:p>
          <a:p>
            <a:pPr marL="512064" indent="-512064"/>
            <a:r>
              <a:rPr lang="en-US" b="1" dirty="0"/>
              <a:t>D. </a:t>
            </a:r>
            <a:r>
              <a:rPr lang="fr-FR" dirty="0"/>
              <a:t>Encourager tout le monde à s'engager fidèlement dans un ministère de disciple tel que les études de l'école dominicale / la Bible, les petits groupes et autres ministères de formation des disciples.</a:t>
            </a:r>
            <a:endParaRPr lang="en-US" dirty="0">
              <a:solidFill>
                <a:schemeClr val="bg1"/>
              </a:solidFill>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14152" y="4871033"/>
            <a:ext cx="2808312" cy="1870335"/>
          </a:xfrm>
          <a:prstGeom prst="rect">
            <a:avLst/>
          </a:prstGeom>
        </p:spPr>
      </p:pic>
      <p:pic>
        <p:nvPicPr>
          <p:cNvPr id="5" name="Picture 6" descr="http://mitla.valera1909.com/gallery/images/clase-parvulos.jpg"/>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p:blipFill>
        <p:spPr bwMode="auto">
          <a:xfrm>
            <a:off x="357768" y="4871033"/>
            <a:ext cx="2908568" cy="17925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http://i.ytimg.com/vi/0vXV3K04GFM/maxresdefault.jpg"/>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rightnessContrast bright="23000"/>
                    </a14:imgEffect>
                  </a14:imgLayer>
                </a14:imgProps>
              </a:ext>
              <a:ext uri="{28A0092B-C50C-407E-A947-70E740481C1C}">
                <a14:useLocalDpi xmlns:a14="http://schemas.microsoft.com/office/drawing/2010/main"/>
              </a:ext>
            </a:extLst>
          </a:blip>
          <a:srcRect/>
          <a:stretch/>
        </p:blipFill>
        <p:spPr bwMode="auto">
          <a:xfrm>
            <a:off x="7376158" y="4871032"/>
            <a:ext cx="1444314" cy="1870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5988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par>
                          <p:cTn id="11" fill="hold">
                            <p:stCondLst>
                              <p:cond delay="500"/>
                            </p:stCondLst>
                            <p:childTnLst>
                              <p:par>
                                <p:cTn id="12" presetID="14" presetClass="entr" presetSubtype="10" fill="hold" nodeType="afterEffect">
                                  <p:stCondLst>
                                    <p:cond delay="200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par>
                          <p:cTn id="15" fill="hold">
                            <p:stCondLst>
                              <p:cond delay="3000"/>
                            </p:stCondLst>
                            <p:childTnLst>
                              <p:par>
                                <p:cTn id="16" presetID="14" presetClass="entr" presetSubtype="10" fill="hold" nodeType="afterEffect">
                                  <p:stCondLst>
                                    <p:cond delay="100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par>
                          <p:cTn id="19" fill="hold">
                            <p:stCondLst>
                              <p:cond delay="4500"/>
                            </p:stCondLst>
                            <p:childTnLst>
                              <p:par>
                                <p:cTn id="20" presetID="14" presetClass="entr" presetSubtype="10" fill="hold" nodeType="afterEffect">
                                  <p:stCondLst>
                                    <p:cond delay="100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7384"/>
            <a:ext cx="9144000" cy="7217360"/>
          </a:xfrm>
          <a:prstGeom prst="rect">
            <a:avLst/>
          </a:prstGeom>
          <a:noFill/>
        </p:spPr>
        <p:txBody>
          <a:bodyPr wrap="square" rtlCol="0">
            <a:spAutoFit/>
          </a:bodyPr>
          <a:lstStyle/>
          <a:p>
            <a:pPr marL="514350" lvl="0" indent="-514350">
              <a:buFont typeface="+mj-lt"/>
              <a:buAutoNum type="alphaUcPeriod" startAt="4"/>
            </a:pPr>
            <a:r>
              <a:rPr lang="en-US" sz="2000" dirty="0">
                <a:solidFill>
                  <a:srgbClr val="FFFF00"/>
                </a:solidFill>
              </a:rPr>
              <a:t>To encourage everyone to faithfully engage in a discipleship ministry</a:t>
            </a:r>
          </a:p>
          <a:p>
            <a:pPr marL="512064" indent="-512064"/>
            <a:r>
              <a:rPr lang="en-US" sz="2400" b="1" dirty="0"/>
              <a:t>D. </a:t>
            </a:r>
            <a:r>
              <a:rPr lang="fr-FR" sz="2400" dirty="0"/>
              <a:t>Encourager tout le monde à s'engager fidèlement dans un ministère de disciple</a:t>
            </a:r>
          </a:p>
          <a:p>
            <a:pPr marL="512064" indent="-512064"/>
            <a:endParaRPr lang="fr-FR" sz="1100" dirty="0">
              <a:solidFill>
                <a:schemeClr val="bg1"/>
              </a:solidFill>
            </a:endParaRPr>
          </a:p>
          <a:p>
            <a:r>
              <a:rPr lang="en-US" b="1" dirty="0">
                <a:solidFill>
                  <a:srgbClr val="FFFF00"/>
                </a:solidFill>
              </a:rPr>
              <a:t>Strategies for Purpose D</a:t>
            </a:r>
          </a:p>
          <a:p>
            <a:r>
              <a:rPr lang="fr-FR" b="1" dirty="0"/>
              <a:t>Stratégies pour l'objectif D</a:t>
            </a:r>
            <a:r>
              <a:rPr lang="fr-FR" dirty="0"/>
              <a:t> </a:t>
            </a:r>
            <a:endParaRPr lang="en-US" dirty="0"/>
          </a:p>
          <a:p>
            <a:endParaRPr lang="en-US" sz="1200" dirty="0">
              <a:solidFill>
                <a:srgbClr val="FFFF00"/>
              </a:solidFill>
            </a:endParaRPr>
          </a:p>
          <a:p>
            <a:pPr marL="457200" lvl="0" indent="-457200">
              <a:buFont typeface="Arial" panose="020B0604020202020204" pitchFamily="34" charset="0"/>
              <a:buChar char="•"/>
            </a:pPr>
            <a:r>
              <a:rPr lang="en-US" dirty="0">
                <a:solidFill>
                  <a:srgbClr val="FFFF00"/>
                </a:solidFill>
              </a:rPr>
              <a:t>Include children and youth in discipleship, providing opportunities and diversifying ministries.</a:t>
            </a:r>
          </a:p>
          <a:p>
            <a:pPr marL="457200" indent="-457200">
              <a:spcAft>
                <a:spcPts val="2400"/>
              </a:spcAft>
              <a:buFont typeface="Arial" panose="020B0604020202020204" pitchFamily="34" charset="0"/>
              <a:buChar char="•"/>
            </a:pPr>
            <a:r>
              <a:rPr lang="fr-FR" sz="3200" b="1" dirty="0"/>
              <a:t>Inclure les enfants et les jeunes dans la vie de disciple, en offrant des opportunités et en diversifiant les ministères.</a:t>
            </a:r>
            <a:endParaRPr lang="en-US" sz="3200" b="1" dirty="0">
              <a:solidFill>
                <a:srgbClr val="FFFF00"/>
              </a:solidFill>
            </a:endParaRPr>
          </a:p>
          <a:p>
            <a:pPr marL="457200" lvl="0" indent="-457200">
              <a:buFont typeface="Arial" panose="020B0604020202020204" pitchFamily="34" charset="0"/>
              <a:buChar char="•"/>
            </a:pPr>
            <a:r>
              <a:rPr lang="en-US" dirty="0">
                <a:solidFill>
                  <a:srgbClr val="FFFF00"/>
                </a:solidFill>
              </a:rPr>
              <a:t>Establish an environment of trust where people are being integrally ministered to. </a:t>
            </a:r>
          </a:p>
          <a:p>
            <a:pPr marL="457200" indent="-457200">
              <a:buFont typeface="Arial" panose="020B0604020202020204" pitchFamily="34" charset="0"/>
              <a:buChar char="•"/>
            </a:pPr>
            <a:r>
              <a:rPr lang="fr-FR" sz="3200" b="1" dirty="0"/>
              <a:t>Établir un environnement de confiance où les gens sont intégralement engagés.</a:t>
            </a:r>
            <a:endParaRPr lang="en-US" sz="3200" b="1" dirty="0"/>
          </a:p>
          <a:p>
            <a:pPr marL="512064" indent="-512064"/>
            <a:endParaRPr lang="en-US" sz="2400" dirty="0">
              <a:solidFill>
                <a:schemeClr val="bg1"/>
              </a:solidFill>
            </a:endParaRPr>
          </a:p>
        </p:txBody>
      </p:sp>
    </p:spTree>
    <p:extLst>
      <p:ext uri="{BB962C8B-B14F-4D97-AF65-F5344CB8AC3E}">
        <p14:creationId xmlns:p14="http://schemas.microsoft.com/office/powerpoint/2010/main" val="3335668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randombar(horizontal)">
                                      <p:cBhvr>
                                        <p:cTn id="15" dur="500"/>
                                        <p:tgtEl>
                                          <p:spTgt spid="2">
                                            <p:txEl>
                                              <p:pRg st="6" end="6"/>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8" dur="500"/>
                                        <p:tgtEl>
                                          <p:spTgt spid="2">
                                            <p:txEl>
                                              <p:pRg st="7" end="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animEffect transition="in" filter="randombar(horizontal)">
                                      <p:cBhvr>
                                        <p:cTn id="23" dur="500"/>
                                        <p:tgtEl>
                                          <p:spTgt spid="2">
                                            <p:txEl>
                                              <p:pRg st="8" end="8"/>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
                                            <p:txEl>
                                              <p:pRg st="9" end="9"/>
                                            </p:txEl>
                                          </p:spTgt>
                                        </p:tgtEl>
                                        <p:attrNameLst>
                                          <p:attrName>style.visibility</p:attrName>
                                        </p:attrNameLst>
                                      </p:cBhvr>
                                      <p:to>
                                        <p:strVal val="visible"/>
                                      </p:to>
                                    </p:set>
                                    <p:animEffect transition="in" filter="randombar(horizontal)">
                                      <p:cBhvr>
                                        <p:cTn id="26"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7384"/>
            <a:ext cx="9144000" cy="7086555"/>
          </a:xfrm>
          <a:prstGeom prst="rect">
            <a:avLst/>
          </a:prstGeom>
          <a:noFill/>
        </p:spPr>
        <p:txBody>
          <a:bodyPr wrap="square" rtlCol="0">
            <a:spAutoFit/>
          </a:bodyPr>
          <a:lstStyle/>
          <a:p>
            <a:pPr marL="514350" lvl="0" indent="-514350">
              <a:buFont typeface="+mj-lt"/>
              <a:buAutoNum type="alphaUcPeriod" startAt="4"/>
            </a:pPr>
            <a:r>
              <a:rPr lang="en-US" sz="2000" dirty="0">
                <a:solidFill>
                  <a:srgbClr val="FFFF00"/>
                </a:solidFill>
              </a:rPr>
              <a:t>To encourage everyone to faithfully engage in a discipleship ministry</a:t>
            </a:r>
          </a:p>
          <a:p>
            <a:pPr marL="512064" indent="-512064"/>
            <a:r>
              <a:rPr lang="en-US" sz="2400" b="1" dirty="0"/>
              <a:t>D. </a:t>
            </a:r>
            <a:r>
              <a:rPr lang="fr-FR" sz="2400" dirty="0"/>
              <a:t>Encourager tout le monde à s'engager fidèlement dans un ministère de disciple</a:t>
            </a:r>
          </a:p>
          <a:p>
            <a:pPr marL="512064" indent="-512064"/>
            <a:endParaRPr lang="fr-FR" sz="1050" dirty="0">
              <a:solidFill>
                <a:schemeClr val="bg1"/>
              </a:solidFill>
            </a:endParaRPr>
          </a:p>
          <a:p>
            <a:r>
              <a:rPr lang="en-US" b="1" dirty="0">
                <a:solidFill>
                  <a:srgbClr val="FFFF00"/>
                </a:solidFill>
              </a:rPr>
              <a:t>Strategies for Purpose D</a:t>
            </a:r>
          </a:p>
          <a:p>
            <a:r>
              <a:rPr lang="fr-FR" b="1" dirty="0"/>
              <a:t>Stratégies pour l'objectif D</a:t>
            </a:r>
            <a:r>
              <a:rPr lang="fr-FR" dirty="0"/>
              <a:t> </a:t>
            </a:r>
            <a:endParaRPr lang="en-US" dirty="0"/>
          </a:p>
          <a:p>
            <a:endParaRPr lang="en-US" sz="1200" dirty="0">
              <a:solidFill>
                <a:srgbClr val="FFFF00"/>
              </a:solidFill>
            </a:endParaRPr>
          </a:p>
          <a:p>
            <a:pPr marL="457200" lvl="0" indent="-457200">
              <a:buFont typeface="Arial" panose="020B0604020202020204" pitchFamily="34" charset="0"/>
              <a:buChar char="•"/>
            </a:pPr>
            <a:r>
              <a:rPr lang="en-US" sz="2400" dirty="0">
                <a:solidFill>
                  <a:srgbClr val="FFFF00"/>
                </a:solidFill>
              </a:rPr>
              <a:t>Redefine Discipleship strategies so they are relevant to everyone, from new believers to long-time believers.</a:t>
            </a:r>
          </a:p>
          <a:p>
            <a:pPr marL="457200" indent="-457200">
              <a:spcAft>
                <a:spcPts val="2400"/>
              </a:spcAft>
              <a:buFont typeface="Arial" panose="020B0604020202020204" pitchFamily="34" charset="0"/>
              <a:buChar char="•"/>
            </a:pPr>
            <a:r>
              <a:rPr lang="fr-FR" sz="3200" b="1" dirty="0"/>
              <a:t>Redéfinissez les stratégies de disciple pour qu'elles soient pertinentes, de nouveaux croyants de coute durée aux croyants de longue date.</a:t>
            </a:r>
            <a:endParaRPr lang="en-US" b="1" dirty="0">
              <a:solidFill>
                <a:srgbClr val="FFFF00"/>
              </a:solidFill>
            </a:endParaRPr>
          </a:p>
          <a:p>
            <a:pPr marL="457200" lvl="0" indent="-457200">
              <a:buFont typeface="Arial" panose="020B0604020202020204" pitchFamily="34" charset="0"/>
              <a:buChar char="•"/>
            </a:pPr>
            <a:r>
              <a:rPr lang="en-US" sz="2400" dirty="0">
                <a:solidFill>
                  <a:srgbClr val="FFFF00"/>
                </a:solidFill>
              </a:rPr>
              <a:t>Update ministries through leadership and pastoral preparation.</a:t>
            </a:r>
          </a:p>
          <a:p>
            <a:pPr marL="457200" indent="-457200">
              <a:buFont typeface="Arial" panose="020B0604020202020204" pitchFamily="34" charset="0"/>
              <a:buChar char="•"/>
            </a:pPr>
            <a:r>
              <a:rPr lang="fr-FR" sz="3200" b="1" dirty="0"/>
              <a:t>Mettre à jour les ministères par le leadership et la préparation pastorale.</a:t>
            </a:r>
            <a:endParaRPr lang="en-US" sz="3200" b="1" dirty="0">
              <a:solidFill>
                <a:srgbClr val="FFFF00"/>
              </a:solidFill>
            </a:endParaRPr>
          </a:p>
          <a:p>
            <a:pPr marL="512064" indent="-512064"/>
            <a:endParaRPr lang="en-US" sz="2400" dirty="0">
              <a:solidFill>
                <a:schemeClr val="bg1"/>
              </a:solidFill>
            </a:endParaRPr>
          </a:p>
        </p:txBody>
      </p:sp>
    </p:spTree>
    <p:extLst>
      <p:ext uri="{BB962C8B-B14F-4D97-AF65-F5344CB8AC3E}">
        <p14:creationId xmlns:p14="http://schemas.microsoft.com/office/powerpoint/2010/main" val="4134813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0" dur="500"/>
                                        <p:tgtEl>
                                          <p:spTgt spid="2">
                                            <p:txEl>
                                              <p:pRg st="7" end="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animEffect transition="in" filter="randombar(horizontal)">
                                      <p:cBhvr>
                                        <p:cTn id="15" dur="500"/>
                                        <p:tgtEl>
                                          <p:spTgt spid="2">
                                            <p:txEl>
                                              <p:pRg st="8" end="8"/>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9" end="9"/>
                                            </p:txEl>
                                          </p:spTgt>
                                        </p:tgtEl>
                                        <p:attrNameLst>
                                          <p:attrName>style.visibility</p:attrName>
                                        </p:attrNameLst>
                                      </p:cBhvr>
                                      <p:to>
                                        <p:strVal val="visible"/>
                                      </p:to>
                                    </p:set>
                                    <p:animEffect transition="in" filter="randombar(horizontal)">
                                      <p:cBhvr>
                                        <p:cTn id="18"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71500" y="404664"/>
            <a:ext cx="8001000" cy="914400"/>
          </a:xfrm>
        </p:spPr>
        <p:txBody>
          <a:bodyPr/>
          <a:lstStyle/>
          <a:p>
            <a:r>
              <a:rPr lang="es-ES" dirty="0">
                <a:solidFill>
                  <a:schemeClr val="tx1"/>
                </a:solidFill>
              </a:rPr>
              <a:t>SDMI</a:t>
            </a:r>
            <a:endParaRPr lang="es-ES" b="1" dirty="0">
              <a:solidFill>
                <a:schemeClr val="tx1"/>
              </a:solidFill>
            </a:endParaRPr>
          </a:p>
        </p:txBody>
      </p:sp>
      <p:pic>
        <p:nvPicPr>
          <p:cNvPr id="4100" name="Picture 4" descr="C:\Users\Monte Cyr\Documents\Discipleship\Logos\Ministry Logos\SDMI Logos\SDMI logo - English Words.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24733" y="1556792"/>
            <a:ext cx="4235499" cy="4795465"/>
          </a:xfrm>
          <a:prstGeom prst="rect">
            <a:avLst/>
          </a:prstGeom>
          <a:noFill/>
          <a:extLst>
            <a:ext uri="{909E8E84-426E-40DD-AFC4-6F175D3DCCD1}">
              <a14:hiddenFill xmlns:a14="http://schemas.microsoft.com/office/drawing/2010/main">
                <a:solidFill>
                  <a:srgbClr val="FFFFFF"/>
                </a:solidFill>
              </a14:hiddenFill>
            </a:ext>
          </a:extLst>
        </p:spPr>
      </p:pic>
      <p:sp>
        <p:nvSpPr>
          <p:cNvPr id="7" name="1 Título"/>
          <p:cNvSpPr txBox="1">
            <a:spLocks/>
          </p:cNvSpPr>
          <p:nvPr/>
        </p:nvSpPr>
        <p:spPr>
          <a:xfrm rot="16200000">
            <a:off x="-875455" y="3475856"/>
            <a:ext cx="4608512" cy="9144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s-ES" dirty="0">
                <a:solidFill>
                  <a:schemeClr val="tx1"/>
                </a:solidFill>
              </a:rPr>
              <a:t>MIEDD</a:t>
            </a:r>
          </a:p>
        </p:txBody>
      </p:sp>
      <p:sp>
        <p:nvSpPr>
          <p:cNvPr id="8" name="1 Título"/>
          <p:cNvSpPr txBox="1">
            <a:spLocks/>
          </p:cNvSpPr>
          <p:nvPr/>
        </p:nvSpPr>
        <p:spPr>
          <a:xfrm rot="5400000">
            <a:off x="5245224" y="3619872"/>
            <a:ext cx="4608512" cy="9144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s-ES" dirty="0">
                <a:solidFill>
                  <a:schemeClr val="tx1"/>
                </a:solidFill>
              </a:rPr>
              <a:t>MEDFDI</a:t>
            </a:r>
          </a:p>
        </p:txBody>
      </p:sp>
    </p:spTree>
    <p:extLst>
      <p:ext uri="{BB962C8B-B14F-4D97-AF65-F5344CB8AC3E}">
        <p14:creationId xmlns:p14="http://schemas.microsoft.com/office/powerpoint/2010/main" val="3318564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395536" y="260648"/>
            <a:ext cx="8464996" cy="914400"/>
          </a:xfrm>
        </p:spPr>
        <p:txBody>
          <a:bodyPr>
            <a:noAutofit/>
          </a:bodyPr>
          <a:lstStyle/>
          <a:p>
            <a:r>
              <a:rPr lang="fr-FR" sz="3200" dirty="0">
                <a:solidFill>
                  <a:schemeClr val="tx1"/>
                </a:solidFill>
              </a:rPr>
              <a:t>Ministères d’École Dominicale et de la Formation de Disciples International</a:t>
            </a:r>
            <a:endParaRPr lang="es-ES" sz="3200" dirty="0">
              <a:solidFill>
                <a:schemeClr val="tx1"/>
              </a:solidFill>
            </a:endParaRP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a:ext>
            </a:extLst>
          </a:blip>
          <a:srcRect/>
          <a:stretch/>
        </p:blipFill>
        <p:spPr bwMode="auto">
          <a:xfrm>
            <a:off x="1907704" y="1412776"/>
            <a:ext cx="5400600" cy="52318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C7AB1CE-09BF-8E46-91DA-46DC56BFBB84}"/>
              </a:ext>
            </a:extLst>
          </p:cNvPr>
          <p:cNvSpPr txBox="1"/>
          <p:nvPr/>
        </p:nvSpPr>
        <p:spPr>
          <a:xfrm>
            <a:off x="11047751" y="4302177"/>
            <a:ext cx="184731" cy="523220"/>
          </a:xfrm>
          <a:prstGeom prst="rect">
            <a:avLst/>
          </a:prstGeom>
          <a:noFill/>
        </p:spPr>
        <p:txBody>
          <a:bodyPr wrap="none" rtlCol="0">
            <a:spAutoFit/>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9DF0BCF-5099-B643-BDDE-30D6399C6CF9}"/>
              </a:ext>
            </a:extLst>
          </p:cNvPr>
          <p:cNvGrpSpPr/>
          <p:nvPr/>
        </p:nvGrpSpPr>
        <p:grpSpPr>
          <a:xfrm>
            <a:off x="2267744" y="1628801"/>
            <a:ext cx="4248472" cy="3672408"/>
            <a:chOff x="3123657" y="2420888"/>
            <a:chExt cx="2880320" cy="2536715"/>
          </a:xfrm>
        </p:grpSpPr>
        <p:pic>
          <p:nvPicPr>
            <p:cNvPr id="2" name="Picture 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203848" y="2420888"/>
              <a:ext cx="2736304" cy="2536715"/>
            </a:xfrm>
            <a:prstGeom prst="rect">
              <a:avLst/>
            </a:prstGeom>
          </p:spPr>
        </p:pic>
        <p:sp>
          <p:nvSpPr>
            <p:cNvPr id="6" name="TextBox 5"/>
            <p:cNvSpPr txBox="1"/>
            <p:nvPr/>
          </p:nvSpPr>
          <p:spPr>
            <a:xfrm>
              <a:off x="3123657" y="2968022"/>
              <a:ext cx="2880320" cy="1254320"/>
            </a:xfrm>
            <a:prstGeom prst="rect">
              <a:avLst/>
            </a:prstGeom>
            <a:noFill/>
          </p:spPr>
          <p:txBody>
            <a:bodyPr wrap="square" rtlCol="0">
              <a:spAutoFit/>
            </a:bodyPr>
            <a:lstStyle/>
            <a:p>
              <a:pPr algn="ctr"/>
              <a:r>
                <a:rPr lang="fr-FR" dirty="0"/>
                <a:t>Disciples semblables à Christ qui entrainent </a:t>
              </a:r>
              <a:br>
                <a:rPr lang="fr-FR" dirty="0"/>
              </a:br>
              <a:r>
                <a:rPr lang="fr-FR" dirty="0"/>
                <a:t>des autres </a:t>
              </a:r>
              <a:br>
                <a:rPr lang="fr-FR" dirty="0"/>
              </a:br>
              <a:r>
                <a:rPr lang="fr-FR" dirty="0"/>
                <a:t>disciples</a:t>
              </a:r>
              <a:endParaRPr lang="en-US" sz="6600" dirty="0">
                <a:ea typeface="Arial" charset="0"/>
                <a:cs typeface="Arial" charset="0"/>
              </a:endParaRPr>
            </a:p>
          </p:txBody>
        </p:sp>
      </p:grpSp>
      <p:grpSp>
        <p:nvGrpSpPr>
          <p:cNvPr id="7" name="Group 6">
            <a:extLst>
              <a:ext uri="{FF2B5EF4-FFF2-40B4-BE49-F238E27FC236}">
                <a16:creationId xmlns:a16="http://schemas.microsoft.com/office/drawing/2014/main" id="{75B91A48-E6FE-BF44-9D83-CC7383893CBD}"/>
              </a:ext>
            </a:extLst>
          </p:cNvPr>
          <p:cNvGrpSpPr/>
          <p:nvPr/>
        </p:nvGrpSpPr>
        <p:grpSpPr>
          <a:xfrm>
            <a:off x="3491880" y="44624"/>
            <a:ext cx="1800200" cy="1800200"/>
            <a:chOff x="3491880" y="44624"/>
            <a:chExt cx="1800200" cy="1800200"/>
          </a:xfrm>
        </p:grpSpPr>
        <p:sp>
          <p:nvSpPr>
            <p:cNvPr id="4" name="Up Arrow 3"/>
            <p:cNvSpPr/>
            <p:nvPr/>
          </p:nvSpPr>
          <p:spPr>
            <a:xfrm>
              <a:off x="3995936" y="733613"/>
              <a:ext cx="792088" cy="1111211"/>
            </a:xfrm>
            <a:prstGeom prst="upArrow">
              <a:avLst/>
            </a:prstGeom>
            <a:gradFill>
              <a:gsLst>
                <a:gs pos="0">
                  <a:schemeClr val="bg1">
                    <a:lumMod val="95000"/>
                    <a:lumOff val="5000"/>
                  </a:schemeClr>
                </a:gs>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491880" y="44624"/>
              <a:ext cx="1800200" cy="830997"/>
            </a:xfrm>
            <a:prstGeom prst="rect">
              <a:avLst/>
            </a:prstGeom>
            <a:noFill/>
          </p:spPr>
          <p:txBody>
            <a:bodyPr wrap="square" rtlCol="0">
              <a:spAutoFit/>
            </a:bodyPr>
            <a:lstStyle/>
            <a:p>
              <a:pPr algn="ctr"/>
              <a:r>
                <a:rPr lang="fr-FR" sz="4800" b="1" dirty="0"/>
                <a:t>Dieu</a:t>
              </a:r>
              <a:r>
                <a:rPr lang="en-US" sz="4000" dirty="0"/>
                <a:t> </a:t>
              </a:r>
              <a:endParaRPr lang="en-US" sz="4000" b="1" u="sng" dirty="0">
                <a:solidFill>
                  <a:srgbClr val="FFFF00"/>
                </a:solidFill>
              </a:endParaRPr>
            </a:p>
          </p:txBody>
        </p:sp>
      </p:grpSp>
      <p:grpSp>
        <p:nvGrpSpPr>
          <p:cNvPr id="5" name="Group 4">
            <a:extLst>
              <a:ext uri="{FF2B5EF4-FFF2-40B4-BE49-F238E27FC236}">
                <a16:creationId xmlns:a16="http://schemas.microsoft.com/office/drawing/2014/main" id="{3F7C5F8E-4000-724E-8403-A081DB6E2095}"/>
              </a:ext>
            </a:extLst>
          </p:cNvPr>
          <p:cNvGrpSpPr/>
          <p:nvPr/>
        </p:nvGrpSpPr>
        <p:grpSpPr>
          <a:xfrm>
            <a:off x="3131840" y="5445224"/>
            <a:ext cx="2736304" cy="1345505"/>
            <a:chOff x="3131840" y="5445224"/>
            <a:chExt cx="2736304" cy="1345505"/>
          </a:xfrm>
        </p:grpSpPr>
        <p:sp>
          <p:nvSpPr>
            <p:cNvPr id="19" name="Up Arrow 18"/>
            <p:cNvSpPr/>
            <p:nvPr/>
          </p:nvSpPr>
          <p:spPr>
            <a:xfrm rot="10800000">
              <a:off x="4139952" y="5445224"/>
              <a:ext cx="576064" cy="772924"/>
            </a:xfrm>
            <a:prstGeom prst="upArrow">
              <a:avLst/>
            </a:prstGeom>
            <a:gradFill>
              <a:gsLst>
                <a:gs pos="0">
                  <a:schemeClr val="bg1">
                    <a:lumMod val="95000"/>
                    <a:lumOff val="5000"/>
                  </a:schemeClr>
                </a:gs>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131840" y="6021288"/>
              <a:ext cx="2736304" cy="769441"/>
            </a:xfrm>
            <a:prstGeom prst="rect">
              <a:avLst/>
            </a:prstGeom>
            <a:noFill/>
          </p:spPr>
          <p:txBody>
            <a:bodyPr wrap="square" rtlCol="0">
              <a:spAutoFit/>
            </a:bodyPr>
            <a:lstStyle/>
            <a:p>
              <a:pPr algn="ctr"/>
              <a:r>
                <a:rPr lang="fr-FR" sz="3600" b="1" dirty="0"/>
                <a:t>Les autres</a:t>
              </a:r>
              <a:r>
                <a:rPr lang="en-US" sz="4400" b="1" dirty="0"/>
                <a:t> </a:t>
              </a:r>
              <a:endParaRPr lang="en-US" sz="4400" b="1" u="sng" dirty="0">
                <a:solidFill>
                  <a:srgbClr val="FFFF00"/>
                </a:solidFill>
              </a:endParaRPr>
            </a:p>
          </p:txBody>
        </p:sp>
      </p:grpSp>
    </p:spTree>
    <p:extLst>
      <p:ext uri="{BB962C8B-B14F-4D97-AF65-F5344CB8AC3E}">
        <p14:creationId xmlns:p14="http://schemas.microsoft.com/office/powerpoint/2010/main" val="1865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32A55D-112E-CC47-A416-2EC94E82DD76}"/>
              </a:ext>
            </a:extLst>
          </p:cNvPr>
          <p:cNvSpPr txBox="1"/>
          <p:nvPr/>
        </p:nvSpPr>
        <p:spPr>
          <a:xfrm>
            <a:off x="2961747" y="958496"/>
            <a:ext cx="1944216" cy="2646878"/>
          </a:xfrm>
          <a:prstGeom prst="rect">
            <a:avLst/>
          </a:prstGeom>
          <a:noFill/>
        </p:spPr>
        <p:txBody>
          <a:bodyPr wrap="square" rtlCol="0">
            <a:spAutoFit/>
          </a:bodyPr>
          <a:lstStyle/>
          <a:p>
            <a:r>
              <a:rPr lang="en-US" sz="16600" dirty="0"/>
              <a:t>=</a:t>
            </a:r>
            <a:endParaRPr lang="en-US" sz="18000" dirty="0"/>
          </a:p>
        </p:txBody>
      </p:sp>
      <p:pic>
        <p:nvPicPr>
          <p:cNvPr id="5" name="Picture 4">
            <a:extLst>
              <a:ext uri="{FF2B5EF4-FFF2-40B4-BE49-F238E27FC236}">
                <a16:creationId xmlns:a16="http://schemas.microsoft.com/office/drawing/2014/main" id="{A7915F44-0C47-4449-9827-4E92CD566C3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55976" y="846709"/>
            <a:ext cx="2880320" cy="2817704"/>
          </a:xfrm>
          <a:prstGeom prst="rect">
            <a:avLst/>
          </a:prstGeom>
          <a:solidFill>
            <a:schemeClr val="tx1"/>
          </a:solidFill>
        </p:spPr>
      </p:pic>
      <p:pic>
        <p:nvPicPr>
          <p:cNvPr id="9" name="Picture 8">
            <a:extLst>
              <a:ext uri="{FF2B5EF4-FFF2-40B4-BE49-F238E27FC236}">
                <a16:creationId xmlns:a16="http://schemas.microsoft.com/office/drawing/2014/main" id="{0E2B41E7-09A0-974C-B3D7-FB60F995B6D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7241" y="883435"/>
            <a:ext cx="2878575" cy="2788619"/>
          </a:xfrm>
          <a:prstGeom prst="rect">
            <a:avLst/>
          </a:prstGeom>
        </p:spPr>
      </p:pic>
      <p:sp>
        <p:nvSpPr>
          <p:cNvPr id="10" name="TextBox 9">
            <a:extLst>
              <a:ext uri="{FF2B5EF4-FFF2-40B4-BE49-F238E27FC236}">
                <a16:creationId xmlns:a16="http://schemas.microsoft.com/office/drawing/2014/main" id="{281CE14F-598C-1E42-AC1C-AD907BA9DEB1}"/>
              </a:ext>
            </a:extLst>
          </p:cNvPr>
          <p:cNvSpPr txBox="1"/>
          <p:nvPr/>
        </p:nvSpPr>
        <p:spPr>
          <a:xfrm>
            <a:off x="7164288" y="-99392"/>
            <a:ext cx="2096616" cy="4508927"/>
          </a:xfrm>
          <a:prstGeom prst="rect">
            <a:avLst/>
          </a:prstGeom>
          <a:noFill/>
        </p:spPr>
        <p:txBody>
          <a:bodyPr wrap="square" rtlCol="0">
            <a:spAutoFit/>
          </a:bodyPr>
          <a:lstStyle/>
          <a:p>
            <a:r>
              <a:rPr lang="en-US" sz="28700" dirty="0"/>
              <a:t>?</a:t>
            </a:r>
            <a:r>
              <a:rPr lang="en-US" sz="16600" dirty="0"/>
              <a:t> </a:t>
            </a:r>
            <a:endParaRPr lang="en-US" sz="18000" dirty="0"/>
          </a:p>
        </p:txBody>
      </p:sp>
      <p:cxnSp>
        <p:nvCxnSpPr>
          <p:cNvPr id="12" name="Straight Connector 11">
            <a:extLst>
              <a:ext uri="{FF2B5EF4-FFF2-40B4-BE49-F238E27FC236}">
                <a16:creationId xmlns:a16="http://schemas.microsoft.com/office/drawing/2014/main" id="{5108F829-4513-0842-8124-25B6A992B72C}"/>
              </a:ext>
            </a:extLst>
          </p:cNvPr>
          <p:cNvCxnSpPr>
            <a:cxnSpLocks/>
          </p:cNvCxnSpPr>
          <p:nvPr/>
        </p:nvCxnSpPr>
        <p:spPr>
          <a:xfrm>
            <a:off x="0" y="0"/>
            <a:ext cx="9900592" cy="4365104"/>
          </a:xfrm>
          <a:prstGeom prst="line">
            <a:avLst/>
          </a:prstGeom>
          <a:ln w="3810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a:extLst>
              <a:ext uri="{FF2B5EF4-FFF2-40B4-BE49-F238E27FC236}">
                <a16:creationId xmlns:a16="http://schemas.microsoft.com/office/drawing/2014/main" id="{F50B6796-2F8C-C145-8BAC-8746A9687206}"/>
              </a:ext>
            </a:extLst>
          </p:cNvPr>
          <p:cNvCxnSpPr>
            <a:cxnSpLocks/>
          </p:cNvCxnSpPr>
          <p:nvPr/>
        </p:nvCxnSpPr>
        <p:spPr>
          <a:xfrm flipH="1">
            <a:off x="-612576" y="0"/>
            <a:ext cx="9577065" cy="4149080"/>
          </a:xfrm>
          <a:prstGeom prst="line">
            <a:avLst/>
          </a:prstGeom>
          <a:ln w="381000">
            <a:solidFill>
              <a:srgbClr val="FF0000"/>
            </a:solidFill>
          </a:ln>
        </p:spPr>
        <p:style>
          <a:lnRef idx="1">
            <a:schemeClr val="accent2"/>
          </a:lnRef>
          <a:fillRef idx="0">
            <a:schemeClr val="accent2"/>
          </a:fillRef>
          <a:effectRef idx="0">
            <a:schemeClr val="accent2"/>
          </a:effectRef>
          <a:fontRef idx="minor">
            <a:schemeClr val="tx1"/>
          </a:fontRef>
        </p:style>
      </p:cxnSp>
      <p:sp>
        <p:nvSpPr>
          <p:cNvPr id="8" name="Rectangle 7">
            <a:extLst>
              <a:ext uri="{FF2B5EF4-FFF2-40B4-BE49-F238E27FC236}">
                <a16:creationId xmlns:a16="http://schemas.microsoft.com/office/drawing/2014/main" id="{A80C94EC-0959-C346-8A85-EC5645A326A6}"/>
              </a:ext>
            </a:extLst>
          </p:cNvPr>
          <p:cNvSpPr/>
          <p:nvPr/>
        </p:nvSpPr>
        <p:spPr>
          <a:xfrm>
            <a:off x="0" y="4293096"/>
            <a:ext cx="9144000" cy="2585323"/>
          </a:xfrm>
          <a:prstGeom prst="rect">
            <a:avLst/>
          </a:prstGeom>
          <a:noFill/>
        </p:spPr>
        <p:txBody>
          <a:bodyPr wrap="square" lIns="91440" tIns="45720" rIns="91440" bIns="45720">
            <a:spAutoFit/>
          </a:bodyPr>
          <a:lstStyle/>
          <a:p>
            <a:pPr algn="ctr"/>
            <a:r>
              <a:rPr lang="fr-FR" sz="5400" b="1" dirty="0"/>
              <a:t>MEDFDI n'est pas tout simplement l'école du dimanche</a:t>
            </a:r>
            <a:endParaRPr lang="en-US" sz="96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729755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par>
                                <p:cTn id="26" presetID="14" presetClass="entr" presetSubtype="1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descr="Image result for umbrella">
            <a:extLst>
              <a:ext uri="{FF2B5EF4-FFF2-40B4-BE49-F238E27FC236}">
                <a16:creationId xmlns:a16="http://schemas.microsoft.com/office/drawing/2014/main" id="{2C0C3C49-2904-5B43-A0D8-E1B77B9DB2D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18660092">
            <a:off x="1613829" y="-786045"/>
            <a:ext cx="5906754" cy="63274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0FB8124-A2D8-8447-8509-C2A5A2B54B0A}"/>
              </a:ext>
            </a:extLst>
          </p:cNvPr>
          <p:cNvPicPr/>
          <p:nvPr/>
        </p:nvPicPr>
        <p:blipFill>
          <a:blip r:embed="rId3" cstate="screen">
            <a:extLst>
              <a:ext uri="{28A0092B-C50C-407E-A947-70E740481C1C}">
                <a14:useLocalDpi xmlns:a14="http://schemas.microsoft.com/office/drawing/2010/main"/>
              </a:ext>
            </a:extLst>
          </a:blip>
          <a:srcRect/>
          <a:stretch/>
        </p:blipFill>
        <p:spPr bwMode="auto">
          <a:xfrm>
            <a:off x="6968016" y="2344785"/>
            <a:ext cx="1163840" cy="1163840"/>
          </a:xfrm>
          <a:prstGeom prst="rect">
            <a:avLst/>
          </a:prstGeom>
          <a:noFill/>
          <a:ln>
            <a:noFill/>
          </a:ln>
        </p:spPr>
      </p:pic>
      <p:pic>
        <p:nvPicPr>
          <p:cNvPr id="6" name="Picture 2">
            <a:extLst>
              <a:ext uri="{FF2B5EF4-FFF2-40B4-BE49-F238E27FC236}">
                <a16:creationId xmlns:a16="http://schemas.microsoft.com/office/drawing/2014/main" id="{3F8EBD2A-D2BE-E049-ACA8-A7326D31BB7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2713167" y="5464135"/>
            <a:ext cx="1746478" cy="1022410"/>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2">
            <a:extLst>
              <a:ext uri="{FF2B5EF4-FFF2-40B4-BE49-F238E27FC236}">
                <a16:creationId xmlns:a16="http://schemas.microsoft.com/office/drawing/2014/main" id="{D5969E4F-AD53-A146-B03D-FC8BA8303C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2869901" y="2429825"/>
            <a:ext cx="1433010" cy="179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a:extLst>
              <a:ext uri="{FF2B5EF4-FFF2-40B4-BE49-F238E27FC236}">
                <a16:creationId xmlns:a16="http://schemas.microsoft.com/office/drawing/2014/main" id="{8760BC17-1136-A249-AA02-71719379ABEC}"/>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p:blipFill>
        <p:spPr bwMode="auto">
          <a:xfrm>
            <a:off x="3734657" y="4346391"/>
            <a:ext cx="1235075" cy="10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a:extLst>
              <a:ext uri="{FF2B5EF4-FFF2-40B4-BE49-F238E27FC236}">
                <a16:creationId xmlns:a16="http://schemas.microsoft.com/office/drawing/2014/main" id="{72AE6FDB-DE9A-2440-8CF7-8030BA8A3C69}"/>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p:blipFill>
        <p:spPr bwMode="auto">
          <a:xfrm>
            <a:off x="1073984" y="5438185"/>
            <a:ext cx="1214438" cy="1074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a:extLst>
              <a:ext uri="{FF2B5EF4-FFF2-40B4-BE49-F238E27FC236}">
                <a16:creationId xmlns:a16="http://schemas.microsoft.com/office/drawing/2014/main" id="{70E8CEB3-E677-624E-AD7F-B967F90EFFE3}"/>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p:blipFill>
        <p:spPr bwMode="auto">
          <a:xfrm>
            <a:off x="5828534" y="5477139"/>
            <a:ext cx="2241482" cy="1176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AABCF559-C5CB-004A-BAC2-0512D16FEA96}"/>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4720812" y="2299909"/>
            <a:ext cx="1939420" cy="1688032"/>
          </a:xfrm>
          <a:prstGeom prst="rect">
            <a:avLst/>
          </a:prstGeom>
        </p:spPr>
      </p:pic>
      <p:pic>
        <p:nvPicPr>
          <p:cNvPr id="15" name="Picture 5">
            <a:extLst>
              <a:ext uri="{FF2B5EF4-FFF2-40B4-BE49-F238E27FC236}">
                <a16:creationId xmlns:a16="http://schemas.microsoft.com/office/drawing/2014/main" id="{62BC0A51-6C93-DE41-A423-3F2841B8A715}"/>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p:blipFill>
        <p:spPr bwMode="auto">
          <a:xfrm>
            <a:off x="7425120" y="3516473"/>
            <a:ext cx="1153603" cy="1688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
            <a:extLst>
              <a:ext uri="{FF2B5EF4-FFF2-40B4-BE49-F238E27FC236}">
                <a16:creationId xmlns:a16="http://schemas.microsoft.com/office/drawing/2014/main" id="{8B373B82-AEEA-2443-961D-92D09DCAD450}"/>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p:blipFill>
        <p:spPr bwMode="auto">
          <a:xfrm>
            <a:off x="2137127" y="4490412"/>
            <a:ext cx="1480483" cy="488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a:extLst>
              <a:ext uri="{FF2B5EF4-FFF2-40B4-BE49-F238E27FC236}">
                <a16:creationId xmlns:a16="http://schemas.microsoft.com/office/drawing/2014/main" id="{5F647BE8-4904-4344-9BC6-25A7A4DB1EFF}"/>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p:blipFill>
        <p:spPr bwMode="auto">
          <a:xfrm>
            <a:off x="375706" y="3613711"/>
            <a:ext cx="1719288" cy="1719288"/>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03A0AAB7-4F49-E843-8484-C366DE1525C2}"/>
              </a:ext>
            </a:extLst>
          </p:cNvPr>
          <p:cNvSpPr/>
          <p:nvPr/>
        </p:nvSpPr>
        <p:spPr>
          <a:xfrm rot="20451949">
            <a:off x="4960614" y="4982594"/>
            <a:ext cx="674511"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C896A01-D488-744E-A987-ECE63D5D8D54}"/>
              </a:ext>
            </a:extLst>
          </p:cNvPr>
          <p:cNvSpPr/>
          <p:nvPr/>
        </p:nvSpPr>
        <p:spPr>
          <a:xfrm>
            <a:off x="2123728" y="399435"/>
            <a:ext cx="4803989" cy="1877437"/>
          </a:xfrm>
          <a:prstGeom prst="rect">
            <a:avLst/>
          </a:prstGeom>
          <a:noFill/>
        </p:spPr>
        <p:txBody>
          <a:bodyPr wrap="square" lIns="91440" tIns="45720" rIns="91440" bIns="45720">
            <a:spAutoFit/>
          </a:bodyPr>
          <a:lstStyle/>
          <a:p>
            <a:pPr algn="ctr"/>
            <a:r>
              <a:rPr lang="en-US" dirty="0" err="1"/>
              <a:t>Ministère</a:t>
            </a:r>
            <a:r>
              <a:rPr lang="en-US" dirty="0"/>
              <a:t> de </a:t>
            </a:r>
            <a:r>
              <a:rPr lang="en-US" dirty="0" err="1"/>
              <a:t>l’École</a:t>
            </a:r>
            <a:r>
              <a:rPr lang="en-US" dirty="0"/>
              <a:t> du Dimanche et de la Formation de Disciples International</a:t>
            </a:r>
          </a:p>
          <a:p>
            <a:pPr algn="ctr"/>
            <a:r>
              <a:rPr lang="fr-FR" sz="3200" dirty="0"/>
              <a:t>(MEDFDI)</a:t>
            </a:r>
            <a:endParaRPr lang="en-US" sz="3000" b="1" cap="none" spc="0" dirty="0">
              <a:ln w="13462">
                <a:solidFill>
                  <a:schemeClr val="bg1"/>
                </a:solidFill>
                <a:prstDash val="solid"/>
              </a:ln>
              <a:effectLst>
                <a:outerShdw dist="38100" dir="2700000" algn="bl" rotWithShape="0">
                  <a:schemeClr val="accent5"/>
                </a:outerShdw>
              </a:effectLst>
            </a:endParaRPr>
          </a:p>
        </p:txBody>
      </p:sp>
      <p:pic>
        <p:nvPicPr>
          <p:cNvPr id="9" name="Picture 8">
            <a:extLst>
              <a:ext uri="{FF2B5EF4-FFF2-40B4-BE49-F238E27FC236}">
                <a16:creationId xmlns:a16="http://schemas.microsoft.com/office/drawing/2014/main" id="{348E7259-1B3C-714B-9008-8B5B76A43C0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228252" y="3933903"/>
            <a:ext cx="1775735" cy="1183823"/>
          </a:xfrm>
          <a:prstGeom prst="rect">
            <a:avLst/>
          </a:prstGeom>
        </p:spPr>
      </p:pic>
      <p:pic>
        <p:nvPicPr>
          <p:cNvPr id="17" name="Picture 3">
            <a:extLst>
              <a:ext uri="{FF2B5EF4-FFF2-40B4-BE49-F238E27FC236}">
                <a16:creationId xmlns:a16="http://schemas.microsoft.com/office/drawing/2014/main" id="{99B89BD5-9702-B745-A055-123644DD4B10}"/>
              </a:ext>
            </a:extLst>
          </p:cNvPr>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723718" y="2571546"/>
            <a:ext cx="1239869" cy="93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5202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9A4F81-0D99-1142-81F6-8134B4DAA92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99593" y="1461139"/>
            <a:ext cx="7560840" cy="4638677"/>
          </a:xfrm>
          <a:prstGeom prst="rect">
            <a:avLst/>
          </a:prstGeom>
        </p:spPr>
      </p:pic>
      <p:pic>
        <p:nvPicPr>
          <p:cNvPr id="18" name="Picture 17">
            <a:extLst>
              <a:ext uri="{FF2B5EF4-FFF2-40B4-BE49-F238E27FC236}">
                <a16:creationId xmlns:a16="http://schemas.microsoft.com/office/drawing/2014/main" id="{5C0D1EEA-552E-EF42-979A-01C33D66759D}"/>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872754" y="2780927"/>
            <a:ext cx="1792649" cy="1446123"/>
          </a:xfrm>
          <a:prstGeom prst="rect">
            <a:avLst/>
          </a:prstGeom>
        </p:spPr>
      </p:pic>
      <p:sp>
        <p:nvSpPr>
          <p:cNvPr id="19" name="TextBox 18">
            <a:extLst>
              <a:ext uri="{FF2B5EF4-FFF2-40B4-BE49-F238E27FC236}">
                <a16:creationId xmlns:a16="http://schemas.microsoft.com/office/drawing/2014/main" id="{C9555C4E-A65B-7845-A497-2988342A74E9}"/>
              </a:ext>
            </a:extLst>
          </p:cNvPr>
          <p:cNvSpPr txBox="1"/>
          <p:nvPr/>
        </p:nvSpPr>
        <p:spPr>
          <a:xfrm>
            <a:off x="3838637" y="2907521"/>
            <a:ext cx="1885491" cy="1169551"/>
          </a:xfrm>
          <a:prstGeom prst="rect">
            <a:avLst/>
          </a:prstGeom>
          <a:noFill/>
        </p:spPr>
        <p:txBody>
          <a:bodyPr wrap="square" rtlCol="0">
            <a:spAutoFit/>
          </a:bodyPr>
          <a:lstStyle/>
          <a:p>
            <a:pPr algn="ctr"/>
            <a:r>
              <a:rPr lang="fr-FR" sz="1400" dirty="0"/>
              <a:t>Disciples semblables à Christ qui entrainent des </a:t>
            </a:r>
            <a:br>
              <a:rPr lang="fr-FR" sz="1400" dirty="0"/>
            </a:br>
            <a:r>
              <a:rPr lang="fr-FR" sz="1400" dirty="0"/>
              <a:t>autres </a:t>
            </a:r>
            <a:br>
              <a:rPr lang="fr-FR" sz="1400" dirty="0"/>
            </a:br>
            <a:r>
              <a:rPr lang="fr-FR" sz="1400" dirty="0"/>
              <a:t>disciples</a:t>
            </a:r>
            <a:endParaRPr lang="en-US" sz="4000" dirty="0">
              <a:ea typeface="Arial" charset="0"/>
              <a:cs typeface="Arial" charset="0"/>
            </a:endParaRPr>
          </a:p>
        </p:txBody>
      </p:sp>
      <p:sp>
        <p:nvSpPr>
          <p:cNvPr id="21" name="Rectangle 20">
            <a:extLst>
              <a:ext uri="{FF2B5EF4-FFF2-40B4-BE49-F238E27FC236}">
                <a16:creationId xmlns:a16="http://schemas.microsoft.com/office/drawing/2014/main" id="{03A0AAB7-4F49-E843-8484-C366DE1525C2}"/>
              </a:ext>
            </a:extLst>
          </p:cNvPr>
          <p:cNvSpPr/>
          <p:nvPr/>
        </p:nvSpPr>
        <p:spPr>
          <a:xfrm rot="20451949">
            <a:off x="8054100" y="6389473"/>
            <a:ext cx="674511"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 descr="C:\Users\monte\Documents\Discipleship\Logos\Ministry Logos\SDMI Logos\French SDMI Logos\VBS (French).jpg">
            <a:extLst>
              <a:ext uri="{FF2B5EF4-FFF2-40B4-BE49-F238E27FC236}">
                <a16:creationId xmlns:a16="http://schemas.microsoft.com/office/drawing/2014/main" id="{B9E6D0AE-9F46-E943-87C9-8E6E44904B9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7601" y="1222513"/>
            <a:ext cx="1436380" cy="124345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C:\Users\monte\Documents\Discipleship\Logos\Ministry Logos\SDMI Logos\French SDMI Logos\Children's Bible Quizzing - French 2.jpg">
            <a:extLst>
              <a:ext uri="{FF2B5EF4-FFF2-40B4-BE49-F238E27FC236}">
                <a16:creationId xmlns:a16="http://schemas.microsoft.com/office/drawing/2014/main" id="{6783AA59-6315-3548-ADA2-86256961F19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53819" y="349240"/>
            <a:ext cx="1226194" cy="108471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E963C657-5957-A14B-A4ED-B1CB2BAFD93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90691" y="5067439"/>
            <a:ext cx="2128836" cy="1382797"/>
          </a:xfrm>
          <a:prstGeom prst="rect">
            <a:avLst/>
          </a:prstGeom>
        </p:spPr>
      </p:pic>
      <p:pic>
        <p:nvPicPr>
          <p:cNvPr id="25" name="Picture 4" descr="C:\Users\monte\Documents\Discipleship\Logos\Ministry Logos\SDMI Logos\French SDMI Logos\Enfants Eglise Color (French).jpg">
            <a:extLst>
              <a:ext uri="{FF2B5EF4-FFF2-40B4-BE49-F238E27FC236}">
                <a16:creationId xmlns:a16="http://schemas.microsoft.com/office/drawing/2014/main" id="{49C94AFD-5F0D-EE4F-96A9-92E931A69A25}"/>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78727" y="2134261"/>
            <a:ext cx="1882055" cy="110252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monte\Documents\Discipleship\Logos\Ministry Logos\SDMI Logos\French SDMI Logos\Mariage Minstéres logo (French).jpg">
            <a:extLst>
              <a:ext uri="{FF2B5EF4-FFF2-40B4-BE49-F238E27FC236}">
                <a16:creationId xmlns:a16="http://schemas.microsoft.com/office/drawing/2014/main" id="{F9DFA8E7-60E3-3749-9273-808386C0382A}"/>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113833" y="3587208"/>
            <a:ext cx="2030167" cy="106592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a:extLst>
              <a:ext uri="{FF2B5EF4-FFF2-40B4-BE49-F238E27FC236}">
                <a16:creationId xmlns:a16="http://schemas.microsoft.com/office/drawing/2014/main" id="{0F70C933-1F49-4D46-8126-C6AEE197F15C}"/>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p:blipFill>
        <p:spPr bwMode="auto">
          <a:xfrm>
            <a:off x="4665845" y="5323045"/>
            <a:ext cx="1634347" cy="163434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a:extLst>
              <a:ext uri="{FF2B5EF4-FFF2-40B4-BE49-F238E27FC236}">
                <a16:creationId xmlns:a16="http://schemas.microsoft.com/office/drawing/2014/main" id="{B565D5E0-690D-FA40-801D-CEF4C50FA0A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553087" y="5474261"/>
            <a:ext cx="1792649" cy="1195099"/>
          </a:xfrm>
          <a:prstGeom prst="rect">
            <a:avLst/>
          </a:prstGeom>
        </p:spPr>
      </p:pic>
      <p:pic>
        <p:nvPicPr>
          <p:cNvPr id="29" name="Picture 7" descr="C:\Users\monte\Documents\Discipleship\Logos\Ministry Logos\SDMI Logos\French SDMI Logos\Plénitude de la Vie.jpg">
            <a:extLst>
              <a:ext uri="{FF2B5EF4-FFF2-40B4-BE49-F238E27FC236}">
                <a16:creationId xmlns:a16="http://schemas.microsoft.com/office/drawing/2014/main" id="{59447246-AB1A-FF46-A009-F673672D7814}"/>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36626" y="4977999"/>
            <a:ext cx="2498843" cy="82563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descr="C:\Users\monte\Documents\Discipleship\Logos\Ministry Logos\SDMI Logos\French SDMI Logos\Women's Ministries logo (French).jpg">
            <a:extLst>
              <a:ext uri="{FF2B5EF4-FFF2-40B4-BE49-F238E27FC236}">
                <a16:creationId xmlns:a16="http://schemas.microsoft.com/office/drawing/2014/main" id="{21983F1B-D6F9-9D4C-8236-0E3FCC58DBF5}"/>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73504" y="2994402"/>
            <a:ext cx="1132344" cy="165873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9" descr="C:\Users\monte\Documents\Discipleship\Logos\Ministry Logos\SDMI Logos\French SDMI Logos\Camps pour Enfants (French).jpg">
            <a:extLst>
              <a:ext uri="{FF2B5EF4-FFF2-40B4-BE49-F238E27FC236}">
                <a16:creationId xmlns:a16="http://schemas.microsoft.com/office/drawing/2014/main" id="{E259E8C2-3085-F844-9ADE-B2D86AAB0057}"/>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5386814" y="41268"/>
            <a:ext cx="1571645" cy="158271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a:extLst>
              <a:ext uri="{FF2B5EF4-FFF2-40B4-BE49-F238E27FC236}">
                <a16:creationId xmlns:a16="http://schemas.microsoft.com/office/drawing/2014/main" id="{09ABB114-D1ED-E647-BC71-B49DB32B03B4}"/>
              </a:ext>
            </a:extLst>
          </p:cNvPr>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1936548" y="603563"/>
            <a:ext cx="1239869" cy="93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a:extLst>
              <a:ext uri="{FF2B5EF4-FFF2-40B4-BE49-F238E27FC236}">
                <a16:creationId xmlns:a16="http://schemas.microsoft.com/office/drawing/2014/main" id="{B6F8700A-9730-784C-B30C-4254DDF76E1F}"/>
              </a:ext>
            </a:extLst>
          </p:cNvPr>
          <p:cNvPicPr>
            <a:picLocks noChangeAspect="1"/>
          </p:cNvPicPr>
          <p:nvPr/>
        </p:nvPicPr>
        <p:blipFill>
          <a:blip r:embed="rId15" cstate="screen">
            <a:extLst>
              <a:ext uri="{28A0092B-C50C-407E-A947-70E740481C1C}">
                <a14:useLocalDpi xmlns:a14="http://schemas.microsoft.com/office/drawing/2010/main"/>
              </a:ext>
            </a:extLst>
          </a:blip>
          <a:srcRect/>
          <a:stretch/>
        </p:blipFill>
        <p:spPr>
          <a:xfrm>
            <a:off x="6845591" y="876872"/>
            <a:ext cx="1819036" cy="1688032"/>
          </a:xfrm>
          <a:prstGeom prst="rect">
            <a:avLst/>
          </a:prstGeom>
        </p:spPr>
      </p:pic>
    </p:spTree>
    <p:extLst>
      <p:ext uri="{BB962C8B-B14F-4D97-AF65-F5344CB8AC3E}">
        <p14:creationId xmlns:p14="http://schemas.microsoft.com/office/powerpoint/2010/main" val="74955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ppt_x"/>
                                          </p:val>
                                        </p:tav>
                                        <p:tav tm="100000">
                                          <p:val>
                                            <p:strVal val="#ppt_x"/>
                                          </p:val>
                                        </p:tav>
                                      </p:tavLst>
                                    </p:anim>
                                    <p:anim calcmode="lin" valueType="num">
                                      <p:cBhvr additive="base">
                                        <p:cTn id="53" dur="500" fill="hold"/>
                                        <p:tgtEl>
                                          <p:spTgt spid="31"/>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4"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down)">
                                      <p:cBhvr>
                                        <p:cTn id="57" dur="500"/>
                                        <p:tgtEl>
                                          <p:spTgt spid="32"/>
                                        </p:tgtEl>
                                      </p:cBhvr>
                                    </p:animEffect>
                                  </p:childTnLst>
                                </p:cTn>
                              </p:par>
                            </p:childTnLst>
                          </p:cTn>
                        </p:par>
                        <p:par>
                          <p:cTn id="58" fill="hold">
                            <p:stCondLst>
                              <p:cond delay="5500"/>
                            </p:stCondLst>
                            <p:childTnLst>
                              <p:par>
                                <p:cTn id="59" presetID="2" presetClass="entr" presetSubtype="4"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ppt_x"/>
                                          </p:val>
                                        </p:tav>
                                        <p:tav tm="100000">
                                          <p:val>
                                            <p:strVal val="#ppt_x"/>
                                          </p:val>
                                        </p:tav>
                                      </p:tavLst>
                                    </p:anim>
                                    <p:anim calcmode="lin" valueType="num">
                                      <p:cBhvr additive="base">
                                        <p:cTn id="6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635897" y="3573016"/>
            <a:ext cx="2726139" cy="32666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94" name="1 Título"/>
          <p:cNvSpPr>
            <a:spLocks noGrp="1"/>
          </p:cNvSpPr>
          <p:nvPr>
            <p:ph type="title"/>
          </p:nvPr>
        </p:nvSpPr>
        <p:spPr>
          <a:xfrm>
            <a:off x="0" y="-27384"/>
            <a:ext cx="9144000" cy="1143000"/>
          </a:xfrm>
        </p:spPr>
        <p:txBody>
          <a:bodyPr>
            <a:noAutofit/>
          </a:bodyPr>
          <a:lstStyle/>
          <a:p>
            <a:r>
              <a:rPr lang="es-GT" sz="2600" dirty="0">
                <a:solidFill>
                  <a:srgbClr val="FFFF00"/>
                </a:solidFill>
                <a:effectLst/>
              </a:rPr>
              <a:t>SDMI has </a:t>
            </a:r>
            <a:r>
              <a:rPr lang="es-GT" sz="2600" dirty="0" err="1">
                <a:solidFill>
                  <a:srgbClr val="FFFF00"/>
                </a:solidFill>
                <a:effectLst/>
              </a:rPr>
              <a:t>Ministeries</a:t>
            </a:r>
            <a:r>
              <a:rPr lang="es-GT" sz="2600" dirty="0">
                <a:solidFill>
                  <a:srgbClr val="FFFF00"/>
                </a:solidFill>
                <a:effectLst/>
              </a:rPr>
              <a:t> </a:t>
            </a:r>
            <a:r>
              <a:rPr lang="es-GT" sz="2600" dirty="0" err="1">
                <a:solidFill>
                  <a:srgbClr val="FFFF00"/>
                </a:solidFill>
                <a:effectLst/>
              </a:rPr>
              <a:t>for</a:t>
            </a:r>
            <a:r>
              <a:rPr lang="es-GT" sz="2600" dirty="0">
                <a:solidFill>
                  <a:srgbClr val="FFFF00"/>
                </a:solidFill>
                <a:effectLst/>
              </a:rPr>
              <a:t> Discipleship of </a:t>
            </a:r>
            <a:r>
              <a:rPr lang="es-GT" sz="2600" dirty="0" err="1">
                <a:solidFill>
                  <a:srgbClr val="FFFF00"/>
                </a:solidFill>
                <a:effectLst/>
              </a:rPr>
              <a:t>Children</a:t>
            </a:r>
            <a:br>
              <a:rPr lang="es-GT" sz="2600" dirty="0">
                <a:effectLst/>
              </a:rPr>
            </a:br>
            <a:r>
              <a:rPr lang="es-GT" sz="2800" dirty="0">
                <a:solidFill>
                  <a:schemeClr val="tx1"/>
                </a:solidFill>
                <a:latin typeface="Eras Demi ITC" pitchFamily="34" charset="0"/>
              </a:rPr>
              <a:t>MEDFDI </a:t>
            </a:r>
            <a:r>
              <a:rPr lang="fr-FR" sz="2800" dirty="0">
                <a:solidFill>
                  <a:schemeClr val="tx1"/>
                </a:solidFill>
                <a:effectLst/>
              </a:rPr>
              <a:t>a ministères pour les enfants</a:t>
            </a:r>
            <a:endParaRPr lang="es-GT" sz="2600" dirty="0">
              <a:solidFill>
                <a:schemeClr val="tx1"/>
              </a:solidFill>
              <a:effectLst/>
            </a:endParaRPr>
          </a:p>
        </p:txBody>
      </p:sp>
      <p:pic>
        <p:nvPicPr>
          <p:cNvPr id="10"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17334" y="1763700"/>
            <a:ext cx="1572648"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5" name="Picture 49"/>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3784723" y="1196752"/>
            <a:ext cx="1507357" cy="195398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monte\Documents\Discipleship\Logos\Ministry Logos\SDMI Logos\French SDMI Logos\VBS (French).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77326" y="3484457"/>
            <a:ext cx="1436380" cy="12434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C:\Users\monte\Documents\Discipleship\Logos\Ministry Logos\SDMI Logos\French SDMI Logos\Children's Bible Quizzing - French 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83063" y="3573016"/>
            <a:ext cx="1583930" cy="140116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9" descr="C:\Users\monte\Documents\Discipleship\Logos\Ministry Logos\SDMI Logos\French SDMI Logos\Camps pour Enfants (French).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61028" y="1266692"/>
            <a:ext cx="1524575" cy="153531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C:\Users\monte\Documents\Discipleship\Logos\Ministry Logos\SDMI Logos\French SDMI Logos\Enfants Eglise Color (French).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59004" y="5410366"/>
            <a:ext cx="2036512" cy="11930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09709" y="5375997"/>
            <a:ext cx="1965319" cy="1276584"/>
          </a:xfrm>
          <a:prstGeom prst="rect">
            <a:avLst/>
          </a:prstGeom>
        </p:spPr>
      </p:pic>
      <p:pic>
        <p:nvPicPr>
          <p:cNvPr id="14" name="Picture 13">
            <a:extLst>
              <a:ext uri="{FF2B5EF4-FFF2-40B4-BE49-F238E27FC236}">
                <a16:creationId xmlns:a16="http://schemas.microsoft.com/office/drawing/2014/main" id="{1364DB2E-B556-9241-B0CD-0CA2292651CF}"/>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6588224" y="4727913"/>
            <a:ext cx="1939420" cy="1921887"/>
          </a:xfrm>
          <a:prstGeom prst="rect">
            <a:avLst/>
          </a:prstGeom>
          <a:solidFill>
            <a:schemeClr val="tx1"/>
          </a:solidFill>
        </p:spPr>
      </p:pic>
    </p:spTree>
    <p:extLst>
      <p:ext uri="{BB962C8B-B14F-4D97-AF65-F5344CB8AC3E}">
        <p14:creationId xmlns:p14="http://schemas.microsoft.com/office/powerpoint/2010/main" val="1273178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265"/>
                                        </p:tgtEl>
                                        <p:attrNameLst>
                                          <p:attrName>style.visibility</p:attrName>
                                        </p:attrNameLst>
                                      </p:cBhvr>
                                      <p:to>
                                        <p:strVal val="visible"/>
                                      </p:to>
                                    </p:set>
                                    <p:animEffect transition="in" filter="barn(inVertical)">
                                      <p:cBhvr>
                                        <p:cTn id="12" dur="500"/>
                                        <p:tgtEl>
                                          <p:spTgt spid="926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1DE5F95-717E-E14C-87EB-E2D36D292AB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34726" y="260647"/>
            <a:ext cx="2869722" cy="2880321"/>
          </a:xfrm>
          <a:prstGeom prst="rect">
            <a:avLst/>
          </a:prstGeom>
        </p:spPr>
      </p:pic>
      <p:pic>
        <p:nvPicPr>
          <p:cNvPr id="12" name="Picture 11">
            <a:extLst>
              <a:ext uri="{FF2B5EF4-FFF2-40B4-BE49-F238E27FC236}">
                <a16:creationId xmlns:a16="http://schemas.microsoft.com/office/drawing/2014/main" id="{CA340BD4-7F65-4A49-9A88-6C08CF5A24E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95536" y="305652"/>
            <a:ext cx="2880321" cy="2790310"/>
          </a:xfrm>
          <a:prstGeom prst="rect">
            <a:avLst/>
          </a:prstGeom>
        </p:spPr>
      </p:pic>
      <p:sp>
        <p:nvSpPr>
          <p:cNvPr id="14" name="1 Título">
            <a:extLst>
              <a:ext uri="{FF2B5EF4-FFF2-40B4-BE49-F238E27FC236}">
                <a16:creationId xmlns:a16="http://schemas.microsoft.com/office/drawing/2014/main" id="{10988E68-9120-8D44-BBBB-201690D5C5E7}"/>
              </a:ext>
            </a:extLst>
          </p:cNvPr>
          <p:cNvSpPr txBox="1">
            <a:spLocks/>
          </p:cNvSpPr>
          <p:nvPr/>
        </p:nvSpPr>
        <p:spPr>
          <a:xfrm>
            <a:off x="3755303" y="836712"/>
            <a:ext cx="1176737" cy="1435597"/>
          </a:xfrm>
          <a:prstGeom prst="rect">
            <a:avLst/>
          </a:prstGeom>
        </p:spPr>
        <p:txBody>
          <a:bodyPr vert="horz" anchor="ctr">
            <a:no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algn="l" fontAlgn="auto">
              <a:spcAft>
                <a:spcPts val="0"/>
              </a:spcAft>
            </a:pPr>
            <a:r>
              <a:rPr lang="es-ES" sz="16600" dirty="0">
                <a:solidFill>
                  <a:schemeClr val="tx1"/>
                </a:solidFill>
                <a:effectLst/>
              </a:rPr>
              <a:t>+</a:t>
            </a:r>
            <a:endParaRPr lang="es-GT" sz="16600" dirty="0">
              <a:solidFill>
                <a:schemeClr val="tx1"/>
              </a:solidFill>
              <a:effectLst/>
            </a:endParaRPr>
          </a:p>
        </p:txBody>
      </p:sp>
      <p:sp>
        <p:nvSpPr>
          <p:cNvPr id="9" name="Rectangle 8">
            <a:extLst>
              <a:ext uri="{FF2B5EF4-FFF2-40B4-BE49-F238E27FC236}">
                <a16:creationId xmlns:a16="http://schemas.microsoft.com/office/drawing/2014/main" id="{FFEDE5DB-8B7B-654B-8891-E7A4494E94C8}"/>
              </a:ext>
            </a:extLst>
          </p:cNvPr>
          <p:cNvSpPr/>
          <p:nvPr/>
        </p:nvSpPr>
        <p:spPr>
          <a:xfrm>
            <a:off x="383231" y="4553972"/>
            <a:ext cx="7920880" cy="1077218"/>
          </a:xfrm>
          <a:prstGeom prst="rect">
            <a:avLst/>
          </a:prstGeom>
        </p:spPr>
        <p:txBody>
          <a:bodyPr wrap="square">
            <a:spAutoFit/>
          </a:bodyPr>
          <a:lstStyle/>
          <a:p>
            <a:pPr marL="514350" indent="-514350">
              <a:buAutoNum type="arabicPeriod"/>
            </a:pPr>
            <a:r>
              <a:rPr lang="fr-FR" dirty="0"/>
              <a:t>Protection des Enfants et des Jeunes</a:t>
            </a:r>
          </a:p>
          <a:p>
            <a:pPr marL="514350" indent="-514350">
              <a:buAutoNum type="arabicPeriod"/>
            </a:pPr>
            <a:r>
              <a:rPr lang="fr-FR" dirty="0"/>
              <a:t>Ministère holistique</a:t>
            </a:r>
            <a:r>
              <a:rPr lang="en-US" sz="3600" dirty="0"/>
              <a:t> </a:t>
            </a:r>
          </a:p>
        </p:txBody>
      </p:sp>
      <p:sp>
        <p:nvSpPr>
          <p:cNvPr id="10" name="Rectangle 9">
            <a:extLst>
              <a:ext uri="{FF2B5EF4-FFF2-40B4-BE49-F238E27FC236}">
                <a16:creationId xmlns:a16="http://schemas.microsoft.com/office/drawing/2014/main" id="{50A1C3BA-5C0F-E94F-A531-C2C95E974A42}"/>
              </a:ext>
            </a:extLst>
          </p:cNvPr>
          <p:cNvSpPr/>
          <p:nvPr/>
        </p:nvSpPr>
        <p:spPr>
          <a:xfrm>
            <a:off x="107504" y="3824387"/>
            <a:ext cx="9090950" cy="584775"/>
          </a:xfrm>
          <a:prstGeom prst="rect">
            <a:avLst/>
          </a:prstGeom>
        </p:spPr>
        <p:txBody>
          <a:bodyPr wrap="none">
            <a:spAutoFit/>
          </a:bodyPr>
          <a:lstStyle/>
          <a:p>
            <a:r>
              <a:rPr lang="fr-FR" sz="3200" dirty="0"/>
              <a:t>Association avec des ministères de compassions</a:t>
            </a:r>
            <a:endParaRPr lang="en-US" sz="3200" dirty="0"/>
          </a:p>
        </p:txBody>
      </p:sp>
    </p:spTree>
    <p:extLst>
      <p:ext uri="{BB962C8B-B14F-4D97-AF65-F5344CB8AC3E}">
        <p14:creationId xmlns:p14="http://schemas.microsoft.com/office/powerpoint/2010/main" val="245425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barn(inVertical)">
                                      <p:cBhvr>
                                        <p:cTn id="25" dur="500"/>
                                        <p:tgtEl>
                                          <p:spTgt spid="9">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9">
                                            <p:txEl>
                                              <p:pRg st="1" end="1"/>
                                            </p:txEl>
                                          </p:spTgt>
                                        </p:tgtEl>
                                        <p:attrNameLst>
                                          <p:attrName>style.visibility</p:attrName>
                                        </p:attrNameLst>
                                      </p:cBhvr>
                                      <p:to>
                                        <p:strVal val="visible"/>
                                      </p:to>
                                    </p:set>
                                    <p:animEffect transition="in" filter="barn(inVertical)">
                                      <p:cBhvr>
                                        <p:cTn id="30"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uiExpand="1" build="p"/>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Título"/>
          <p:cNvSpPr>
            <a:spLocks noGrp="1"/>
          </p:cNvSpPr>
          <p:nvPr>
            <p:ph type="title"/>
          </p:nvPr>
        </p:nvSpPr>
        <p:spPr>
          <a:xfrm>
            <a:off x="0" y="-27384"/>
            <a:ext cx="9144000" cy="1143000"/>
          </a:xfrm>
        </p:spPr>
        <p:txBody>
          <a:bodyPr>
            <a:noAutofit/>
          </a:bodyPr>
          <a:lstStyle/>
          <a:p>
            <a:r>
              <a:rPr lang="es-GT" sz="2600" dirty="0">
                <a:solidFill>
                  <a:srgbClr val="FFFF00"/>
                </a:solidFill>
              </a:rPr>
              <a:t>SDMI has </a:t>
            </a:r>
            <a:r>
              <a:rPr lang="es-GT" sz="2600" dirty="0" err="1">
                <a:solidFill>
                  <a:srgbClr val="FFFF00"/>
                </a:solidFill>
              </a:rPr>
              <a:t>Ministeries</a:t>
            </a:r>
            <a:r>
              <a:rPr lang="es-GT" sz="2600" dirty="0">
                <a:solidFill>
                  <a:srgbClr val="FFFF00"/>
                </a:solidFill>
              </a:rPr>
              <a:t> </a:t>
            </a:r>
            <a:r>
              <a:rPr lang="es-GT" sz="2600" dirty="0" err="1">
                <a:solidFill>
                  <a:srgbClr val="FFFF00"/>
                </a:solidFill>
              </a:rPr>
              <a:t>for</a:t>
            </a:r>
            <a:r>
              <a:rPr lang="es-GT" sz="2600" dirty="0">
                <a:solidFill>
                  <a:srgbClr val="FFFF00"/>
                </a:solidFill>
              </a:rPr>
              <a:t> Discipleship of </a:t>
            </a:r>
            <a:r>
              <a:rPr lang="es-GT" sz="2600" dirty="0" err="1">
                <a:solidFill>
                  <a:srgbClr val="FFFF00"/>
                </a:solidFill>
              </a:rPr>
              <a:t>Adults</a:t>
            </a:r>
            <a:br>
              <a:rPr lang="es-GT" sz="2600" dirty="0"/>
            </a:br>
            <a:r>
              <a:rPr lang="es-ES" sz="2600" dirty="0">
                <a:solidFill>
                  <a:schemeClr val="tx1"/>
                </a:solidFill>
              </a:rPr>
              <a:t>MEDFDI </a:t>
            </a:r>
            <a:r>
              <a:rPr lang="fr-FR" sz="2800" dirty="0">
                <a:solidFill>
                  <a:schemeClr val="tx1"/>
                </a:solidFill>
                <a:effectLst/>
              </a:rPr>
              <a:t>a ministères pour adultes</a:t>
            </a:r>
            <a:endParaRPr lang="es-GT" sz="2600" dirty="0">
              <a:solidFill>
                <a:schemeClr val="tx1"/>
              </a:solidFill>
            </a:endParaRPr>
          </a:p>
        </p:txBody>
      </p:sp>
      <p:pic>
        <p:nvPicPr>
          <p:cNvPr id="11266"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444208" y="4980293"/>
            <a:ext cx="2378630" cy="15450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901614" y="5012301"/>
            <a:ext cx="2030167" cy="15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descr="C:\Users\monte\Documents\Discipleship\Logos\Ministry Logos\SDMI Logos\French SDMI Logos\Women's Ministries logo (French).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7595" y="1128441"/>
            <a:ext cx="1397113" cy="20465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p:blipFill>
        <p:spPr bwMode="auto">
          <a:xfrm>
            <a:off x="3780871" y="4918138"/>
            <a:ext cx="1736662" cy="17366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7" descr="C:\Users\monte\Documents\Discipleship\Logos\Ministry Logos\SDMI Logos\French SDMI Logos\Plénitude de la Vie.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348661" y="3414323"/>
            <a:ext cx="3095547" cy="102278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C:\Users\monte\Documents\Discipleship\Logos\Ministry Logos\SDMI Logos\French SDMI Logos\Mariage Minstéres logo (French).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99624" y="3488099"/>
            <a:ext cx="2030167" cy="106592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9" cstate="screen">
            <a:extLst>
              <a:ext uri="{28A0092B-C50C-407E-A947-70E740481C1C}">
                <a14:useLocalDpi xmlns:a14="http://schemas.microsoft.com/office/drawing/2010/main"/>
              </a:ext>
            </a:extLst>
          </a:blip>
          <a:srcRect/>
          <a:stretch/>
        </p:blipFill>
        <p:spPr bwMode="auto">
          <a:xfrm>
            <a:off x="6848112" y="1742934"/>
            <a:ext cx="1984127" cy="262141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348661" y="1268760"/>
            <a:ext cx="2159809" cy="1440160"/>
          </a:xfrm>
          <a:prstGeom prst="rect">
            <a:avLst/>
          </a:prstGeom>
        </p:spPr>
      </p:pic>
    </p:spTree>
    <p:extLst>
      <p:ext uri="{BB962C8B-B14F-4D97-AF65-F5344CB8AC3E}">
        <p14:creationId xmlns:p14="http://schemas.microsoft.com/office/powerpoint/2010/main" val="1558477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down)">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Título"/>
          <p:cNvSpPr>
            <a:spLocks noGrp="1"/>
          </p:cNvSpPr>
          <p:nvPr>
            <p:ph type="title"/>
          </p:nvPr>
        </p:nvSpPr>
        <p:spPr>
          <a:xfrm>
            <a:off x="0" y="-27384"/>
            <a:ext cx="9144000" cy="1143000"/>
          </a:xfrm>
        </p:spPr>
        <p:txBody>
          <a:bodyPr>
            <a:noAutofit/>
          </a:bodyPr>
          <a:lstStyle/>
          <a:p>
            <a:r>
              <a:rPr lang="es-GT" sz="2400" b="1" dirty="0">
                <a:solidFill>
                  <a:srgbClr val="FFFF00"/>
                </a:solidFill>
                <a:effectLst/>
              </a:rPr>
              <a:t>SDMI </a:t>
            </a:r>
            <a:r>
              <a:rPr lang="es-GT" sz="2400" dirty="0" err="1">
                <a:solidFill>
                  <a:srgbClr val="FFFF00"/>
                </a:solidFill>
                <a:effectLst/>
              </a:rPr>
              <a:t>helps</a:t>
            </a:r>
            <a:r>
              <a:rPr lang="es-GT" sz="2400" dirty="0">
                <a:solidFill>
                  <a:srgbClr val="FFFF00"/>
                </a:solidFill>
                <a:effectLst/>
              </a:rPr>
              <a:t> </a:t>
            </a:r>
            <a:r>
              <a:rPr lang="es-GT" sz="2400" dirty="0" err="1">
                <a:solidFill>
                  <a:srgbClr val="FFFF00"/>
                </a:solidFill>
                <a:effectLst/>
              </a:rPr>
              <a:t>with</a:t>
            </a:r>
            <a:r>
              <a:rPr lang="es-GT" sz="2400" dirty="0">
                <a:solidFill>
                  <a:srgbClr val="FFFF00"/>
                </a:solidFill>
                <a:effectLst/>
              </a:rPr>
              <a:t> </a:t>
            </a:r>
            <a:r>
              <a:rPr lang="es-GT" sz="2400" dirty="0" err="1">
                <a:solidFill>
                  <a:srgbClr val="FFFF00"/>
                </a:solidFill>
                <a:effectLst/>
              </a:rPr>
              <a:t>Ministeries</a:t>
            </a:r>
            <a:r>
              <a:rPr lang="es-GT" sz="2400" dirty="0">
                <a:solidFill>
                  <a:srgbClr val="FFFF00"/>
                </a:solidFill>
                <a:effectLst/>
              </a:rPr>
              <a:t> </a:t>
            </a:r>
            <a:r>
              <a:rPr lang="es-GT" sz="2400" dirty="0" err="1">
                <a:solidFill>
                  <a:srgbClr val="FFFF00"/>
                </a:solidFill>
                <a:effectLst/>
              </a:rPr>
              <a:t>for</a:t>
            </a:r>
            <a:r>
              <a:rPr lang="es-GT" sz="2400" dirty="0">
                <a:solidFill>
                  <a:srgbClr val="FFFF00"/>
                </a:solidFill>
                <a:effectLst/>
              </a:rPr>
              <a:t> Discipleship of </a:t>
            </a:r>
            <a:r>
              <a:rPr lang="es-GT" sz="2400" dirty="0" err="1">
                <a:solidFill>
                  <a:srgbClr val="FFFF00"/>
                </a:solidFill>
                <a:effectLst/>
              </a:rPr>
              <a:t>Youth</a:t>
            </a:r>
            <a:br>
              <a:rPr lang="es-GT" sz="2400" dirty="0"/>
            </a:br>
            <a:r>
              <a:rPr lang="es-GT" sz="2400" dirty="0">
                <a:solidFill>
                  <a:schemeClr val="tx1"/>
                </a:solidFill>
                <a:effectLst/>
              </a:rPr>
              <a:t>MEDFDI </a:t>
            </a:r>
            <a:r>
              <a:rPr lang="fr-FR" sz="2400" dirty="0">
                <a:solidFill>
                  <a:schemeClr val="tx1"/>
                </a:solidFill>
                <a:effectLst/>
              </a:rPr>
              <a:t>aide à Ministères de disciple de la Jeunesse</a:t>
            </a:r>
            <a:endParaRPr lang="es-GT" sz="2400" b="1" dirty="0">
              <a:solidFill>
                <a:schemeClr val="tx1"/>
              </a:solidFill>
              <a:effectLst/>
            </a:endParaRPr>
          </a:p>
        </p:txBody>
      </p:sp>
      <p:pic>
        <p:nvPicPr>
          <p:cNvPr id="17" name="Picture 2" descr="C:\Users\monte\Documents\Discipleship\Articles, Publications\Alto Voltaje Basic Bible Study\High Voltage - French\High Voltage cover (front) - French.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325759"/>
            <a:ext cx="1376959" cy="201496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8" name="Picture 4" descr="C:\Users\monte\Documents\Discipleship\Articles, Publications\Total Youth Ministry\Total 1 cover - Adapted for the Caribbean (French).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663731" y="4147642"/>
            <a:ext cx="1978293" cy="256014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6679172" y="1325759"/>
            <a:ext cx="1841163" cy="259789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C:\Users\monte\Documents\Discipleship\Articles, Publications\Quizzing - Youth\Corinthians Materials\French\Discovering Corinthians FR - front cover.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5986" y="1268759"/>
            <a:ext cx="1939830" cy="2339983"/>
          </a:xfrm>
          <a:prstGeom prst="rect">
            <a:avLst/>
          </a:prstGeom>
          <a:noFill/>
          <a:extLst>
            <a:ext uri="{909E8E84-426E-40DD-AFC4-6F175D3DCCD1}">
              <a14:hiddenFill xmlns:a14="http://schemas.microsoft.com/office/drawing/2010/main">
                <a:solidFill>
                  <a:srgbClr val="FFFFFF"/>
                </a:solidFill>
              </a14:hiddenFill>
            </a:ext>
          </a:extLst>
        </p:spPr>
      </p:pic>
      <p:pic>
        <p:nvPicPr>
          <p:cNvPr id="10300" name="Picture 60" descr="C:\Users\monte\Documents\Discipleship\Articles, Publications\Choose Life\Choose Life front cover - French.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638674" y="3965201"/>
            <a:ext cx="2013446" cy="25601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a:extLst>
              <a:ext uri="{FF2B5EF4-FFF2-40B4-BE49-F238E27FC236}">
                <a16:creationId xmlns:a16="http://schemas.microsoft.com/office/drawing/2014/main" id="{C3253781-9064-D345-9553-E4928AF78AF8}"/>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320752" y="3836030"/>
            <a:ext cx="2035064" cy="2955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5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300"/>
                                        </p:tgtEl>
                                        <p:attrNameLst>
                                          <p:attrName>style.visibility</p:attrName>
                                        </p:attrNameLst>
                                      </p:cBhvr>
                                      <p:to>
                                        <p:strVal val="visible"/>
                                      </p:to>
                                    </p:set>
                                    <p:animEffect transition="in" filter="wipe(down)">
                                      <p:cBhvr>
                                        <p:cTn id="17" dur="500"/>
                                        <p:tgtEl>
                                          <p:spTgt spid="1030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19672" y="23788"/>
            <a:ext cx="5616624" cy="6738152"/>
          </a:xfrm>
          <a:prstGeom prst="rect">
            <a:avLst/>
          </a:prstGeom>
        </p:spPr>
      </p:pic>
    </p:spTree>
    <p:extLst>
      <p:ext uri="{BB962C8B-B14F-4D97-AF65-F5344CB8AC3E}">
        <p14:creationId xmlns:p14="http://schemas.microsoft.com/office/powerpoint/2010/main" val="1793320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17700" y="0"/>
            <a:ext cx="5299364" cy="6858000"/>
          </a:xfrm>
          <a:prstGeom prst="rect">
            <a:avLst/>
          </a:prstGeom>
        </p:spPr>
      </p:pic>
      <p:pic>
        <p:nvPicPr>
          <p:cNvPr id="4" name="Picture 3">
            <a:extLst>
              <a:ext uri="{FF2B5EF4-FFF2-40B4-BE49-F238E27FC236}">
                <a16:creationId xmlns:a16="http://schemas.microsoft.com/office/drawing/2014/main" id="{C255115D-B2C8-124D-92DF-B310527895E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06294" y="116631"/>
            <a:ext cx="5746026" cy="6714645"/>
          </a:xfrm>
          <a:prstGeom prst="rect">
            <a:avLst/>
          </a:prstGeom>
        </p:spPr>
      </p:pic>
    </p:spTree>
    <p:extLst>
      <p:ext uri="{BB962C8B-B14F-4D97-AF65-F5344CB8AC3E}">
        <p14:creationId xmlns:p14="http://schemas.microsoft.com/office/powerpoint/2010/main" val="136290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39552" y="188640"/>
            <a:ext cx="8001000" cy="914400"/>
          </a:xfrm>
        </p:spPr>
        <p:txBody>
          <a:bodyPr>
            <a:normAutofit/>
          </a:bodyPr>
          <a:lstStyle/>
          <a:p>
            <a:r>
              <a:rPr lang="fr-FR" dirty="0">
                <a:solidFill>
                  <a:schemeClr val="tx1"/>
                </a:solidFill>
                <a:effectLst/>
              </a:rPr>
              <a:t>OÙ VA LE MEDFDI?</a:t>
            </a:r>
            <a:endParaRPr lang="es-ES" sz="4400" dirty="0">
              <a:solidFill>
                <a:schemeClr val="tx1"/>
              </a:solidFill>
              <a:latin typeface="Arial" charset="0"/>
              <a:ea typeface="Arial" charset="0"/>
              <a:cs typeface="Arial" charset="0"/>
            </a:endParaRPr>
          </a:p>
        </p:txBody>
      </p:sp>
      <p:pic>
        <p:nvPicPr>
          <p:cNvPr id="2050" name="Picture 2" descr="Image result for WHICH WAY?">
            <a:extLst>
              <a:ext uri="{FF2B5EF4-FFF2-40B4-BE49-F238E27FC236}">
                <a16:creationId xmlns:a16="http://schemas.microsoft.com/office/drawing/2014/main" id="{603FDB03-7482-C54A-97F2-D141D9C4020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1124744"/>
            <a:ext cx="8282527" cy="5517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317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5678B0-060F-B147-9566-DC3BBDCB4B2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584194" y="260648"/>
            <a:ext cx="1995918" cy="1952529"/>
          </a:xfrm>
          <a:prstGeom prst="rect">
            <a:avLst/>
          </a:prstGeom>
          <a:solidFill>
            <a:schemeClr val="tx1"/>
          </a:solidFill>
        </p:spPr>
      </p:pic>
      <p:sp>
        <p:nvSpPr>
          <p:cNvPr id="4" name="Rectangle 3">
            <a:extLst>
              <a:ext uri="{FF2B5EF4-FFF2-40B4-BE49-F238E27FC236}">
                <a16:creationId xmlns:a16="http://schemas.microsoft.com/office/drawing/2014/main" id="{36D1F8AD-1381-8B40-B6D6-0832B2583D43}"/>
              </a:ext>
            </a:extLst>
          </p:cNvPr>
          <p:cNvSpPr/>
          <p:nvPr/>
        </p:nvSpPr>
        <p:spPr>
          <a:xfrm>
            <a:off x="854286" y="2060848"/>
            <a:ext cx="7352398" cy="1323439"/>
          </a:xfrm>
          <a:prstGeom prst="rect">
            <a:avLst/>
          </a:prstGeom>
          <a:noFill/>
        </p:spPr>
        <p:txBody>
          <a:bodyPr wrap="none" lIns="91440" tIns="45720" rIns="91440" bIns="45720">
            <a:spAutoFit/>
          </a:bodyPr>
          <a:lstStyle/>
          <a:p>
            <a:pPr algn="ctr"/>
            <a:r>
              <a:rPr lang="es-ES" sz="800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Mort</a:t>
            </a:r>
            <a:r>
              <a:rPr lang="es-ES" sz="8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800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ou</a:t>
            </a:r>
            <a:r>
              <a:rPr lang="es-ES" sz="8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Vivant?</a:t>
            </a:r>
            <a:endParaRPr lang="en-US" sz="8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pic>
        <p:nvPicPr>
          <p:cNvPr id="11266" name="Picture 2" descr="Image result for resuscitation">
            <a:extLst>
              <a:ext uri="{FF2B5EF4-FFF2-40B4-BE49-F238E27FC236}">
                <a16:creationId xmlns:a16="http://schemas.microsoft.com/office/drawing/2014/main" id="{3C41F186-A15E-9045-8B31-51EE3A7D89B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31640" y="3501008"/>
            <a:ext cx="6559044" cy="3279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157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266"/>
                                        </p:tgtEl>
                                        <p:attrNameLst>
                                          <p:attrName>style.visibility</p:attrName>
                                        </p:attrNameLst>
                                      </p:cBhvr>
                                      <p:to>
                                        <p:strVal val="visible"/>
                                      </p:to>
                                    </p:set>
                                    <p:anim calcmode="lin" valueType="num">
                                      <p:cBhvr additive="base">
                                        <p:cTn id="17" dur="500" fill="hold"/>
                                        <p:tgtEl>
                                          <p:spTgt spid="11266"/>
                                        </p:tgtEl>
                                        <p:attrNameLst>
                                          <p:attrName>ppt_x</p:attrName>
                                        </p:attrNameLst>
                                      </p:cBhvr>
                                      <p:tavLst>
                                        <p:tav tm="0">
                                          <p:val>
                                            <p:strVal val="#ppt_x"/>
                                          </p:val>
                                        </p:tav>
                                        <p:tav tm="100000">
                                          <p:val>
                                            <p:strVal val="#ppt_x"/>
                                          </p:val>
                                        </p:tav>
                                      </p:tavLst>
                                    </p:anim>
                                    <p:anim calcmode="lin" valueType="num">
                                      <p:cBhvr additive="base">
                                        <p:cTn id="1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803" y="458956"/>
            <a:ext cx="8699661" cy="5940088"/>
          </a:xfrm>
          <a:prstGeom prst="rect">
            <a:avLst/>
          </a:prstGeom>
        </p:spPr>
        <p:txBody>
          <a:bodyPr wrap="square">
            <a:spAutoFit/>
          </a:bodyPr>
          <a:lstStyle/>
          <a:p>
            <a:pPr marL="0" lvl="1"/>
            <a:r>
              <a:rPr lang="en-US" sz="2400" b="1" dirty="0">
                <a:solidFill>
                  <a:srgbClr val="FFFF00"/>
                </a:solidFill>
              </a:rPr>
              <a:t>If the Sunday School is to be significant, and not just another old program,</a:t>
            </a:r>
            <a:r>
              <a:rPr lang="en-US" sz="2400" dirty="0">
                <a:solidFill>
                  <a:srgbClr val="FFFF00"/>
                </a:solidFill>
              </a:rPr>
              <a:t> </a:t>
            </a:r>
            <a:r>
              <a:rPr lang="en-US" sz="2400" b="1" dirty="0">
                <a:solidFill>
                  <a:srgbClr val="FFFF00"/>
                </a:solidFill>
              </a:rPr>
              <a:t>churches and Sunday School classes must:</a:t>
            </a:r>
            <a:endParaRPr lang="en-US" sz="2400" dirty="0">
              <a:solidFill>
                <a:srgbClr val="FFFF00"/>
              </a:solidFill>
            </a:endParaRPr>
          </a:p>
          <a:p>
            <a:pPr marL="0" lvl="1"/>
            <a:r>
              <a:rPr lang="fr-FR" b="1" dirty="0"/>
              <a:t>Si l’école du dimanche doit être efficace et pas seulement un programme dépassé, les églises et les classes de l’école du dimanche doivent:</a:t>
            </a:r>
            <a:br>
              <a:rPr lang="fr-FR" b="1" dirty="0"/>
            </a:br>
            <a:endParaRPr lang="fr-FR" b="1" dirty="0"/>
          </a:p>
          <a:p>
            <a:pPr lvl="1" indent="-457200"/>
            <a:endParaRPr lang="en-US" sz="1200" b="1" dirty="0"/>
          </a:p>
          <a:p>
            <a:pPr marL="971550" lvl="1" indent="-514350">
              <a:buFont typeface="+mj-lt"/>
              <a:buAutoNum type="alphaLcPeriod"/>
            </a:pPr>
            <a:r>
              <a:rPr lang="en-US" sz="2400" b="1" dirty="0">
                <a:solidFill>
                  <a:srgbClr val="FFFF00"/>
                </a:solidFill>
              </a:rPr>
              <a:t>Be</a:t>
            </a:r>
            <a:r>
              <a:rPr lang="en-US" sz="2400" b="1" u="sng" dirty="0">
                <a:solidFill>
                  <a:srgbClr val="FFFF00"/>
                </a:solidFill>
              </a:rPr>
              <a:t> Intentional</a:t>
            </a:r>
            <a:r>
              <a:rPr lang="en-US" sz="2400" b="1" dirty="0">
                <a:solidFill>
                  <a:srgbClr val="FFFF00"/>
                </a:solidFill>
              </a:rPr>
              <a:t> about Sunday School - Revisit the reasons why Sunday School is important and the goals we aim for. </a:t>
            </a:r>
            <a:endParaRPr lang="en-US" b="1" dirty="0">
              <a:solidFill>
                <a:srgbClr val="FFFF00"/>
              </a:solidFill>
            </a:endParaRPr>
          </a:p>
          <a:p>
            <a:pPr lvl="1"/>
            <a:r>
              <a:rPr lang="fr-FR" b="1" dirty="0"/>
              <a:t>a.  </a:t>
            </a:r>
            <a:r>
              <a:rPr lang="fr-FR" b="1" u="sng" dirty="0"/>
              <a:t>Être INTENTIONNEL</a:t>
            </a:r>
            <a:r>
              <a:rPr lang="fr-FR" dirty="0"/>
              <a:t> </a:t>
            </a:r>
            <a:r>
              <a:rPr lang="fr-FR" b="1" dirty="0"/>
              <a:t>à propos de l'école du 	dimanche</a:t>
            </a:r>
            <a:r>
              <a:rPr lang="fr-FR" dirty="0"/>
              <a:t> - Revenez aux raisons </a:t>
            </a:r>
            <a:br>
              <a:rPr lang="fr-FR" dirty="0"/>
            </a:br>
            <a:r>
              <a:rPr lang="fr-FR" dirty="0"/>
              <a:t>	pour lesquelles l'école du dimanche</a:t>
            </a:r>
            <a:br>
              <a:rPr lang="fr-FR" dirty="0"/>
            </a:br>
            <a:r>
              <a:rPr lang="fr-FR" dirty="0"/>
              <a:t>	est importante:</a:t>
            </a:r>
            <a:endParaRPr lang="en-US" b="1" dirty="0"/>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32240" y="4662258"/>
            <a:ext cx="2288424" cy="2151118"/>
          </a:xfrm>
          <a:prstGeom prst="rect">
            <a:avLst/>
          </a:prstGeom>
          <a:solidFill>
            <a:schemeClr val="bg1"/>
          </a:solidFill>
        </p:spPr>
      </p:pic>
    </p:spTree>
    <p:extLst>
      <p:ext uri="{BB962C8B-B14F-4D97-AF65-F5344CB8AC3E}">
        <p14:creationId xmlns:p14="http://schemas.microsoft.com/office/powerpoint/2010/main" val="1157376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barn(inVertical)">
                                      <p:cBhvr>
                                        <p:cTn id="15" dur="500"/>
                                        <p:tgtEl>
                                          <p:spTgt spid="2">
                                            <p:txEl>
                                              <p:pRg st="3" end="3"/>
                                            </p:tx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barn(inVertical)">
                                      <p:cBhvr>
                                        <p:cTn id="18" dur="500"/>
                                        <p:tgtEl>
                                          <p:spTgt spid="2">
                                            <p:txEl>
                                              <p:pRg st="4" end="4"/>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200329"/>
          </a:xfrm>
          <a:prstGeom prst="rect">
            <a:avLst/>
          </a:prstGeom>
        </p:spPr>
        <p:txBody>
          <a:bodyPr wrap="square">
            <a:spAutoFit/>
          </a:bodyPr>
          <a:lstStyle/>
          <a:p>
            <a:r>
              <a:rPr lang="fr-FR" sz="2400" b="1" dirty="0"/>
              <a:t>a.  </a:t>
            </a:r>
            <a:r>
              <a:rPr lang="fr-FR" sz="2400" b="1" u="sng" dirty="0"/>
              <a:t>Être INTENTIONNEL</a:t>
            </a:r>
            <a:r>
              <a:rPr lang="fr-FR" sz="2400" dirty="0"/>
              <a:t> </a:t>
            </a:r>
            <a:r>
              <a:rPr lang="fr-FR" sz="2400" b="1" dirty="0"/>
              <a:t>à propos de l'école du dimanche</a:t>
            </a:r>
            <a:r>
              <a:rPr lang="fr-FR" sz="2400" dirty="0"/>
              <a:t> -  </a:t>
            </a:r>
            <a:br>
              <a:rPr lang="fr-FR" sz="2400" dirty="0"/>
            </a:br>
            <a:r>
              <a:rPr lang="fr-FR" sz="2400" dirty="0"/>
              <a:t>     Revenez aux raisons pour lesquelles l'école du dimanche est </a:t>
            </a:r>
            <a:br>
              <a:rPr lang="fr-FR" sz="2400" dirty="0"/>
            </a:br>
            <a:r>
              <a:rPr lang="fr-FR" sz="2400" dirty="0"/>
              <a:t>     importante:</a:t>
            </a:r>
            <a:endParaRPr lang="en-US" sz="2400" b="1" dirty="0"/>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95710" y="4221088"/>
            <a:ext cx="2648290" cy="2489392"/>
          </a:xfrm>
          <a:prstGeom prst="rect">
            <a:avLst/>
          </a:prstGeom>
          <a:solidFill>
            <a:schemeClr val="bg1"/>
          </a:solidFill>
        </p:spPr>
      </p:pic>
      <p:sp>
        <p:nvSpPr>
          <p:cNvPr id="5" name="TextBox 4">
            <a:extLst>
              <a:ext uri="{FF2B5EF4-FFF2-40B4-BE49-F238E27FC236}">
                <a16:creationId xmlns:a16="http://schemas.microsoft.com/office/drawing/2014/main" id="{0ABE03FD-28AF-F644-BDB2-3214BE0DC3C0}"/>
              </a:ext>
            </a:extLst>
          </p:cNvPr>
          <p:cNvSpPr txBox="1"/>
          <p:nvPr/>
        </p:nvSpPr>
        <p:spPr>
          <a:xfrm>
            <a:off x="323528" y="1274564"/>
            <a:ext cx="7776864" cy="4755148"/>
          </a:xfrm>
          <a:prstGeom prst="rect">
            <a:avLst/>
          </a:prstGeom>
          <a:noFill/>
        </p:spPr>
        <p:txBody>
          <a:bodyPr wrap="square" rtlCol="0">
            <a:spAutoFit/>
          </a:bodyPr>
          <a:lstStyle/>
          <a:p>
            <a:pPr marL="457200" indent="-457200">
              <a:spcAft>
                <a:spcPts val="1800"/>
              </a:spcAft>
              <a:buFont typeface="Arial" pitchFamily="34" charset="0"/>
              <a:buChar char="•"/>
            </a:pPr>
            <a:r>
              <a:rPr lang="es-GT" sz="2400" dirty="0">
                <a:solidFill>
                  <a:srgbClr val="FFFF00"/>
                </a:solidFill>
              </a:rPr>
              <a:t>The Word of God is being studied and applied</a:t>
            </a:r>
            <a:br>
              <a:rPr lang="fr-FR" dirty="0">
                <a:solidFill>
                  <a:srgbClr val="FFFF00"/>
                </a:solidFill>
              </a:rPr>
            </a:br>
            <a:r>
              <a:rPr lang="fr-FR" dirty="0"/>
              <a:t>La Parole de Dieu est </a:t>
            </a:r>
            <a:r>
              <a:rPr lang="fr-FR" b="1" u="sng" dirty="0"/>
              <a:t>étudiée</a:t>
            </a:r>
            <a:r>
              <a:rPr lang="fr-FR" b="1" dirty="0"/>
              <a:t> et </a:t>
            </a:r>
            <a:r>
              <a:rPr lang="fr-FR" b="1" u="sng" dirty="0"/>
              <a:t>appliquée</a:t>
            </a:r>
            <a:endParaRPr lang="es-GT" dirty="0">
              <a:solidFill>
                <a:srgbClr val="FFFF00"/>
              </a:solidFill>
            </a:endParaRPr>
          </a:p>
          <a:p>
            <a:pPr marL="457200" indent="-457200">
              <a:spcAft>
                <a:spcPts val="1800"/>
              </a:spcAft>
              <a:buFont typeface="Arial" pitchFamily="34" charset="0"/>
              <a:buChar char="•"/>
            </a:pPr>
            <a:r>
              <a:rPr lang="es-GT" dirty="0">
                <a:solidFill>
                  <a:srgbClr val="FFFF00"/>
                </a:solidFill>
              </a:rPr>
              <a:t>People are growing spiritually</a:t>
            </a:r>
            <a:br>
              <a:rPr lang="es-GT" dirty="0">
                <a:solidFill>
                  <a:srgbClr val="FFFF00"/>
                </a:solidFill>
              </a:rPr>
            </a:br>
            <a:r>
              <a:rPr lang="fr-FR" dirty="0"/>
              <a:t>Les gens croissent spirituellement</a:t>
            </a:r>
            <a:r>
              <a:rPr lang="en-US" dirty="0"/>
              <a:t> </a:t>
            </a:r>
            <a:endParaRPr lang="es-GT" dirty="0">
              <a:solidFill>
                <a:srgbClr val="FFFF00"/>
              </a:solidFill>
            </a:endParaRPr>
          </a:p>
          <a:p>
            <a:pPr marL="457200" indent="-457200">
              <a:spcAft>
                <a:spcPts val="1800"/>
              </a:spcAft>
              <a:buFont typeface="Arial" pitchFamily="34" charset="0"/>
              <a:buChar char="•"/>
            </a:pPr>
            <a:r>
              <a:rPr lang="es-GT" dirty="0">
                <a:solidFill>
                  <a:srgbClr val="FFFF00"/>
                </a:solidFill>
              </a:rPr>
              <a:t>Relationships are being built</a:t>
            </a:r>
            <a:br>
              <a:rPr lang="es-GT" dirty="0">
                <a:solidFill>
                  <a:srgbClr val="FFFF00"/>
                </a:solidFill>
              </a:rPr>
            </a:br>
            <a:r>
              <a:rPr lang="fr-FR" dirty="0"/>
              <a:t>Les relations sont construites</a:t>
            </a:r>
            <a:r>
              <a:rPr lang="en-US" dirty="0"/>
              <a:t> </a:t>
            </a:r>
            <a:endParaRPr lang="es-GT" dirty="0">
              <a:solidFill>
                <a:srgbClr val="FFFF00"/>
              </a:solidFill>
            </a:endParaRPr>
          </a:p>
          <a:p>
            <a:pPr marL="457200" indent="-457200">
              <a:spcAft>
                <a:spcPts val="1200"/>
              </a:spcAft>
              <a:buFont typeface="Arial" pitchFamily="34" charset="0"/>
              <a:buChar char="•"/>
            </a:pPr>
            <a:r>
              <a:rPr lang="es-GT" dirty="0">
                <a:solidFill>
                  <a:srgbClr val="FFFF00"/>
                </a:solidFill>
              </a:rPr>
              <a:t>And the body is being discipled.</a:t>
            </a:r>
            <a:br>
              <a:rPr lang="es-GT" dirty="0">
                <a:solidFill>
                  <a:srgbClr val="FFFF00"/>
                </a:solidFill>
              </a:rPr>
            </a:br>
            <a:r>
              <a:rPr lang="fr-FR" dirty="0"/>
              <a:t>Et le corps est formé étant que </a:t>
            </a:r>
            <a:r>
              <a:rPr lang="fr-FR" b="1" u="sng" dirty="0"/>
              <a:t>disciple</a:t>
            </a:r>
            <a:r>
              <a:rPr lang="fr-FR" dirty="0"/>
              <a:t>.</a:t>
            </a:r>
            <a:r>
              <a:rPr lang="en-US" dirty="0"/>
              <a:t> </a:t>
            </a:r>
            <a:endParaRPr lang="es-GT" dirty="0">
              <a:solidFill>
                <a:srgbClr val="FFFF00"/>
              </a:solidFill>
            </a:endParaRPr>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2660293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2754600"/>
          </a:xfrm>
          <a:prstGeom prst="rect">
            <a:avLst/>
          </a:prstGeom>
        </p:spPr>
        <p:txBody>
          <a:bodyPr wrap="square">
            <a:spAutoFit/>
          </a:bodyPr>
          <a:lstStyle/>
          <a:p>
            <a:r>
              <a:rPr lang="fr-FR" b="1" dirty="0"/>
              <a:t>Si l’école du dimanche doit être efficace </a:t>
            </a:r>
            <a:r>
              <a:rPr lang="es-GT" sz="2800" b="1" dirty="0"/>
              <a:t>:</a:t>
            </a:r>
            <a:endParaRPr lang="en-US" sz="2800" dirty="0"/>
          </a:p>
          <a:p>
            <a:pPr lvl="1"/>
            <a:endParaRPr lang="en-US" sz="1000" b="1" dirty="0"/>
          </a:p>
          <a:p>
            <a:endParaRPr lang="en-US" sz="100" dirty="0"/>
          </a:p>
          <a:p>
            <a:pPr marL="971550" lvl="1" indent="-514350">
              <a:buFont typeface="+mj-lt"/>
              <a:buAutoNum type="alphaLcPeriod" startAt="2"/>
            </a:pPr>
            <a:r>
              <a:rPr lang="es-GT" sz="3200" dirty="0">
                <a:solidFill>
                  <a:srgbClr val="FFFF00"/>
                </a:solidFill>
              </a:rPr>
              <a:t>Be Relational</a:t>
            </a:r>
            <a:br>
              <a:rPr lang="es-GT" sz="3200" dirty="0"/>
            </a:br>
            <a:r>
              <a:rPr lang="fr-FR" sz="3200" b="1" dirty="0"/>
              <a:t>Être </a:t>
            </a:r>
            <a:r>
              <a:rPr lang="fr-FR" sz="3200" b="1" u="sng" dirty="0"/>
              <a:t>Relationnel</a:t>
            </a:r>
            <a:br>
              <a:rPr lang="es-GT" sz="2800" dirty="0"/>
            </a:br>
            <a:endParaRPr lang="es-GT" sz="1400" dirty="0"/>
          </a:p>
          <a:p>
            <a:pPr lvl="1"/>
            <a:r>
              <a:rPr lang="en-US" sz="2800" b="1" dirty="0"/>
              <a:t>			</a:t>
            </a:r>
          </a:p>
          <a:p>
            <a:pPr lvl="1"/>
            <a:r>
              <a:rPr lang="en-US" sz="2800" b="1" dirty="0"/>
              <a:t>		</a:t>
            </a:r>
            <a:endParaRPr lang="en-US" sz="2800" dirty="0"/>
          </a:p>
        </p:txBody>
      </p:sp>
      <p:sp>
        <p:nvSpPr>
          <p:cNvPr id="4" name="AutoShape 6" descr="data:image/jpeg;base64,/9j/4AAQSkZJRgABAQAAAQABAAD/2wCEAAkGBxQTEhQUExQVFhUXGSIbGRgYGRwbHhkeHRwcGiAfHh4gHSkgGhslHSAfITEiJSkrLy4uIB8zODMsNygvLisBCgoKDg0OGxAQGzQmICQvLDA0NTQvLDQvLDQ0LDQ0NCwsLCwsLCwsLywsNCwsLCwvLCwsLywsLCwsLCwsLCwsLP/AABEIAMIAqAMBEQACEQEDEQH/xAAcAAACAwEBAQEAAAAAAAAAAAAABgQFBwMCAQj/xABEEAACAgAEAwUFBQYDBgcBAAABAgMRAAQSIQUGMRMiQVFhBzJxgZEUI0JSsSRicqGywTOi0RVDY3OS8DRTgoO0w/EW/8QAGwEAAQUBAQAAAAAAAAAAAAAAAAIDBAUGAQf/xAA2EQABAwIDBQcEAgICAwEAAAABAAIDBBESITEFE0FRYSIycYGRobHB0eHwBhQjM2LxFSRCUv/aAAwDAQACEQMRAD8A3HAhGBCMCEYEIwIRgQvhOBCpuKc2ZPLmpczErb90NqbbfoLN744SBqugE6KryvtJ4e7BRMVJIA1xuoJJoblfPAHA6FdLSNQm7HUlGBCMCEYEIwIRgQjAhGBCMCEYEIwIRgQjAhGBCMCFUZvmOBGZAXkZTTCNC+k9aYjYH0vHC4DVKaxztAuvCuNwzkqhIkUAtG4KuAdgdJ3qx1G2AOB0XCCNVZY6uLMfbSMzoip2+yudDogIJc3p1EdUb3a23ob3hqUuAu1OxBhNnLNeH8AzDUI8uyqSSCVCAjw96jfyxDJGpP75KYDbIBdxy1PolbXGOyHfIcuy6QW93TpJ2PjRqjhQIDhf4SSSWm3yv0Vkc7HNGskTq6MLVlNgj0OJ6gLvgQlTm/nOLKyJl+0CSyCzIylkhU7B3r50CRdGyBhD3YQnGRPeCWgkDXLTx5KWeHZsEFM6T+YSQIwPw0lCo9LPxxG/tHiFyy9vn85HZfLxzKB1hkpz/wC3IAN/48ONqWnVcspvC+MxT6gjd9ffjbuun8SncfHofA4fBBFwkqcrg3RBrY+nxx1C9YEIwIRgQjAhGBCMCEYEJf52z0keX0wuI5ZWEaMQTpsEkgDewoJwIVXwOQNBGVQRiqKKbCkEggGtxYO/jiC8WcrWMgtFlR86TKrQv2ojaEs2sNvCWACOyjcxk2pvbvfMOwGyj1QuE98scXGby0c3dsghgpsB1OlgD4jUDR8sSVCVD7SgdEBftBl0k7SUxrqIZCrR6tiRHdkkV0Xerw3LiLbNTkWEOu5LnHeGyNIk0eg9mtlSO8xVg6hG/BqNqT5HECOQBpaeKmvYS4OHBfFyvY9tOrO7MlLE5FJqYsFrqAXYnfwJ9cBcX4WHgjCGXetA5V4N9kyyREhnsvIw2DO5LuQPBdRNDyxZAWFgq8m5uu/F8+YwqRgNNJYjU3Wwss1bhF2v4gdSMce8NFygBK+e5W4a7ocyySTk6GZ5dLTMdJKuARq6rSVtqAA3xAL3uN08yV8YIabXFj1Uhs6uQePXMzZSVtAeRtfYSdADJ17NqItydLDrRoctj4ZpCm8e4w0R0j7vUoaOYo0kZIPeV9G6bVRJ3s17pwlrboS/zTm2lGVy4jyr52Y64y8cjRqgu2DbMpAINHr0rfD8LCXG2iSU58C4PHlYhFHqO9s7G3kY9WdvxMfP4YmpKsMCEYEIwIRgQjAhGBCMCEpe0eBzDDIsixLFLqeRkLhFKOurTY6Ejcmh1xxxIGSU0AmxSw/KspWDTm3dUjKksACL0kSR6aqSgRZJ9479QYwlAvcKcYnZWOi4cucqLGBmM05c6e1ZJ1UmOQqA7FrOqlWhfQfKh8hIwhcZEAcZT1yJlCmUUlBGJSZRGvSMSHUB06+J9ScSWiwsoTzc3V7mIVdWRhasCpHmCKI+mOpKzLikDZcnLSmUBRqjmj1MdAPdL7Ehh7rWCDV+NYgSxYXXHFTY5Q5tiqyXMxxfeOszw9qj5iZl0sVQ2oVdILAGtgAK1dScch74vw0XZe4bLU+CcbgzcYky8iyKetHdfRl6q3od8WCgpd41mJPtmYZGVEhyy9pL7zxgtJIRGlaSzKAdTbDSuzdMR57ZBKalaHj3DjHOz5OB5YnRWOtZQxlZgpaYr71qdXWvDVg3EuMMB1QXNsSVZ8JdZstk4Vi05KaUPGWHuKCZRCyAEbsNIPulfWrSxv8AkzOYXTomg8uyRbZTMmFN/u3QTIv8FsGQD8uqhtQGHXQscblJuV74Ty2I52zUriXMsmguEEY0XdaQTfxYk/DCmMDBYIJur7C1xGBCMCEYEIwIRgQjAhGBC5zwq6sjAFWBVgfEEUR9MCFnOehkjZssYnzKwaCkkb6JBd6QSxALqo3YNvYsC6xHe0NOuqmxPc5uYXjhmXU5pYcyFhjlHaAPKHfMuhUaHY7BVBU6Bd35WD2MA58kidzm5c1puH1FS/zrzPHkMuZGIMjAiJPFmr+kbEn/AFGHoIHzvDGJTGFxsFi+V53cFpHB7Z/8STSJA1CgQpZDH/DqK+QF4m1H8ekcbg39vZTGxyM7tivPFedZJE0LuDevUgUEeVBmO/j3vrjtP/HCHAyGw9UvBI7JxsljLzvHKsyMVmU6hIPeBPU3640TqGncwMLch6+qcMLCLELQOA+0ZpMxlRm1TUGMbTjYNHIpBEg8D2gQ37vXYVvmNp7KfC0ubm33Hiob4Sw34J1zPD1jlaOPIO6NUfZ/djLlbDmU7d1hZWqs0K23xQlxcM3ffwTVgFZ8HC5vMGZWvL5c9nEqsNLSLYdyB4LehQdtmNdDiRCywxHVJcU04fSUsce5meN2jy8aMUHfeRiqKeunYEsQKJ6AWN8Q6mtZAQ05lSqekfMLjIKLl+bplA7bLqw8WhkuvXS6r/JjhmPakTjZwITr9nyAXabpj4TxeHMKWicNXvKdmS/BlPeU/EYsWuDhcG4UFzS02KnY6uIwIRgQjAhGBCMCEi8484sjGDKFdQsSS9RGRXdUdGfrZOy+p2Db34VWbQ2kylGEZu5cvH7JMyPEmgVyobtidXaL3hO2+06E7MRt2qEHYWKFFGJrh2k3Q7fZh/y5H2PgiXic0izJMkMhmAXtStdkg6oiG+vXXYN9boVxrw0WAUeX+Q7xjjhs7hy8V6ynE8xCdUM8gYDYOzOhrwKsSK8NqOOCRwVZT7XqI3DEcQ6/dJXM3FMxmcy8maI7T8o91V6gJ+76+PjjZbGMJgvH3uP7yW82dURTxbyLz5qqJxbkgZqfdT+HcFzE6l4IJZFG2pVJF+QPQ/LFdUbXooHYJJACmzKwcVBdSCVIIYbEEEEH1B3BxNhnjmbjjcCOiW1wdmF8YXscOEAixXSARZN3I/G1UyjN/a54aURqJWKAjUHVlLjUpGkUbGxGMHtcU0U+GEgc/H6JDNmzz9qFlx4/F0w5fniWHMyy5fLxiBwo7Bm0ElBpD6lBCMRS6aOyrvisZUtZlqpo/jlQ5mIuAdy/KYI/aslDXlJgxNAIyMCx2UXYNk0Om14fbVRlQqjYtVAzG4C3Q/8ASrIsy5y6SIYmeTvMHeg7PZYBqO+o+R6VWM9L253F99eHBTIxgiaG2RlX7JUjiSJpHcgRxEItgFm89wo8a3obXjrITPJqQLan94rj5RCy9vRS1hSXRMupWKgrIhKPRpgLG5H7psYajnlgcQ0/ZLfDHMO0Fa8N5pkgITNHtY6vtlFOoHUyIPeUeLoBXivji7pdotlyeLH2/CqqihdHmzMe6dYJldVdGDKwsMDYIPiD4jFkoC6YEIwIRgQlznfjpy0IVDUstqnS1AHeevHTYHxK4S92EKJXVYpoi/jw8Vk6qxPZxV3feZrIW/PxZz1r5nruyxmLNZuh2e+scZZDlz4nwXSTJTDdZEeuqsmm/wD1Amj8sLMI4KzfsKAjsOIPqvME2qwVKsvvK3UX06bEHzG3XDRaWrPVdHJTPwv9eBXXCVFVJzTlNSCQdY+v8J/0NH64tNkVW4qAODsj9FoP49WGGp3Z0fl5ps9lnAYEy7Z/M6NiQhegsarYLb7WTe58AK6m4H8o2lLNU/1Iz2W8uJ/C2krru6BXuQ5neGJmMWqF5WGXLOImYEk6SrdBd0fygWBW9K7Z5fY3sbZpuxtdWef4LluJ5dHlj0uy7N/vIm6Fb81YUQdtsMU9ZUbPmvG61vQoabG4WN8R5Ukys7R5kd3ojAELLW9g/PdLv4jGnrduuq2tfF2SAQbHmrvZNPDVS3mOY0HPr1HRSwK2GKNbQAAWC+44urnMhNFSAykMLFiwb39MKaQNVErKb+xEWA2OXsnflzhEeYiy5XKx6aRJJFWLYxhVdZQwLHVpsFa2K/HE0yXK87midDIYnahPf+xIBG8aRJEHQxkxqqsFIrYgeGEYjqkYRZJsOXKq2Wc6XiAW0NHTXcceQIHwsMPDFPUxmKTFqD+2V1TyiWO3EKPNDpUvmXQrGdSSAFGUfvEGrPQ1QPlhLXXNohrqNfT9ySyLC8h046Jk9naS/fsF05RmBhBXSSxvWyi9oyaIsCzqI2NnRUbZGwgSaqjqnMdISzROeJSjowIRgQso59zZbOSXuIkCqPlrb6kgfIYYlOdll9uyYpWRcAPlUmXPZQIQC7ECgPekd6ofxMxrD+TQtM1jWANaLAK4i4KjxvLNnI0lifQFiuVEYmtLLQaVm6ACqo144jmV1xYJzCEvZ56kRyY2F6VmjNxzKa92+93WI3orZIsnopxxN6hVe14BJTE8W5heeIzFI2cV3dzfSrF/DbDQFysjTMa+QNdx/QumdRTG4f3NJ1fCscBIOS5C57ZGlmtxZaNy/wAAA4ZDlnBVjENRrdXI1aqP4lff4jGfnqnOqnTXzvdelJS4dkIkgiXMSR9jL2ksiyv2Tqy6Q6qBRkW9Ye+ti7xoS8k3alNDbC6vczxQ5aaMw9nozCtLIkrdkEC6bkDEdxm1AFWFEj8Ju6+qp2yNxHXTLO/kiSwNwvvFebcpPkmfQZmKnTBo1trFgA1aij+IGq3BwzT7KrN6A1ptzsbWUd1TEzVwHmsvyyOqIDFMSFAJ0E7gD+eLV2y6skndn2Wxh/kuzGMawy8Bz919fNKDTHSfJwV/UDER9LMzvMI8irSHa1FNlHK0+YXqWQitKl/MLuQACSa8QALPphEcZebBLrK5lKxr3ZgkDw6r1k+Ny5VjLlZlRmXcHvIwNGyOgOwpqw9DjORaSB7Kn2tS0ktniRrXnPM9794FMPCPaNIsuXjYVCtmTSxlZh4u8hVQdJOoqqj9BhRI1OX7yVFLRsjbYSBz9bDPLqfjJP3NmQyssBmnZlVFtZYnZXo9ACp74JIpd7JGOZcR6qE1zh3Tqso5e5m+zzl3ysUy6lNszdopUnYOxbtNO1avEGiOuFsqYm27NtbfvVQqyuZFLu3OJ59DyW3ct8yQZ2MvA1ke+h2dLutS+F0aPQ1tic1wcLgpTHteMTTcK3wpKRgQjAhZDzaP23MD94fzRcR5e8sjtwWqQeg+qhez+OCXNLFmFbtkhqNtUiAFe6ypRCta97UN6sYJnEtBC1VNURTtDmHX1HiFbx8vZSHMurO0jKsSRnUomgdCxTsk07ghh3tx3WvxwgyvIupGEKDz5w9RmsvFGVEWXhC6Bdg6tQ39aB+Q88cY44T1VLtqrEUe7GrvYfn7qsZAwIPQ7H4HAse1xacQ4KPwKGXNRoEj1adIlLHSoojUuog2xAOwBqxdWMPx075L4cuqvaaiw1W9PcBuOvFaxwzjqyOIpFMUxBIRtwwXqUYbMOh8DvuBjN1mzpqY3cMua1scrZBks84ZxyaSEdmVEbs8gZ4u+naOzgKSxUlQa1FfkcbCg2S+RoMuQFgLcbDXooNVtMQ9hgufhec1oBMszWfF5TdD4nYC/AVjQx08FO3sgAfvFUklRPUOsSSiPOxsaWRCfIMPHp44ebLG7uuB80y6GRubmkeSkYcSF8ZQdjuPXHLIVXn+GogM0Q7OZO8jp3SGogX4Eb0QQRROIVTSQuYXFudtRqp1NWTgiMOOG+l8vRPvCuGpl41jRVFDcgAaj4k/E4r2MDRYKY5xcblZzz3lOwzvaIop1EmkfiYWr/MisUW1omlw/wCQt9k7BVf1po5fEHwVdxLjMskccAm1Qxi0C/gDbiz+JwDQ8FX13xW7xxYA8fm30+SrTaVWyjJ3Zu52n/Ec/Hkq6wKHTwAw1m65WRzdcqy4Bxt8lOmYSyF2kUfjjPvL8fxD1AxIpZcD7HQqVRTmOS3Ar9HI4IBBBBFgjoQcXCv16wIXiaUIrMxAVQSSegA3JPpWBCxTmbjmVlzc0sUyOj6KIJNnRuKq7FdPDDEuqzu2KWaaoa2NpJtw8eKqE4nDJpGplYMGSwytqG4KbWW9B9MNgclCZQbQpZGvYw36Z+qfuT83mc7GJDm4hIpplOWXt4ltgASW7pcC7KVscIkbgNiFsow/CN5k7ik/iGqOeUhjNFI7OsoBZtK0C8mkUUvYPsNh4Yf3TsINlSbY2NI8CojuSeHG3ML2vhhpZE5Js5NB+xxE1qOot8SxvF7Ti0TbLXtADQBpYfC680ZcPlnskFaYEEgg3WxBBFgkfPC3xteA1wuLj5S2uLbkcil9VrYdMXqpb3S/mJe2bUd0B7g6j+L1J8PIfHGQ2rXGaTdtPZHuVrtl0IhZjcO0fZcGyTMrzNEXgBClyNQVgN9q9zoCw2DA4rg02FtVZEi55KTwvN9myrq1RPspJvSx6C/FW8PI/Ha/2VtFznbmU+BVBtXZ7A3fReYV/jRLOqHxh9MErVelC1edC/7YanF43eBT0BtK3xC0AG8VIVms79pZ/aIf+U39QxR7Z/8AnzTFT3B4/RKCqBsAB8MUZJOqhEk6rxmfdvyIP0OFR6pcfetzXTCE2t/9nshPDcpZsiILf8Pd/tjQtdiAK1LXYmh3NMOOpSreZVvKZkecL/0HAgL805ZRqdqokjf5A4rieyFZtaMRIC0blDklJIBPM0ivILi0nSYgbpht75B8dq2rrdpTUwa251KSCTmD4LtzByxOqdq+bGmNdLMItD9mxAfvBqqt9NUaw6+K47SJnPeO3Y26flNPA+Brl9TE65XADPQXujoqqPdQb0PU4da2yUSXG7ko8zcJ+zShkH3Ep2/4b9dP8LbkeRBHiMQamHD2gsh/INmAf+zH5j6/dXfKIrKqPJmH+Y4saY3iCVC7FE09B8LtzJHqy0gutgfowOH+I8QnPylbPuBHISaGk7jcjbw9cXEhAYSVUxgueAOaosvwrMqiRzxPA/dQd0srdAe+h0p5BSwZiQBRrGFbE0u1W5fI8N0Tc/GniRIIjBD2ZKM9L2VBbGjVIAPG7JPccCzhwRDFmuGYhgsFVcT4UCkGbaOPLSOVP2dRZkLabL9O8vUUvd31X4SKB3/sNAF8/Tqo9e29O4k4cvXopeNisYuGei1RyL+ZSN/UEYS8XaQlsNnA9U48Ia4IT5xof8oxSN0Ct3d4pJ9p6/e5Y11SQE/AxkfqcU+2R2WnqmKj/X5pNxQKAuWYOwHmQP52f5YcjGd05FqTyBXW8NptfoHkKFl4dlQwo9kDXlq736HGgY3C0DktSxuFobyCv8KSlWcz/wDg81/yZP6DgXRqsY5L5WgzUGcklQsQ8caHU4C3p1UAaumG+GaZoc0XUma+8stWnn0GMaTTNp26LsT9NqxaKRouHGEDRFS4UOChsXq1gqF+ZIwFDtF04XLqhiawdSKbHQ2oOAZhA0VV9g+05SaFiQS0ihibKkOxRvlsRhJGJpBSHMa9ha7Qqo5BzQkyzEWCJGDAiqbax8jhVICI7FZeOF0LBG7h91L5vzqx5WQagGZToHmRR2HjhySVrLXOpyUuCmkmDnMbcNFz0Co5UDAqRYOxHodsX5AIsVnwSDcKx5e4sg/ZMy2rVtG0tESqf92Serr0o7sKO5vGR2jQmnfdvdP7ZbHZ1eKiOzz2h79VKSQRO0jQiCPuiV5pFEYWMMF7NQxF2epC7eu2IFut1PJsb2VLm8ycxOZ2WlC6IgR3gt2WPiC5rbwAGNRsuiMDMb9T7LK7VrRO/AzQe6+4tlUIrAhMfLrg5WDqPu1G/XYAf2xRNyFldv7xSN7Yc+sRypJBI7TuAjV3tFGvy90i8V+0ot60NCNwZmFo6LP8pzBGxpgU9bsfPyxSyUTmi7TdMy7Oe0XabqyJuQD8q3822H8gcR9I/H6KGLtjvzPwpuQ4ecxLHlwaMzhL8QD7xHqFs/LCqdmKQJykjxygea/TCqAAAKA2AxdrRL7gQq3mYfseZ/5Mn9BwLo1WYez+cR8L4hLeyThyRXRI4WO3wGGqc2YCpE7rSXTlxubQsbf8ZBt+8wX++LMlSCp8gO1V1HXyvf51jqUVW8qy6snlzVfdKK+Ar+2Et0CS3RR/9rxwLnJJO6kL2x87RW29d6rBe17rmIC91kfC/aDHlzmpo0JE0jNHGT+Itep6O2222IcczmzOPC3ukVccUlFGRYOxuvztbj5qp4tznmeIFElEUQpgjKri7qxZY30AwipmxWeR3eS7sqJxLqZjgN4AM+mYA8Uz8m8YkmWSOau1iIBI/ED0PkTsenpjR7PqjMztahZPaFIIJMstfIheZuY4WzCodDpE1srGu0NFSFJ7u1+PU+Iq8FWw1MZY025E6E9Dopezody4Sv15JhznMHDkRjCitNRAWQNUe2+omwoA32O/hjPRUM7pMDhhA1J0Cv3TxBtwk3hPOMcf3UhZkUAJJp3IArvC/huBjVsbKwZtJbw5+Y19vJZqooQ44o/T7JoTjEBUN20dN0tgP5eGA1ULe84DxNlAFLMSQGn0UuKVWFqQw8wbw61wcLgppzS02IV7ym37Kux7pcV8HbFM4WcR1PyrfUA9B8LOsjyVmOJzZjN8QE0EYYKqRoZHJ/IqizSjqSPH41TTzEPtxVpG0BuSYuY/ZTk5aeFmykcUY1yMoKOFALOd7R6uwQLPwOIzZ3DI5p0tSRwrhM3YySiNjEhAZ7UkL0VmS9ajxJqhv5HEWePHm081VV1DKDcaDhxTr7IoA/ECTX3cJYWd7YhRQ8aF/Cx54coW6uSdmR5Of5LbcWKtEYEKDxxby0484nH+U4ELBOUub3y2Uny6wpJ29MzMxAAeJUIoDf3T9cRBLu22tzU18W8dqtDzEr5jh2XliDM33MlD3iFZGaultQO3ji3vdt0q5LbqZneNx6WSQz5bUpqVk0gbX3XIZNXjR8umAuHHJdLhpooXCuY8vFC41FljZ/8ACjeQKmolbKghdjtZGE71g1KSJGgJd9o0UjZPMFwIlzEsem2BakQk6qOkXpFCz1OEyXwpuW+EpB5b5XjnijaQnSFL6FFPICaNE7UNwPXrire98b7uGR9FKl3L6eOOO1wCXc7k6eATEvBu1VIniKrHRS2rsQWcnVtUspTQLGwIY9awkyMGIjimGtfdvRZ+2d7GR1y7S99SsjOAC1mwQKtARXWz1xe7K/2hh0Otv3RV9SBK4vfmb3/Kg42Fha3BMKxjAOUYAC0kBO/gwIG3jveIG5YyUADK9/UcvFKvcLty3woTy9/V2a1q0i2YsdKoo/Mx2HzxG2zXupowyPvu9hzTsEYcbu0C02KLsY+2QRrCjmJoY2VnBqwxAO8moFezBJqz1sDEvjc/vZuOd1YCUNOWi88Sh7MtIIzFIjgSqaGpWq2NEhqB1Bh6jzxL2bVSU87WE9lyi19MyeFzgO0Ex8nzGswh/BLt8GVW/W8X8wtK5UURvG1deLZ9slImYjDsrtomiUimBGzjVsrqR12sEg3tio2jHGGbx2VlZ0ON792FR8X5gWXK5mOKSkZWvtNGtgjElVy8XeUMbDzPQ8elVXMZiAI9vm5U13+N1ncFByTz8ObMxvCBNmQTY78bLutktQpLsrRPeO2+3JmNpY2h5006pyImrkLmDXXou3s1iGWzmXQEsX1oWNWbQmz/ANIGItBOZZ3HTLTzUmqpWU9O1rOfyttxcKsRgQuOch1xul1qUrfxFYELEfY9y/lc2ZvtCaysUJUa2XYiQHZSL6Dr6YjxtDr3GhKlzPLbFp1TgmbfJySZVIGeJG+7ZWUBVYawrajqsXVgHavXFhG+zbJ6mZJI3ILnNxfNF0dYYNKEnQzsS1qR7wWlq/I3hE7TK3Cn3UcjhwUfJzZhBnQEg/amL7F+47RrG1/mFLe1bnEY0mmeiT/413NL/GMhPnY/ss0saiFRSKjC7WlcsXOoCj0re7HTEt13ZJX9Mu7JOY/bqvyMQy2SAL22WnkhZH/GkhVqUi9wumQHw7wPozURtdBmbEFVcUcrasxMaT4D3UHO5kJGXy7jWy6U1S9oUDUG0qu9+bMTX8sV4c243mg1sLXVjDSSyv3cYzPO+XjySdl+W800yQLA/auodV6WpFhrOwWvE1jbwVdIIzOBY+/kqRzXXw3UrmvlaXIsgkeOQOCNcTalDodMiX+ZG2N1h+g2gKm4IsQkuZhVKkxCsu1NV+fdNisSZIMcjX30+/t9lwHJaV7PODhfsplLIs0oc6SASyEPCDYP3dq1gbnUMYjadW2oqnFuYGQ+qsI4yyMddU/zcHh7UwmcmLV4T1NDMzMyxrpFhNEj0DZ713iIJHZO5JWWJU/MkUTZqZRSQpEI5jrNMdIoUdo+zTqRude/ujEeQ2AA1TsY1vouXIWbJllQmyYkNjoxjd4yw33BBQ/PGo3u9DX8x7hZwxbsuZyPyrXnnX9mAjGpzLGqr5szBQD6Wd/S8RK+HfQFnO3ypVDLupg/lf4U1MnCmUiSJQy9pHGzBaLkSqGJJ3YFgTfQ4QAGtAHBJLi5xJ4qn9pMo+0ZNb30TEj0uH+4xWbaA3I8VabFvvT4LjyDGG4hEGApUd1/iGlf6WJxXbIaMTncclZbUccLRwutfxeKmRgQjAhY37KF7HieYhrSAkiV0/w5QBt8P1wzELPcFImzY0po42f2uf4r/QuJbNFabMP+I+KhJIDdEGjRrwPl8cLVgCDouWfL9mxj98CwD+Kt9PpfS/DAuPxYezqoPEsyiImabUCimlqmbWB3CD46q69CMJe5rRiOgScJeWloz0A534LO87xCSZ2l0KAx1UDpHQCwK3NADUetDwrCDsuqq2YzZo4BQ2fySg2fO7A3G85Fw08B068fQLxIjUAyvFrHV1IIUmtYH4lHmNjikNM6OQNkyHPgtWdrx1VG+Sl7TrHs6OHW2uS1fhAmzUDOCMtIPu5pZFVkKhVAj0sArwsCaAIKkjrqs3C83XLi+U4TIp4UrM0jyXrDF+ylKkhixOxPQ/mJN7nDkMr4Xh7DYhBF8lhnHOETZSZ4MwmiROo6gjwKnxU+BxsYK2OWLeX8eh5fZRy0g2UvJ8x5zSsaOSEKle6pKFCCtEjaiB1xnpNk0wfcXB5anz0/eamxGebssF1qnCOb5Z40laPIQZoqV7R3uUfvLAELvqokKGo18sUkkOF5a25CUCSM9UlTZgxySJIjS6ZGJEkh7zFixdlA0hyTZXcA2MXlJSx4RJgF+pPBLGy6mohJbLa5OVvqEzcu8SM2Zj+zqFcRuHElgIpKUTp94WNqIvfcYfqpMRaALEXVH/RlpC5kw5W66q84+mejhMlwT9kyy6FjaNvuzr277AjbpV+uIcgfhSmYCUwwxFYsjEhDDulmFkFVjLWD6tXXzwzwC6dSlTniANMJ7JIlEC30AWJ3avizf5fpWbXF6c+IVpsg2nt0Kict5kx5zKuDQ7QK3qHBT9SMUuzH4Z7cxZXe0GYob8ltuNGs+jAhGBCxWDj2Xy3HZ5WYrF2joxCk94xqTQAsjUPrhi4bIT0UixdEB1Rx3nqOTNCaOGbQU0OCVs6WtHC35FgQTfu+Rw4yoYDZSqRzoCSRkV2yWdgzTFoJDHMACdirV+8jbOPC968CLxJa5rswVZNeyQ3YbO/eHFWGRzjMxjkULIovY2rA7alPlexB3G3mCep1jyThcM0re0SZmKRKeiFiPNj3V39AG+uINdLhwtOl81OpKd028wnNrTbxN/sfVcuE8NJjjkjXtJZTphQAaY3osrSFu49KrHR6bi9sXVbtIOGFmnz+F5vTUBYe2O1x6flWXO3AhBEWnlifN9qOzOomSSAjSbUnugNbUo0g7YztRJvG5/pWt2BjjrG7sa5Hw6/RcOW86c0sfDpZzGtnsyQGDISNcLDyNDS1jqV8RhykmL22PBPfyHZzKWYSM0ffLkeg5fHotVHL2XggkhyyRrIQZE2XUZBurkbA09HyxLWdWEzumYyMr5tQc+ZjGrMXLrp0s2oMxoKSR5bjzOHaQSmobuz1UyCn34wAZ/uarIIQgCrsB/3vjRsYGCwWlhhZE0NYFs3IlNksuxA1KpW6F0CR1rFSW2JHUrNyNwvcOp+VlHG2JzOZJ/8AOk/k5GLCl/1jz+VeUF9wL9flcuE8VOXkjzC/hIJ9UPvAj4b/ABAwmos+LeDhmmNowNqaYutna4W5sPA4jLDpa5P4iz5hcu2gLlI5FB7TUxGsRrqFAArGoPUmmHS94APatyUp4yvzSZm+PyZmSOyogaV5EULRtg2lmJJJ7t7bVYxXbUaf61/BStkVDXVpjtmAV7zgOhqsECwR1BG4r5jGagfgla4cCFq5WY43N5hb/lpw6K6m1YBgfMEWP5Y1yyy6YEIwIX594Xy8c9n81CrqhEs7gsLFicjwPkTiNgxvdmphfgY3JWuY9ledQ9x43Hnrry8GW/5446A8FxtQOKXslwvNrmG7GB5Zcu9OEFizdqWG1EAi+lj0xyIPY64TwnDSHAp1zk6lYZ1sqCNx+WSlN+m4PyxZK2c4WDx+3S7z9GVkikrulSpbyINgE+oLV8Div2jGXNa4cFb7KnbFMWuNg4fH4J9Fx9nvFcvHJImb1tErmSPuO6iQgC6Wxuh2Ndb3645BS1EjAWMJ4ZLM7WkpnTucx1ySfC3Ag+3kpHHc+/FM41OsUMR0xmQdmQrBWPcPflcke6Om3S9x9BLi3cgwj38k7QbTp6CEysu6U5W/+QOZ/fRNvCuXl7ExQoYo3HfmlX7+TxsKR93WxBbp+XxxYxQtY3C0WCz1XWy1Eplmdd3sOgSVzJmDl89G0UzzZyGQs00kgdez3CoyrRV991BUHT6io8l2OPJMzVbYo8R1S2ryZiVnJLySksWbbbzaht8PgPDF5QwOYzIdp3stVsqmkjiFxd7s+gH2XTNcLzKASdi0sG4aZEOlCpptW5oDbc14+Rrkla2KfdOIP0TktbuZ904gjiRlY+61X2bzBskoBsq7A+hu/wBDhl4s9w6qrqRhmcOqy/jLXmcwf+NJ/W2LCm/1j94q8ov9Df3iqxFuMj0YfqMDBeIt8QusbeEtPULd+Fza4Yns96NTZ6m1B3xAZm0Lz12pWY8wBknzaR9JJDdkiiwB1CvGiVrxUlT6RXRX05pp9YYpHNdpYeRsoS/4sQHmTXoFP8tx/LEDbDrUpHMhSP400urC7kCrbGPW/WucgTauH5cWW0JoJPXuEr/bGwifjYHcwsrKzA8t5FMOHEhGBCyP2YLXFs8D4Gf/AOSP7YaZ33eSflPYatcw6mEjchxac/xa9vvU2+PaG/nf64YiBxuKflIwNCpjk1AzGWrSqO8YHkrd5a+CsMTW5tVxRu3kFvJRJYWzGVUNp7QUTYsB0O9jy1A448Y2kc085m9isdUm8FyhUNIxLPLRJPgtd1fkMafZlEKaLPUrJyPxlNXLfMUOTWbtwRbK0bKmokkaSlgd02AdyBufLELakRZJvSOzYJp4FrlVnHucMxmCVUmGL8invN/G/wDZaHxxn31DnaKslreEfr9v26UnH3Tnzu/hdfphpoBcAUmKzqljXaXH5UrgsoSbfo66R6EGx9bP8sbGIhs1+Yt9l6vCQye/Ai329U1z8eWPITQKmrMsrx6QG3jNlZF30bBmVq7xNDyxnqvZ8zqt1hcHteSoauhmNS9oBN7ny/Cm+yHMAw5lAb0yg14jUg8OvUHriVKQZHWTNWWmZxaeSSOOrWazI/4z9fVif74nUp/x59VbbPd/gHn8qtysDyUiC2lalH8Rof6/XCS4tic7nf30SZJd1TPkPG59dFvcUQVQq9FAAvyAoYigWCwazTmpQM5mKFd4E/EouGG8fFV9eLSDwUbhuQDiaWiWhVCD5Kz6Gv0ogn4Yrdqx44SOQv6K4/jcmCQ+I91Ixj1u1oPsnzQ7PMQ3ZSQOB5LIv93V8aTZr8UA6ZLP7QZhmvzzT5ieoSMCFk/BM1FlOOZvtZFiRtdF2ABLGN+vQb3V4YBDXm55J8tLo226pw4pz/kYaAmErHosXf8AqR3R8CbwsysA1SBE8nRLXCOawuezrRZTNSGUxkqqAMulSLZTuLvb4YQH2ccktzOyM1VvzSsmczbTJ9mUBCBJsxIWmLDwNaaGJEcgJwlWFA8RtdiOS5yZ7s4Z2gjecDW+qMdxNVk3IxCEg2aBPww4XBPPrIowQDc9FSRJSqPIAfQY3LRYWWYUPjjVFv8AnX+oYgbVt/VekSdx3gfhQsYhZ1cFTWjKfHUp+pwFPOcWvDvAqEO8CrbMOo8QfAj9QcamGVtRFl/0V6hS1UdbAHNOvqCmLgc7sjSyows6e00ns+7+EN0veyD4k4fpqtmMtlID/byUukro94WzOAf7dAD9OamNkvve1R2jbTRZCVN3YO2xI3631xImo45X4nDhbqpVRs+Kd+Jw4W69Df1SzxmSR8xMJCGdiGZgtAqQB0HRjX6nFcIiwmDzv0P1VS2F0ZNPrne/Q/Xh7qXy0T9qy7j3VlUDyJPdPyAP1+GHposcJk4C1upv8D5ULa0gfC5o0HufwtsOIKyCy7mo/t2ZBG1oR63Go/UYjM1Pioe0W2LHdPr+VYchQ9rmZMuSAs+WlQ+f4CCPUdcM1A0UjY5tj8vqq6AnSNXvDZq8GGzD6g4xEzN3IW8ivRI342B3NNfs1zQTOlP/ADoiPnGQwHps7YttkP77fAqs2o3uu8VquLlVCMCFjXPAgi4wzZmJpIWjVtCkgsSpUeIvdel4jygB13DgpMWIss02zVxwzmvJx12HDJQfDTGCfrufnjjZGjRvsh0Tjq73Vdwnmd04pmJhlJyZo1+5A740gd4itxsd8G87V7cF3d9i1xqquHiE8vFpZosmzy3YglpSKjUWdQ2rrgc5wkuBwQ1rd3YnirjmuTibQ6syIstASI+wj0kya2HvbsNqJsEbE7Ym0LJJahgOQuPumZN21ptmUkm1sqjq3ZsTbaiziiSu5AHQAenTGnhbMzGXanFbjyUNdOYFiKt2LvJFrQo7iid1/dUkar3oYizukk2e50uvompu47wKhYyyzq5RdWHrf1AwJx+bWnouWcjDUKJfw07Eet9K+OJdHBUSv/wDMfuasdlsq95ip8ra8la/7czWYyUGR7OCPsCCXLEuaujpAAo3fU3RB6nFizZ0+9zIBB4/PVa6l2fNLJdrhcG5vr46Zqw4nq7J9GotWwXqfTqP1xoKkOMTsGvRa2rDzC4Mve3DVVrx5XNRQLBHNC8Qdcw7gK0gsFfCtzqOwtQK8sUGz6eR73YiQOPX1+Vmdl0k0j3YiWt49fX5XjgOeSGXLl7IS2IRSSQoIG3hZI64ualzn0zI2C5NjkOA4+tlErGufDu487/HNNXEecswQrRQpFG16XlKvqKmmGlH7tbdT44zlbPJTODC3P8AeSrYtnG5EhskqDir5qeXMSAAyOy0CSq9ksYAF70dROEwvxOJ5qp2tFhjb0JCb/Z6SOI5ciujj6of9MKn7oTGyD/lcOn1XTnaFMtnZ1YhFb74E7Cn94gn98H64y+0qdxlDmi+L5C3Wz527otcbWVflM9JBNBMq95HDiO6eRCCGIX8ClSQDJps1XmClZ/VO8lNuFv36XXKl/8AYG7jF+K3Ph2dSaJJYzaOoZT02Pp4HF6qUiykYELMfaNIsfFeGSHxNH4CRV/+w/XDTx2mnxT0ebHBaaBh1MpSnyjDjSSiNtBypDyV3bDmgW6A14YQQcQKWCMBCSWzOYgzeb4lHFH2Ta9DzSBAwoBWUFtRGldh3b+d4U2FxkxO0XDMzBgGqp+I8xTZsqzyNMBuqqNESmuoHnv4liMamlpIIiHxguPPh9B8lRnOJ1UaGFtRdyLqgo6KOp38STX0GLFjHYsbv+kklfM5BJKpjhjeV+6SsalyFvqa6dNr/tiDtadrKcs4uySXMc5pA5JezXEdDlCvutTMCrAb0xGkkMRvsD6YyrKWRwuqttDZwEjrK7534EMimWkizKzHMqWH3dDQovUN9vfUUfXyx2KAPNlOlooWMF75deahZBKQHxYAsfMkf9jG7oKZkEDWtHU9StRSwMhiDGaLznQCVUe+b0nfugdTY3//AHHapjZLMtmb26cynH6i2vA8lIjkmUALLqofjUG/iRRw2KSRos1/qAfiymMrKlgsHX8R9rL5IZJBUrgj8qjSD8dySPS6wptIXf7XX6AWHnrf1skS1E0wwyOy5AWv46n3UaLhiKS3eYnqWYn5V0rCmUMTXF2ZJ5kqKIWA4uKkLlcuVNGpUcExsQVZXDd5FrYqRufXGR/kETI5uzlcDRR3NAlsqHJZR1zcojCitJA8NLEA7A7fHFOKsQtDioM+zxVExnLQp54bmRDmspJCpVklVZCz69QkIjI0qoC9SdV7V0wyzaRmeG8+lk4zY8dM0ubr43Kt/a0/2mZ4JOzSOICm0LrIYBidZ3VbrZavTvfTCKusfDIGNbe6fpaVkrC5xslPl7hjTuVyELyBtncWiep1HZd/EnV5YYFNPNbecNPzz8suakGeGHuceX2+/kty5L4K2UyqQuykgk9y9KgmwovcgdL8eu2LWNhY0NJuqyV4e4uAsr3C02sv9svLuazL5Z8rC8pVJVOkqNDExMhOph4qfp64Q9pNrc05G4C9+S08YWm1D43Jpy8x7NpKRu4vVtjsPjgQkDhjocsuY0DMyONEIokMq2qBFb3VoaiQLIvrQGJNwBdRbOLsISpw3hs+YZxBl3YCQjZTEigk9O10nSN6ABNeHhi5pdpwxU4DzmOH7knDGbpw4b7OJG3zEwUfliFmv42Hj6LiLPtmV2UYt8/ZKEY4ptfgiwZSWLJqI3MbBCNyW0nSSzG2N+LHFS97nm7jcpxZNw72L5k6RJLEi1uASxvy90fW8TjVsGgPx90wIG3uU8TezKGSLKxzSyP9mjKKT42Q30FAUb2GI8M4jJcWgnrfJOltxZLXMfs5nga8mvbwn/d6lEieg1EB1+YI9cXFDtrdtwTDLgQp8NXgGFyXH5Yz+oN9in0gEMaSxdHYBiT08AcTTtmmMrTfKxvlponv7ceMLzDwvMPenL5g0a/wZPDb8uJf/l6P/wDfsfsnf7UXP5Ur/wDl89vWTmNfwD9XGG3bapBoSfI/VJNXGpEfJHEmB/ZQtfnmj3/6WbEd+34R3Wk+iQa1nAJPzSDKSSjMuBKrEMvUgqTWnayKOxPUEHGPrJZKmZzralNNkb3ydU7cjezKXMQ/a55pMu85vQEUlY/w+9dE/DpWEPp2PAa7QJhtQ9pLm6laVw3kjJQusixFnU2Gd3ejt3gGYqDe9gDfC2Qxs7oSXzPf3ivfHuSslnJBJmYe0YAD33UHSSRYVgGqz1GF2F7pAcbYeCu8rlkjUJGioo6KoAA+AGOpK64EIwIRgQjAhGBCrOH8v5aBtcUEaN0BVegPUD8oPkKwIVngQjAhGBCMCEYEIwIRgQjAhGBCMCFBzfBsvLIkkkETyJ7jsillvyJFjAhTsCEYEIwIRgQjAhGBCMCEYEIwIRgQjAhGBCMCEYEIwIRgQjAhGBCMCEYEIwIRgQjAhGBCMCEYEL//2Q=="/>
          <p:cNvSpPr>
            <a:spLocks noChangeAspect="1" noChangeArrowheads="1"/>
          </p:cNvSpPr>
          <p:nvPr/>
        </p:nvSpPr>
        <p:spPr bwMode="auto">
          <a:xfrm>
            <a:off x="155575" y="-1104900"/>
            <a:ext cx="2000250" cy="2314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6" name="Picture 2" descr="Image result for friends">
            <a:extLst>
              <a:ext uri="{FF2B5EF4-FFF2-40B4-BE49-F238E27FC236}">
                <a16:creationId xmlns:a16="http://schemas.microsoft.com/office/drawing/2014/main" id="{59FD18C1-71D1-2149-99E5-49C0F333CFA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6936" y="2754600"/>
            <a:ext cx="7906528" cy="3953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6021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7685"/>
            <a:ext cx="9144000" cy="1785104"/>
          </a:xfrm>
          <a:prstGeom prst="rect">
            <a:avLst/>
          </a:prstGeom>
        </p:spPr>
        <p:txBody>
          <a:bodyPr wrap="square">
            <a:spAutoFit/>
          </a:bodyPr>
          <a:lstStyle/>
          <a:p>
            <a:r>
              <a:rPr lang="fr-FR" b="1" dirty="0"/>
              <a:t>Si l’école du dimanche doit être efficace </a:t>
            </a:r>
            <a:r>
              <a:rPr lang="es-GT" b="1" dirty="0"/>
              <a:t>:</a:t>
            </a:r>
            <a:endParaRPr lang="en-US" dirty="0"/>
          </a:p>
          <a:p>
            <a:pPr>
              <a:spcAft>
                <a:spcPts val="1200"/>
              </a:spcAft>
            </a:pPr>
            <a:endParaRPr lang="en-US" sz="100" dirty="0"/>
          </a:p>
          <a:p>
            <a:pPr marL="514350" indent="-514350">
              <a:spcAft>
                <a:spcPts val="1200"/>
              </a:spcAft>
              <a:buFont typeface="+mj-lt"/>
              <a:buAutoNum type="alphaLcPeriod" startAt="3"/>
            </a:pPr>
            <a:r>
              <a:rPr lang="en-US" sz="3200" b="1" dirty="0">
                <a:solidFill>
                  <a:srgbClr val="FFFF00"/>
                </a:solidFill>
              </a:rPr>
              <a:t>Be </a:t>
            </a:r>
            <a:r>
              <a:rPr lang="en-US" sz="3200" b="1" u="sng" dirty="0">
                <a:solidFill>
                  <a:srgbClr val="FFFF00"/>
                </a:solidFill>
              </a:rPr>
              <a:t>biblical</a:t>
            </a:r>
            <a:r>
              <a:rPr lang="en-US" sz="3200" b="1" dirty="0">
                <a:solidFill>
                  <a:srgbClr val="FFFF00"/>
                </a:solidFill>
              </a:rPr>
              <a:t> and </a:t>
            </a:r>
            <a:r>
              <a:rPr lang="en-US" sz="3200" b="1" u="sng" dirty="0">
                <a:solidFill>
                  <a:srgbClr val="FFFF00"/>
                </a:solidFill>
              </a:rPr>
              <a:t>relevant</a:t>
            </a:r>
            <a:br>
              <a:rPr lang="en-US" sz="3200" b="1" u="sng" dirty="0"/>
            </a:br>
            <a:r>
              <a:rPr lang="fr-FR" sz="3200" b="1" u="sng" dirty="0"/>
              <a:t>Être BIBLIQUES</a:t>
            </a:r>
            <a:r>
              <a:rPr lang="fr-FR" sz="3200" dirty="0"/>
              <a:t> et </a:t>
            </a:r>
            <a:r>
              <a:rPr lang="fr-FR" sz="3200" b="1" u="sng" dirty="0"/>
              <a:t>PERTINENTS</a:t>
            </a:r>
            <a:br>
              <a:rPr lang="es-GT" sz="3000" dirty="0"/>
            </a:br>
            <a:r>
              <a:rPr lang="es-GT" sz="700" dirty="0"/>
              <a:t> </a:t>
            </a:r>
            <a:endParaRPr lang="en-US" sz="700" dirty="0"/>
          </a:p>
        </p:txBody>
      </p:sp>
      <p:pic>
        <p:nvPicPr>
          <p:cNvPr id="2050" name="Picture 2" descr="Image result for Santa biblia">
            <a:extLst>
              <a:ext uri="{FF2B5EF4-FFF2-40B4-BE49-F238E27FC236}">
                <a16:creationId xmlns:a16="http://schemas.microsoft.com/office/drawing/2014/main" id="{B3A9BB22-5CB0-6343-A685-B8AA2B754BDF}"/>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13360" b="11988"/>
          <a:stretch/>
        </p:blipFill>
        <p:spPr bwMode="auto">
          <a:xfrm>
            <a:off x="506752" y="2420888"/>
            <a:ext cx="8241712" cy="3789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405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barn(inVertical)">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7685"/>
            <a:ext cx="9144000" cy="6810315"/>
          </a:xfrm>
          <a:prstGeom prst="rect">
            <a:avLst/>
          </a:prstGeom>
          <a:solidFill>
            <a:schemeClr val="bg1"/>
          </a:solidFill>
        </p:spPr>
        <p:txBody>
          <a:bodyPr wrap="square">
            <a:noAutofit/>
          </a:bodyPr>
          <a:lstStyle/>
          <a:p>
            <a:pPr>
              <a:spcAft>
                <a:spcPts val="1600"/>
              </a:spcAft>
            </a:pPr>
            <a:r>
              <a:rPr lang="fr-FR" dirty="0"/>
              <a:t>Si l’école du dimanche doit être efficace </a:t>
            </a:r>
            <a:r>
              <a:rPr lang="es-GT" dirty="0"/>
              <a:t>:</a:t>
            </a:r>
          </a:p>
          <a:p>
            <a:pPr marL="514350" indent="-514350">
              <a:spcAft>
                <a:spcPts val="1600"/>
              </a:spcAft>
              <a:buFont typeface="+mj-lt"/>
              <a:buAutoNum type="alphaLcPeriod" startAt="4"/>
            </a:pPr>
            <a:r>
              <a:rPr lang="en-US" b="1" dirty="0">
                <a:solidFill>
                  <a:srgbClr val="FFFF00"/>
                </a:solidFill>
              </a:rPr>
              <a:t>Emphasize Teacher Recruiting, Training, and Excellence</a:t>
            </a:r>
            <a:br>
              <a:rPr lang="en-US" sz="3600" b="1" dirty="0"/>
            </a:br>
            <a:r>
              <a:rPr lang="fr-FR" b="1" dirty="0"/>
              <a:t>Insister sur le </a:t>
            </a:r>
            <a:r>
              <a:rPr lang="fr-FR" b="1" u="sng" dirty="0"/>
              <a:t>RECRUTEMENT,</a:t>
            </a:r>
            <a:r>
              <a:rPr lang="fr-FR" b="1" dirty="0"/>
              <a:t> </a:t>
            </a:r>
            <a:br>
              <a:rPr lang="fr-FR" b="1" dirty="0"/>
            </a:br>
            <a:r>
              <a:rPr lang="fr-FR" b="1" dirty="0"/>
              <a:t>la formation et l’excellence des </a:t>
            </a:r>
            <a:br>
              <a:rPr lang="fr-FR" b="1" dirty="0"/>
            </a:br>
            <a:r>
              <a:rPr lang="fr-FR" b="1" dirty="0"/>
              <a:t>enseignants</a:t>
            </a:r>
          </a:p>
          <a:p>
            <a:pPr marL="514350" indent="-514350">
              <a:spcAft>
                <a:spcPts val="1600"/>
              </a:spcAft>
              <a:buFont typeface="+mj-lt"/>
              <a:buAutoNum type="alphaLcPeriod" startAt="4"/>
            </a:pPr>
            <a:endParaRPr lang="es-GT" sz="300" dirty="0"/>
          </a:p>
          <a:p>
            <a:pPr>
              <a:spcAft>
                <a:spcPts val="1200"/>
              </a:spcAft>
            </a:pPr>
            <a:r>
              <a:rPr lang="es-GT" dirty="0">
                <a:solidFill>
                  <a:schemeClr val="bg1"/>
                </a:solidFill>
              </a:rPr>
              <a:t>				 </a:t>
            </a:r>
            <a:r>
              <a:rPr lang="en-US" sz="2400" b="1" dirty="0">
                <a:solidFill>
                  <a:srgbClr val="FFFF00"/>
                </a:solidFill>
              </a:rPr>
              <a:t>T</a:t>
            </a:r>
            <a:r>
              <a:rPr lang="en-US" sz="2400" b="1" u="sng" dirty="0">
                <a:solidFill>
                  <a:srgbClr val="FFFF00"/>
                </a:solidFill>
              </a:rPr>
              <a:t>raining</a:t>
            </a:r>
            <a:r>
              <a:rPr lang="en-US" sz="2400" b="1" dirty="0">
                <a:solidFill>
                  <a:srgbClr val="FFFF00"/>
                </a:solidFill>
              </a:rPr>
              <a:t> of those teachers is				  	  essential to help them teach and 				  minister effectively. </a:t>
            </a:r>
          </a:p>
          <a:p>
            <a:pPr>
              <a:spcAft>
                <a:spcPts val="1200"/>
              </a:spcAft>
            </a:pPr>
            <a:r>
              <a:rPr lang="fr-FR" dirty="0"/>
              <a:t>				  Ensuite, la </a:t>
            </a:r>
            <a:r>
              <a:rPr lang="fr-FR" b="1" u="sng" dirty="0"/>
              <a:t>FORMATION DES </a:t>
            </a:r>
            <a:r>
              <a:rPr lang="fr-FR" b="1" dirty="0"/>
              <a:t>				  </a:t>
            </a:r>
            <a:r>
              <a:rPr lang="fr-FR" b="1" u="sng" dirty="0"/>
              <a:t>ENSEIGNANTS</a:t>
            </a:r>
            <a:r>
              <a:rPr lang="fr-FR" dirty="0"/>
              <a:t> est essentielle 				  pour aider les enseignants à 				  faire leur travail plus 						  efficacement.</a:t>
            </a:r>
            <a:r>
              <a:rPr lang="en-US" dirty="0"/>
              <a:t> </a:t>
            </a:r>
            <a:endParaRPr lang="es-GT" b="1" dirty="0"/>
          </a:p>
          <a:p>
            <a:pPr>
              <a:spcAft>
                <a:spcPts val="1200"/>
              </a:spcAft>
            </a:pPr>
            <a:endParaRPr lang="es-GT" sz="3200" dirty="0"/>
          </a:p>
        </p:txBody>
      </p:sp>
      <p:sp>
        <p:nvSpPr>
          <p:cNvPr id="3" name="AutoShape 2" descr="https://nsfsakai.nthsydney.tafensw.edu.au/access/content/group/0f4ea869-0e76-4936-b16e-7407f58a3a5d/ProjectManagement/17871-%20Cert%20IV%20PM%20PMBok%205th%20Edition/Learning%20Materials/Procurement%20LOCO/images/a_presentation_17.jpg"/>
          <p:cNvSpPr>
            <a:spLocks noChangeAspect="1" noChangeArrowheads="1"/>
          </p:cNvSpPr>
          <p:nvPr/>
        </p:nvSpPr>
        <p:spPr bwMode="auto">
          <a:xfrm>
            <a:off x="155575" y="-2171700"/>
            <a:ext cx="6400800" cy="45339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ttps://nsfsakai.nthsydney.tafensw.edu.au/access/content/group/0f4ea869-0e76-4936-b16e-7407f58a3a5d/ProjectManagement/17871-%20Cert%20IV%20PM%20PMBok%205th%20Edition/Learning%20Materials/Procurement%20LOCO/images/a_presentation_17.jpg"/>
          <p:cNvSpPr>
            <a:spLocks noChangeAspect="1" noChangeArrowheads="1"/>
          </p:cNvSpPr>
          <p:nvPr/>
        </p:nvSpPr>
        <p:spPr bwMode="auto">
          <a:xfrm>
            <a:off x="307975" y="-2019300"/>
            <a:ext cx="6400800" cy="45339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0607" y="3789040"/>
            <a:ext cx="3444068" cy="24384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53130" y="1365222"/>
            <a:ext cx="2978903" cy="1810996"/>
          </a:xfrm>
          <a:prstGeom prst="rect">
            <a:avLst/>
          </a:prstGeom>
        </p:spPr>
      </p:pic>
    </p:spTree>
    <p:extLst>
      <p:ext uri="{BB962C8B-B14F-4D97-AF65-F5344CB8AC3E}">
        <p14:creationId xmlns:p14="http://schemas.microsoft.com/office/powerpoint/2010/main" val="1908989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barn(inVertical)">
                                      <p:cBhvr>
                                        <p:cTn id="15" dur="500"/>
                                        <p:tgtEl>
                                          <p:spTgt spid="2">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barn(inVertical)">
                                      <p:cBhvr>
                                        <p:cTn id="18" dur="500"/>
                                        <p:tgtEl>
                                          <p:spTgt spid="2">
                                            <p:txEl>
                                              <p:pRg st="4" end="4"/>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7685"/>
            <a:ext cx="9144000" cy="2775119"/>
          </a:xfrm>
          <a:prstGeom prst="rect">
            <a:avLst/>
          </a:prstGeom>
        </p:spPr>
        <p:txBody>
          <a:bodyPr wrap="square">
            <a:spAutoFit/>
          </a:bodyPr>
          <a:lstStyle/>
          <a:p>
            <a:pPr>
              <a:spcAft>
                <a:spcPts val="1600"/>
              </a:spcAft>
            </a:pPr>
            <a:r>
              <a:rPr lang="fr-FR" dirty="0"/>
              <a:t>Si l’école du dimanche doit être efficace </a:t>
            </a:r>
            <a:r>
              <a:rPr lang="es-GT" dirty="0"/>
              <a:t>:</a:t>
            </a:r>
          </a:p>
          <a:p>
            <a:pPr marL="514350" indent="-514350">
              <a:buFont typeface="+mj-lt"/>
              <a:buAutoNum type="alphaLcPeriod" startAt="5"/>
            </a:pPr>
            <a:r>
              <a:rPr lang="en-US" sz="2400" b="1" dirty="0">
                <a:solidFill>
                  <a:srgbClr val="FFFF00"/>
                </a:solidFill>
              </a:rPr>
              <a:t>Change the perception that Sunday</a:t>
            </a:r>
            <a:br>
              <a:rPr lang="en-US" sz="2400" b="1" dirty="0">
                <a:solidFill>
                  <a:srgbClr val="FFFF00"/>
                </a:solidFill>
              </a:rPr>
            </a:br>
            <a:r>
              <a:rPr lang="en-US" sz="2400" b="1" dirty="0">
                <a:solidFill>
                  <a:srgbClr val="FFFF00"/>
                </a:solidFill>
              </a:rPr>
              <a:t>School is just for c</a:t>
            </a:r>
            <a:r>
              <a:rPr lang="en-US" sz="2400" b="1" u="sng" dirty="0">
                <a:solidFill>
                  <a:srgbClr val="FFFF00"/>
                </a:solidFill>
              </a:rPr>
              <a:t>hildren</a:t>
            </a:r>
            <a:r>
              <a:rPr lang="en-US" sz="2400" b="1" dirty="0">
                <a:solidFill>
                  <a:srgbClr val="FFFF00"/>
                </a:solidFill>
              </a:rPr>
              <a:t>.</a:t>
            </a:r>
            <a:br>
              <a:rPr lang="en-US" sz="2400" b="1" dirty="0">
                <a:solidFill>
                  <a:srgbClr val="FFFF00"/>
                </a:solidFill>
              </a:rPr>
            </a:br>
            <a:r>
              <a:rPr lang="fr-FR" b="1" dirty="0"/>
              <a:t>Changer la perception que </a:t>
            </a:r>
            <a:br>
              <a:rPr lang="fr-FR" b="1" dirty="0"/>
            </a:br>
            <a:r>
              <a:rPr lang="fr-FR" b="1" dirty="0"/>
              <a:t>l'école du dimanche est réservée</a:t>
            </a:r>
            <a:br>
              <a:rPr lang="fr-FR" b="1" dirty="0"/>
            </a:br>
            <a:r>
              <a:rPr lang="fr-FR" b="1" dirty="0"/>
              <a:t>aux </a:t>
            </a:r>
            <a:r>
              <a:rPr lang="fr-FR" b="1" u="sng" dirty="0"/>
              <a:t>ENFANTS</a:t>
            </a:r>
            <a:r>
              <a:rPr lang="fr-FR" dirty="0"/>
              <a:t>.</a:t>
            </a:r>
            <a:r>
              <a:rPr lang="en-US" dirty="0"/>
              <a:t> </a:t>
            </a:r>
          </a:p>
          <a:p>
            <a:pPr>
              <a:spcAft>
                <a:spcPts val="1200"/>
              </a:spcAft>
            </a:pPr>
            <a:endParaRPr lang="es-GT" sz="100" b="1" dirty="0"/>
          </a:p>
        </p:txBody>
      </p:sp>
      <p:pic>
        <p:nvPicPr>
          <p:cNvPr id="3074" name="Picture 2" descr="Image result for escuela dominical para niños">
            <a:extLst>
              <a:ext uri="{FF2B5EF4-FFF2-40B4-BE49-F238E27FC236}">
                <a16:creationId xmlns:a16="http://schemas.microsoft.com/office/drawing/2014/main" id="{C617794F-4744-AD44-87B3-CED850A8150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81015" y="553679"/>
            <a:ext cx="2862985" cy="265929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cc2006.info/typo3temp/pics/1344d22274.jpg">
            <a:extLst>
              <a:ext uri="{FF2B5EF4-FFF2-40B4-BE49-F238E27FC236}">
                <a16:creationId xmlns:a16="http://schemas.microsoft.com/office/drawing/2014/main" id="{8DD1A620-6EBE-9246-9524-592DC25D830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0416" y="3578461"/>
            <a:ext cx="4211960" cy="281358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Related image">
            <a:extLst>
              <a:ext uri="{FF2B5EF4-FFF2-40B4-BE49-F238E27FC236}">
                <a16:creationId xmlns:a16="http://schemas.microsoft.com/office/drawing/2014/main" id="{02D2A672-930B-E34B-8D65-62A4F61E618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860032" y="3645024"/>
            <a:ext cx="4136132" cy="2772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42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par>
                          <p:cTn id="8" fill="hold">
                            <p:stCondLst>
                              <p:cond delay="500"/>
                            </p:stCondLst>
                            <p:childTnLst>
                              <p:par>
                                <p:cTn id="9" presetID="14" presetClass="entr" presetSubtype="10" fill="hold" nodeType="afterEffect">
                                  <p:stCondLst>
                                    <p:cond delay="1000"/>
                                  </p:stCondLst>
                                  <p:childTnLst>
                                    <p:set>
                                      <p:cBhvr>
                                        <p:cTn id="10" dur="1" fill="hold">
                                          <p:stCondLst>
                                            <p:cond delay="0"/>
                                          </p:stCondLst>
                                        </p:cTn>
                                        <p:tgtEl>
                                          <p:spTgt spid="3074"/>
                                        </p:tgtEl>
                                        <p:attrNameLst>
                                          <p:attrName>style.visibility</p:attrName>
                                        </p:attrNameLst>
                                      </p:cBhvr>
                                      <p:to>
                                        <p:strVal val="visible"/>
                                      </p:to>
                                    </p:set>
                                    <p:animEffect transition="in" filter="randombar(horizontal)">
                                      <p:cBhvr>
                                        <p:cTn id="11" dur="500"/>
                                        <p:tgtEl>
                                          <p:spTgt spid="3074"/>
                                        </p:tgtEl>
                                      </p:cBhvr>
                                    </p:animEffect>
                                  </p:childTnLst>
                                </p:cTn>
                              </p:par>
                            </p:childTnLst>
                          </p:cTn>
                        </p:par>
                        <p:par>
                          <p:cTn id="12" fill="hold">
                            <p:stCondLst>
                              <p:cond delay="2000"/>
                            </p:stCondLst>
                            <p:childTnLst>
                              <p:par>
                                <p:cTn id="13" presetID="14" presetClass="entr" presetSubtype="10" fill="hold" nodeType="afterEffect">
                                  <p:stCondLst>
                                    <p:cond delay="500"/>
                                  </p:stCondLst>
                                  <p:childTnLst>
                                    <p:set>
                                      <p:cBhvr>
                                        <p:cTn id="14" dur="1" fill="hold">
                                          <p:stCondLst>
                                            <p:cond delay="0"/>
                                          </p:stCondLst>
                                        </p:cTn>
                                        <p:tgtEl>
                                          <p:spTgt spid="3078"/>
                                        </p:tgtEl>
                                        <p:attrNameLst>
                                          <p:attrName>style.visibility</p:attrName>
                                        </p:attrNameLst>
                                      </p:cBhvr>
                                      <p:to>
                                        <p:strVal val="visible"/>
                                      </p:to>
                                    </p:set>
                                    <p:animEffect transition="in" filter="randombar(horizontal)">
                                      <p:cBhvr>
                                        <p:cTn id="15" dur="500"/>
                                        <p:tgtEl>
                                          <p:spTgt spid="3078"/>
                                        </p:tgtEl>
                                      </p:cBhvr>
                                    </p:animEffect>
                                  </p:childTnLst>
                                </p:cTn>
                              </p:par>
                            </p:childTnLst>
                          </p:cTn>
                        </p:par>
                        <p:par>
                          <p:cTn id="16" fill="hold">
                            <p:stCondLst>
                              <p:cond delay="3000"/>
                            </p:stCondLst>
                            <p:childTnLst>
                              <p:par>
                                <p:cTn id="17" presetID="18" presetClass="entr" presetSubtype="12" fill="hold" nodeType="afterEffect">
                                  <p:stCondLst>
                                    <p:cond delay="500"/>
                                  </p:stCondLst>
                                  <p:childTnLst>
                                    <p:set>
                                      <p:cBhvr>
                                        <p:cTn id="18" dur="1" fill="hold">
                                          <p:stCondLst>
                                            <p:cond delay="0"/>
                                          </p:stCondLst>
                                        </p:cTn>
                                        <p:tgtEl>
                                          <p:spTgt spid="3076"/>
                                        </p:tgtEl>
                                        <p:attrNameLst>
                                          <p:attrName>style.visibility</p:attrName>
                                        </p:attrNameLst>
                                      </p:cBhvr>
                                      <p:to>
                                        <p:strVal val="visible"/>
                                      </p:to>
                                    </p:set>
                                    <p:animEffect transition="in" filter="strips(downLeft)">
                                      <p:cBhvr>
                                        <p:cTn id="19"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7685"/>
            <a:ext cx="9144000" cy="7679025"/>
          </a:xfrm>
          <a:prstGeom prst="rect">
            <a:avLst/>
          </a:prstGeom>
        </p:spPr>
        <p:txBody>
          <a:bodyPr wrap="square">
            <a:spAutoFit/>
          </a:bodyPr>
          <a:lstStyle/>
          <a:p>
            <a:pPr>
              <a:spcAft>
                <a:spcPts val="600"/>
              </a:spcAft>
            </a:pPr>
            <a:r>
              <a:rPr lang="fr-FR" dirty="0"/>
              <a:t>Si l’école du dimanche doit être efficace </a:t>
            </a:r>
            <a:r>
              <a:rPr lang="es-GT" dirty="0"/>
              <a:t>:</a:t>
            </a:r>
          </a:p>
          <a:p>
            <a:pPr>
              <a:spcAft>
                <a:spcPts val="1200"/>
              </a:spcAft>
            </a:pPr>
            <a:endParaRPr lang="es-GT" sz="100" b="1" dirty="0"/>
          </a:p>
          <a:p>
            <a:pPr marL="514350" indent="-514350">
              <a:spcAft>
                <a:spcPts val="1200"/>
              </a:spcAft>
              <a:buFont typeface="+mj-lt"/>
              <a:buAutoNum type="alphaLcPeriod" startAt="6"/>
            </a:pPr>
            <a:r>
              <a:rPr lang="en-US" sz="2400" b="1" dirty="0">
                <a:solidFill>
                  <a:srgbClr val="FFFF00"/>
                </a:solidFill>
              </a:rPr>
              <a:t>Be </a:t>
            </a:r>
            <a:r>
              <a:rPr lang="en-US" sz="2400" b="1" u="sng" dirty="0">
                <a:solidFill>
                  <a:srgbClr val="FFFF00"/>
                </a:solidFill>
              </a:rPr>
              <a:t>flexible</a:t>
            </a:r>
            <a:r>
              <a:rPr lang="en-US" sz="2400" b="1" dirty="0">
                <a:solidFill>
                  <a:srgbClr val="FFFF00"/>
                </a:solidFill>
              </a:rPr>
              <a:t> and willing to make </a:t>
            </a:r>
            <a:r>
              <a:rPr lang="en-US" sz="2400" b="1" u="sng" dirty="0">
                <a:solidFill>
                  <a:srgbClr val="FFFF00"/>
                </a:solidFill>
              </a:rPr>
              <a:t>changes </a:t>
            </a:r>
            <a:r>
              <a:rPr lang="en-US" sz="2400" b="1" dirty="0">
                <a:solidFill>
                  <a:srgbClr val="FFFF00"/>
                </a:solidFill>
              </a:rPr>
              <a:t>for the good of the people </a:t>
            </a:r>
            <a:br>
              <a:rPr lang="en-US" sz="2400" b="1" dirty="0">
                <a:solidFill>
                  <a:srgbClr val="FFFF00"/>
                </a:solidFill>
              </a:rPr>
            </a:br>
            <a:r>
              <a:rPr lang="fr-FR" b="1" dirty="0"/>
              <a:t>Être </a:t>
            </a:r>
            <a:r>
              <a:rPr lang="fr-FR" b="1" u="sng" dirty="0"/>
              <a:t>FLEXIBLE</a:t>
            </a:r>
            <a:r>
              <a:rPr lang="fr-FR" b="1" dirty="0"/>
              <a:t> et prêt à faire des </a:t>
            </a:r>
            <a:r>
              <a:rPr lang="fr-FR" b="1" u="sng" dirty="0"/>
              <a:t>CHANGEMENTS</a:t>
            </a:r>
            <a:r>
              <a:rPr lang="fr-FR" b="1" dirty="0"/>
              <a:t> pour le bien du peuple.</a:t>
            </a:r>
            <a:endParaRPr lang="en-US" sz="2400" b="1" dirty="0">
              <a:solidFill>
                <a:srgbClr val="FFFF00"/>
              </a:solidFill>
            </a:endParaRPr>
          </a:p>
          <a:p>
            <a:pPr>
              <a:spcAft>
                <a:spcPts val="1200"/>
              </a:spcAft>
            </a:pPr>
            <a:r>
              <a:rPr lang="es-GT" sz="2300" dirty="0">
                <a:solidFill>
                  <a:srgbClr val="FFFF00"/>
                </a:solidFill>
              </a:rPr>
              <a:t>What’s important are the concepts and goals of Sunday School, not:</a:t>
            </a:r>
            <a:br>
              <a:rPr lang="es-GT" sz="2300" dirty="0">
                <a:solidFill>
                  <a:srgbClr val="FFFF00"/>
                </a:solidFill>
              </a:rPr>
            </a:br>
            <a:r>
              <a:rPr lang="fr-FR" dirty="0"/>
              <a:t>Les plus importants sont les concepts et les objectifs, ce n’est pas:</a:t>
            </a:r>
            <a:endParaRPr lang="es-GT" sz="2300" dirty="0">
              <a:solidFill>
                <a:srgbClr val="FFFF00"/>
              </a:solidFill>
            </a:endParaRPr>
          </a:p>
          <a:p>
            <a:pPr marL="457200" indent="-457200">
              <a:spcAft>
                <a:spcPts val="1200"/>
              </a:spcAft>
              <a:buFont typeface="Arial" pitchFamily="34" charset="0"/>
              <a:buChar char="•"/>
            </a:pPr>
            <a:r>
              <a:rPr lang="es-GT" dirty="0">
                <a:solidFill>
                  <a:srgbClr val="FFFF00"/>
                </a:solidFill>
              </a:rPr>
              <a:t>the </a:t>
            </a:r>
            <a:r>
              <a:rPr lang="es-GT" b="1" u="sng" dirty="0">
                <a:solidFill>
                  <a:srgbClr val="FFFF00"/>
                </a:solidFill>
              </a:rPr>
              <a:t>DAY</a:t>
            </a:r>
            <a:br>
              <a:rPr lang="es-GT" b="1" u="sng" dirty="0"/>
            </a:br>
            <a:r>
              <a:rPr lang="fr-FR" b="1" dirty="0"/>
              <a:t>Le</a:t>
            </a:r>
            <a:r>
              <a:rPr lang="fr-FR" b="1" u="sng" dirty="0"/>
              <a:t> JOUR</a:t>
            </a:r>
            <a:br>
              <a:rPr lang="es-GT" sz="3200" b="1" u="sng" dirty="0"/>
            </a:br>
            <a:endParaRPr lang="es-GT" sz="3200" dirty="0"/>
          </a:p>
          <a:p>
            <a:pPr lvl="8">
              <a:spcAft>
                <a:spcPts val="1200"/>
              </a:spcAft>
            </a:pPr>
            <a:br>
              <a:rPr lang="es-GT" sz="3200" b="1" u="sng" dirty="0"/>
            </a:br>
            <a:endParaRPr lang="es-GT" sz="3200" b="1" u="sng" dirty="0"/>
          </a:p>
          <a:p>
            <a:pPr>
              <a:spcAft>
                <a:spcPts val="1200"/>
              </a:spcAft>
            </a:pPr>
            <a:endParaRPr lang="es-GT" sz="3200" dirty="0"/>
          </a:p>
          <a:p>
            <a:pPr>
              <a:spcAft>
                <a:spcPts val="1200"/>
              </a:spcAft>
            </a:pPr>
            <a:endParaRPr lang="es-GT" sz="3200" dirty="0"/>
          </a:p>
        </p:txBody>
      </p:sp>
      <p:sp>
        <p:nvSpPr>
          <p:cNvPr id="15" name="AutoShape 10" descr="https://pbs.twimg.com/profile_images/1899935027/logo_lunes.jpg"/>
          <p:cNvSpPr>
            <a:spLocks noChangeAspect="1" noChangeArrowheads="1"/>
          </p:cNvSpPr>
          <p:nvPr/>
        </p:nvSpPr>
        <p:spPr bwMode="auto">
          <a:xfrm>
            <a:off x="155575" y="-22479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AutoShape 12" descr="https://pbs.twimg.com/profile_images/1899935027/logo_lunes.jpg"/>
          <p:cNvSpPr>
            <a:spLocks noChangeAspect="1" noChangeArrowheads="1"/>
          </p:cNvSpPr>
          <p:nvPr/>
        </p:nvSpPr>
        <p:spPr bwMode="auto">
          <a:xfrm>
            <a:off x="307975" y="-20955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14" descr="https://pbs.twimg.com/profile_images/1899935027/logo_lunes.jpg"/>
          <p:cNvSpPr>
            <a:spLocks noChangeAspect="1" noChangeArrowheads="1"/>
          </p:cNvSpPr>
          <p:nvPr/>
        </p:nvSpPr>
        <p:spPr bwMode="auto">
          <a:xfrm>
            <a:off x="460375" y="-19431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AutoShape 18" descr="data:image/jpeg;base64,/9j/4AAQSkZJRgABAQAAAQABAAD/2wCEAAkGBxQREhUTERQWFhUXGSIYGRUXGCAgGhsdIBgfIiEfGx4cICgiIB0nHB8hJjEiJSkrLy4vIR8zODMsPSstLi0BCgoKBQUFDgUFDisZExkrKysrKysrKysrKysrKysrKysrKysrKysrKysrKysrKysrKysrKysrKysrKysrKysrK//AABEIAEkBYQMBIgACEQEDEQH/xAAcAAADAQEBAQEBAAAAAAAAAAAABwgGBQMEAQL/xABIEAABAwIEAwQGBQgIBgMAAAABAgMRAAQFEiExBgdBEyJRYQgUMkJxgSM1kaGzFzRicnN0sdEVM4KTssHCw1NUg5Ki4SRDUv/EABQBAQAAAAAAAAAAAAAAAAAAAAD/xAAUEQEAAAAAAAAAAAAAAAAAAAAA/9oADAMBAAIRAxEAPwB40UUUBRRRQFFFFAUUUUBRSJ5xcy7pi8NpZOdkloDOtIlSlETBzCAACNB8Z6DA8N8yMQs3M4uHHUkjMh5RWkgHpmMjSdiP4UFaUV8mFYgi5ZbfaMocSFp+BE19dAUrObfNAWIVaWagq6IhS9wyD/FzwHTc9BX883OaAsgq0s1A3JELWNQyD/Fzy6bnwpWcC8trvFldsoltgqOZ9epWcwzZAdVHU946SCJ3oNfyX43xC7xDsH3i80pC1qCyAUQQcyYTJ1MZdBB8op81weEuELXDG+ztW4JEKcVBcXBJ7ygBO50AA8q71AUUUUBRRRQFFFFAUUUUBRRRQFFFFAUUUUBRRRQFFFFAUUUUBRRRQFFFFAUUUUBRRRQFFFFAUUn+aHNK8wy+Nuw1bqRkSsFxCyqTM6pcSI08KXFxzgxVaSn1gCRGZLaAr5EDSgqeilfzU5qJw8+rWeRy598nVLQ8wDqvy2HXwpOflQxXPn9cX7WbLCcu8xERl8vCgrOiltyl5lHFApi5SlFygZpTolxPiATIUOoGnXTYfzzI5sNYcSxbBL1zEmdW29RouCCTHQHwmgZdFTG1zsxQOZyplSZJ7MtDLrOkghUD9adBJNOzlzx4zizMiEXCAO1Z8P0k+KCfs2PSQynN7lg9iD3rlopJcDeVTKjGcpmClRMAkaQYGg11NY7hbkfdvLSq+Um3anvJSoKdIB2ESkEjYyY8OlbjnbxleYYq19UcSlLoczAthRlJRrKp0hWwA66mRCsueb+KrSU+sBM9UtoCh8CBpQVHbshtCUJEJSAkDyAgb+Vcni9F2q1Wiwyh9YypWpWUIndXsmT4CPOvuwZwqt2VKMqU2kknqSkSa8OIcft7BkvXTiUJEwCRmUQPZQN1K8hQLngrkw0yQ/iKvWHjJLR1aBMyVE6rPWTAmdDoabCUgCBoBsKnriTntdOKIsm0Mt6QpYzuEz8cgBECIO2+unD/ACzYt/xkf3KP5UFRUUmeAedgfdSxiSW2iowl9EhE6ABwEnLJnvzGo0AE05qAopA8Zc38Stbm4tQi1SW1lIWlCioCZB7yymcsT3fGvLgDmffXeI27d5cISwO0U53UITCWFmVqgd0ETr4UFB0Uk+O+d3ZrUzhiULykpVcLEpOm7QBEwZ1VIMbEGsK1zhxVKlK7dJzR3S2nKIHQRpPWKCpqKxfLDjpOLW5UoJRcNmHG0nTyWkEk5TtrMEEeBOvubhDSFOOKCEJBUpSjAAA1JJ2EUHrRSP4n58wpSMPYSoA6PPTB1OzYgwRBBKh1kVjfyy4t/wAZH9yj+VBUVFTfgfPO/aWPWUtPtk6jLkWBHuqTpvrqk+Gm9PXhPiq2xJntrVcgGFJOi0n9IefQ7Gg7dFfi1AAkkADUk7AUneM+eTbKi1hzaXiNC85PZghXupEFYIB1zDcHWgcdFS8rnPipJPbNjyDSIHlqJrV8Jc915kt4k0kp0HbMggjYErQSQepOWPJNA9qWfPTiW5sbZg2rhbU46QVj2oCSYE6Qfh0FMe1uUOoS42oLQsBSVJMgg7EEdKSvpK3vds2cu5W5mnwAER896BVX3GuIPKzOXj8xHdcKRHwSQOu9U7yyacThdp2zinVrb7QrUSSQ4orAJVqSEqCflUh1ZfBtspqwtG3BlWi3bSoSDBDaQRI03oOxRRWD485o2uGKLMF64AnskGAmQSM6vd6aamCDFBvKKmW+524m4vMhTLSdghLYI33JXmM/dpsK/cO53Ym2sKcLLydihTYT1GoKIIMaayNdjQUzRWO5fcwrfFkqCAW30AFbKjJjSVJPvJzGJ3GkgSK2NAUUruYXOFmwWu3tEJffTopRP0SFQdDGqlAxKQR1EgiKV9zzmxVZVDraATICWk93XYEgmBtqSfOgqGiprwjnjiDS5fDT6DEpKchA19lSNifMK2p08DcfWuKhQYKkuIEraWIUBMSI0UPMbSJiRQauiiignr0kvz22/Yf7iqUNN70kvz22/Yf7iqUNB63Vwp1anHFFS1qKlKO5UTJJ8ya8qp3gDlZa2tqn1y3beuFgKcLoSsIMewiRAAnUjc9SAIQXH2EIs8QubdqezQvug9AQFAakkxMSddKDlYbib1sorYcU2opKCpBg5Vbia+SvextFvOIaaGZbighCZAlSiABJgCSdzVacL8B2djblhDKF50gPLWMxcOWDOaYTqe6IAk6amgkStlyhxX1bFrYyQlxXYqgAz2ndSNdu/l1FZjF7I277rJOYtOKbzDScqiJjziujwL9ZWP70z+Mmgb/pK2JLNm/OiHFt5epzpBn5dn99ISqI9JH8wt/3gfhLqd6CzcPu0M2Lbrpytt26VrVBMJS2CTA1MAdKlvmNxevFbtTx0aRKGUeCJOpH/wClbk/AdBTk5t4wq3wJlCCQX0ttEiPZ7PMoGehAjSpyoOrw3w+/iD6be2RmWrc+6kdVLPRI/wDQkkCt1xRyYubO1Xch5t3s053EJSoEJA1Kd5j5aAmvzlNxxZ4SxcLeQ4u4cUAlKEiMgA98nSSTI/RFabFOfrZGVmyKgQQoOuAfZAM9ZmgRdU3yP4uN9Zll5WZ+3OUkkSps+wqBG3s/IGZNTJTZ9HK9y37zUT2jMzO2RQ/jmoMlzV+t7z9r/pFZRCSSABJOgA3NbLnDaKaxe6Co7ygsR4KSCJ869eTGDC6xVgLAUhqXlAkj2B3YjchwpMHQgGZ2Ianh/kS+6yV3TwZcUmUNpGaDGnaHproQJ23pS31qplxbSozNqKDG0pJBjykVbahppp50sk8krFZK7h24ddUorWsKSkKJUSe6E6b9D9lBgfRzU5/SDoTm7PsDngd2c6cs+ftR869efPGqn3zh7JUlpk/S+Di9CAREwj4wTr0BpyYPwvY4S287atJZBTmcWpajokE6lajCRqdxUkYjeqfdcec9pxRWrfcmdJkxQfxZ2q3XENtpKlrUEpSNyomAB86deE8gpaBubopdOpS2gFKdBpJOpBnUVwvR5wZL1+4+uD6u3KQZ9pcpzbxonMNZ3ncVR9BImP8AAV7a3gsuyLrqxmb7LvBaddR1EQZmIjwgl78puXRwpK3XnAt91IBCfZQBrlB6nN120GlMIoEzAkaT1iv1SoEnQDrQIvn7xusL/o63WQkJBuCAQSSAUonwywTG8gToRSUZaUtQSgFSlGAkCSSdgANzXR4pvS/eXDpUF53VnMIgjMYIjTatlyFw1t/FUlwT2LSnUDSM4KUgmR0zEjbUJPSg6lnyJu124cU82h0ozdgQTB6JKwYnaTEA+NKq6t1NLU2sZVoJSoHoQYI+2reqTOb1oGsYvEgzKwuT+m2lcfIqig2Ho/cWrbuP6PcUotugqaBOiFpBUoDwCkgneJG2pNe3pKupL9mkKGYNrJTOoBUmCR0Bgx8DS34Cu0s4jaOLnKl5Exv7QFbT0ivrNv8AdkfiOUCtq3bL+rR+qP4VGXDom7twdu2R/jFWmKDFc2OMP6Msipv+vdltqPdMar1BHd8DuY86lV95S1KWslSlEqUomSSTJJPUk0wee2NesYotsKBRbpDQhUjNAUv4EKOUj9Cl1Qb/AIE5VXWJtdvnQyyZCFqBJWQYMJHuzImdxtXJ4+4Iewl5LbqgtCxKHU6BUbgjcEH7dPk1rfnXh9q20xbW7ym220pTsIgRHeJJ23J1rC8yeZoxZkM+qhsIdzocK5XlhQgjLpMgmD060GT4R4gcw+7auWye4rvJBPeQfaSYIkEePWKpTmLxgm2whV2wvV9CUsKgiS6mQRKdCG8yoUB7Mb1KVPZeBrxHhW3S0orcYl0JEkqyLcSUaSZyKMDxCRtQIomd62vK/gI4u66FO9k20kFZAlRKpyhI290yT/npiiK6/DHE1zhzvbWjmRWygRKVidlA6EfeOhFA2MW5AkIm1u5WAe66iAfASmY+MGmJyz4KRhVqEGC+5BecBkEiYSJ91MwPmetYTh/n22ohN7bFGglbJzAmDPdVBAJiBJid6bOBY5b3rQetXA42eokEQYgpIBB+IoOjRRRQT16SX57bfsP9xVLrgpM4hZA6g3LWn/VTW59Ie8K8SQ3EBtlIB8cxJrD8E/WNl+8tfipoLJqTOb31xefrj8NNVnUmc3vri8/XH4aaDncAMKXidkEAqPrDaoHglwKUfgEgn5VYlSfyc+ubP9ZX4S6rCgjTjH8/vP3h38VVdTlTZpexezSuYDufTxbSVp+WZInyrhY/epfun3kAhLrq3EhW8KWSJgkTB8a1PJVhSsYtikEhOdSo6Ds1CT5SQPnQND0kfzC3/eB+Eup3p7ekvdKCLJoHuKU4spgaqSEBJnfQLV9vwpE0Dw56sKOG4asLIQISW+hUpkEK/shKh/aNI+qh5gYF65gQSlOZxtlDqAACqUoBOWepTO2p2qXqDvcOcGXuIAqtLdTiQSkqlKUggAkZlkCYUNJ61scM5G4i4EKdUwyCe8lSypaRMEwgFJMagZ/CSK43LjmK9hKlJCe1t1kKU0TEHQFSD0VlEeBgeFMO69IBvKezs15+mdwZd+sCdqDzsPR/SCe3vCRGnZtwZ88xNbvgXlva4UouNFbjqk5StcbZp7oA06A66xSW4g5z4jcgpaKLZBM/RDvx4FavPqAPsp4csuKzidkh5aFJcScjhKYStQAlTZ2KT4dDI8CQnfm06pWL3mYkw5lEnYBIgDyFaD0ePrRX7uv/ABorOc1fre8/a/6RXW5EXpaxdpIE9qhbZPh3Cuf/AAj50FQ0UUUHN4ksfWLS5ZBy9qytvNExmQRMeU1F1XHUn82uGlWGIupg9m6e2bV4hR1GnVKpEfA9RQaf0c8TQ3evMK0U833CTuUEkgDqcpJ+CTVE1E2GYg5bOoeZUUONqCkqEGCPI6H4HQ0z3+fF6W0JQyylwCFOKkhRjcJBGXXXc0Dq414tYwu3Lz5knRtse0tXgPAeJ6D5A53lzzOYxQBh4Bq6M/RalKwBJKCdPZ3SddDuKnDHceuL1ztbp1Tq9gVbATMJAgJE9AAKe3JPl0qzT67doAfWPokHUtII1J6BagfiE6SJUACJ4lteyu7hspyZXVgIiIGYwI6CK1/I3GW7XFEdroHkFgK6BSikpnyJTl8pk6A10+fvCyre99cQn6K4jMQNEuAAEGBHeAzbyTnpWtrKSFJJBBkEGCCOoPjQXApQAk6Adaj3j/FxeYjdXCVZkrcISYHspASn2dIypGvWtLiPOK/fsjaq7MKUnIt8DvqQQAdNgo6yoeOgBg0uqDvcCWPrGI2jWozPJ1AkgAyT9graekV9Zt/uyPxHK6vo9cJlbqsRdScrcoYmRKiCFqHQgJJT1ElWkgV6eks2e1s1RplWM0eadJoFLw5+d237Zv8AxirSqILZ9Ta0rQYUkhST4EGQddN6pHAOcttdPW1s2y92ryghRVlCUkjUggnMJnoKBHcyEkYpeyCP/kLOo6FRIPzGtZ5hlS1JQgEqUQkAbkkwAPnTS9ITAFM3ybsDuXCQCZ99CQmNtBkCep60q0qIMjQjrQbSx5UYs7BFoUgmJcWhMeZSpWaPgD5TWqw/kFdqnt7lhvwyBS58ZkIj76+rhznwttpKLy37VaUgdo2oJKonVSSIBiNus7bV64tz+URFraAEg951cwehhI1HlIoOhY8gWAlPbXbilT3siQEnXpMkaedNXAMHasrdu2YBDbYhOYknckkk9SST4a6QNKnbAub9+L5t65cU61JSq3bSlKcqzskRqpJjKSc2kZtTLz5g8TDD8PduQYcjK0CASXFeyIJExqojwSreKDMcdcnba+Wt+3V6u+vVUCW1K6kp6E9SOusbyk+K+Xt/h0l9nM2P/uaOZvafCUxr7QGx+NMPhPnuUpCMRaKyBHbMgSYG6kEgST4EDU6DatJjXOfDVWi+zLq3HEqR2HZkKTKVCVqPcjb2VKOo03gJurRcB8UuYZdtvoKskgOoT76J1EHQkbjz6is7XpbsqcUlCAVKUQlKRuSTAA+dBbHrQ8D9lFKv8jo/569/7hRQcvm3y6v8QxAv2zSVN9mlMlxKdRM6EzWQ4V5c4k1iFspy0WEN3CFKXKcoShwEmZ1EA/GqeooCpe4u5e4m5fXTibR1aVvrUlQggpKyUkGfAiqhooJs5ccFYlaYlavuWToQlfeJKQEhSSkqJnoDMdYjrVJ0UUEkucs8UBI9Sd0MaZSPkZ1Fbvktwde2eI9rc2zjTfZLTmVESSmBofKn3RQJ7n1gF3fOWiLS2ddDSVqUtIGXvlIABmcwyEnTYp31hU/k2xT/AJJ37B/Oq3ooOfw8VeqsZ0KQoNpBQsAKSQkAgwSPvpPcy+Ti1uOXWHd7OStdud5MlRbUTrJ9w+Jg7CnjRQRrc8J3zaihVpcZhoYaUfvAINdTBuW2JXUFu1WlJnvOQgaGPeg/dVbUUCa4R5FNtwvEXA6qf6pokN6HqogKVIjYJ3O+9N6ytEMtpaaSEIQMqUpEAAdBXvRQTRj3LfFr69unuwMKdUQpakIzJzHKQJHugV3OWnLPELLEre4uGkpaQV5iHEEiWlpGgM7kU+6KAooooCs1x9wc1i1t2LhKFJOZtwa5FRGonvAjQj+FaWigk3iXlpiFktQLC3UAwl1oZgoSY0EkHTYjSudh3BOIPkhuzfJG+ZBTv5qirDooE1y55MeruJuMSKFqTqi3T3kgwCC4dlEGe6JGgMnanLRRQfHi+GNXTK2LhAcacEKSf8uoIOoI1BAIqceOOUV3ZuKXaoNxbmVJKNXEJABhaY33AKZmOkxVNUUEaMcK3q1BKbS4lRgS0oanzIgfOmXwNyRdcIdxI9k3oQylX0itQYWRolMaaHN8I1oCig8rS2Q0hLbaQhCAEpSkQABsAB0rIc2OEFYpZFDUdu2oLalUAnZSSdtUzE9QNQJraUUEi23LvElvKZFo5nSQFEiEidjmPdI+Bpw8tOUKbNTd1eqzXCSFpbQe42ddyPbOo8gR1GpbNFByuJuHmMQYVb3KApB1B95ChspB6KH3gkGQSKnDirlJiFmpRbb9YaEkLa1OUExmToQqIJAkeBNVJRQRkjhi9JAFpcSTA+hX/KtbgXJvErg/SIRbp6qdVruNkpkkwZEwNDqKqCigwvAnK+0wwh0S9cZY7VY0TI1yJ2TO06mCROpnq8ecGtYswGXVuIynOgoOgVESpJ0VpI8pNaWigl/iDk5iVso9k2LhEwlbR1I1jMhUFJga7gSBJrInhm8Gnqlx/cr/AJVZ1FBIGEcCYhcqytWjvSStJQBM7lceFOvlXyoFgRdXuRdzuhA1S1pvMaudJGg6E701KKAooooP/9k="/>
          <p:cNvSpPr>
            <a:spLocks noChangeAspect="1" noChangeArrowheads="1"/>
          </p:cNvSpPr>
          <p:nvPr/>
        </p:nvSpPr>
        <p:spPr bwMode="auto">
          <a:xfrm>
            <a:off x="155575" y="-419100"/>
            <a:ext cx="4210050" cy="87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6" name="Picture 2" descr="Image result for jours de la semaine">
            <a:extLst>
              <a:ext uri="{FF2B5EF4-FFF2-40B4-BE49-F238E27FC236}">
                <a16:creationId xmlns:a16="http://schemas.microsoft.com/office/drawing/2014/main" id="{6F174F80-1C6A-F146-87D4-53FFBEA1B0E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1045787">
            <a:off x="6531431" y="3801339"/>
            <a:ext cx="2632269" cy="95357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lundi">
            <a:extLst>
              <a:ext uri="{FF2B5EF4-FFF2-40B4-BE49-F238E27FC236}">
                <a16:creationId xmlns:a16="http://schemas.microsoft.com/office/drawing/2014/main" id="{866D3E20-DBA0-FE48-BE4D-637C8CCF859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826114">
            <a:off x="6609484" y="5252108"/>
            <a:ext cx="2517775" cy="135659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mercredi">
            <a:extLst>
              <a:ext uri="{FF2B5EF4-FFF2-40B4-BE49-F238E27FC236}">
                <a16:creationId xmlns:a16="http://schemas.microsoft.com/office/drawing/2014/main" id="{0160F5FC-C3C0-7D4D-AF78-DCBAA3D86519}"/>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21256536">
            <a:off x="3165997" y="3463280"/>
            <a:ext cx="2961977" cy="98304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jeudi">
            <a:extLst>
              <a:ext uri="{FF2B5EF4-FFF2-40B4-BE49-F238E27FC236}">
                <a16:creationId xmlns:a16="http://schemas.microsoft.com/office/drawing/2014/main" id="{DDCF0F7E-8DC0-544D-996F-7B478DC4C7DC}"/>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20528864">
            <a:off x="282299" y="4972844"/>
            <a:ext cx="2481758" cy="75829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jeudi">
            <a:extLst>
              <a:ext uri="{FF2B5EF4-FFF2-40B4-BE49-F238E27FC236}">
                <a16:creationId xmlns:a16="http://schemas.microsoft.com/office/drawing/2014/main" id="{51E52F9C-23EE-EF4B-9131-E8CF8C9C0DBD}"/>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172500" y="6180995"/>
            <a:ext cx="3276545" cy="6159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samedi">
            <a:extLst>
              <a:ext uri="{FF2B5EF4-FFF2-40B4-BE49-F238E27FC236}">
                <a16:creationId xmlns:a16="http://schemas.microsoft.com/office/drawing/2014/main" id="{202AA6D8-E7AE-0349-9A52-573967F245DB}"/>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rot="321173">
            <a:off x="3210600" y="4701195"/>
            <a:ext cx="3289300" cy="113892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Image result for dimanche">
            <a:extLst>
              <a:ext uri="{FF2B5EF4-FFF2-40B4-BE49-F238E27FC236}">
                <a16:creationId xmlns:a16="http://schemas.microsoft.com/office/drawing/2014/main" id="{F1520AD3-44B8-E441-8E84-8A543196B7A5}"/>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rot="20840023">
            <a:off x="42065" y="6051754"/>
            <a:ext cx="2961977" cy="512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294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arn(inVertical)">
                                      <p:cBhvr>
                                        <p:cTn id="17" dur="500"/>
                                        <p:tgtEl>
                                          <p:spTgt spid="2">
                                            <p:txEl>
                                              <p:pRg st="4" end="4"/>
                                            </p:txEl>
                                          </p:spTgt>
                                        </p:tgtEl>
                                      </p:cBhvr>
                                    </p:animEffect>
                                  </p:childTnLst>
                                </p:cTn>
                              </p:par>
                            </p:childTnLst>
                          </p:cTn>
                        </p:par>
                        <p:par>
                          <p:cTn id="18" fill="hold">
                            <p:stCondLst>
                              <p:cond delay="500"/>
                            </p:stCondLst>
                            <p:childTnLst>
                              <p:par>
                                <p:cTn id="19" presetID="16" presetClass="entr" presetSubtype="21" fill="hold" nodeType="afterEffect">
                                  <p:stCondLst>
                                    <p:cond delay="1000"/>
                                  </p:stCondLst>
                                  <p:childTnLst>
                                    <p:set>
                                      <p:cBhvr>
                                        <p:cTn id="20" dur="1" fill="hold">
                                          <p:stCondLst>
                                            <p:cond delay="0"/>
                                          </p:stCondLst>
                                        </p:cTn>
                                        <p:tgtEl>
                                          <p:spTgt spid="1034"/>
                                        </p:tgtEl>
                                        <p:attrNameLst>
                                          <p:attrName>style.visibility</p:attrName>
                                        </p:attrNameLst>
                                      </p:cBhvr>
                                      <p:to>
                                        <p:strVal val="visible"/>
                                      </p:to>
                                    </p:set>
                                    <p:animEffect transition="in" filter="barn(inVertical)">
                                      <p:cBhvr>
                                        <p:cTn id="21" dur="500"/>
                                        <p:tgtEl>
                                          <p:spTgt spid="1034"/>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1036"/>
                                        </p:tgtEl>
                                        <p:attrNameLst>
                                          <p:attrName>style.visibility</p:attrName>
                                        </p:attrNameLst>
                                      </p:cBhvr>
                                      <p:to>
                                        <p:strVal val="visible"/>
                                      </p:to>
                                    </p:set>
                                    <p:animEffect transition="in" filter="barn(inVertical)">
                                      <p:cBhvr>
                                        <p:cTn id="25" dur="500"/>
                                        <p:tgtEl>
                                          <p:spTgt spid="1036"/>
                                        </p:tgtEl>
                                      </p:cBhvr>
                                    </p:animEffect>
                                  </p:childTnLst>
                                </p:cTn>
                              </p:par>
                            </p:childTnLst>
                          </p:cTn>
                        </p:par>
                        <p:par>
                          <p:cTn id="26" fill="hold">
                            <p:stCondLst>
                              <p:cond delay="2500"/>
                            </p:stCondLst>
                            <p:childTnLst>
                              <p:par>
                                <p:cTn id="27" presetID="16" presetClass="entr" presetSubtype="21" fill="hold" nodeType="afterEffect">
                                  <p:stCondLst>
                                    <p:cond delay="0"/>
                                  </p:stCondLst>
                                  <p:childTnLst>
                                    <p:set>
                                      <p:cBhvr>
                                        <p:cTn id="28" dur="1" fill="hold">
                                          <p:stCondLst>
                                            <p:cond delay="0"/>
                                          </p:stCondLst>
                                        </p:cTn>
                                        <p:tgtEl>
                                          <p:spTgt spid="1030"/>
                                        </p:tgtEl>
                                        <p:attrNameLst>
                                          <p:attrName>style.visibility</p:attrName>
                                        </p:attrNameLst>
                                      </p:cBhvr>
                                      <p:to>
                                        <p:strVal val="visible"/>
                                      </p:to>
                                    </p:set>
                                    <p:animEffect transition="in" filter="barn(inVertical)">
                                      <p:cBhvr>
                                        <p:cTn id="29" dur="500"/>
                                        <p:tgtEl>
                                          <p:spTgt spid="1030"/>
                                        </p:tgtEl>
                                      </p:cBhvr>
                                    </p:animEffect>
                                  </p:childTnLst>
                                </p:cTn>
                              </p:par>
                            </p:childTnLst>
                          </p:cTn>
                        </p:par>
                        <p:par>
                          <p:cTn id="30" fill="hold">
                            <p:stCondLst>
                              <p:cond delay="3000"/>
                            </p:stCondLst>
                            <p:childTnLst>
                              <p:par>
                                <p:cTn id="31" presetID="16" presetClass="entr" presetSubtype="21" fill="hold" nodeType="afterEffect">
                                  <p:stCondLst>
                                    <p:cond delay="0"/>
                                  </p:stCondLst>
                                  <p:childTnLst>
                                    <p:set>
                                      <p:cBhvr>
                                        <p:cTn id="32" dur="1" fill="hold">
                                          <p:stCondLst>
                                            <p:cond delay="0"/>
                                          </p:stCondLst>
                                        </p:cTn>
                                        <p:tgtEl>
                                          <p:spTgt spid="1032"/>
                                        </p:tgtEl>
                                        <p:attrNameLst>
                                          <p:attrName>style.visibility</p:attrName>
                                        </p:attrNameLst>
                                      </p:cBhvr>
                                      <p:to>
                                        <p:strVal val="visible"/>
                                      </p:to>
                                    </p:set>
                                    <p:animEffect transition="in" filter="barn(inVertical)">
                                      <p:cBhvr>
                                        <p:cTn id="33" dur="500"/>
                                        <p:tgtEl>
                                          <p:spTgt spid="1032"/>
                                        </p:tgtEl>
                                      </p:cBhvr>
                                    </p:animEffect>
                                  </p:childTnLst>
                                </p:cTn>
                              </p:par>
                            </p:childTnLst>
                          </p:cTn>
                        </p:par>
                        <p:par>
                          <p:cTn id="34" fill="hold">
                            <p:stCondLst>
                              <p:cond delay="3500"/>
                            </p:stCondLst>
                            <p:childTnLst>
                              <p:par>
                                <p:cTn id="35" presetID="16" presetClass="entr" presetSubtype="21" fill="hold" nodeType="afterEffect">
                                  <p:stCondLst>
                                    <p:cond delay="0"/>
                                  </p:stCondLst>
                                  <p:childTnLst>
                                    <p:set>
                                      <p:cBhvr>
                                        <p:cTn id="36" dur="1" fill="hold">
                                          <p:stCondLst>
                                            <p:cond delay="0"/>
                                          </p:stCondLst>
                                        </p:cTn>
                                        <p:tgtEl>
                                          <p:spTgt spid="1038"/>
                                        </p:tgtEl>
                                        <p:attrNameLst>
                                          <p:attrName>style.visibility</p:attrName>
                                        </p:attrNameLst>
                                      </p:cBhvr>
                                      <p:to>
                                        <p:strVal val="visible"/>
                                      </p:to>
                                    </p:set>
                                    <p:animEffect transition="in" filter="barn(inVertical)">
                                      <p:cBhvr>
                                        <p:cTn id="37" dur="500"/>
                                        <p:tgtEl>
                                          <p:spTgt spid="1038"/>
                                        </p:tgtEl>
                                      </p:cBhvr>
                                    </p:animEffect>
                                  </p:childTnLst>
                                </p:cTn>
                              </p:par>
                            </p:childTnLst>
                          </p:cTn>
                        </p:par>
                        <p:par>
                          <p:cTn id="38" fill="hold">
                            <p:stCondLst>
                              <p:cond delay="4000"/>
                            </p:stCondLst>
                            <p:childTnLst>
                              <p:par>
                                <p:cTn id="39" presetID="16" presetClass="entr" presetSubtype="21" fill="hold" nodeType="afterEffect">
                                  <p:stCondLst>
                                    <p:cond delay="0"/>
                                  </p:stCondLst>
                                  <p:childTnLst>
                                    <p:set>
                                      <p:cBhvr>
                                        <p:cTn id="40" dur="1" fill="hold">
                                          <p:stCondLst>
                                            <p:cond delay="0"/>
                                          </p:stCondLst>
                                        </p:cTn>
                                        <p:tgtEl>
                                          <p:spTgt spid="1040"/>
                                        </p:tgtEl>
                                        <p:attrNameLst>
                                          <p:attrName>style.visibility</p:attrName>
                                        </p:attrNameLst>
                                      </p:cBhvr>
                                      <p:to>
                                        <p:strVal val="visible"/>
                                      </p:to>
                                    </p:set>
                                    <p:animEffect transition="in" filter="barn(inVertical)">
                                      <p:cBhvr>
                                        <p:cTn id="41" dur="500"/>
                                        <p:tgtEl>
                                          <p:spTgt spid="1040"/>
                                        </p:tgtEl>
                                      </p:cBhvr>
                                    </p:animEffect>
                                  </p:childTnLst>
                                </p:cTn>
                              </p:par>
                            </p:childTnLst>
                          </p:cTn>
                        </p:par>
                        <p:par>
                          <p:cTn id="42" fill="hold">
                            <p:stCondLst>
                              <p:cond delay="4500"/>
                            </p:stCondLst>
                            <p:childTnLst>
                              <p:par>
                                <p:cTn id="43" presetID="16" presetClass="entr" presetSubtype="21" fill="hold" nodeType="afterEffect">
                                  <p:stCondLst>
                                    <p:cond delay="0"/>
                                  </p:stCondLst>
                                  <p:childTnLst>
                                    <p:set>
                                      <p:cBhvr>
                                        <p:cTn id="44" dur="1" fill="hold">
                                          <p:stCondLst>
                                            <p:cond delay="0"/>
                                          </p:stCondLst>
                                        </p:cTn>
                                        <p:tgtEl>
                                          <p:spTgt spid="1026"/>
                                        </p:tgtEl>
                                        <p:attrNameLst>
                                          <p:attrName>style.visibility</p:attrName>
                                        </p:attrNameLst>
                                      </p:cBhvr>
                                      <p:to>
                                        <p:strVal val="visible"/>
                                      </p:to>
                                    </p:set>
                                    <p:animEffect transition="in" filter="barn(inVertical)">
                                      <p:cBhvr>
                                        <p:cTn id="4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879080"/>
          </a:xfrm>
          <a:prstGeom prst="rect">
            <a:avLst/>
          </a:prstGeom>
          <a:solidFill>
            <a:schemeClr val="bg1"/>
          </a:solidFill>
        </p:spPr>
        <p:txBody>
          <a:bodyPr wrap="square">
            <a:spAutoFit/>
          </a:bodyPr>
          <a:lstStyle/>
          <a:p>
            <a:pPr>
              <a:spcAft>
                <a:spcPts val="0"/>
              </a:spcAft>
            </a:pPr>
            <a:r>
              <a:rPr lang="fr-FR" sz="2400" dirty="0"/>
              <a:t>Si l’école du dimanche doit être efficace </a:t>
            </a:r>
            <a:r>
              <a:rPr lang="es-GT" sz="2400" dirty="0"/>
              <a:t>:</a:t>
            </a:r>
            <a:endParaRPr lang="es-GT" sz="100" b="1" dirty="0"/>
          </a:p>
          <a:p>
            <a:pPr>
              <a:spcAft>
                <a:spcPts val="1200"/>
              </a:spcAft>
            </a:pPr>
            <a:endParaRPr lang="es-GT" sz="100" b="1" dirty="0"/>
          </a:p>
          <a:p>
            <a:pPr marL="514350" indent="-514350">
              <a:spcAft>
                <a:spcPts val="1200"/>
              </a:spcAft>
              <a:buFont typeface="+mj-lt"/>
              <a:buAutoNum type="alphaLcPeriod" startAt="6"/>
            </a:pPr>
            <a:r>
              <a:rPr lang="en-US" sz="2000" b="1" dirty="0">
                <a:solidFill>
                  <a:srgbClr val="FFFF00"/>
                </a:solidFill>
              </a:rPr>
              <a:t>Be </a:t>
            </a:r>
            <a:r>
              <a:rPr lang="en-US" sz="2000" b="1" u="sng" dirty="0">
                <a:solidFill>
                  <a:srgbClr val="FFFF00"/>
                </a:solidFill>
              </a:rPr>
              <a:t>flexible</a:t>
            </a:r>
            <a:r>
              <a:rPr lang="en-US" sz="2000" b="1" dirty="0">
                <a:solidFill>
                  <a:srgbClr val="FFFF00"/>
                </a:solidFill>
              </a:rPr>
              <a:t> and willing to make </a:t>
            </a:r>
            <a:r>
              <a:rPr lang="en-US" sz="2000" b="1" u="sng" dirty="0">
                <a:solidFill>
                  <a:srgbClr val="FFFF00"/>
                </a:solidFill>
              </a:rPr>
              <a:t>changes </a:t>
            </a:r>
            <a:r>
              <a:rPr lang="en-US" sz="2000" b="1" dirty="0">
                <a:solidFill>
                  <a:srgbClr val="FFFF00"/>
                </a:solidFill>
              </a:rPr>
              <a:t>for the good of the people </a:t>
            </a:r>
            <a:br>
              <a:rPr lang="en-US" sz="2000" b="1" dirty="0">
                <a:solidFill>
                  <a:srgbClr val="FFFF00"/>
                </a:solidFill>
              </a:rPr>
            </a:br>
            <a:r>
              <a:rPr lang="fr-FR" sz="2400" b="1" dirty="0"/>
              <a:t>Être </a:t>
            </a:r>
            <a:r>
              <a:rPr lang="fr-FR" sz="2400" b="1" u="sng" dirty="0"/>
              <a:t>FLEXIBLE</a:t>
            </a:r>
            <a:r>
              <a:rPr lang="fr-FR" sz="2400" b="1" dirty="0"/>
              <a:t> et prêt à faire des </a:t>
            </a:r>
            <a:r>
              <a:rPr lang="fr-FR" sz="2400" b="1" u="sng" dirty="0"/>
              <a:t>CHANGEMENTS</a:t>
            </a:r>
            <a:r>
              <a:rPr lang="fr-FR" sz="2400" b="1" dirty="0"/>
              <a:t> pour le bien du peuple.</a:t>
            </a:r>
            <a:endParaRPr lang="en-US" sz="2000" b="1" dirty="0">
              <a:solidFill>
                <a:srgbClr val="FFFF00"/>
              </a:solidFill>
            </a:endParaRPr>
          </a:p>
          <a:p>
            <a:pPr>
              <a:spcAft>
                <a:spcPts val="1200"/>
              </a:spcAft>
            </a:pPr>
            <a:r>
              <a:rPr lang="es-GT" sz="2000" dirty="0">
                <a:solidFill>
                  <a:srgbClr val="FFFF00"/>
                </a:solidFill>
              </a:rPr>
              <a:t>What’s important are the concepts and goals of Sunday School, not:</a:t>
            </a:r>
            <a:br>
              <a:rPr lang="es-GT" sz="2000" dirty="0">
                <a:solidFill>
                  <a:srgbClr val="FFFF00"/>
                </a:solidFill>
              </a:rPr>
            </a:br>
            <a:r>
              <a:rPr lang="fr-FR" sz="2400" dirty="0"/>
              <a:t>Les plus importants sont les concepts et les objectifs, ce n’est pas:</a:t>
            </a:r>
            <a:endParaRPr lang="es-GT" sz="2000" dirty="0">
              <a:solidFill>
                <a:srgbClr val="FFFF00"/>
              </a:solidFill>
            </a:endParaRPr>
          </a:p>
          <a:p>
            <a:pPr marL="457200" indent="-457200">
              <a:spcAft>
                <a:spcPts val="1200"/>
              </a:spcAft>
              <a:buFont typeface="Arial" pitchFamily="34" charset="0"/>
              <a:buChar char="•"/>
            </a:pPr>
            <a:r>
              <a:rPr lang="es-GT" sz="3200" dirty="0">
                <a:solidFill>
                  <a:srgbClr val="FFFF00"/>
                </a:solidFill>
              </a:rPr>
              <a:t>The </a:t>
            </a:r>
            <a:r>
              <a:rPr lang="es-GT" sz="3200" u="sng" dirty="0">
                <a:solidFill>
                  <a:srgbClr val="FFFF00"/>
                </a:solidFill>
              </a:rPr>
              <a:t>location</a:t>
            </a:r>
            <a:br>
              <a:rPr lang="es-GT" sz="3200" dirty="0"/>
            </a:br>
            <a:r>
              <a:rPr lang="fr-FR" b="1" u="sng" dirty="0"/>
              <a:t>L'EMPLACEMENT</a:t>
            </a:r>
            <a:r>
              <a:rPr lang="en-US" sz="3200" dirty="0"/>
              <a:t> </a:t>
            </a:r>
            <a:br>
              <a:rPr lang="es-GT" sz="3200" b="1" u="sng" dirty="0"/>
            </a:br>
            <a:endParaRPr lang="es-GT" sz="3200" b="1" u="sng" dirty="0"/>
          </a:p>
          <a:p>
            <a:pPr marL="457200" indent="-457200">
              <a:spcAft>
                <a:spcPts val="1200"/>
              </a:spcAft>
              <a:buFont typeface="Arial" pitchFamily="34" charset="0"/>
              <a:buChar char="•"/>
            </a:pPr>
            <a:endParaRPr lang="es-GT" sz="3200" dirty="0"/>
          </a:p>
          <a:p>
            <a:pPr lvl="8">
              <a:spcAft>
                <a:spcPts val="1200"/>
              </a:spcAft>
            </a:pPr>
            <a:br>
              <a:rPr lang="es-GT" sz="3200" b="1" u="sng" dirty="0"/>
            </a:br>
            <a:endParaRPr lang="es-GT" sz="3200" b="1" u="sng" dirty="0"/>
          </a:p>
          <a:p>
            <a:pPr>
              <a:spcAft>
                <a:spcPts val="1200"/>
              </a:spcAft>
            </a:pPr>
            <a:endParaRPr lang="es-GT" sz="3200" dirty="0"/>
          </a:p>
          <a:p>
            <a:pPr>
              <a:spcAft>
                <a:spcPts val="1200"/>
              </a:spcAft>
            </a:pPr>
            <a:endParaRPr lang="es-GT" sz="3200" dirty="0"/>
          </a:p>
        </p:txBody>
      </p:sp>
      <p:sp>
        <p:nvSpPr>
          <p:cNvPr id="15" name="AutoShape 10" descr="https://pbs.twimg.com/profile_images/1899935027/logo_lunes.jpg"/>
          <p:cNvSpPr>
            <a:spLocks noChangeAspect="1" noChangeArrowheads="1"/>
          </p:cNvSpPr>
          <p:nvPr/>
        </p:nvSpPr>
        <p:spPr bwMode="auto">
          <a:xfrm>
            <a:off x="155575" y="-22479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AutoShape 12" descr="https://pbs.twimg.com/profile_images/1899935027/logo_lunes.jpg"/>
          <p:cNvSpPr>
            <a:spLocks noChangeAspect="1" noChangeArrowheads="1"/>
          </p:cNvSpPr>
          <p:nvPr/>
        </p:nvSpPr>
        <p:spPr bwMode="auto">
          <a:xfrm>
            <a:off x="307975" y="-20955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14" descr="https://pbs.twimg.com/profile_images/1899935027/logo_lunes.jpg"/>
          <p:cNvSpPr>
            <a:spLocks noChangeAspect="1" noChangeArrowheads="1"/>
          </p:cNvSpPr>
          <p:nvPr/>
        </p:nvSpPr>
        <p:spPr bwMode="auto">
          <a:xfrm>
            <a:off x="460375" y="-19431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AutoShape 18" descr="data:image/jpeg;base64,/9j/4AAQSkZJRgABAQAAAQABAAD/2wCEAAkGBxQREhUTERQWFhUXGSIYGRUXGCAgGhsdIBgfIiEfGx4cICgiIB0nHB8hJjEiJSkrLy4vIR8zODMsPSstLi0BCgoKBQUFDgUFDisZExkrKysrKysrKysrKysrKysrKysrKysrKysrKysrKysrKysrKysrKysrKysrKysrKysrK//AABEIAEkBYQMBIgACEQEDEQH/xAAcAAADAQEBAQEBAAAAAAAAAAAABwgGBQMEAQL/xABIEAABAwIEAwQGBQgIBgMAAAABAgMRAAQFEiExBgdBEyJRYQgUMkJxgSM1kaGzFzRicnN0sdEVM4KTssHCw1NUg5Ki4SRDUv/EABQBAQAAAAAAAAAAAAAAAAAAAAD/xAAUEQEAAAAAAAAAAAAAAAAAAAAA/9oADAMBAAIRAxEAPwB40UUUBRRRQFFFFAUUUUBRSJ5xcy7pi8NpZOdkloDOtIlSlETBzCAACNB8Z6DA8N8yMQs3M4uHHUkjMh5RWkgHpmMjSdiP4UFaUV8mFYgi5ZbfaMocSFp+BE19dAUrObfNAWIVaWagq6IhS9wyD/FzwHTc9BX883OaAsgq0s1A3JELWNQyD/Fzy6bnwpWcC8trvFldsoltgqOZ9epWcwzZAdVHU946SCJ3oNfyX43xC7xDsH3i80pC1qCyAUQQcyYTJ1MZdBB8op81weEuELXDG+ztW4JEKcVBcXBJ7ygBO50AA8q71AUUUUBRRRQFFFFAUUUUBRRRQFFFFAUUUUBRRRQFFFFAUUUUBRRRQFFFFAUUUUBRRRQFFFFAUUn+aHNK8wy+Nuw1bqRkSsFxCyqTM6pcSI08KXFxzgxVaSn1gCRGZLaAr5EDSgqeilfzU5qJw8+rWeRy598nVLQ8wDqvy2HXwpOflQxXPn9cX7WbLCcu8xERl8vCgrOiltyl5lHFApi5SlFygZpTolxPiATIUOoGnXTYfzzI5sNYcSxbBL1zEmdW29RouCCTHQHwmgZdFTG1zsxQOZyplSZJ7MtDLrOkghUD9adBJNOzlzx4zizMiEXCAO1Z8P0k+KCfs2PSQynN7lg9iD3rlopJcDeVTKjGcpmClRMAkaQYGg11NY7hbkfdvLSq+Um3anvJSoKdIB2ESkEjYyY8OlbjnbxleYYq19UcSlLoczAthRlJRrKp0hWwA66mRCsueb+KrSU+sBM9UtoCh8CBpQVHbshtCUJEJSAkDyAgb+Vcni9F2q1Wiwyh9YypWpWUIndXsmT4CPOvuwZwqt2VKMqU2kknqSkSa8OIcft7BkvXTiUJEwCRmUQPZQN1K8hQLngrkw0yQ/iKvWHjJLR1aBMyVE6rPWTAmdDoabCUgCBoBsKnriTntdOKIsm0Mt6QpYzuEz8cgBECIO2+unD/ACzYt/xkf3KP5UFRUUmeAedgfdSxiSW2iowl9EhE6ABwEnLJnvzGo0AE05qAopA8Zc38Stbm4tQi1SW1lIWlCioCZB7yymcsT3fGvLgDmffXeI27d5cISwO0U53UITCWFmVqgd0ETr4UFB0Uk+O+d3ZrUzhiULykpVcLEpOm7QBEwZ1VIMbEGsK1zhxVKlK7dJzR3S2nKIHQRpPWKCpqKxfLDjpOLW5UoJRcNmHG0nTyWkEk5TtrMEEeBOvubhDSFOOKCEJBUpSjAAA1JJ2EUHrRSP4n58wpSMPYSoA6PPTB1OzYgwRBBKh1kVjfyy4t/wAZH9yj+VBUVFTfgfPO/aWPWUtPtk6jLkWBHuqTpvrqk+Gm9PXhPiq2xJntrVcgGFJOi0n9IefQ7Gg7dFfi1AAkkADUk7AUneM+eTbKi1hzaXiNC85PZghXupEFYIB1zDcHWgcdFS8rnPipJPbNjyDSIHlqJrV8Jc915kt4k0kp0HbMggjYErQSQepOWPJNA9qWfPTiW5sbZg2rhbU46QVj2oCSYE6Qfh0FMe1uUOoS42oLQsBSVJMgg7EEdKSvpK3vds2cu5W5mnwAER896BVX3GuIPKzOXj8xHdcKRHwSQOu9U7yyacThdp2zinVrb7QrUSSQ4orAJVqSEqCflUh1ZfBtspqwtG3BlWi3bSoSDBDaQRI03oOxRRWD485o2uGKLMF64AnskGAmQSM6vd6aamCDFBvKKmW+524m4vMhTLSdghLYI33JXmM/dpsK/cO53Ym2sKcLLydihTYT1GoKIIMaayNdjQUzRWO5fcwrfFkqCAW30AFbKjJjSVJPvJzGJ3GkgSK2NAUUruYXOFmwWu3tEJffTopRP0SFQdDGqlAxKQR1EgiKV9zzmxVZVDraATICWk93XYEgmBtqSfOgqGiprwjnjiDS5fDT6DEpKchA19lSNifMK2p08DcfWuKhQYKkuIEraWIUBMSI0UPMbSJiRQauiiignr0kvz22/Yf7iqUNN70kvz22/Yf7iqUNB63Vwp1anHFFS1qKlKO5UTJJ8ya8qp3gDlZa2tqn1y3beuFgKcLoSsIMewiRAAnUjc9SAIQXH2EIs8QubdqezQvug9AQFAakkxMSddKDlYbib1sorYcU2opKCpBg5Vbia+SvextFvOIaaGZbighCZAlSiABJgCSdzVacL8B2djblhDKF50gPLWMxcOWDOaYTqe6IAk6amgkStlyhxX1bFrYyQlxXYqgAz2ndSNdu/l1FZjF7I277rJOYtOKbzDScqiJjziujwL9ZWP70z+Mmgb/pK2JLNm/OiHFt5epzpBn5dn99ISqI9JH8wt/3gfhLqd6CzcPu0M2Lbrpytt26VrVBMJS2CTA1MAdKlvmNxevFbtTx0aRKGUeCJOpH/wClbk/AdBTk5t4wq3wJlCCQX0ttEiPZ7PMoGehAjSpyoOrw3w+/iD6be2RmWrc+6kdVLPRI/wDQkkCt1xRyYubO1Xch5t3s053EJSoEJA1Kd5j5aAmvzlNxxZ4SxcLeQ4u4cUAlKEiMgA98nSSTI/RFabFOfrZGVmyKgQQoOuAfZAM9ZmgRdU3yP4uN9Zll5WZ+3OUkkSps+wqBG3s/IGZNTJTZ9HK9y37zUT2jMzO2RQ/jmoMlzV+t7z9r/pFZRCSSABJOgA3NbLnDaKaxe6Co7ygsR4KSCJ869eTGDC6xVgLAUhqXlAkj2B3YjchwpMHQgGZ2Ianh/kS+6yV3TwZcUmUNpGaDGnaHproQJ23pS31qplxbSozNqKDG0pJBjykVbahppp50sk8krFZK7h24ddUorWsKSkKJUSe6E6b9D9lBgfRzU5/SDoTm7PsDngd2c6cs+ftR869efPGqn3zh7JUlpk/S+Di9CAREwj4wTr0BpyYPwvY4S287atJZBTmcWpajokE6lajCRqdxUkYjeqfdcec9pxRWrfcmdJkxQfxZ2q3XENtpKlrUEpSNyomAB86deE8gpaBubopdOpS2gFKdBpJOpBnUVwvR5wZL1+4+uD6u3KQZ9pcpzbxonMNZ3ncVR9BImP8AAV7a3gsuyLrqxmb7LvBaddR1EQZmIjwgl78puXRwpK3XnAt91IBCfZQBrlB6nN120GlMIoEzAkaT1iv1SoEnQDrQIvn7xusL/o63WQkJBuCAQSSAUonwywTG8gToRSUZaUtQSgFSlGAkCSSdgANzXR4pvS/eXDpUF53VnMIgjMYIjTatlyFw1t/FUlwT2LSnUDSM4KUgmR0zEjbUJPSg6lnyJu124cU82h0ozdgQTB6JKwYnaTEA+NKq6t1NLU2sZVoJSoHoQYI+2reqTOb1oGsYvEgzKwuT+m2lcfIqig2Ho/cWrbuP6PcUotugqaBOiFpBUoDwCkgneJG2pNe3pKupL9mkKGYNrJTOoBUmCR0Bgx8DS34Cu0s4jaOLnKl5Exv7QFbT0ivrNv8AdkfiOUCtq3bL+rR+qP4VGXDom7twdu2R/jFWmKDFc2OMP6Msipv+vdltqPdMar1BHd8DuY86lV95S1KWslSlEqUomSSTJJPUk0wee2NesYotsKBRbpDQhUjNAUv4EKOUj9Cl1Qb/AIE5VXWJtdvnQyyZCFqBJWQYMJHuzImdxtXJ4+4Iewl5LbqgtCxKHU6BUbgjcEH7dPk1rfnXh9q20xbW7ym220pTsIgRHeJJ23J1rC8yeZoxZkM+qhsIdzocK5XlhQgjLpMgmD060GT4R4gcw+7auWye4rvJBPeQfaSYIkEePWKpTmLxgm2whV2wvV9CUsKgiS6mQRKdCG8yoUB7Mb1KVPZeBrxHhW3S0orcYl0JEkqyLcSUaSZyKMDxCRtQIomd62vK/gI4u66FO9k20kFZAlRKpyhI290yT/npiiK6/DHE1zhzvbWjmRWygRKVidlA6EfeOhFA2MW5AkIm1u5WAe66iAfASmY+MGmJyz4KRhVqEGC+5BecBkEiYSJ91MwPmetYTh/n22ohN7bFGglbJzAmDPdVBAJiBJid6bOBY5b3rQetXA42eokEQYgpIBB+IoOjRRRQT16SX57bfsP9xVLrgpM4hZA6g3LWn/VTW59Ie8K8SQ3EBtlIB8cxJrD8E/WNl+8tfipoLJqTOb31xefrj8NNVnUmc3vri8/XH4aaDncAMKXidkEAqPrDaoHglwKUfgEgn5VYlSfyc+ubP9ZX4S6rCgjTjH8/vP3h38VVdTlTZpexezSuYDufTxbSVp+WZInyrhY/epfun3kAhLrq3EhW8KWSJgkTB8a1PJVhSsYtikEhOdSo6Ds1CT5SQPnQND0kfzC3/eB+Eup3p7ekvdKCLJoHuKU4spgaqSEBJnfQLV9vwpE0Dw56sKOG4asLIQISW+hUpkEK/shKh/aNI+qh5gYF65gQSlOZxtlDqAACqUoBOWepTO2p2qXqDvcOcGXuIAqtLdTiQSkqlKUggAkZlkCYUNJ61scM5G4i4EKdUwyCe8lSypaRMEwgFJMagZ/CSK43LjmK9hKlJCe1t1kKU0TEHQFSD0VlEeBgeFMO69IBvKezs15+mdwZd+sCdqDzsPR/SCe3vCRGnZtwZ88xNbvgXlva4UouNFbjqk5StcbZp7oA06A66xSW4g5z4jcgpaKLZBM/RDvx4FavPqAPsp4csuKzidkh5aFJcScjhKYStQAlTZ2KT4dDI8CQnfm06pWL3mYkw5lEnYBIgDyFaD0ePrRX7uv/ABorOc1fre8/a/6RXW5EXpaxdpIE9qhbZPh3Cuf/AAj50FQ0UUUHN4ksfWLS5ZBy9qytvNExmQRMeU1F1XHUn82uGlWGIupg9m6e2bV4hR1GnVKpEfA9RQaf0c8TQ3evMK0U833CTuUEkgDqcpJ+CTVE1E2GYg5bOoeZUUONqCkqEGCPI6H4HQ0z3+fF6W0JQyylwCFOKkhRjcJBGXXXc0Dq414tYwu3Lz5knRtse0tXgPAeJ6D5A53lzzOYxQBh4Bq6M/RalKwBJKCdPZ3SddDuKnDHceuL1ztbp1Tq9gVbATMJAgJE9AAKe3JPl0qzT67doAfWPokHUtII1J6BagfiE6SJUACJ4lteyu7hspyZXVgIiIGYwI6CK1/I3GW7XFEdroHkFgK6BSikpnyJTl8pk6A10+fvCyre99cQn6K4jMQNEuAAEGBHeAzbyTnpWtrKSFJJBBkEGCCOoPjQXApQAk6Adaj3j/FxeYjdXCVZkrcISYHspASn2dIypGvWtLiPOK/fsjaq7MKUnIt8DvqQQAdNgo6yoeOgBg0uqDvcCWPrGI2jWozPJ1AkgAyT9graekV9Zt/uyPxHK6vo9cJlbqsRdScrcoYmRKiCFqHQgJJT1ElWkgV6eks2e1s1RplWM0eadJoFLw5+d237Zv8AxirSqILZ9Ta0rQYUkhST4EGQddN6pHAOcttdPW1s2y92ryghRVlCUkjUggnMJnoKBHcyEkYpeyCP/kLOo6FRIPzGtZ5hlS1JQgEqUQkAbkkwAPnTS9ITAFM3ybsDuXCQCZ99CQmNtBkCep60q0qIMjQjrQbSx5UYs7BFoUgmJcWhMeZSpWaPgD5TWqw/kFdqnt7lhvwyBS58ZkIj76+rhznwttpKLy37VaUgdo2oJKonVSSIBiNus7bV64tz+URFraAEg951cwehhI1HlIoOhY8gWAlPbXbilT3siQEnXpMkaedNXAMHasrdu2YBDbYhOYknckkk9SST4a6QNKnbAub9+L5t65cU61JSq3bSlKcqzskRqpJjKSc2kZtTLz5g8TDD8PduQYcjK0CASXFeyIJExqojwSreKDMcdcnba+Wt+3V6u+vVUCW1K6kp6E9SOusbyk+K+Xt/h0l9nM2P/uaOZvafCUxr7QGx+NMPhPnuUpCMRaKyBHbMgSYG6kEgST4EDU6DatJjXOfDVWi+zLq3HEqR2HZkKTKVCVqPcjb2VKOo03gJurRcB8UuYZdtvoKskgOoT76J1EHQkbjz6is7XpbsqcUlCAVKUQlKRuSTAA+dBbHrQ8D9lFKv8jo/569/7hRQcvm3y6v8QxAv2zSVN9mlMlxKdRM6EzWQ4V5c4k1iFspy0WEN3CFKXKcoShwEmZ1EA/GqeooCpe4u5e4m5fXTibR1aVvrUlQggpKyUkGfAiqhooJs5ccFYlaYlavuWToQlfeJKQEhSSkqJnoDMdYjrVJ0UUEkucs8UBI9Sd0MaZSPkZ1Fbvktwde2eI9rc2zjTfZLTmVESSmBofKn3RQJ7n1gF3fOWiLS2ddDSVqUtIGXvlIABmcwyEnTYp31hU/k2xT/AJJ37B/Oq3ooOfw8VeqsZ0KQoNpBQsAKSQkAgwSPvpPcy+Ti1uOXWHd7OStdud5MlRbUTrJ9w+Jg7CnjRQRrc8J3zaihVpcZhoYaUfvAINdTBuW2JXUFu1WlJnvOQgaGPeg/dVbUUCa4R5FNtwvEXA6qf6pokN6HqogKVIjYJ3O+9N6ytEMtpaaSEIQMqUpEAAdBXvRQTRj3LfFr69unuwMKdUQpakIzJzHKQJHugV3OWnLPELLEre4uGkpaQV5iHEEiWlpGgM7kU+6KAooooCs1x9wc1i1t2LhKFJOZtwa5FRGonvAjQj+FaWigk3iXlpiFktQLC3UAwl1oZgoSY0EkHTYjSudh3BOIPkhuzfJG+ZBTv5qirDooE1y55MeruJuMSKFqTqi3T3kgwCC4dlEGe6JGgMnanLRRQfHi+GNXTK2LhAcacEKSf8uoIOoI1BAIqceOOUV3ZuKXaoNxbmVJKNXEJABhaY33AKZmOkxVNUUEaMcK3q1BKbS4lRgS0oanzIgfOmXwNyRdcIdxI9k3oQylX0itQYWRolMaaHN8I1oCig8rS2Q0hLbaQhCAEpSkQABsAB0rIc2OEFYpZFDUdu2oLalUAnZSSdtUzE9QNQJraUUEi23LvElvKZFo5nSQFEiEidjmPdI+Bpw8tOUKbNTd1eqzXCSFpbQe42ddyPbOo8gR1GpbNFByuJuHmMQYVb3KApB1B95ChspB6KH3gkGQSKnDirlJiFmpRbb9YaEkLa1OUExmToQqIJAkeBNVJRQRkjhi9JAFpcSTA+hX/KtbgXJvErg/SIRbp6qdVruNkpkkwZEwNDqKqCigwvAnK+0wwh0S9cZY7VY0TI1yJ2TO06mCROpnq8ecGtYswGXVuIynOgoOgVESpJ0VpI8pNaWigl/iDk5iVso9k2LhEwlbR1I1jMhUFJga7gSBJrInhm8Gnqlx/cr/AJVZ1FBIGEcCYhcqytWjvSStJQBM7lceFOvlXyoFgRdXuRdzuhA1S1pvMaudJGg6E701KKAooooP/9k="/>
          <p:cNvSpPr>
            <a:spLocks noChangeAspect="1" noChangeArrowheads="1"/>
          </p:cNvSpPr>
          <p:nvPr/>
        </p:nvSpPr>
        <p:spPr bwMode="auto">
          <a:xfrm>
            <a:off x="155575" y="-419100"/>
            <a:ext cx="4210050" cy="87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8436" name="Picture 4" descr="http://images.clipartpanda.com/church-clip-art-church-clipart.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65625" y="2650317"/>
            <a:ext cx="2000568" cy="1976465"/>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http://www.stjohnlutheranoc.org/images/clipart/ChurchinthePark.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518291" y="5033194"/>
            <a:ext cx="1886375" cy="1824806"/>
          </a:xfrm>
          <a:prstGeom prst="rect">
            <a:avLst/>
          </a:prstGeom>
          <a:noFill/>
          <a:extLst>
            <a:ext uri="{909E8E84-426E-40DD-AFC4-6F175D3DCCD1}">
              <a14:hiddenFill xmlns:a14="http://schemas.microsoft.com/office/drawing/2010/main">
                <a:solidFill>
                  <a:srgbClr val="FFFFFF"/>
                </a:solidFill>
              </a14:hiddenFill>
            </a:ext>
          </a:extLst>
        </p:spPr>
      </p:pic>
      <p:pic>
        <p:nvPicPr>
          <p:cNvPr id="18444" name="Picture 12" descr="http://www.vpchurch1.org/Images/stock_photos/Installation%20of%20New%20Officers/board-clip-art.gi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88990" y="5096558"/>
            <a:ext cx="2170686" cy="1623794"/>
          </a:xfrm>
          <a:prstGeom prst="rect">
            <a:avLst/>
          </a:prstGeom>
          <a:noFill/>
          <a:extLst>
            <a:ext uri="{909E8E84-426E-40DD-AFC4-6F175D3DCCD1}">
              <a14:hiddenFill xmlns:a14="http://schemas.microsoft.com/office/drawing/2010/main">
                <a:solidFill>
                  <a:srgbClr val="FFFFFF"/>
                </a:solidFill>
              </a14:hiddenFill>
            </a:ext>
          </a:extLst>
        </p:spPr>
      </p:pic>
      <p:pic>
        <p:nvPicPr>
          <p:cNvPr id="18446" name="Picture 14" descr="http://www.internetmonk.com/wp-content/uploads/image_preview.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0735" y="4838700"/>
            <a:ext cx="2960278" cy="1824806"/>
          </a:xfrm>
          <a:prstGeom prst="rect">
            <a:avLst/>
          </a:prstGeom>
          <a:noFill/>
          <a:extLst>
            <a:ext uri="{909E8E84-426E-40DD-AFC4-6F175D3DCCD1}">
              <a14:hiddenFill xmlns:a14="http://schemas.microsoft.com/office/drawing/2010/main">
                <a:solidFill>
                  <a:srgbClr val="FFFFFF"/>
                </a:solidFill>
              </a14:hiddenFill>
            </a:ext>
          </a:extLst>
        </p:spPr>
      </p:pic>
      <p:pic>
        <p:nvPicPr>
          <p:cNvPr id="18448" name="Picture 16" descr="http://cdn2-b.examiner.com/sites/default/files/styles/image_content_width/hash/5b/75/5b75c6e071dcbcb6abf8319cd5e582bd.jpg?itok=jnrIRRzI"/>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6967329" y="2667457"/>
            <a:ext cx="1716296" cy="1992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793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arn(inVertical)">
                                      <p:cBhvr>
                                        <p:cTn id="7" dur="500"/>
                                        <p:tgtEl>
                                          <p:spTgt spid="2">
                                            <p:txEl>
                                              <p:pRg st="4" end="4"/>
                                            </p:txEl>
                                          </p:spTgt>
                                        </p:tgtEl>
                                      </p:cBhvr>
                                    </p:animEffect>
                                  </p:childTnLst>
                                </p:cTn>
                              </p:par>
                            </p:childTnLst>
                          </p:cTn>
                        </p:par>
                        <p:par>
                          <p:cTn id="8" fill="hold">
                            <p:stCondLst>
                              <p:cond delay="500"/>
                            </p:stCondLst>
                            <p:childTnLst>
                              <p:par>
                                <p:cTn id="9" presetID="16" presetClass="entr" presetSubtype="21" fill="hold" nodeType="afterEffect">
                                  <p:stCondLst>
                                    <p:cond delay="500"/>
                                  </p:stCondLst>
                                  <p:childTnLst>
                                    <p:set>
                                      <p:cBhvr>
                                        <p:cTn id="10" dur="1" fill="hold">
                                          <p:stCondLst>
                                            <p:cond delay="0"/>
                                          </p:stCondLst>
                                        </p:cTn>
                                        <p:tgtEl>
                                          <p:spTgt spid="18436"/>
                                        </p:tgtEl>
                                        <p:attrNameLst>
                                          <p:attrName>style.visibility</p:attrName>
                                        </p:attrNameLst>
                                      </p:cBhvr>
                                      <p:to>
                                        <p:strVal val="visible"/>
                                      </p:to>
                                    </p:set>
                                    <p:animEffect transition="in" filter="barn(inVertical)">
                                      <p:cBhvr>
                                        <p:cTn id="11" dur="500"/>
                                        <p:tgtEl>
                                          <p:spTgt spid="18436"/>
                                        </p:tgtEl>
                                      </p:cBhvr>
                                    </p:animEffect>
                                  </p:childTnLst>
                                </p:cTn>
                              </p:par>
                            </p:childTnLst>
                          </p:cTn>
                        </p:par>
                        <p:par>
                          <p:cTn id="12" fill="hold">
                            <p:stCondLst>
                              <p:cond delay="1500"/>
                            </p:stCondLst>
                            <p:childTnLst>
                              <p:par>
                                <p:cTn id="13" presetID="16" presetClass="entr" presetSubtype="21" fill="hold" nodeType="afterEffect">
                                  <p:stCondLst>
                                    <p:cond delay="0"/>
                                  </p:stCondLst>
                                  <p:childTnLst>
                                    <p:set>
                                      <p:cBhvr>
                                        <p:cTn id="14" dur="1" fill="hold">
                                          <p:stCondLst>
                                            <p:cond delay="0"/>
                                          </p:stCondLst>
                                        </p:cTn>
                                        <p:tgtEl>
                                          <p:spTgt spid="18446"/>
                                        </p:tgtEl>
                                        <p:attrNameLst>
                                          <p:attrName>style.visibility</p:attrName>
                                        </p:attrNameLst>
                                      </p:cBhvr>
                                      <p:to>
                                        <p:strVal val="visible"/>
                                      </p:to>
                                    </p:set>
                                    <p:animEffect transition="in" filter="barn(inVertical)">
                                      <p:cBhvr>
                                        <p:cTn id="15" dur="500"/>
                                        <p:tgtEl>
                                          <p:spTgt spid="18446"/>
                                        </p:tgtEl>
                                      </p:cBhvr>
                                    </p:animEffect>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18448"/>
                                        </p:tgtEl>
                                        <p:attrNameLst>
                                          <p:attrName>style.visibility</p:attrName>
                                        </p:attrNameLst>
                                      </p:cBhvr>
                                      <p:to>
                                        <p:strVal val="visible"/>
                                      </p:to>
                                    </p:set>
                                    <p:animEffect transition="in" filter="barn(inVertical)">
                                      <p:cBhvr>
                                        <p:cTn id="19" dur="500"/>
                                        <p:tgtEl>
                                          <p:spTgt spid="18448"/>
                                        </p:tgtEl>
                                      </p:cBhvr>
                                    </p:animEffect>
                                  </p:childTnLst>
                                </p:cTn>
                              </p:par>
                            </p:childTnLst>
                          </p:cTn>
                        </p:par>
                        <p:par>
                          <p:cTn id="20" fill="hold">
                            <p:stCondLst>
                              <p:cond delay="2500"/>
                            </p:stCondLst>
                            <p:childTnLst>
                              <p:par>
                                <p:cTn id="21" presetID="16" presetClass="entr" presetSubtype="21" fill="hold" nodeType="afterEffect">
                                  <p:stCondLst>
                                    <p:cond delay="0"/>
                                  </p:stCondLst>
                                  <p:childTnLst>
                                    <p:set>
                                      <p:cBhvr>
                                        <p:cTn id="22" dur="1" fill="hold">
                                          <p:stCondLst>
                                            <p:cond delay="0"/>
                                          </p:stCondLst>
                                        </p:cTn>
                                        <p:tgtEl>
                                          <p:spTgt spid="18444"/>
                                        </p:tgtEl>
                                        <p:attrNameLst>
                                          <p:attrName>style.visibility</p:attrName>
                                        </p:attrNameLst>
                                      </p:cBhvr>
                                      <p:to>
                                        <p:strVal val="visible"/>
                                      </p:to>
                                    </p:set>
                                    <p:animEffect transition="in" filter="barn(inVertical)">
                                      <p:cBhvr>
                                        <p:cTn id="23" dur="500"/>
                                        <p:tgtEl>
                                          <p:spTgt spid="18444"/>
                                        </p:tgtEl>
                                      </p:cBhvr>
                                    </p:animEffect>
                                  </p:childTnLst>
                                </p:cTn>
                              </p:par>
                            </p:childTnLst>
                          </p:cTn>
                        </p:par>
                        <p:par>
                          <p:cTn id="24" fill="hold">
                            <p:stCondLst>
                              <p:cond delay="3000"/>
                            </p:stCondLst>
                            <p:childTnLst>
                              <p:par>
                                <p:cTn id="25" presetID="16" presetClass="entr" presetSubtype="21" fill="hold" nodeType="afterEffect">
                                  <p:stCondLst>
                                    <p:cond delay="0"/>
                                  </p:stCondLst>
                                  <p:childTnLst>
                                    <p:set>
                                      <p:cBhvr>
                                        <p:cTn id="26" dur="1" fill="hold">
                                          <p:stCondLst>
                                            <p:cond delay="0"/>
                                          </p:stCondLst>
                                        </p:cTn>
                                        <p:tgtEl>
                                          <p:spTgt spid="18440"/>
                                        </p:tgtEl>
                                        <p:attrNameLst>
                                          <p:attrName>style.visibility</p:attrName>
                                        </p:attrNameLst>
                                      </p:cBhvr>
                                      <p:to>
                                        <p:strVal val="visible"/>
                                      </p:to>
                                    </p:set>
                                    <p:animEffect transition="in" filter="barn(inVertical)">
                                      <p:cBhvr>
                                        <p:cTn id="27"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7685"/>
            <a:ext cx="9144000" cy="5509200"/>
          </a:xfrm>
          <a:prstGeom prst="rect">
            <a:avLst/>
          </a:prstGeom>
        </p:spPr>
        <p:txBody>
          <a:bodyPr wrap="square">
            <a:spAutoFit/>
          </a:bodyPr>
          <a:lstStyle/>
          <a:p>
            <a:pPr>
              <a:spcAft>
                <a:spcPts val="600"/>
              </a:spcAft>
            </a:pPr>
            <a:r>
              <a:rPr lang="fr-FR" sz="2000" dirty="0"/>
              <a:t>Si l’école du dimanche doit être efficace </a:t>
            </a:r>
            <a:r>
              <a:rPr lang="es-GT" sz="2000" dirty="0"/>
              <a:t>:</a:t>
            </a:r>
          </a:p>
          <a:p>
            <a:pPr>
              <a:spcAft>
                <a:spcPts val="1200"/>
              </a:spcAft>
            </a:pPr>
            <a:endParaRPr lang="es-GT" sz="100" b="1" dirty="0"/>
          </a:p>
          <a:p>
            <a:pPr marL="514350" indent="-514350">
              <a:spcAft>
                <a:spcPts val="1200"/>
              </a:spcAft>
              <a:buFont typeface="+mj-lt"/>
              <a:buAutoNum type="alphaLcPeriod" startAt="6"/>
            </a:pPr>
            <a:r>
              <a:rPr lang="en-US" sz="2000" b="1" dirty="0">
                <a:solidFill>
                  <a:srgbClr val="FFFF00"/>
                </a:solidFill>
              </a:rPr>
              <a:t>Be </a:t>
            </a:r>
            <a:r>
              <a:rPr lang="en-US" sz="2000" b="1" u="sng" dirty="0">
                <a:solidFill>
                  <a:srgbClr val="FFFF00"/>
                </a:solidFill>
              </a:rPr>
              <a:t>flexible</a:t>
            </a:r>
            <a:r>
              <a:rPr lang="en-US" sz="2000" b="1" dirty="0">
                <a:solidFill>
                  <a:srgbClr val="FFFF00"/>
                </a:solidFill>
              </a:rPr>
              <a:t> and willing to make </a:t>
            </a:r>
            <a:r>
              <a:rPr lang="en-US" sz="2000" b="1" u="sng" dirty="0">
                <a:solidFill>
                  <a:srgbClr val="FFFF00"/>
                </a:solidFill>
              </a:rPr>
              <a:t>changes </a:t>
            </a:r>
            <a:r>
              <a:rPr lang="en-US" sz="2000" b="1" dirty="0">
                <a:solidFill>
                  <a:srgbClr val="FFFF00"/>
                </a:solidFill>
              </a:rPr>
              <a:t>for the good of the people </a:t>
            </a:r>
            <a:br>
              <a:rPr lang="en-US" sz="2000" b="1" dirty="0">
                <a:solidFill>
                  <a:srgbClr val="FFFF00"/>
                </a:solidFill>
              </a:rPr>
            </a:br>
            <a:r>
              <a:rPr lang="fr-FR" sz="2400" b="1" dirty="0"/>
              <a:t>Être </a:t>
            </a:r>
            <a:r>
              <a:rPr lang="fr-FR" sz="2400" b="1" u="sng" dirty="0"/>
              <a:t>FLEXIBLE</a:t>
            </a:r>
            <a:r>
              <a:rPr lang="fr-FR" sz="2400" b="1" dirty="0"/>
              <a:t> et prêt à faire des </a:t>
            </a:r>
            <a:r>
              <a:rPr lang="fr-FR" sz="2400" b="1" u="sng" dirty="0"/>
              <a:t>CHANGEMENTS</a:t>
            </a:r>
            <a:r>
              <a:rPr lang="fr-FR" sz="2400" b="1" dirty="0"/>
              <a:t> pour le bien du peuple.</a:t>
            </a:r>
            <a:endParaRPr lang="en-US" sz="2000" b="1" dirty="0">
              <a:solidFill>
                <a:srgbClr val="FFFF00"/>
              </a:solidFill>
            </a:endParaRPr>
          </a:p>
          <a:p>
            <a:pPr>
              <a:spcAft>
                <a:spcPts val="1200"/>
              </a:spcAft>
            </a:pPr>
            <a:r>
              <a:rPr lang="es-GT" sz="2000" dirty="0">
                <a:solidFill>
                  <a:srgbClr val="FFFF00"/>
                </a:solidFill>
              </a:rPr>
              <a:t>What’s important are the concepts and goals of Sunday School, not:</a:t>
            </a:r>
            <a:br>
              <a:rPr lang="es-GT" sz="2000" dirty="0">
                <a:solidFill>
                  <a:srgbClr val="FFFF00"/>
                </a:solidFill>
              </a:rPr>
            </a:br>
            <a:r>
              <a:rPr lang="fr-FR" sz="2000" dirty="0"/>
              <a:t>Les plus importants sont les concepts et les objectifs, ce n’est pas:</a:t>
            </a:r>
            <a:br>
              <a:rPr lang="es-GT" sz="3200" dirty="0"/>
            </a:br>
            <a:endParaRPr lang="es-GT" sz="3200" dirty="0"/>
          </a:p>
          <a:p>
            <a:pPr marL="457200" indent="-457200">
              <a:spcAft>
                <a:spcPts val="1200"/>
              </a:spcAft>
              <a:buFont typeface="Arial" pitchFamily="34" charset="0"/>
              <a:buChar char="•"/>
            </a:pPr>
            <a:r>
              <a:rPr lang="es-GT" sz="3600" dirty="0">
                <a:solidFill>
                  <a:srgbClr val="FFFF00"/>
                </a:solidFill>
              </a:rPr>
              <a:t>The </a:t>
            </a:r>
            <a:r>
              <a:rPr lang="es-GT" sz="3600" b="1" u="sng" dirty="0">
                <a:solidFill>
                  <a:srgbClr val="FFFF00"/>
                </a:solidFill>
              </a:rPr>
              <a:t>NAME</a:t>
            </a:r>
            <a:r>
              <a:rPr lang="es-GT" sz="3600" dirty="0">
                <a:solidFill>
                  <a:srgbClr val="FFFF00"/>
                </a:solidFill>
              </a:rPr>
              <a:t>.</a:t>
            </a:r>
            <a:br>
              <a:rPr lang="es-GT" sz="3600" dirty="0"/>
            </a:br>
            <a:r>
              <a:rPr lang="fr-FR" sz="3600" b="1" u="sng" dirty="0"/>
              <a:t>LE NOM</a:t>
            </a:r>
            <a:r>
              <a:rPr lang="en-US" sz="3600" u="sng" dirty="0"/>
              <a:t> </a:t>
            </a:r>
            <a:endParaRPr lang="es-GT" sz="3600" u="sng" dirty="0"/>
          </a:p>
          <a:p>
            <a:pPr>
              <a:spcAft>
                <a:spcPts val="1200"/>
              </a:spcAft>
            </a:pPr>
            <a:endParaRPr lang="es-GT" sz="3200" dirty="0"/>
          </a:p>
          <a:p>
            <a:pPr>
              <a:spcAft>
                <a:spcPts val="1200"/>
              </a:spcAft>
            </a:pPr>
            <a:endParaRPr lang="es-GT" sz="3200" dirty="0"/>
          </a:p>
        </p:txBody>
      </p:sp>
      <p:sp>
        <p:nvSpPr>
          <p:cNvPr id="3" name="Rectangle 2"/>
          <p:cNvSpPr/>
          <p:nvPr/>
        </p:nvSpPr>
        <p:spPr>
          <a:xfrm rot="384008">
            <a:off x="5879802" y="4978376"/>
            <a:ext cx="3718267" cy="144655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GT"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Etudes Bibliques</a:t>
            </a:r>
            <a:endParaRPr 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Rectangle 3"/>
          <p:cNvSpPr/>
          <p:nvPr/>
        </p:nvSpPr>
        <p:spPr>
          <a:xfrm>
            <a:off x="2934815" y="2661880"/>
            <a:ext cx="3581401" cy="1631216"/>
          </a:xfrm>
          <a:prstGeom prst="rect">
            <a:avLst/>
          </a:prstGeom>
          <a:noFill/>
        </p:spPr>
        <p:txBody>
          <a:bodyPr wrap="square" lIns="91440" tIns="45720" rIns="91440" bIns="45720">
            <a:spAutoFit/>
          </a:bodyPr>
          <a:lstStyle/>
          <a:p>
            <a:pPr algn="ctr"/>
            <a:r>
              <a:rPr lang="en-US" sz="5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Petits</a:t>
            </a:r>
          </a:p>
          <a:p>
            <a:pPr algn="ctr"/>
            <a:r>
              <a:rPr lang="en-US" sz="5000" b="1" cap="none" spc="0"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Groupe</a:t>
            </a:r>
            <a:r>
              <a:rPr lang="en-US" sz="50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s</a:t>
            </a:r>
            <a:endParaRPr lang="en-US" sz="5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Rectangle 4"/>
          <p:cNvSpPr/>
          <p:nvPr/>
        </p:nvSpPr>
        <p:spPr>
          <a:xfrm rot="406070">
            <a:off x="3397793" y="4392013"/>
            <a:ext cx="2640466" cy="861774"/>
          </a:xfrm>
          <a:prstGeom prst="rect">
            <a:avLst/>
          </a:prstGeom>
          <a:noFill/>
        </p:spPr>
        <p:txBody>
          <a:bodyPr wrap="none" lIns="91440" tIns="45720" rIns="91440" bIns="45720">
            <a:spAutoFit/>
          </a:bodyPr>
          <a:lstStyle/>
          <a:p>
            <a:pPr algn="ctr"/>
            <a:r>
              <a:rPr lang="es-ES" sz="5000" b="1" dirty="0" err="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Cellules</a:t>
            </a:r>
            <a:endParaRPr lang="en-US" sz="5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 name="Rectangle 5"/>
          <p:cNvSpPr/>
          <p:nvPr/>
        </p:nvSpPr>
        <p:spPr>
          <a:xfrm rot="567961">
            <a:off x="6216859" y="3331771"/>
            <a:ext cx="2811658" cy="1323439"/>
          </a:xfrm>
          <a:prstGeom prst="rect">
            <a:avLst/>
          </a:prstGeom>
          <a:noFill/>
        </p:spPr>
        <p:txBody>
          <a:bodyPr wrap="square" lIns="91440" tIns="45720" rIns="91440" bIns="45720">
            <a:spAutoFit/>
          </a:bodyPr>
          <a:lstStyle/>
          <a:p>
            <a:pPr algn="ctr"/>
            <a:r>
              <a:rPr lang="fr-FR" sz="4000" dirty="0">
                <a:solidFill>
                  <a:srgbClr val="0070C0"/>
                </a:solidFill>
              </a:rPr>
              <a:t>L'école du dimanche</a:t>
            </a:r>
            <a:endParaRPr lang="en-US" sz="40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endParaRPr>
          </a:p>
        </p:txBody>
      </p:sp>
      <p:sp>
        <p:nvSpPr>
          <p:cNvPr id="7" name="Rectangle 6"/>
          <p:cNvSpPr/>
          <p:nvPr/>
        </p:nvSpPr>
        <p:spPr>
          <a:xfrm rot="21060340">
            <a:off x="108395" y="4820596"/>
            <a:ext cx="3289519"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cap="none" spc="0"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Connexions</a:t>
            </a:r>
            <a:r>
              <a:rPr lang="en-US"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4000" b="1" cap="none" spc="0"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Adultes</a:t>
            </a:r>
            <a:endParaRPr lang="en-US"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5" name="AutoShape 10" descr="https://pbs.twimg.com/profile_images/1899935027/logo_lunes.jpg"/>
          <p:cNvSpPr>
            <a:spLocks noChangeAspect="1" noChangeArrowheads="1"/>
          </p:cNvSpPr>
          <p:nvPr/>
        </p:nvSpPr>
        <p:spPr bwMode="auto">
          <a:xfrm>
            <a:off x="155575" y="-22479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AutoShape 12" descr="https://pbs.twimg.com/profile_images/1899935027/logo_lunes.jpg"/>
          <p:cNvSpPr>
            <a:spLocks noChangeAspect="1" noChangeArrowheads="1"/>
          </p:cNvSpPr>
          <p:nvPr/>
        </p:nvSpPr>
        <p:spPr bwMode="auto">
          <a:xfrm>
            <a:off x="307975" y="-20955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14" descr="https://pbs.twimg.com/profile_images/1899935027/logo_lunes.jpg"/>
          <p:cNvSpPr>
            <a:spLocks noChangeAspect="1" noChangeArrowheads="1"/>
          </p:cNvSpPr>
          <p:nvPr/>
        </p:nvSpPr>
        <p:spPr bwMode="auto">
          <a:xfrm>
            <a:off x="460375" y="-1943100"/>
            <a:ext cx="4686300" cy="468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AutoShape 18" descr="data:image/jpeg;base64,/9j/4AAQSkZJRgABAQAAAQABAAD/2wCEAAkGBxQREhUTERQWFhUXGSIYGRUXGCAgGhsdIBgfIiEfGx4cICgiIB0nHB8hJjEiJSkrLy4vIR8zODMsPSstLi0BCgoKBQUFDgUFDisZExkrKysrKysrKysrKysrKysrKysrKysrKysrKysrKysrKysrKysrKysrKysrKysrKysrK//AABEIAEkBYQMBIgACEQEDEQH/xAAcAAADAQEBAQEBAAAAAAAAAAAABwgGBQMEAQL/xABIEAABAwIEAwQGBQgIBgMAAAABAgMRAAQFEiExBgdBEyJRYQgUMkJxgSM1kaGzFzRicnN0sdEVM4KTssHCw1NUg5Ki4SRDUv/EABQBAQAAAAAAAAAAAAAAAAAAAAD/xAAUEQEAAAAAAAAAAAAAAAAAAAAA/9oADAMBAAIRAxEAPwB40UUUBRRRQFFFFAUUUUBRSJ5xcy7pi8NpZOdkloDOtIlSlETBzCAACNB8Z6DA8N8yMQs3M4uHHUkjMh5RWkgHpmMjSdiP4UFaUV8mFYgi5ZbfaMocSFp+BE19dAUrObfNAWIVaWagq6IhS9wyD/FzwHTc9BX883OaAsgq0s1A3JELWNQyD/Fzy6bnwpWcC8trvFldsoltgqOZ9epWcwzZAdVHU946SCJ3oNfyX43xC7xDsH3i80pC1qCyAUQQcyYTJ1MZdBB8op81weEuELXDG+ztW4JEKcVBcXBJ7ygBO50AA8q71AUUUUBRRRQFFFFAUUUUBRRRQFFFFAUUUUBRRRQFFFFAUUUUBRRRQFFFFAUUUUBRRRQFFFFAUUn+aHNK8wy+Nuw1bqRkSsFxCyqTM6pcSI08KXFxzgxVaSn1gCRGZLaAr5EDSgqeilfzU5qJw8+rWeRy598nVLQ8wDqvy2HXwpOflQxXPn9cX7WbLCcu8xERl8vCgrOiltyl5lHFApi5SlFygZpTolxPiATIUOoGnXTYfzzI5sNYcSxbBL1zEmdW29RouCCTHQHwmgZdFTG1zsxQOZyplSZJ7MtDLrOkghUD9adBJNOzlzx4zizMiEXCAO1Z8P0k+KCfs2PSQynN7lg9iD3rlopJcDeVTKjGcpmClRMAkaQYGg11NY7hbkfdvLSq+Um3anvJSoKdIB2ESkEjYyY8OlbjnbxleYYq19UcSlLoczAthRlJRrKp0hWwA66mRCsueb+KrSU+sBM9UtoCh8CBpQVHbshtCUJEJSAkDyAgb+Vcni9F2q1Wiwyh9YypWpWUIndXsmT4CPOvuwZwqt2VKMqU2kknqSkSa8OIcft7BkvXTiUJEwCRmUQPZQN1K8hQLngrkw0yQ/iKvWHjJLR1aBMyVE6rPWTAmdDoabCUgCBoBsKnriTntdOKIsm0Mt6QpYzuEz8cgBECIO2+unD/ACzYt/xkf3KP5UFRUUmeAedgfdSxiSW2iowl9EhE6ABwEnLJnvzGo0AE05qAopA8Zc38Stbm4tQi1SW1lIWlCioCZB7yymcsT3fGvLgDmffXeI27d5cISwO0U53UITCWFmVqgd0ETr4UFB0Uk+O+d3ZrUzhiULykpVcLEpOm7QBEwZ1VIMbEGsK1zhxVKlK7dJzR3S2nKIHQRpPWKCpqKxfLDjpOLW5UoJRcNmHG0nTyWkEk5TtrMEEeBOvubhDSFOOKCEJBUpSjAAA1JJ2EUHrRSP4n58wpSMPYSoA6PPTB1OzYgwRBBKh1kVjfyy4t/wAZH9yj+VBUVFTfgfPO/aWPWUtPtk6jLkWBHuqTpvrqk+Gm9PXhPiq2xJntrVcgGFJOi0n9IefQ7Gg7dFfi1AAkkADUk7AUneM+eTbKi1hzaXiNC85PZghXupEFYIB1zDcHWgcdFS8rnPipJPbNjyDSIHlqJrV8Jc915kt4k0kp0HbMggjYErQSQepOWPJNA9qWfPTiW5sbZg2rhbU46QVj2oCSYE6Qfh0FMe1uUOoS42oLQsBSVJMgg7EEdKSvpK3vds2cu5W5mnwAER896BVX3GuIPKzOXj8xHdcKRHwSQOu9U7yyacThdp2zinVrb7QrUSSQ4orAJVqSEqCflUh1ZfBtspqwtG3BlWi3bSoSDBDaQRI03oOxRRWD485o2uGKLMF64AnskGAmQSM6vd6aamCDFBvKKmW+524m4vMhTLSdghLYI33JXmM/dpsK/cO53Ym2sKcLLydihTYT1GoKIIMaayNdjQUzRWO5fcwrfFkqCAW30AFbKjJjSVJPvJzGJ3GkgSK2NAUUruYXOFmwWu3tEJffTopRP0SFQdDGqlAxKQR1EgiKV9zzmxVZVDraATICWk93XYEgmBtqSfOgqGiprwjnjiDS5fDT6DEpKchA19lSNifMK2p08DcfWuKhQYKkuIEraWIUBMSI0UPMbSJiRQauiiignr0kvz22/Yf7iqUNN70kvz22/Yf7iqUNB63Vwp1anHFFS1qKlKO5UTJJ8ya8qp3gDlZa2tqn1y3beuFgKcLoSsIMewiRAAnUjc9SAIQXH2EIs8QubdqezQvug9AQFAakkxMSddKDlYbib1sorYcU2opKCpBg5Vbia+SvextFvOIaaGZbighCZAlSiABJgCSdzVacL8B2djblhDKF50gPLWMxcOWDOaYTqe6IAk6amgkStlyhxX1bFrYyQlxXYqgAz2ndSNdu/l1FZjF7I277rJOYtOKbzDScqiJjziujwL9ZWP70z+Mmgb/pK2JLNm/OiHFt5epzpBn5dn99ISqI9JH8wt/3gfhLqd6CzcPu0M2Lbrpytt26VrVBMJS2CTA1MAdKlvmNxevFbtTx0aRKGUeCJOpH/wClbk/AdBTk5t4wq3wJlCCQX0ttEiPZ7PMoGehAjSpyoOrw3w+/iD6be2RmWrc+6kdVLPRI/wDQkkCt1xRyYubO1Xch5t3s053EJSoEJA1Kd5j5aAmvzlNxxZ4SxcLeQ4u4cUAlKEiMgA98nSSTI/RFabFOfrZGVmyKgQQoOuAfZAM9ZmgRdU3yP4uN9Zll5WZ+3OUkkSps+wqBG3s/IGZNTJTZ9HK9y37zUT2jMzO2RQ/jmoMlzV+t7z9r/pFZRCSSABJOgA3NbLnDaKaxe6Co7ygsR4KSCJ869eTGDC6xVgLAUhqXlAkj2B3YjchwpMHQgGZ2Ianh/kS+6yV3TwZcUmUNpGaDGnaHproQJ23pS31qplxbSozNqKDG0pJBjykVbahppp50sk8krFZK7h24ddUorWsKSkKJUSe6E6b9D9lBgfRzU5/SDoTm7PsDngd2c6cs+ftR869efPGqn3zh7JUlpk/S+Di9CAREwj4wTr0BpyYPwvY4S287atJZBTmcWpajokE6lajCRqdxUkYjeqfdcec9pxRWrfcmdJkxQfxZ2q3XENtpKlrUEpSNyomAB86deE8gpaBubopdOpS2gFKdBpJOpBnUVwvR5wZL1+4+uD6u3KQZ9pcpzbxonMNZ3ncVR9BImP8AAV7a3gsuyLrqxmb7LvBaddR1EQZmIjwgl78puXRwpK3XnAt91IBCfZQBrlB6nN120GlMIoEzAkaT1iv1SoEnQDrQIvn7xusL/o63WQkJBuCAQSSAUonwywTG8gToRSUZaUtQSgFSlGAkCSSdgANzXR4pvS/eXDpUF53VnMIgjMYIjTatlyFw1t/FUlwT2LSnUDSM4KUgmR0zEjbUJPSg6lnyJu124cU82h0ozdgQTB6JKwYnaTEA+NKq6t1NLU2sZVoJSoHoQYI+2reqTOb1oGsYvEgzKwuT+m2lcfIqig2Ho/cWrbuP6PcUotugqaBOiFpBUoDwCkgneJG2pNe3pKupL9mkKGYNrJTOoBUmCR0Bgx8DS34Cu0s4jaOLnKl5Exv7QFbT0ivrNv8AdkfiOUCtq3bL+rR+qP4VGXDom7twdu2R/jFWmKDFc2OMP6Msipv+vdltqPdMar1BHd8DuY86lV95S1KWslSlEqUomSSTJJPUk0wee2NesYotsKBRbpDQhUjNAUv4EKOUj9Cl1Qb/AIE5VXWJtdvnQyyZCFqBJWQYMJHuzImdxtXJ4+4Iewl5LbqgtCxKHU6BUbgjcEH7dPk1rfnXh9q20xbW7ym220pTsIgRHeJJ23J1rC8yeZoxZkM+qhsIdzocK5XlhQgjLpMgmD060GT4R4gcw+7auWye4rvJBPeQfaSYIkEePWKpTmLxgm2whV2wvV9CUsKgiS6mQRKdCG8yoUB7Mb1KVPZeBrxHhW3S0orcYl0JEkqyLcSUaSZyKMDxCRtQIomd62vK/gI4u66FO9k20kFZAlRKpyhI290yT/npiiK6/DHE1zhzvbWjmRWygRKVidlA6EfeOhFA2MW5AkIm1u5WAe66iAfASmY+MGmJyz4KRhVqEGC+5BecBkEiYSJ91MwPmetYTh/n22ohN7bFGglbJzAmDPdVBAJiBJid6bOBY5b3rQetXA42eokEQYgpIBB+IoOjRRRQT16SX57bfsP9xVLrgpM4hZA6g3LWn/VTW59Ie8K8SQ3EBtlIB8cxJrD8E/WNl+8tfipoLJqTOb31xefrj8NNVnUmc3vri8/XH4aaDncAMKXidkEAqPrDaoHglwKUfgEgn5VYlSfyc+ubP9ZX4S6rCgjTjH8/vP3h38VVdTlTZpexezSuYDufTxbSVp+WZInyrhY/epfun3kAhLrq3EhW8KWSJgkTB8a1PJVhSsYtikEhOdSo6Ds1CT5SQPnQND0kfzC3/eB+Eup3p7ekvdKCLJoHuKU4spgaqSEBJnfQLV9vwpE0Dw56sKOG4asLIQISW+hUpkEK/shKh/aNI+qh5gYF65gQSlOZxtlDqAACqUoBOWepTO2p2qXqDvcOcGXuIAqtLdTiQSkqlKUggAkZlkCYUNJ61scM5G4i4EKdUwyCe8lSypaRMEwgFJMagZ/CSK43LjmK9hKlJCe1t1kKU0TEHQFSD0VlEeBgeFMO69IBvKezs15+mdwZd+sCdqDzsPR/SCe3vCRGnZtwZ88xNbvgXlva4UouNFbjqk5StcbZp7oA06A66xSW4g5z4jcgpaKLZBM/RDvx4FavPqAPsp4csuKzidkh5aFJcScjhKYStQAlTZ2KT4dDI8CQnfm06pWL3mYkw5lEnYBIgDyFaD0ePrRX7uv/ABorOc1fre8/a/6RXW5EXpaxdpIE9qhbZPh3Cuf/AAj50FQ0UUUHN4ksfWLS5ZBy9qytvNExmQRMeU1F1XHUn82uGlWGIupg9m6e2bV4hR1GnVKpEfA9RQaf0c8TQ3evMK0U833CTuUEkgDqcpJ+CTVE1E2GYg5bOoeZUUONqCkqEGCPI6H4HQ0z3+fF6W0JQyylwCFOKkhRjcJBGXXXc0Dq414tYwu3Lz5knRtse0tXgPAeJ6D5A53lzzOYxQBh4Bq6M/RalKwBJKCdPZ3SddDuKnDHceuL1ztbp1Tq9gVbATMJAgJE9AAKe3JPl0qzT67doAfWPokHUtII1J6BagfiE6SJUACJ4lteyu7hspyZXVgIiIGYwI6CK1/I3GW7XFEdroHkFgK6BSikpnyJTl8pk6A10+fvCyre99cQn6K4jMQNEuAAEGBHeAzbyTnpWtrKSFJJBBkEGCCOoPjQXApQAk6Adaj3j/FxeYjdXCVZkrcISYHspASn2dIypGvWtLiPOK/fsjaq7MKUnIt8DvqQQAdNgo6yoeOgBg0uqDvcCWPrGI2jWozPJ1AkgAyT9graekV9Zt/uyPxHK6vo9cJlbqsRdScrcoYmRKiCFqHQgJJT1ElWkgV6eks2e1s1RplWM0eadJoFLw5+d237Zv8AxirSqILZ9Ta0rQYUkhST4EGQddN6pHAOcttdPW1s2y92ryghRVlCUkjUggnMJnoKBHcyEkYpeyCP/kLOo6FRIPzGtZ5hlS1JQgEqUQkAbkkwAPnTS9ITAFM3ybsDuXCQCZ99CQmNtBkCep60q0qIMjQjrQbSx5UYs7BFoUgmJcWhMeZSpWaPgD5TWqw/kFdqnt7lhvwyBS58ZkIj76+rhznwttpKLy37VaUgdo2oJKonVSSIBiNus7bV64tz+URFraAEg951cwehhI1HlIoOhY8gWAlPbXbilT3siQEnXpMkaedNXAMHasrdu2YBDbYhOYknckkk9SST4a6QNKnbAub9+L5t65cU61JSq3bSlKcqzskRqpJjKSc2kZtTLz5g8TDD8PduQYcjK0CASXFeyIJExqojwSreKDMcdcnba+Wt+3V6u+vVUCW1K6kp6E9SOusbyk+K+Xt/h0l9nM2P/uaOZvafCUxr7QGx+NMPhPnuUpCMRaKyBHbMgSYG6kEgST4EDU6DatJjXOfDVWi+zLq3HEqR2HZkKTKVCVqPcjb2VKOo03gJurRcB8UuYZdtvoKskgOoT76J1EHQkbjz6is7XpbsqcUlCAVKUQlKRuSTAA+dBbHrQ8D9lFKv8jo/569/7hRQcvm3y6v8QxAv2zSVN9mlMlxKdRM6EzWQ4V5c4k1iFspy0WEN3CFKXKcoShwEmZ1EA/GqeooCpe4u5e4m5fXTibR1aVvrUlQggpKyUkGfAiqhooJs5ccFYlaYlavuWToQlfeJKQEhSSkqJnoDMdYjrVJ0UUEkucs8UBI9Sd0MaZSPkZ1Fbvktwde2eI9rc2zjTfZLTmVESSmBofKn3RQJ7n1gF3fOWiLS2ddDSVqUtIGXvlIABmcwyEnTYp31hU/k2xT/AJJ37B/Oq3ooOfw8VeqsZ0KQoNpBQsAKSQkAgwSPvpPcy+Ti1uOXWHd7OStdud5MlRbUTrJ9w+Jg7CnjRQRrc8J3zaihVpcZhoYaUfvAINdTBuW2JXUFu1WlJnvOQgaGPeg/dVbUUCa4R5FNtwvEXA6qf6pokN6HqogKVIjYJ3O+9N6ytEMtpaaSEIQMqUpEAAdBXvRQTRj3LfFr69unuwMKdUQpakIzJzHKQJHugV3OWnLPELLEre4uGkpaQV5iHEEiWlpGgM7kU+6KAooooCs1x9wc1i1t2LhKFJOZtwa5FRGonvAjQj+FaWigk3iXlpiFktQLC3UAwl1oZgoSY0EkHTYjSudh3BOIPkhuzfJG+ZBTv5qirDooE1y55MeruJuMSKFqTqi3T3kgwCC4dlEGe6JGgMnanLRRQfHi+GNXTK2LhAcacEKSf8uoIOoI1BAIqceOOUV3ZuKXaoNxbmVJKNXEJABhaY33AKZmOkxVNUUEaMcK3q1BKbS4lRgS0oanzIgfOmXwNyRdcIdxI9k3oQylX0itQYWRolMaaHN8I1oCig8rS2Q0hLbaQhCAEpSkQABsAB0rIc2OEFYpZFDUdu2oLalUAnZSSdtUzE9QNQJraUUEi23LvElvKZFo5nSQFEiEidjmPdI+Bpw8tOUKbNTd1eqzXCSFpbQe42ddyPbOo8gR1GpbNFByuJuHmMQYVb3KApB1B95ChspB6KH3gkGQSKnDirlJiFmpRbb9YaEkLa1OUExmToQqIJAkeBNVJRQRkjhi9JAFpcSTA+hX/KtbgXJvErg/SIRbp6qdVruNkpkkwZEwNDqKqCigwvAnK+0wwh0S9cZY7VY0TI1yJ2TO06mCROpnq8ecGtYswGXVuIynOgoOgVESpJ0VpI8pNaWigl/iDk5iVso9k2LhEwlbR1I1jMhUFJga7gSBJrInhm8Gnqlx/cr/AJVZ1FBIGEcCYhcqytWjvSStJQBM7lceFOvlXyoFgRdXuRdzuhA1S1pvMaudJGg6E701KKAooooP/9k="/>
          <p:cNvSpPr>
            <a:spLocks noChangeAspect="1" noChangeArrowheads="1"/>
          </p:cNvSpPr>
          <p:nvPr/>
        </p:nvSpPr>
        <p:spPr bwMode="auto">
          <a:xfrm>
            <a:off x="155575" y="-419100"/>
            <a:ext cx="4210050" cy="876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7"/>
          <p:cNvSpPr/>
          <p:nvPr/>
        </p:nvSpPr>
        <p:spPr>
          <a:xfrm>
            <a:off x="2743200" y="5315724"/>
            <a:ext cx="3753155" cy="1569660"/>
          </a:xfrm>
          <a:prstGeom prst="rect">
            <a:avLst/>
          </a:prstGeom>
          <a:noFill/>
        </p:spPr>
        <p:txBody>
          <a:bodyPr wrap="square" lIns="91440" tIns="45720" rIns="91440" bIns="45720">
            <a:spAutoFit/>
          </a:bodyPr>
          <a:lstStyle/>
          <a:p>
            <a:pPr algn="ctr"/>
            <a:r>
              <a:rPr lang="en-US" sz="4800" b="1" cap="none" spc="0" dirty="0" err="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Cours</a:t>
            </a:r>
            <a:r>
              <a:rPr lang="en-US" sz="48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de Disciple</a:t>
            </a:r>
          </a:p>
        </p:txBody>
      </p:sp>
      <p:sp>
        <p:nvSpPr>
          <p:cNvPr id="9" name="Rectangle 8"/>
          <p:cNvSpPr/>
          <p:nvPr/>
        </p:nvSpPr>
        <p:spPr>
          <a:xfrm>
            <a:off x="7037845" y="2286000"/>
            <a:ext cx="1402179" cy="923330"/>
          </a:xfrm>
          <a:prstGeom prst="rect">
            <a:avLst/>
          </a:prstGeom>
          <a:noFill/>
        </p:spPr>
        <p:txBody>
          <a:bodyPr wrap="none" lIns="91440" tIns="45720" rIns="91440" bIns="45720">
            <a:spAutoFit/>
          </a:bodyPr>
          <a:lstStyle/>
          <a:p>
            <a:pPr algn="ctr"/>
            <a:r>
              <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ETC.</a:t>
            </a:r>
          </a:p>
        </p:txBody>
      </p:sp>
    </p:spTree>
    <p:extLst>
      <p:ext uri="{BB962C8B-B14F-4D97-AF65-F5344CB8AC3E}">
        <p14:creationId xmlns:p14="http://schemas.microsoft.com/office/powerpoint/2010/main" val="1866842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arn(inVertical)">
                                      <p:cBhvr>
                                        <p:cTn id="7" dur="500"/>
                                        <p:tgtEl>
                                          <p:spTgt spid="2">
                                            <p:txEl>
                                              <p:pRg st="4" end="4"/>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50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par>
                          <p:cTn id="32" fill="hold">
                            <p:stCondLst>
                              <p:cond delay="4000"/>
                            </p:stCondLst>
                            <p:childTnLst>
                              <p:par>
                                <p:cTn id="33" presetID="16" presetClass="entr" presetSubtype="2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71500" y="-99392"/>
            <a:ext cx="8001000" cy="914400"/>
          </a:xfrm>
        </p:spPr>
        <p:txBody>
          <a:bodyPr>
            <a:normAutofit/>
          </a:bodyPr>
          <a:lstStyle/>
          <a:p>
            <a:r>
              <a:rPr lang="es-ES" sz="4400" dirty="0">
                <a:solidFill>
                  <a:schemeClr val="tx1"/>
                </a:solidFill>
                <a:latin typeface="Arial" charset="0"/>
                <a:ea typeface="Arial" charset="0"/>
                <a:cs typeface="Arial" charset="0"/>
              </a:rPr>
              <a:t>MISSION du MEDFDI</a:t>
            </a:r>
          </a:p>
        </p:txBody>
      </p:sp>
      <p:sp>
        <p:nvSpPr>
          <p:cNvPr id="2" name="TextBox 1"/>
          <p:cNvSpPr txBox="1"/>
          <p:nvPr/>
        </p:nvSpPr>
        <p:spPr>
          <a:xfrm>
            <a:off x="395536" y="841930"/>
            <a:ext cx="8572500" cy="5770811"/>
          </a:xfrm>
          <a:prstGeom prst="rect">
            <a:avLst/>
          </a:prstGeom>
          <a:noFill/>
        </p:spPr>
        <p:txBody>
          <a:bodyPr wrap="square" rtlCol="0">
            <a:spAutoFit/>
          </a:bodyPr>
          <a:lstStyle/>
          <a:p>
            <a:pPr algn="ctr"/>
            <a:r>
              <a:rPr lang="en-US" sz="2400" dirty="0">
                <a:solidFill>
                  <a:srgbClr val="FFFF00"/>
                </a:solidFill>
              </a:rPr>
              <a:t>The Mission of Sunday School and Discipleship Ministries consists of completing the Grand Commission among children, youth, and adults in order to prepare them for a life of making Christlike disciples in the nations.</a:t>
            </a:r>
            <a:endParaRPr lang="fr-FR" sz="2400" b="1" dirty="0"/>
          </a:p>
          <a:p>
            <a:pPr algn="ctr"/>
            <a:endParaRPr lang="fr-FR" b="1" dirty="0"/>
          </a:p>
          <a:p>
            <a:pPr algn="ctr"/>
            <a:r>
              <a:rPr lang="fr-FR" b="1" dirty="0"/>
              <a:t>NOTRE MISSION</a:t>
            </a:r>
            <a:br>
              <a:rPr lang="fr-FR" dirty="0"/>
            </a:br>
            <a:r>
              <a:rPr lang="fr-FR" sz="3100" dirty="0"/>
              <a:t>La mission de </a:t>
            </a:r>
            <a:r>
              <a:rPr lang="en-US" sz="3100" dirty="0" err="1">
                <a:solidFill>
                  <a:srgbClr val="00B0F0"/>
                </a:solidFill>
              </a:rPr>
              <a:t>Ministère</a:t>
            </a:r>
            <a:r>
              <a:rPr lang="en-US" sz="3100" dirty="0">
                <a:solidFill>
                  <a:srgbClr val="00B0F0"/>
                </a:solidFill>
              </a:rPr>
              <a:t> de </a:t>
            </a:r>
            <a:r>
              <a:rPr lang="en-US" sz="3100" dirty="0" err="1">
                <a:solidFill>
                  <a:srgbClr val="00B0F0"/>
                </a:solidFill>
              </a:rPr>
              <a:t>l’École</a:t>
            </a:r>
            <a:r>
              <a:rPr lang="en-US" sz="3100" dirty="0">
                <a:solidFill>
                  <a:srgbClr val="00B0F0"/>
                </a:solidFill>
              </a:rPr>
              <a:t> du Dimanche et de la Formation de Disciples International </a:t>
            </a:r>
            <a:r>
              <a:rPr lang="fr-FR" sz="3100" dirty="0">
                <a:solidFill>
                  <a:srgbClr val="00B0F0"/>
                </a:solidFill>
              </a:rPr>
              <a:t>(MEDFDI)</a:t>
            </a:r>
            <a:r>
              <a:rPr lang="en-US" sz="3100" b="1" dirty="0">
                <a:ln w="13462">
                  <a:solidFill>
                    <a:schemeClr val="bg1"/>
                  </a:solidFill>
                  <a:prstDash val="solid"/>
                </a:ln>
                <a:solidFill>
                  <a:srgbClr val="00B0F0"/>
                </a:solidFill>
                <a:effectLst>
                  <a:outerShdw dist="38100" dir="2700000" algn="bl" rotWithShape="0">
                    <a:schemeClr val="accent5"/>
                  </a:outerShdw>
                </a:effectLst>
              </a:rPr>
              <a:t> </a:t>
            </a:r>
            <a:r>
              <a:rPr lang="fr-FR" sz="3100" dirty="0"/>
              <a:t>est de mener la Grande Commission auprès des enfants, des jeunes et des adultes en vue de la préparation à une vie d'être et de faire des disciples semblables à Christ dans toutes les nations.</a:t>
            </a:r>
            <a:endParaRPr lang="en-US" sz="3100" dirty="0"/>
          </a:p>
        </p:txBody>
      </p:sp>
    </p:spTree>
    <p:extLst>
      <p:ext uri="{BB962C8B-B14F-4D97-AF65-F5344CB8AC3E}">
        <p14:creationId xmlns:p14="http://schemas.microsoft.com/office/powerpoint/2010/main" val="105838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496" y="0"/>
            <a:ext cx="9108504" cy="6894195"/>
          </a:xfrm>
          <a:prstGeom prst="rect">
            <a:avLst/>
          </a:prstGeom>
        </p:spPr>
        <p:txBody>
          <a:bodyPr wrap="square">
            <a:spAutoFit/>
          </a:bodyPr>
          <a:lstStyle/>
          <a:p>
            <a:r>
              <a:rPr lang="en-US" sz="2400" b="1" dirty="0">
                <a:solidFill>
                  <a:srgbClr val="FFFF00"/>
                </a:solidFill>
              </a:rPr>
              <a:t>Sometimes ministries die because</a:t>
            </a:r>
            <a:br>
              <a:rPr lang="en-US" sz="2400" b="1" dirty="0">
                <a:solidFill>
                  <a:srgbClr val="FFFF00"/>
                </a:solidFill>
              </a:rPr>
            </a:br>
            <a:r>
              <a:rPr lang="en-US" sz="2400" b="1" dirty="0">
                <a:solidFill>
                  <a:srgbClr val="FFFF00"/>
                </a:solidFill>
              </a:rPr>
              <a:t>people are not doing the </a:t>
            </a:r>
            <a:r>
              <a:rPr lang="en-US" sz="2400" b="1" u="sng" dirty="0">
                <a:solidFill>
                  <a:srgbClr val="FFFF00"/>
                </a:solidFill>
              </a:rPr>
              <a:t>work</a:t>
            </a:r>
            <a:r>
              <a:rPr lang="en-US" sz="2400" b="1" dirty="0">
                <a:solidFill>
                  <a:srgbClr val="FFFF00"/>
                </a:solidFill>
              </a:rPr>
              <a:t>. </a:t>
            </a:r>
            <a:br>
              <a:rPr lang="en-US" b="1" dirty="0"/>
            </a:br>
            <a:r>
              <a:rPr lang="fr-FR" b="1" dirty="0"/>
              <a:t>Parfois, les ministères meurent </a:t>
            </a:r>
            <a:br>
              <a:rPr lang="fr-FR" b="1" dirty="0"/>
            </a:br>
            <a:r>
              <a:rPr lang="fr-FR" b="1" dirty="0"/>
              <a:t>parce que les gens ne font pas </a:t>
            </a:r>
            <a:br>
              <a:rPr lang="fr-FR" b="1" dirty="0"/>
            </a:br>
            <a:r>
              <a:rPr lang="fr-FR" b="1" dirty="0"/>
              <a:t>le </a:t>
            </a:r>
            <a:r>
              <a:rPr lang="fr-FR" b="1" u="sng" dirty="0"/>
              <a:t>travail</a:t>
            </a:r>
            <a:r>
              <a:rPr lang="fr-FR" b="1" dirty="0"/>
              <a:t>.</a:t>
            </a:r>
            <a:r>
              <a:rPr lang="en-US" b="1" dirty="0"/>
              <a:t> </a:t>
            </a:r>
          </a:p>
          <a:p>
            <a:endParaRPr lang="en-US" sz="3200" dirty="0"/>
          </a:p>
          <a:p>
            <a:endParaRPr lang="en-US" sz="1600" dirty="0"/>
          </a:p>
          <a:p>
            <a:r>
              <a:rPr lang="en-US" sz="2400" b="1" dirty="0"/>
              <a:t>				</a:t>
            </a:r>
            <a:r>
              <a:rPr lang="en-US" sz="2300" b="1" dirty="0">
                <a:solidFill>
                  <a:srgbClr val="FFFF00"/>
                </a:solidFill>
              </a:rPr>
              <a:t>Is Sunday School significant? Is it 				still relevant and vital as an </a:t>
            </a:r>
            <a:r>
              <a:rPr lang="en-US" sz="2200" b="1" dirty="0">
                <a:solidFill>
                  <a:srgbClr val="FFFF00"/>
                </a:solidFill>
              </a:rPr>
              <a:t>outreach</a:t>
            </a:r>
            <a:r>
              <a:rPr lang="en-US" sz="2300" b="1" dirty="0">
                <a:solidFill>
                  <a:srgbClr val="FFFF00"/>
                </a:solidFill>
              </a:rPr>
              <a:t>,				assimilation, and discipleship 					ministry of the church? </a:t>
            </a:r>
          </a:p>
          <a:p>
            <a:pPr>
              <a:spcAft>
                <a:spcPts val="600"/>
              </a:spcAft>
            </a:pPr>
            <a:r>
              <a:rPr lang="fr-FR" dirty="0"/>
              <a:t>				</a:t>
            </a:r>
            <a:r>
              <a:rPr lang="fr-FR" sz="2600" dirty="0"/>
              <a:t>L’école du dimanche a-t-elle un 				sens? Est-elle toujours pertinent 				et vital en tant que ministère de 				sensibilisation, d'assimilation et 				de formation de disciple de l'église? </a:t>
            </a:r>
            <a:r>
              <a:rPr lang="en-US" sz="2400" b="1" dirty="0"/>
              <a:t> </a:t>
            </a:r>
          </a:p>
          <a:p>
            <a:r>
              <a:rPr lang="en-US" sz="3200" b="1" dirty="0"/>
              <a:t>				</a:t>
            </a:r>
            <a:r>
              <a:rPr lang="fr-FR" b="1" dirty="0"/>
              <a:t>Oui, cela peut être et doit être.</a:t>
            </a:r>
            <a:r>
              <a:rPr lang="en-US" sz="3200" b="1" dirty="0"/>
              <a:t> </a:t>
            </a:r>
          </a:p>
        </p:txBody>
      </p:sp>
      <p:pic>
        <p:nvPicPr>
          <p:cNvPr id="19458" name="Picture 2" descr="http://cdn.xl.thumbs.canstockphoto.com/canstock26220610.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948735" y="188640"/>
            <a:ext cx="2871737" cy="239484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96250" y="3068960"/>
            <a:ext cx="3290437" cy="3218906"/>
          </a:xfrm>
          <a:prstGeom prst="rect">
            <a:avLst/>
          </a:prstGeom>
          <a:solidFill>
            <a:schemeClr val="tx1"/>
          </a:solidFill>
        </p:spPr>
      </p:pic>
    </p:spTree>
    <p:extLst>
      <p:ext uri="{BB962C8B-B14F-4D97-AF65-F5344CB8AC3E}">
        <p14:creationId xmlns:p14="http://schemas.microsoft.com/office/powerpoint/2010/main" val="2329661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9458"/>
                                        </p:tgtEl>
                                        <p:attrNameLst>
                                          <p:attrName>style.visibility</p:attrName>
                                        </p:attrNameLst>
                                      </p:cBhvr>
                                      <p:to>
                                        <p:strVal val="visible"/>
                                      </p:to>
                                    </p:set>
                                    <p:animEffect transition="in" filter="barn(inVertical)">
                                      <p:cBhvr>
                                        <p:cTn id="10" dur="500"/>
                                        <p:tgtEl>
                                          <p:spTgt spid="1945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barn(inVertical)">
                                      <p:cBhvr>
                                        <p:cTn id="15" dur="500"/>
                                        <p:tgtEl>
                                          <p:spTgt spid="2">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barn(inVertical)">
                                      <p:cBhvr>
                                        <p:cTn id="21" dur="500"/>
                                        <p:tgtEl>
                                          <p:spTgt spid="2">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barn(inVertical)">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Related image">
            <a:extLst>
              <a:ext uri="{FF2B5EF4-FFF2-40B4-BE49-F238E27FC236}">
                <a16:creationId xmlns:a16="http://schemas.microsoft.com/office/drawing/2014/main" id="{432F084A-09A5-FE4F-8C0F-1F8768CDF4B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7193" y="3059783"/>
            <a:ext cx="3744416" cy="367694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3F0FEE4-1632-BE4E-B76A-1EA22ED356E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60590" y="260648"/>
            <a:ext cx="2528670" cy="2473699"/>
          </a:xfrm>
          <a:prstGeom prst="rect">
            <a:avLst/>
          </a:prstGeom>
          <a:solidFill>
            <a:schemeClr val="tx1"/>
          </a:solidFill>
        </p:spPr>
      </p:pic>
      <p:pic>
        <p:nvPicPr>
          <p:cNvPr id="12292" name="Picture 4" descr="Related image">
            <a:extLst>
              <a:ext uri="{FF2B5EF4-FFF2-40B4-BE49-F238E27FC236}">
                <a16:creationId xmlns:a16="http://schemas.microsoft.com/office/drawing/2014/main" id="{3F81E620-BE1A-4848-8E7E-9A666E2A403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84168" y="1340768"/>
            <a:ext cx="2959100" cy="53721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494E628-C1D9-8346-8E50-2CEB91B9FDE4}"/>
              </a:ext>
            </a:extLst>
          </p:cNvPr>
          <p:cNvSpPr/>
          <p:nvPr/>
        </p:nvSpPr>
        <p:spPr>
          <a:xfrm>
            <a:off x="4044168" y="3429000"/>
            <a:ext cx="1877438" cy="1446550"/>
          </a:xfrm>
          <a:prstGeom prst="rect">
            <a:avLst/>
          </a:prstGeom>
          <a:noFill/>
        </p:spPr>
        <p:txBody>
          <a:bodyPr wrap="none" lIns="91440" tIns="45720" rIns="91440" bIns="45720">
            <a:spAutoFit/>
          </a:bodyPr>
          <a:lstStyle/>
          <a:p>
            <a:pPr algn="ctr"/>
            <a:r>
              <a:rPr lang="en-US" sz="88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OU</a:t>
            </a:r>
          </a:p>
        </p:txBody>
      </p:sp>
    </p:spTree>
    <p:extLst>
      <p:ext uri="{BB962C8B-B14F-4D97-AF65-F5344CB8AC3E}">
        <p14:creationId xmlns:p14="http://schemas.microsoft.com/office/powerpoint/2010/main" val="3018819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randombar(horizont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randombar(horizontal)">
                                      <p:cBhvr>
                                        <p:cTn id="17"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Picture 6" descr="Image result for most popular cell phones">
            <a:extLst>
              <a:ext uri="{FF2B5EF4-FFF2-40B4-BE49-F238E27FC236}">
                <a16:creationId xmlns:a16="http://schemas.microsoft.com/office/drawing/2014/main" id="{9C5BDB00-696A-684D-8B49-7C6023AA6146}"/>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6216" b="14974"/>
          <a:stretch/>
        </p:blipFill>
        <p:spPr bwMode="auto">
          <a:xfrm>
            <a:off x="816076" y="188640"/>
            <a:ext cx="7668344" cy="2717432"/>
          </a:xfrm>
          <a:prstGeom prst="rect">
            <a:avLst/>
          </a:prstGeom>
          <a:noFill/>
          <a:extLst>
            <a:ext uri="{909E8E84-426E-40DD-AFC4-6F175D3DCCD1}">
              <a14:hiddenFill xmlns:a14="http://schemas.microsoft.com/office/drawing/2010/main">
                <a:solidFill>
                  <a:srgbClr val="FFFFFF"/>
                </a:solidFill>
              </a14:hiddenFill>
            </a:ext>
          </a:extLst>
        </p:spPr>
      </p:pic>
      <p:pic>
        <p:nvPicPr>
          <p:cNvPr id="13322" name="Picture 10" descr="Related image">
            <a:extLst>
              <a:ext uri="{FF2B5EF4-FFF2-40B4-BE49-F238E27FC236}">
                <a16:creationId xmlns:a16="http://schemas.microsoft.com/office/drawing/2014/main" id="{76432089-0453-7546-B8A4-B66AD5B57C8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17"/>
          <a:stretch/>
        </p:blipFill>
        <p:spPr bwMode="auto">
          <a:xfrm>
            <a:off x="4411836" y="3403700"/>
            <a:ext cx="4064744" cy="299154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7DB400A-8DFC-AA4B-BB91-8B3CD96E9152}"/>
              </a:ext>
            </a:extLst>
          </p:cNvPr>
          <p:cNvGrpSpPr/>
          <p:nvPr/>
        </p:nvGrpSpPr>
        <p:grpSpPr>
          <a:xfrm>
            <a:off x="323528" y="3240360"/>
            <a:ext cx="2952328" cy="3318222"/>
            <a:chOff x="323528" y="3240360"/>
            <a:chExt cx="2952328" cy="3318222"/>
          </a:xfrm>
        </p:grpSpPr>
        <p:pic>
          <p:nvPicPr>
            <p:cNvPr id="13320" name="Picture 8" descr="Image result for tablets">
              <a:extLst>
                <a:ext uri="{FF2B5EF4-FFF2-40B4-BE49-F238E27FC236}">
                  <a16:creationId xmlns:a16="http://schemas.microsoft.com/office/drawing/2014/main" id="{F893DF27-E557-6E4D-B138-E7E592288E0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23528" y="3240360"/>
              <a:ext cx="2952328" cy="3318222"/>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Related image">
              <a:extLst>
                <a:ext uri="{FF2B5EF4-FFF2-40B4-BE49-F238E27FC236}">
                  <a16:creationId xmlns:a16="http://schemas.microsoft.com/office/drawing/2014/main" id="{1EEA66B2-78DF-364C-A874-5F9AD8F7D3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43608" y="3403700"/>
              <a:ext cx="2134825" cy="299154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9244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F933CB2-C37D-C34C-AC36-60F9DBC6A5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50268" y="0"/>
            <a:ext cx="4843463" cy="6858000"/>
          </a:xfrm>
          <a:prstGeom prst="rect">
            <a:avLst/>
          </a:prstGeom>
        </p:spPr>
      </p:pic>
    </p:spTree>
    <p:extLst>
      <p:ext uri="{BB962C8B-B14F-4D97-AF65-F5344CB8AC3E}">
        <p14:creationId xmlns:p14="http://schemas.microsoft.com/office/powerpoint/2010/main" val="429771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71500" y="404664"/>
            <a:ext cx="8001000" cy="914400"/>
          </a:xfrm>
        </p:spPr>
        <p:txBody>
          <a:bodyPr/>
          <a:lstStyle/>
          <a:p>
            <a:r>
              <a:rPr lang="es-ES" b="1">
                <a:solidFill>
                  <a:schemeClr val="bg1"/>
                </a:solidFill>
              </a:rPr>
              <a:t>Facebook</a:t>
            </a:r>
            <a:endParaRPr lang="es-ES" b="1" dirty="0">
              <a:solidFill>
                <a:schemeClr val="bg1"/>
              </a:solidFill>
            </a:endParaRPr>
          </a:p>
        </p:txBody>
      </p:sp>
      <p:pic>
        <p:nvPicPr>
          <p:cNvPr id="22533" name="Picture 5" descr="C:\Users\Monte Cyr\Documents\Discipleship\Logos\Facebook.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6200000">
            <a:off x="-1191996" y="2365514"/>
            <a:ext cx="5024568" cy="149757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2008" y="6228601"/>
            <a:ext cx="9036496" cy="400110"/>
          </a:xfrm>
          <a:prstGeom prst="rect">
            <a:avLst/>
          </a:prstGeom>
          <a:noFill/>
        </p:spPr>
        <p:txBody>
          <a:bodyPr wrap="square" rtlCol="0">
            <a:spAutoFit/>
          </a:bodyPr>
          <a:lstStyle/>
          <a:p>
            <a:pPr algn="ctr"/>
            <a:r>
              <a:rPr lang="en-US" sz="2000" b="1" dirty="0" err="1"/>
              <a:t>www.facebook.com</a:t>
            </a:r>
            <a:r>
              <a:rPr lang="en-US" sz="2000" b="1" dirty="0"/>
              <a:t>/</a:t>
            </a:r>
            <a:r>
              <a:rPr lang="en-US" sz="2000" b="1" dirty="0" err="1"/>
              <a:t>Région</a:t>
            </a:r>
            <a:r>
              <a:rPr lang="en-US" sz="2000" b="1" dirty="0"/>
              <a:t> </a:t>
            </a:r>
            <a:r>
              <a:rPr lang="en-US" sz="2000" b="1" dirty="0" err="1"/>
              <a:t>MésoAmérique</a:t>
            </a:r>
            <a:r>
              <a:rPr lang="en-US" sz="2000" b="1" dirty="0"/>
              <a:t> la Formation des Disciples</a:t>
            </a:r>
          </a:p>
        </p:txBody>
      </p:sp>
      <p:pic>
        <p:nvPicPr>
          <p:cNvPr id="5" name="Picture 4">
            <a:extLst>
              <a:ext uri="{FF2B5EF4-FFF2-40B4-BE49-F238E27FC236}">
                <a16:creationId xmlns:a16="http://schemas.microsoft.com/office/drawing/2014/main" id="{0CC77AC0-EFED-4543-9215-22F15BC5FC1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42782" y="0"/>
            <a:ext cx="3744416" cy="6228602"/>
          </a:xfrm>
          <a:prstGeom prst="rect">
            <a:avLst/>
          </a:prstGeom>
        </p:spPr>
      </p:pic>
    </p:spTree>
    <p:extLst>
      <p:ext uri="{BB962C8B-B14F-4D97-AF65-F5344CB8AC3E}">
        <p14:creationId xmlns:p14="http://schemas.microsoft.com/office/powerpoint/2010/main" val="3309136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6" descr="Related image">
            <a:extLst>
              <a:ext uri="{FF2B5EF4-FFF2-40B4-BE49-F238E27FC236}">
                <a16:creationId xmlns:a16="http://schemas.microsoft.com/office/drawing/2014/main" id="{498B5A24-4B12-0A47-A569-CC0D0943D92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5760" y="1412776"/>
            <a:ext cx="8892480" cy="3509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791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05545"/>
            <a:ext cx="9144000" cy="507831"/>
          </a:xfrm>
          <a:prstGeom prst="rect">
            <a:avLst/>
          </a:prstGeom>
          <a:noFill/>
        </p:spPr>
        <p:txBody>
          <a:bodyPr wrap="square" rtlCol="0">
            <a:spAutoFit/>
          </a:bodyPr>
          <a:lstStyle/>
          <a:p>
            <a:pPr algn="ctr"/>
            <a:r>
              <a:rPr lang="en-US" sz="2700" b="1" dirty="0" err="1">
                <a:solidFill>
                  <a:srgbClr val="00B0F0"/>
                </a:solidFill>
              </a:rPr>
              <a:t>MedfdiRessources.mesoamericaregion.org</a:t>
            </a:r>
            <a:endParaRPr lang="en-US" sz="2700" b="1" dirty="0">
              <a:solidFill>
                <a:srgbClr val="00B0F0"/>
              </a:solidFill>
            </a:endParaRPr>
          </a:p>
        </p:txBody>
      </p:sp>
      <p:pic>
        <p:nvPicPr>
          <p:cNvPr id="5" name="Picture 4">
            <a:extLst>
              <a:ext uri="{FF2B5EF4-FFF2-40B4-BE49-F238E27FC236}">
                <a16:creationId xmlns:a16="http://schemas.microsoft.com/office/drawing/2014/main" id="{2F4F30CE-F73C-BF4D-9C10-B7D43F4CC4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91680" y="58090"/>
            <a:ext cx="5760640" cy="6247455"/>
          </a:xfrm>
          <a:prstGeom prst="rect">
            <a:avLst/>
          </a:prstGeom>
        </p:spPr>
      </p:pic>
    </p:spTree>
    <p:extLst>
      <p:ext uri="{BB962C8B-B14F-4D97-AF65-F5344CB8AC3E}">
        <p14:creationId xmlns:p14="http://schemas.microsoft.com/office/powerpoint/2010/main" val="553968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518160-8D37-F946-8527-9F9C3E0532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47664" y="88347"/>
            <a:ext cx="5832648" cy="6681306"/>
          </a:xfrm>
          <a:prstGeom prst="rect">
            <a:avLst/>
          </a:prstGeom>
        </p:spPr>
      </p:pic>
    </p:spTree>
    <p:extLst>
      <p:ext uri="{BB962C8B-B14F-4D97-AF65-F5344CB8AC3E}">
        <p14:creationId xmlns:p14="http://schemas.microsoft.com/office/powerpoint/2010/main" val="4098865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716" y="417271"/>
            <a:ext cx="8942568" cy="5820041"/>
          </a:xfrm>
        </p:spPr>
        <p:txBody>
          <a:bodyPr>
            <a:noAutofit/>
          </a:bodyPr>
          <a:lstStyle/>
          <a:p>
            <a:pPr marL="0" indent="0">
              <a:buNone/>
            </a:pPr>
            <a:r>
              <a:rPr lang="fr-FR" b="1" dirty="0">
                <a:solidFill>
                  <a:srgbClr val="FFFF00"/>
                </a:solidFill>
              </a:rPr>
              <a:t>THE MISSION OF SDMI </a:t>
            </a:r>
            <a:r>
              <a:rPr lang="fr-FR" b="1" dirty="0" err="1">
                <a:solidFill>
                  <a:srgbClr val="FFFF00"/>
                </a:solidFill>
              </a:rPr>
              <a:t>is</a:t>
            </a:r>
            <a:r>
              <a:rPr lang="fr-FR" b="1" dirty="0">
                <a:solidFill>
                  <a:srgbClr val="FFFF00"/>
                </a:solidFill>
              </a:rPr>
              <a:t> …</a:t>
            </a:r>
          </a:p>
          <a:p>
            <a:pPr marL="0" indent="0">
              <a:spcAft>
                <a:spcPts val="1200"/>
              </a:spcAft>
              <a:buNone/>
            </a:pPr>
            <a:r>
              <a:rPr lang="fr-FR" b="1" dirty="0"/>
              <a:t>LA MISSION DU MEDFDI ...</a:t>
            </a:r>
          </a:p>
          <a:p>
            <a:pPr marL="342900" indent="-342900">
              <a:spcAft>
                <a:spcPts val="1200"/>
              </a:spcAft>
              <a:buSzPct val="100000"/>
              <a:buFont typeface="Arial" panose="020B0604020202020204" pitchFamily="34" charset="0"/>
              <a:buChar char="•"/>
            </a:pPr>
            <a:r>
              <a:rPr lang="en-US" sz="2400" dirty="0">
                <a:solidFill>
                  <a:srgbClr val="FFFF00"/>
                </a:solidFill>
              </a:rPr>
              <a:t>Not just making disciples, but making</a:t>
            </a:r>
            <a:r>
              <a:rPr lang="en-US" sz="2400" b="1" dirty="0">
                <a:solidFill>
                  <a:srgbClr val="FFFF00"/>
                </a:solidFill>
              </a:rPr>
              <a:t> DISCIPLE-MAKERS</a:t>
            </a:r>
            <a:br>
              <a:rPr lang="en-US" sz="2400" dirty="0">
                <a:solidFill>
                  <a:srgbClr val="FFFF00"/>
                </a:solidFill>
              </a:rPr>
            </a:br>
            <a:r>
              <a:rPr lang="fr-FR" dirty="0"/>
              <a:t>Il ne s'agit pas seulement de faire des disciples, mais de faire des </a:t>
            </a:r>
            <a:r>
              <a:rPr lang="fr-FR" b="1" u="sng" dirty="0"/>
              <a:t>FAISEURS DE DISCIPLES</a:t>
            </a:r>
            <a:endParaRPr lang="fr-FR" u="sng" dirty="0"/>
          </a:p>
          <a:p>
            <a:pPr marL="342900" indent="-342900">
              <a:spcAft>
                <a:spcPts val="1200"/>
              </a:spcAft>
              <a:buSzPct val="100000"/>
              <a:buFont typeface="Arial" panose="020B0604020202020204" pitchFamily="34" charset="0"/>
              <a:buChar char="•"/>
            </a:pPr>
            <a:r>
              <a:rPr lang="en-US" dirty="0">
                <a:solidFill>
                  <a:srgbClr val="FFFF00"/>
                </a:solidFill>
              </a:rPr>
              <a:t>Not just leadership development, but </a:t>
            </a:r>
            <a:r>
              <a:rPr lang="en-US" b="1" dirty="0">
                <a:solidFill>
                  <a:srgbClr val="FFFF00"/>
                </a:solidFill>
              </a:rPr>
              <a:t>DISCIPLING LEADERS</a:t>
            </a:r>
            <a:br>
              <a:rPr lang="en-US" dirty="0"/>
            </a:br>
            <a:r>
              <a:rPr lang="fr-FR" dirty="0"/>
              <a:t>Ce ne sont pas seulement des leaders en développement, mais des entrainements </a:t>
            </a:r>
            <a:r>
              <a:rPr lang="fr-FR" u="sng" dirty="0"/>
              <a:t>DE </a:t>
            </a:r>
            <a:r>
              <a:rPr lang="fr-FR" b="1" u="sng" dirty="0"/>
              <a:t>LEADERS</a:t>
            </a:r>
            <a:endParaRPr lang="fr-FR" u="sng" dirty="0"/>
          </a:p>
          <a:p>
            <a:pPr marL="342900" indent="-342900">
              <a:spcAft>
                <a:spcPts val="1200"/>
              </a:spcAft>
              <a:buSzPct val="100000"/>
              <a:buFont typeface="Arial" panose="020B0604020202020204" pitchFamily="34" charset="0"/>
              <a:buChar char="•"/>
            </a:pPr>
            <a:r>
              <a:rPr lang="en-US" dirty="0">
                <a:solidFill>
                  <a:srgbClr val="FFFF00"/>
                </a:solidFill>
              </a:rPr>
              <a:t>Not just pastoral service, but </a:t>
            </a:r>
            <a:r>
              <a:rPr lang="en-US" b="1" dirty="0">
                <a:solidFill>
                  <a:srgbClr val="FFFF00"/>
                </a:solidFill>
              </a:rPr>
              <a:t>LAY MINISTRY</a:t>
            </a:r>
            <a:br>
              <a:rPr lang="en-US" dirty="0"/>
            </a:br>
            <a:r>
              <a:rPr lang="fr-FR" dirty="0"/>
              <a:t>Ce n’est pas seulement pour souligner le ministère pastoral, mais le </a:t>
            </a:r>
            <a:r>
              <a:rPr lang="fr-FR" b="1" u="sng" dirty="0"/>
              <a:t>MINISTÈRE LAÏQUE</a:t>
            </a:r>
            <a:endParaRPr lang="fr-FR" u="sng" dirty="0"/>
          </a:p>
        </p:txBody>
      </p:sp>
      <p:pic>
        <p:nvPicPr>
          <p:cNvPr id="4" name="Picture 3">
            <a:extLst>
              <a:ext uri="{FF2B5EF4-FFF2-40B4-BE49-F238E27FC236}">
                <a16:creationId xmlns:a16="http://schemas.microsoft.com/office/drawing/2014/main" id="{B8EBEEBE-6A88-0942-9D7E-3A0095B5EE2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7236296" y="188640"/>
            <a:ext cx="1343158" cy="1301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718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arn(inVertical)">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arn(inVertical)">
                                      <p:cBhvr>
                                        <p:cTn id="2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716" y="188640"/>
            <a:ext cx="8942568" cy="5820041"/>
          </a:xfrm>
        </p:spPr>
        <p:txBody>
          <a:bodyPr>
            <a:noAutofit/>
          </a:bodyPr>
          <a:lstStyle/>
          <a:p>
            <a:pPr marL="0" indent="0">
              <a:buNone/>
            </a:pPr>
            <a:r>
              <a:rPr lang="fr-FR" b="1" dirty="0">
                <a:solidFill>
                  <a:srgbClr val="FFFF00"/>
                </a:solidFill>
              </a:rPr>
              <a:t>THE MISSION OF SDMI </a:t>
            </a:r>
            <a:r>
              <a:rPr lang="fr-FR" b="1" dirty="0" err="1">
                <a:solidFill>
                  <a:srgbClr val="FFFF00"/>
                </a:solidFill>
              </a:rPr>
              <a:t>is</a:t>
            </a:r>
            <a:r>
              <a:rPr lang="fr-FR" b="1" dirty="0">
                <a:solidFill>
                  <a:srgbClr val="FFFF00"/>
                </a:solidFill>
              </a:rPr>
              <a:t> …</a:t>
            </a:r>
          </a:p>
          <a:p>
            <a:pPr marL="0" indent="0">
              <a:spcAft>
                <a:spcPts val="1200"/>
              </a:spcAft>
              <a:buNone/>
            </a:pPr>
            <a:r>
              <a:rPr lang="fr-FR" b="1" dirty="0"/>
              <a:t>LA MISSION DU MEDFDI ...</a:t>
            </a:r>
          </a:p>
          <a:p>
            <a:pPr marL="342900" indent="-342900">
              <a:spcAft>
                <a:spcPts val="1200"/>
              </a:spcAft>
              <a:buSzPct val="100000"/>
              <a:buFont typeface="Arial" panose="020B0604020202020204" pitchFamily="34" charset="0"/>
              <a:buChar char="•"/>
            </a:pPr>
            <a:r>
              <a:rPr lang="en-US" dirty="0">
                <a:solidFill>
                  <a:srgbClr val="FFFF00"/>
                </a:solidFill>
              </a:rPr>
              <a:t>Not just for adults, but for </a:t>
            </a:r>
            <a:r>
              <a:rPr lang="en-US" b="1" dirty="0">
                <a:solidFill>
                  <a:srgbClr val="FFFF00"/>
                </a:solidFill>
              </a:rPr>
              <a:t>EVERY AGE</a:t>
            </a:r>
            <a:br>
              <a:rPr lang="en-US" b="1" dirty="0"/>
            </a:br>
            <a:r>
              <a:rPr lang="fr-FR" dirty="0"/>
              <a:t>Ce n’est pas seulement pour les adultes, mais pour </a:t>
            </a:r>
            <a:r>
              <a:rPr lang="fr-FR" b="1" u="sng" dirty="0"/>
              <a:t>TOUS LES ÂGES</a:t>
            </a:r>
          </a:p>
          <a:p>
            <a:pPr marL="342900" indent="-342900">
              <a:spcAft>
                <a:spcPts val="1200"/>
              </a:spcAft>
              <a:buSzPct val="100000"/>
              <a:buFont typeface="Arial" panose="020B0604020202020204" pitchFamily="34" charset="0"/>
              <a:buChar char="•"/>
            </a:pPr>
            <a:r>
              <a:rPr lang="en-US" dirty="0">
                <a:solidFill>
                  <a:srgbClr val="FFFF00"/>
                </a:solidFill>
              </a:rPr>
              <a:t>Not just for the church, but for </a:t>
            </a:r>
            <a:r>
              <a:rPr lang="en-US" b="1" dirty="0">
                <a:solidFill>
                  <a:srgbClr val="FFFF00"/>
                </a:solidFill>
              </a:rPr>
              <a:t>THE LOST</a:t>
            </a:r>
            <a:br>
              <a:rPr lang="en-US" b="1" dirty="0"/>
            </a:br>
            <a:r>
              <a:rPr lang="fr-FR" dirty="0"/>
              <a:t>Ce n’est pas seulement pour l’église, mais pour les </a:t>
            </a:r>
            <a:r>
              <a:rPr lang="fr-FR" b="1" u="sng" dirty="0"/>
              <a:t>PERDU</a:t>
            </a:r>
            <a:r>
              <a:rPr lang="fr-FR" b="1" dirty="0"/>
              <a:t>S</a:t>
            </a:r>
            <a:endParaRPr lang="fr-FR" dirty="0"/>
          </a:p>
          <a:p>
            <a:pPr marL="342900" indent="-342900">
              <a:spcAft>
                <a:spcPts val="1200"/>
              </a:spcAft>
              <a:buSzPct val="100000"/>
              <a:buFont typeface="Arial" panose="020B0604020202020204" pitchFamily="34" charset="0"/>
              <a:buChar char="•"/>
            </a:pPr>
            <a:r>
              <a:rPr lang="en-US" dirty="0">
                <a:solidFill>
                  <a:srgbClr val="FFFF00"/>
                </a:solidFill>
              </a:rPr>
              <a:t>Not just for a season, but for </a:t>
            </a:r>
            <a:r>
              <a:rPr lang="en-US" b="1" dirty="0">
                <a:solidFill>
                  <a:srgbClr val="FFFF00"/>
                </a:solidFill>
              </a:rPr>
              <a:t>A LIFETIME</a:t>
            </a:r>
            <a:br>
              <a:rPr lang="en-US" b="1" dirty="0"/>
            </a:br>
            <a:r>
              <a:rPr lang="fr-FR" dirty="0"/>
              <a:t>Ce n’est pas seulement pour un temps, mais pour </a:t>
            </a:r>
            <a:r>
              <a:rPr lang="fr-FR" b="1" u="sng" dirty="0"/>
              <a:t>TOUTE LA VIE</a:t>
            </a:r>
            <a:endParaRPr lang="fr-FR" u="sng" dirty="0"/>
          </a:p>
          <a:p>
            <a:pPr marL="342900" indent="-342900">
              <a:buSzPct val="100000"/>
              <a:buFont typeface="Arial" panose="020B0604020202020204" pitchFamily="34" charset="0"/>
              <a:buChar char="•"/>
            </a:pPr>
            <a:r>
              <a:rPr lang="en-US" dirty="0">
                <a:solidFill>
                  <a:srgbClr val="FFFF00"/>
                </a:solidFill>
              </a:rPr>
              <a:t>Not just doing, but </a:t>
            </a:r>
            <a:r>
              <a:rPr lang="en-US" b="1" dirty="0">
                <a:solidFill>
                  <a:srgbClr val="FFFF00"/>
                </a:solidFill>
              </a:rPr>
              <a:t>BEING</a:t>
            </a:r>
            <a:br>
              <a:rPr lang="en-US" b="1" dirty="0"/>
            </a:br>
            <a:r>
              <a:rPr lang="fr-FR" dirty="0"/>
              <a:t>Ce n’est pas seulement faire, mais </a:t>
            </a:r>
            <a:r>
              <a:rPr lang="fr-FR" b="1" u="sng" dirty="0"/>
              <a:t>ÊTRE</a:t>
            </a:r>
            <a:r>
              <a:rPr lang="en-US" u="sng" dirty="0"/>
              <a:t> </a:t>
            </a:r>
          </a:p>
        </p:txBody>
      </p:sp>
      <p:pic>
        <p:nvPicPr>
          <p:cNvPr id="4" name="Picture 3">
            <a:extLst>
              <a:ext uri="{FF2B5EF4-FFF2-40B4-BE49-F238E27FC236}">
                <a16:creationId xmlns:a16="http://schemas.microsoft.com/office/drawing/2014/main" id="{ED9996A9-996A-744A-A5D8-BBA0B5D30F8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7236296" y="188640"/>
            <a:ext cx="1343158" cy="1301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835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Vertic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arn(inVertic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9DF0BCF-5099-B643-BDDE-30D6399C6CF9}"/>
              </a:ext>
            </a:extLst>
          </p:cNvPr>
          <p:cNvGrpSpPr/>
          <p:nvPr/>
        </p:nvGrpSpPr>
        <p:grpSpPr>
          <a:xfrm>
            <a:off x="2267744" y="1628801"/>
            <a:ext cx="4248472" cy="3672408"/>
            <a:chOff x="3123657" y="2420888"/>
            <a:chExt cx="2880320" cy="2536715"/>
          </a:xfrm>
        </p:grpSpPr>
        <p:pic>
          <p:nvPicPr>
            <p:cNvPr id="2" name="Picture 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203848" y="2420888"/>
              <a:ext cx="2736304" cy="2536715"/>
            </a:xfrm>
            <a:prstGeom prst="rect">
              <a:avLst/>
            </a:prstGeom>
          </p:spPr>
        </p:pic>
        <p:sp>
          <p:nvSpPr>
            <p:cNvPr id="6" name="TextBox 5"/>
            <p:cNvSpPr txBox="1"/>
            <p:nvPr/>
          </p:nvSpPr>
          <p:spPr>
            <a:xfrm>
              <a:off x="3123657" y="2968022"/>
              <a:ext cx="2880320" cy="1254320"/>
            </a:xfrm>
            <a:prstGeom prst="rect">
              <a:avLst/>
            </a:prstGeom>
            <a:noFill/>
          </p:spPr>
          <p:txBody>
            <a:bodyPr wrap="square" rtlCol="0">
              <a:spAutoFit/>
            </a:bodyPr>
            <a:lstStyle/>
            <a:p>
              <a:pPr algn="ctr"/>
              <a:r>
                <a:rPr lang="fr-FR" dirty="0"/>
                <a:t>Disciples semblables à Christ qui entrainent </a:t>
              </a:r>
              <a:br>
                <a:rPr lang="fr-FR" dirty="0"/>
              </a:br>
              <a:r>
                <a:rPr lang="fr-FR" dirty="0"/>
                <a:t>des autres </a:t>
              </a:r>
              <a:br>
                <a:rPr lang="fr-FR" dirty="0"/>
              </a:br>
              <a:r>
                <a:rPr lang="fr-FR" dirty="0"/>
                <a:t>disciples</a:t>
              </a:r>
              <a:endParaRPr lang="en-US" sz="6600" dirty="0">
                <a:ea typeface="Arial" charset="0"/>
                <a:cs typeface="Arial" charset="0"/>
              </a:endParaRPr>
            </a:p>
          </p:txBody>
        </p:sp>
      </p:grpSp>
      <p:grpSp>
        <p:nvGrpSpPr>
          <p:cNvPr id="7" name="Group 6">
            <a:extLst>
              <a:ext uri="{FF2B5EF4-FFF2-40B4-BE49-F238E27FC236}">
                <a16:creationId xmlns:a16="http://schemas.microsoft.com/office/drawing/2014/main" id="{75B91A48-E6FE-BF44-9D83-CC7383893CBD}"/>
              </a:ext>
            </a:extLst>
          </p:cNvPr>
          <p:cNvGrpSpPr/>
          <p:nvPr/>
        </p:nvGrpSpPr>
        <p:grpSpPr>
          <a:xfrm>
            <a:off x="3491880" y="44624"/>
            <a:ext cx="1800200" cy="1800200"/>
            <a:chOff x="3491880" y="44624"/>
            <a:chExt cx="1800200" cy="1800200"/>
          </a:xfrm>
        </p:grpSpPr>
        <p:sp>
          <p:nvSpPr>
            <p:cNvPr id="4" name="Up Arrow 3"/>
            <p:cNvSpPr/>
            <p:nvPr/>
          </p:nvSpPr>
          <p:spPr>
            <a:xfrm>
              <a:off x="3995936" y="733613"/>
              <a:ext cx="792088" cy="1111211"/>
            </a:xfrm>
            <a:prstGeom prst="upArrow">
              <a:avLst/>
            </a:prstGeom>
            <a:gradFill>
              <a:gsLst>
                <a:gs pos="0">
                  <a:schemeClr val="bg1">
                    <a:lumMod val="95000"/>
                    <a:lumOff val="5000"/>
                  </a:schemeClr>
                </a:gs>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491880" y="44624"/>
              <a:ext cx="1800200" cy="830997"/>
            </a:xfrm>
            <a:prstGeom prst="rect">
              <a:avLst/>
            </a:prstGeom>
            <a:noFill/>
          </p:spPr>
          <p:txBody>
            <a:bodyPr wrap="square" rtlCol="0">
              <a:spAutoFit/>
            </a:bodyPr>
            <a:lstStyle/>
            <a:p>
              <a:pPr algn="ctr"/>
              <a:r>
                <a:rPr lang="fr-FR" sz="4800" b="1" dirty="0"/>
                <a:t>Dieu</a:t>
              </a:r>
              <a:r>
                <a:rPr lang="en-US" sz="4000" dirty="0"/>
                <a:t> </a:t>
              </a:r>
              <a:endParaRPr lang="en-US" sz="4000" b="1" u="sng" dirty="0">
                <a:solidFill>
                  <a:srgbClr val="FFFF00"/>
                </a:solidFill>
              </a:endParaRPr>
            </a:p>
          </p:txBody>
        </p:sp>
      </p:grpSp>
      <p:grpSp>
        <p:nvGrpSpPr>
          <p:cNvPr id="5" name="Group 4">
            <a:extLst>
              <a:ext uri="{FF2B5EF4-FFF2-40B4-BE49-F238E27FC236}">
                <a16:creationId xmlns:a16="http://schemas.microsoft.com/office/drawing/2014/main" id="{3F7C5F8E-4000-724E-8403-A081DB6E2095}"/>
              </a:ext>
            </a:extLst>
          </p:cNvPr>
          <p:cNvGrpSpPr/>
          <p:nvPr/>
        </p:nvGrpSpPr>
        <p:grpSpPr>
          <a:xfrm>
            <a:off x="2915816" y="5445224"/>
            <a:ext cx="2808312" cy="1407061"/>
            <a:chOff x="2915816" y="5445224"/>
            <a:chExt cx="2808312" cy="1407061"/>
          </a:xfrm>
        </p:grpSpPr>
        <p:sp>
          <p:nvSpPr>
            <p:cNvPr id="19" name="Up Arrow 18"/>
            <p:cNvSpPr/>
            <p:nvPr/>
          </p:nvSpPr>
          <p:spPr>
            <a:xfrm rot="10800000">
              <a:off x="4139952" y="5445224"/>
              <a:ext cx="576064" cy="772924"/>
            </a:xfrm>
            <a:prstGeom prst="upArrow">
              <a:avLst/>
            </a:prstGeom>
            <a:gradFill>
              <a:gsLst>
                <a:gs pos="0">
                  <a:schemeClr val="bg1">
                    <a:lumMod val="95000"/>
                    <a:lumOff val="5000"/>
                  </a:schemeClr>
                </a:gs>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915816" y="6021288"/>
              <a:ext cx="2808312" cy="830997"/>
            </a:xfrm>
            <a:prstGeom prst="rect">
              <a:avLst/>
            </a:prstGeom>
            <a:noFill/>
          </p:spPr>
          <p:txBody>
            <a:bodyPr wrap="square" rtlCol="0">
              <a:spAutoFit/>
            </a:bodyPr>
            <a:lstStyle/>
            <a:p>
              <a:pPr algn="ctr"/>
              <a:r>
                <a:rPr lang="fr-FR" sz="4000" b="1" dirty="0"/>
                <a:t>Les autres</a:t>
              </a:r>
              <a:r>
                <a:rPr lang="en-US" sz="4800" b="1" dirty="0"/>
                <a:t> </a:t>
              </a:r>
              <a:endParaRPr lang="en-US" sz="4800" b="1" u="sng" dirty="0">
                <a:solidFill>
                  <a:srgbClr val="FFFF00"/>
                </a:solidFill>
              </a:endParaRPr>
            </a:p>
          </p:txBody>
        </p:sp>
      </p:grpSp>
    </p:spTree>
    <p:extLst>
      <p:ext uri="{BB962C8B-B14F-4D97-AF65-F5344CB8AC3E}">
        <p14:creationId xmlns:p14="http://schemas.microsoft.com/office/powerpoint/2010/main" val="2945084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39552" y="188640"/>
            <a:ext cx="8001000" cy="914400"/>
          </a:xfrm>
        </p:spPr>
        <p:txBody>
          <a:bodyPr>
            <a:normAutofit/>
          </a:bodyPr>
          <a:lstStyle/>
          <a:p>
            <a:r>
              <a:rPr lang="fr-FR" dirty="0">
                <a:solidFill>
                  <a:schemeClr val="tx1"/>
                </a:solidFill>
                <a:effectLst/>
                <a:latin typeface="Arial" panose="020B0604020202020204" pitchFamily="34" charset="0"/>
                <a:cs typeface="Arial" panose="020B0604020202020204" pitchFamily="34" charset="0"/>
              </a:rPr>
              <a:t>OÙ VA LE MEDFDI?</a:t>
            </a:r>
            <a:r>
              <a:rPr lang="en-US" sz="4400" dirty="0">
                <a:solidFill>
                  <a:schemeClr val="tx1"/>
                </a:solidFill>
                <a:effectLst/>
                <a:latin typeface="Arial" panose="020B0604020202020204" pitchFamily="34" charset="0"/>
                <a:cs typeface="Arial" panose="020B0604020202020204" pitchFamily="34" charset="0"/>
              </a:rPr>
              <a:t> </a:t>
            </a:r>
            <a:endParaRPr lang="es-ES" sz="4400" dirty="0">
              <a:solidFill>
                <a:schemeClr val="tx1"/>
              </a:solidFill>
              <a:latin typeface="Arial" panose="020B0604020202020204" pitchFamily="34" charset="0"/>
              <a:ea typeface="Arial" charset="0"/>
              <a:cs typeface="Arial" panose="020B0604020202020204" pitchFamily="34" charset="0"/>
            </a:endParaRPr>
          </a:p>
        </p:txBody>
      </p:sp>
      <p:pic>
        <p:nvPicPr>
          <p:cNvPr id="2050" name="Picture 2" descr="Image result for WHICH WAY?">
            <a:extLst>
              <a:ext uri="{FF2B5EF4-FFF2-40B4-BE49-F238E27FC236}">
                <a16:creationId xmlns:a16="http://schemas.microsoft.com/office/drawing/2014/main" id="{603FDB03-7482-C54A-97F2-D141D9C4020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1124744"/>
            <a:ext cx="8282527" cy="55172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147917D-8218-3643-946D-F0EFDB27D893}"/>
              </a:ext>
            </a:extLst>
          </p:cNvPr>
          <p:cNvSpPr txBox="1"/>
          <p:nvPr/>
        </p:nvSpPr>
        <p:spPr>
          <a:xfrm>
            <a:off x="395536" y="1268760"/>
            <a:ext cx="8282527" cy="2062103"/>
          </a:xfrm>
          <a:prstGeom prst="rect">
            <a:avLst/>
          </a:prstGeom>
          <a:noFill/>
        </p:spPr>
        <p:txBody>
          <a:bodyPr wrap="square" rtlCol="0">
            <a:spAutoFit/>
          </a:bodyPr>
          <a:lstStyle/>
          <a:p>
            <a:pPr algn="ctr"/>
            <a:r>
              <a:rPr lang="es-ES" sz="3600" b="1" dirty="0">
                <a:latin typeface="Aachen Std Bold" panose="02040906030706050204" pitchFamily="18" charset="0"/>
              </a:rPr>
              <a:t>1. </a:t>
            </a:r>
            <a:r>
              <a:rPr lang="es-ES" b="1" dirty="0" err="1">
                <a:solidFill>
                  <a:srgbClr val="FFFF00"/>
                </a:solidFill>
                <a:latin typeface="Aachen Std Bold" panose="02040906030706050204" pitchFamily="18" charset="0"/>
              </a:rPr>
              <a:t>Making</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Christ-like</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Disciples</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through</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many</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different</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avenues</a:t>
            </a:r>
            <a:r>
              <a:rPr lang="es-ES" b="1" dirty="0">
                <a:solidFill>
                  <a:srgbClr val="FFFF00"/>
                </a:solidFill>
                <a:latin typeface="Aachen Std Bold" panose="02040906030706050204" pitchFamily="18" charset="0"/>
              </a:rPr>
              <a:t>. </a:t>
            </a:r>
            <a:br>
              <a:rPr lang="es-ES" b="1" dirty="0">
                <a:latin typeface="Aachen Std Bold" panose="02040906030706050204" pitchFamily="18" charset="0"/>
              </a:rPr>
            </a:br>
            <a:r>
              <a:rPr lang="fr-FR" dirty="0">
                <a:latin typeface="Aachen Std Bold" panose="02040906030706050204" pitchFamily="18" charset="0"/>
              </a:rPr>
              <a:t>Faire des disciples semblables au Christ de nombreuses façons différentes.</a:t>
            </a:r>
            <a:r>
              <a:rPr lang="en-US" sz="3600" dirty="0">
                <a:latin typeface="Aachen Std Bold" panose="02040906030706050204" pitchFamily="18" charset="0"/>
              </a:rPr>
              <a:t> </a:t>
            </a:r>
            <a:endParaRPr lang="en-US" sz="3600" b="1" dirty="0">
              <a:latin typeface="Aachen Std Bold" panose="02040906030706050204" pitchFamily="18" charset="0"/>
            </a:endParaRPr>
          </a:p>
        </p:txBody>
      </p:sp>
      <p:pic>
        <p:nvPicPr>
          <p:cNvPr id="4" name="Picture 3">
            <a:extLst>
              <a:ext uri="{FF2B5EF4-FFF2-40B4-BE49-F238E27FC236}">
                <a16:creationId xmlns:a16="http://schemas.microsoft.com/office/drawing/2014/main" id="{4B2EF9A7-2110-F048-969A-1BFF0E02430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4998" y="3717032"/>
            <a:ext cx="3296922" cy="2515461"/>
          </a:xfrm>
          <a:prstGeom prst="rect">
            <a:avLst/>
          </a:prstGeom>
        </p:spPr>
      </p:pic>
    </p:spTree>
    <p:extLst>
      <p:ext uri="{BB962C8B-B14F-4D97-AF65-F5344CB8AC3E}">
        <p14:creationId xmlns:p14="http://schemas.microsoft.com/office/powerpoint/2010/main" val="2201659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39552" y="188640"/>
            <a:ext cx="8001000" cy="914400"/>
          </a:xfrm>
        </p:spPr>
        <p:txBody>
          <a:bodyPr>
            <a:normAutofit/>
          </a:bodyPr>
          <a:lstStyle/>
          <a:p>
            <a:r>
              <a:rPr lang="fr-FR" sz="4400" dirty="0">
                <a:solidFill>
                  <a:schemeClr val="tx1"/>
                </a:solidFill>
                <a:effectLst/>
                <a:latin typeface="Arial" panose="020B0604020202020204" pitchFamily="34" charset="0"/>
                <a:cs typeface="Arial" panose="020B0604020202020204" pitchFamily="34" charset="0"/>
              </a:rPr>
              <a:t>OÙ VA LE MEDFDI?</a:t>
            </a:r>
            <a:r>
              <a:rPr lang="en-US" sz="4800" dirty="0">
                <a:solidFill>
                  <a:schemeClr val="tx1"/>
                </a:solidFill>
                <a:effectLst/>
                <a:latin typeface="Arial" panose="020B0604020202020204" pitchFamily="34" charset="0"/>
                <a:cs typeface="Arial" panose="020B0604020202020204" pitchFamily="34" charset="0"/>
              </a:rPr>
              <a:t> </a:t>
            </a:r>
            <a:endParaRPr lang="es-ES" sz="4400" dirty="0">
              <a:solidFill>
                <a:schemeClr val="tx1"/>
              </a:solidFill>
              <a:latin typeface="Arial" charset="0"/>
              <a:ea typeface="Arial" charset="0"/>
              <a:cs typeface="Arial" charset="0"/>
            </a:endParaRPr>
          </a:p>
        </p:txBody>
      </p:sp>
      <p:pic>
        <p:nvPicPr>
          <p:cNvPr id="2050" name="Picture 2" descr="Image result for WHICH WAY?">
            <a:extLst>
              <a:ext uri="{FF2B5EF4-FFF2-40B4-BE49-F238E27FC236}">
                <a16:creationId xmlns:a16="http://schemas.microsoft.com/office/drawing/2014/main" id="{603FDB03-7482-C54A-97F2-D141D9C4020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1124744"/>
            <a:ext cx="8282527" cy="55172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147917D-8218-3643-946D-F0EFDB27D893}"/>
              </a:ext>
            </a:extLst>
          </p:cNvPr>
          <p:cNvSpPr txBox="1"/>
          <p:nvPr/>
        </p:nvSpPr>
        <p:spPr>
          <a:xfrm>
            <a:off x="395536" y="1052736"/>
            <a:ext cx="8282527" cy="2723823"/>
          </a:xfrm>
          <a:prstGeom prst="rect">
            <a:avLst/>
          </a:prstGeom>
          <a:noFill/>
        </p:spPr>
        <p:txBody>
          <a:bodyPr wrap="square" rtlCol="0">
            <a:spAutoFit/>
          </a:bodyPr>
          <a:lstStyle/>
          <a:p>
            <a:pPr algn="ctr"/>
            <a:r>
              <a:rPr lang="es-ES" sz="3600" b="1" dirty="0">
                <a:latin typeface="Aachen Std Bold" panose="02040906030706050204" pitchFamily="18" charset="0"/>
              </a:rPr>
              <a:t>2. </a:t>
            </a:r>
            <a:r>
              <a:rPr lang="es-ES" sz="2300" b="1" dirty="0" err="1">
                <a:solidFill>
                  <a:srgbClr val="FFFF00"/>
                </a:solidFill>
                <a:latin typeface="Aachen Std Bold" panose="02040906030706050204" pitchFamily="18" charset="0"/>
              </a:rPr>
              <a:t>Partnership</a:t>
            </a:r>
            <a:r>
              <a:rPr lang="es-ES" sz="2300" b="1" dirty="0">
                <a:solidFill>
                  <a:srgbClr val="FFFF00"/>
                </a:solidFill>
                <a:latin typeface="Aachen Std Bold" panose="02040906030706050204" pitchFamily="18" charset="0"/>
              </a:rPr>
              <a:t> </a:t>
            </a:r>
            <a:r>
              <a:rPr lang="es-ES" sz="2300" b="1" dirty="0" err="1">
                <a:solidFill>
                  <a:srgbClr val="FFFF00"/>
                </a:solidFill>
                <a:latin typeface="Aachen Std Bold" panose="02040906030706050204" pitchFamily="18" charset="0"/>
              </a:rPr>
              <a:t>with</a:t>
            </a:r>
            <a:r>
              <a:rPr lang="es-ES" sz="2300" b="1" dirty="0">
                <a:solidFill>
                  <a:srgbClr val="FFFF00"/>
                </a:solidFill>
                <a:latin typeface="Aachen Std Bold" panose="02040906030706050204" pitchFamily="18" charset="0"/>
              </a:rPr>
              <a:t> NCM </a:t>
            </a:r>
            <a:r>
              <a:rPr lang="es-ES" sz="2300" b="1" dirty="0" err="1">
                <a:solidFill>
                  <a:srgbClr val="FFFF00"/>
                </a:solidFill>
                <a:latin typeface="Aachen Std Bold" panose="02040906030706050204" pitchFamily="18" charset="0"/>
              </a:rPr>
              <a:t>for</a:t>
            </a:r>
            <a:r>
              <a:rPr lang="es-ES" sz="2300" b="1" dirty="0">
                <a:solidFill>
                  <a:srgbClr val="FFFF00"/>
                </a:solidFill>
                <a:latin typeface="Aachen Std Bold" panose="02040906030706050204" pitchFamily="18" charset="0"/>
              </a:rPr>
              <a:t> </a:t>
            </a:r>
            <a:r>
              <a:rPr lang="es-ES" sz="2300" b="1" dirty="0" err="1">
                <a:solidFill>
                  <a:srgbClr val="FFFF00"/>
                </a:solidFill>
                <a:latin typeface="Aachen Std Bold" panose="02040906030706050204" pitchFamily="18" charset="0"/>
              </a:rPr>
              <a:t>holistic</a:t>
            </a:r>
            <a:r>
              <a:rPr lang="es-ES" sz="2300" b="1" dirty="0">
                <a:solidFill>
                  <a:srgbClr val="FFFF00"/>
                </a:solidFill>
                <a:latin typeface="Aachen Std Bold" panose="02040906030706050204" pitchFamily="18" charset="0"/>
              </a:rPr>
              <a:t> </a:t>
            </a:r>
            <a:r>
              <a:rPr lang="es-ES" sz="2300" b="1" dirty="0" err="1">
                <a:solidFill>
                  <a:srgbClr val="FFFF00"/>
                </a:solidFill>
                <a:latin typeface="Aachen Std Bold" panose="02040906030706050204" pitchFamily="18" charset="0"/>
              </a:rPr>
              <a:t>ministries</a:t>
            </a:r>
            <a:r>
              <a:rPr lang="es-ES" sz="2300" b="1" dirty="0">
                <a:solidFill>
                  <a:srgbClr val="FFFF00"/>
                </a:solidFill>
                <a:latin typeface="Aachen Std Bold" panose="02040906030706050204" pitchFamily="18" charset="0"/>
              </a:rPr>
              <a:t> </a:t>
            </a:r>
            <a:r>
              <a:rPr lang="es-ES" sz="2300" b="1" dirty="0" err="1">
                <a:solidFill>
                  <a:srgbClr val="FFFF00"/>
                </a:solidFill>
                <a:latin typeface="Aachen Std Bold" panose="02040906030706050204" pitchFamily="18" charset="0"/>
              </a:rPr>
              <a:t>for</a:t>
            </a:r>
            <a:r>
              <a:rPr lang="es-ES" sz="2300" b="1" dirty="0">
                <a:solidFill>
                  <a:srgbClr val="FFFF00"/>
                </a:solidFill>
                <a:latin typeface="Aachen Std Bold" panose="02040906030706050204" pitchFamily="18" charset="0"/>
              </a:rPr>
              <a:t> </a:t>
            </a:r>
            <a:r>
              <a:rPr lang="es-ES" sz="2300" b="1" dirty="0" err="1">
                <a:solidFill>
                  <a:srgbClr val="FFFF00"/>
                </a:solidFill>
                <a:latin typeface="Aachen Std Bold" panose="02040906030706050204" pitchFamily="18" charset="0"/>
              </a:rPr>
              <a:t>children</a:t>
            </a:r>
            <a:r>
              <a:rPr lang="es-ES" sz="2300" b="1" dirty="0">
                <a:solidFill>
                  <a:srgbClr val="FFFF00"/>
                </a:solidFill>
                <a:latin typeface="Aachen Std Bold" panose="02040906030706050204" pitchFamily="18" charset="0"/>
              </a:rPr>
              <a:t> and </a:t>
            </a:r>
            <a:r>
              <a:rPr lang="es-ES" sz="2300" b="1" dirty="0" err="1">
                <a:solidFill>
                  <a:srgbClr val="FFFF00"/>
                </a:solidFill>
                <a:latin typeface="Aachen Std Bold" panose="02040906030706050204" pitchFamily="18" charset="0"/>
              </a:rPr>
              <a:t>the</a:t>
            </a:r>
            <a:r>
              <a:rPr lang="es-ES" sz="2300" b="1" dirty="0">
                <a:solidFill>
                  <a:srgbClr val="FFFF00"/>
                </a:solidFill>
                <a:latin typeface="Aachen Std Bold" panose="02040906030706050204" pitchFamily="18" charset="0"/>
              </a:rPr>
              <a:t> </a:t>
            </a:r>
            <a:r>
              <a:rPr lang="es-ES" sz="2300" b="1" dirty="0" err="1">
                <a:solidFill>
                  <a:srgbClr val="FFFF00"/>
                </a:solidFill>
                <a:latin typeface="Aachen Std Bold" panose="02040906030706050204" pitchFamily="18" charset="0"/>
              </a:rPr>
              <a:t>protections</a:t>
            </a:r>
            <a:r>
              <a:rPr lang="es-ES" sz="2300" b="1" dirty="0">
                <a:solidFill>
                  <a:srgbClr val="FFFF00"/>
                </a:solidFill>
                <a:latin typeface="Aachen Std Bold" panose="02040906030706050204" pitchFamily="18" charset="0"/>
              </a:rPr>
              <a:t> of </a:t>
            </a:r>
            <a:r>
              <a:rPr lang="es-ES" sz="2300" b="1" dirty="0" err="1">
                <a:solidFill>
                  <a:srgbClr val="FFFF00"/>
                </a:solidFill>
                <a:latin typeface="Aachen Std Bold" panose="02040906030706050204" pitchFamily="18" charset="0"/>
              </a:rPr>
              <a:t>children</a:t>
            </a:r>
            <a:r>
              <a:rPr lang="es-ES" sz="2300" b="1" dirty="0">
                <a:solidFill>
                  <a:srgbClr val="FFFF00"/>
                </a:solidFill>
                <a:latin typeface="Aachen Std Bold" panose="02040906030706050204" pitchFamily="18" charset="0"/>
              </a:rPr>
              <a:t> and </a:t>
            </a:r>
            <a:r>
              <a:rPr lang="es-ES" sz="2300" b="1" dirty="0" err="1">
                <a:solidFill>
                  <a:srgbClr val="FFFF00"/>
                </a:solidFill>
                <a:latin typeface="Aachen Std Bold" panose="02040906030706050204" pitchFamily="18" charset="0"/>
              </a:rPr>
              <a:t>youth</a:t>
            </a:r>
            <a:r>
              <a:rPr lang="es-ES" sz="2300" b="1" dirty="0">
                <a:solidFill>
                  <a:srgbClr val="FFFF00"/>
                </a:solidFill>
                <a:latin typeface="Aachen Std Bold" panose="02040906030706050204" pitchFamily="18" charset="0"/>
              </a:rPr>
              <a:t>.</a:t>
            </a:r>
            <a:br>
              <a:rPr lang="es-ES" sz="3600" b="1" dirty="0">
                <a:latin typeface="Aachen Std Bold" panose="02040906030706050204" pitchFamily="18" charset="0"/>
              </a:rPr>
            </a:br>
            <a:r>
              <a:rPr lang="fr-FR" dirty="0">
                <a:latin typeface="Aachen Std Bold" panose="02040906030706050204" pitchFamily="18" charset="0"/>
              </a:rPr>
              <a:t>Association avec des ministères de compassions pour des ministères holistiques de l'enfance et de la protection de l'enfance et de la jeunesse.</a:t>
            </a:r>
            <a:endParaRPr lang="en-US" sz="3600" b="1" dirty="0">
              <a:latin typeface="Aachen Std Bold" panose="02040906030706050204" pitchFamily="18" charset="0"/>
            </a:endParaRPr>
          </a:p>
        </p:txBody>
      </p:sp>
      <p:pic>
        <p:nvPicPr>
          <p:cNvPr id="5" name="Picture 4">
            <a:extLst>
              <a:ext uri="{FF2B5EF4-FFF2-40B4-BE49-F238E27FC236}">
                <a16:creationId xmlns:a16="http://schemas.microsoft.com/office/drawing/2014/main" id="{49B743D8-8CA6-8D43-B805-4BBD773A3FC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9552" y="4221088"/>
            <a:ext cx="2379933" cy="2388723"/>
          </a:xfrm>
          <a:prstGeom prst="rect">
            <a:avLst/>
          </a:prstGeom>
        </p:spPr>
      </p:pic>
    </p:spTree>
    <p:extLst>
      <p:ext uri="{BB962C8B-B14F-4D97-AF65-F5344CB8AC3E}">
        <p14:creationId xmlns:p14="http://schemas.microsoft.com/office/powerpoint/2010/main" val="943088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39552" y="188640"/>
            <a:ext cx="8001000" cy="914400"/>
          </a:xfrm>
        </p:spPr>
        <p:txBody>
          <a:bodyPr>
            <a:normAutofit/>
          </a:bodyPr>
          <a:lstStyle/>
          <a:p>
            <a:r>
              <a:rPr lang="fr-FR" sz="4400" dirty="0">
                <a:solidFill>
                  <a:schemeClr val="tx1"/>
                </a:solidFill>
                <a:effectLst/>
                <a:latin typeface="Arial" panose="020B0604020202020204" pitchFamily="34" charset="0"/>
                <a:cs typeface="Arial" panose="020B0604020202020204" pitchFamily="34" charset="0"/>
              </a:rPr>
              <a:t>OÙ VA LE MEDFDI?</a:t>
            </a:r>
            <a:r>
              <a:rPr lang="en-US" sz="4800" dirty="0">
                <a:solidFill>
                  <a:schemeClr val="tx1"/>
                </a:solidFill>
                <a:effectLst/>
                <a:latin typeface="Arial" panose="020B0604020202020204" pitchFamily="34" charset="0"/>
                <a:cs typeface="Arial" panose="020B0604020202020204" pitchFamily="34" charset="0"/>
              </a:rPr>
              <a:t> </a:t>
            </a:r>
            <a:endParaRPr lang="es-ES" sz="4400" dirty="0">
              <a:solidFill>
                <a:schemeClr val="tx1"/>
              </a:solidFill>
              <a:latin typeface="Arial" charset="0"/>
              <a:ea typeface="Arial" charset="0"/>
              <a:cs typeface="Arial" charset="0"/>
            </a:endParaRPr>
          </a:p>
        </p:txBody>
      </p:sp>
      <p:pic>
        <p:nvPicPr>
          <p:cNvPr id="2050" name="Picture 2" descr="Image result for WHICH WAY?">
            <a:extLst>
              <a:ext uri="{FF2B5EF4-FFF2-40B4-BE49-F238E27FC236}">
                <a16:creationId xmlns:a16="http://schemas.microsoft.com/office/drawing/2014/main" id="{603FDB03-7482-C54A-97F2-D141D9C4020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1124744"/>
            <a:ext cx="8282527" cy="55172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147917D-8218-3643-946D-F0EFDB27D893}"/>
              </a:ext>
            </a:extLst>
          </p:cNvPr>
          <p:cNvSpPr txBox="1"/>
          <p:nvPr/>
        </p:nvSpPr>
        <p:spPr>
          <a:xfrm>
            <a:off x="395536" y="1124744"/>
            <a:ext cx="8282527" cy="2062103"/>
          </a:xfrm>
          <a:prstGeom prst="rect">
            <a:avLst/>
          </a:prstGeom>
          <a:noFill/>
        </p:spPr>
        <p:txBody>
          <a:bodyPr wrap="square" rtlCol="0">
            <a:spAutoFit/>
          </a:bodyPr>
          <a:lstStyle/>
          <a:p>
            <a:pPr algn="ctr"/>
            <a:r>
              <a:rPr lang="es-ES" sz="3600" b="1" dirty="0">
                <a:latin typeface="Aachen Std Bold" panose="02040906030706050204" pitchFamily="18" charset="0"/>
              </a:rPr>
              <a:t>3. </a:t>
            </a:r>
            <a:r>
              <a:rPr lang="es-ES" b="1" dirty="0" err="1">
                <a:solidFill>
                  <a:srgbClr val="FFFF00"/>
                </a:solidFill>
                <a:latin typeface="Aachen Std Bold" panose="02040906030706050204" pitchFamily="18" charset="0"/>
              </a:rPr>
              <a:t>Changing</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the</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understanding</a:t>
            </a:r>
            <a:r>
              <a:rPr lang="es-ES" b="1" dirty="0">
                <a:solidFill>
                  <a:srgbClr val="FFFF00"/>
                </a:solidFill>
                <a:latin typeface="Aachen Std Bold" panose="02040906030706050204" pitchFamily="18" charset="0"/>
              </a:rPr>
              <a:t> and use of </a:t>
            </a:r>
            <a:r>
              <a:rPr lang="es-ES" b="1" dirty="0" err="1">
                <a:solidFill>
                  <a:srgbClr val="FFFF00"/>
                </a:solidFill>
                <a:latin typeface="Aachen Std Bold" panose="02040906030706050204" pitchFamily="18" charset="0"/>
              </a:rPr>
              <a:t>the</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Sunday</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School</a:t>
            </a:r>
            <a:br>
              <a:rPr lang="es-ES" sz="3600" b="1" dirty="0">
                <a:latin typeface="Aachen Std Bold" panose="02040906030706050204" pitchFamily="18" charset="0"/>
              </a:rPr>
            </a:br>
            <a:r>
              <a:rPr lang="fr-FR" sz="3200" dirty="0">
                <a:latin typeface="Aachen Std Bold" panose="02040906030706050204" pitchFamily="18" charset="0"/>
              </a:rPr>
              <a:t>Changement de compréhension et d'utilisation de l'école du dimanche.</a:t>
            </a:r>
            <a:endParaRPr lang="en-US" sz="3600" b="1" dirty="0">
              <a:latin typeface="Aachen Std Bold" panose="02040906030706050204" pitchFamily="18" charset="0"/>
            </a:endParaRPr>
          </a:p>
        </p:txBody>
      </p:sp>
      <p:pic>
        <p:nvPicPr>
          <p:cNvPr id="5" name="Picture 4">
            <a:extLst>
              <a:ext uri="{FF2B5EF4-FFF2-40B4-BE49-F238E27FC236}">
                <a16:creationId xmlns:a16="http://schemas.microsoft.com/office/drawing/2014/main" id="{D67F0C43-0661-144B-A6E4-0964AEA9913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18802" y="4078818"/>
            <a:ext cx="2528670" cy="2473699"/>
          </a:xfrm>
          <a:prstGeom prst="rect">
            <a:avLst/>
          </a:prstGeom>
          <a:solidFill>
            <a:schemeClr val="tx1"/>
          </a:solidFill>
          <a:ln w="12700">
            <a:solidFill>
              <a:schemeClr val="bg1"/>
            </a:solidFill>
          </a:ln>
        </p:spPr>
      </p:pic>
    </p:spTree>
    <p:extLst>
      <p:ext uri="{BB962C8B-B14F-4D97-AF65-F5344CB8AC3E}">
        <p14:creationId xmlns:p14="http://schemas.microsoft.com/office/powerpoint/2010/main" val="2896295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39552" y="188640"/>
            <a:ext cx="8001000" cy="914400"/>
          </a:xfrm>
        </p:spPr>
        <p:txBody>
          <a:bodyPr>
            <a:normAutofit/>
          </a:bodyPr>
          <a:lstStyle/>
          <a:p>
            <a:r>
              <a:rPr lang="fr-FR" sz="4400" dirty="0">
                <a:solidFill>
                  <a:schemeClr val="tx1"/>
                </a:solidFill>
                <a:effectLst/>
                <a:latin typeface="Arial" panose="020B0604020202020204" pitchFamily="34" charset="0"/>
                <a:cs typeface="Arial" panose="020B0604020202020204" pitchFamily="34" charset="0"/>
              </a:rPr>
              <a:t>OÙ VA LE MEDFDI?</a:t>
            </a:r>
            <a:r>
              <a:rPr lang="en-US" sz="4800" dirty="0">
                <a:solidFill>
                  <a:schemeClr val="tx1"/>
                </a:solidFill>
                <a:effectLst/>
                <a:latin typeface="Arial" panose="020B0604020202020204" pitchFamily="34" charset="0"/>
                <a:cs typeface="Arial" panose="020B0604020202020204" pitchFamily="34" charset="0"/>
              </a:rPr>
              <a:t> </a:t>
            </a:r>
            <a:endParaRPr lang="es-ES" sz="4400" dirty="0">
              <a:solidFill>
                <a:schemeClr val="tx1"/>
              </a:solidFill>
              <a:latin typeface="Arial" charset="0"/>
              <a:ea typeface="Arial" charset="0"/>
              <a:cs typeface="Arial" charset="0"/>
            </a:endParaRPr>
          </a:p>
        </p:txBody>
      </p:sp>
      <p:pic>
        <p:nvPicPr>
          <p:cNvPr id="2050" name="Picture 2" descr="Image result for WHICH WAY?">
            <a:extLst>
              <a:ext uri="{FF2B5EF4-FFF2-40B4-BE49-F238E27FC236}">
                <a16:creationId xmlns:a16="http://schemas.microsoft.com/office/drawing/2014/main" id="{603FDB03-7482-C54A-97F2-D141D9C4020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1124744"/>
            <a:ext cx="8282527" cy="55172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147917D-8218-3643-946D-F0EFDB27D893}"/>
              </a:ext>
            </a:extLst>
          </p:cNvPr>
          <p:cNvSpPr txBox="1"/>
          <p:nvPr/>
        </p:nvSpPr>
        <p:spPr>
          <a:xfrm>
            <a:off x="395536" y="1124744"/>
            <a:ext cx="8282527" cy="2554545"/>
          </a:xfrm>
          <a:prstGeom prst="rect">
            <a:avLst/>
          </a:prstGeom>
          <a:noFill/>
        </p:spPr>
        <p:txBody>
          <a:bodyPr wrap="square" rtlCol="0">
            <a:spAutoFit/>
          </a:bodyPr>
          <a:lstStyle/>
          <a:p>
            <a:pPr algn="ctr"/>
            <a:r>
              <a:rPr lang="es-ES" sz="3600" b="1" dirty="0">
                <a:latin typeface="Aachen Std Bold" panose="02040906030706050204" pitchFamily="18" charset="0"/>
              </a:rPr>
              <a:t>4. </a:t>
            </a:r>
            <a:r>
              <a:rPr lang="es-ES" b="1" dirty="0" err="1">
                <a:solidFill>
                  <a:srgbClr val="FFFF00"/>
                </a:solidFill>
                <a:latin typeface="Aachen Std Bold" panose="02040906030706050204" pitchFamily="18" charset="0"/>
              </a:rPr>
              <a:t>Increased</a:t>
            </a:r>
            <a:r>
              <a:rPr lang="es-ES" b="1" dirty="0">
                <a:solidFill>
                  <a:srgbClr val="FFFF00"/>
                </a:solidFill>
                <a:latin typeface="Aachen Std Bold" panose="02040906030706050204" pitchFamily="18" charset="0"/>
              </a:rPr>
              <a:t> Use of </a:t>
            </a:r>
            <a:r>
              <a:rPr lang="es-ES" b="1" dirty="0" err="1">
                <a:solidFill>
                  <a:srgbClr val="FFFF00"/>
                </a:solidFill>
                <a:latin typeface="Aachen Std Bold" panose="02040906030706050204" pitchFamily="18" charset="0"/>
              </a:rPr>
              <a:t>Electronic</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Communications</a:t>
            </a:r>
            <a:r>
              <a:rPr lang="es-ES" b="1" dirty="0">
                <a:solidFill>
                  <a:srgbClr val="FFFF00"/>
                </a:solidFill>
                <a:latin typeface="Aachen Std Bold" panose="02040906030706050204" pitchFamily="18" charset="0"/>
              </a:rPr>
              <a:t> and </a:t>
            </a:r>
            <a:r>
              <a:rPr lang="es-ES" b="1" dirty="0" err="1">
                <a:solidFill>
                  <a:srgbClr val="FFFF00"/>
                </a:solidFill>
                <a:latin typeface="Aachen Std Bold" panose="02040906030706050204" pitchFamily="18" charset="0"/>
              </a:rPr>
              <a:t>Electronic</a:t>
            </a:r>
            <a:r>
              <a:rPr lang="es-ES" b="1" dirty="0">
                <a:solidFill>
                  <a:srgbClr val="FFFF00"/>
                </a:solidFill>
                <a:latin typeface="Aachen Std Bold" panose="02040906030706050204" pitchFamily="18" charset="0"/>
              </a:rPr>
              <a:t> </a:t>
            </a:r>
            <a:r>
              <a:rPr lang="es-ES" b="1" dirty="0" err="1">
                <a:solidFill>
                  <a:srgbClr val="FFFF00"/>
                </a:solidFill>
                <a:latin typeface="Aachen Std Bold" panose="02040906030706050204" pitchFamily="18" charset="0"/>
              </a:rPr>
              <a:t>Resources</a:t>
            </a:r>
            <a:br>
              <a:rPr lang="es-ES" sz="3600" b="1" dirty="0">
                <a:latin typeface="Aachen Std Bold" panose="02040906030706050204" pitchFamily="18" charset="0"/>
              </a:rPr>
            </a:br>
            <a:r>
              <a:rPr lang="fr-FR" sz="3200" dirty="0">
                <a:latin typeface="Aachen Std Bold" panose="02040906030706050204" pitchFamily="18" charset="0"/>
              </a:rPr>
              <a:t>Utilisation accrue des communications électroniques et des ressources électroniques</a:t>
            </a:r>
            <a:endParaRPr lang="en-US" sz="3600" b="1" dirty="0">
              <a:latin typeface="Aachen Std Bold" panose="02040906030706050204" pitchFamily="18" charset="0"/>
            </a:endParaRPr>
          </a:p>
        </p:txBody>
      </p:sp>
      <p:pic>
        <p:nvPicPr>
          <p:cNvPr id="5" name="Picture 6" descr="Related image">
            <a:extLst>
              <a:ext uri="{FF2B5EF4-FFF2-40B4-BE49-F238E27FC236}">
                <a16:creationId xmlns:a16="http://schemas.microsoft.com/office/drawing/2014/main" id="{484EE8B5-DE0E-C242-8B9F-D5058C24487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9552" y="4884388"/>
            <a:ext cx="4302224" cy="169773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25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39552" y="188640"/>
            <a:ext cx="8001000" cy="914400"/>
          </a:xfrm>
        </p:spPr>
        <p:txBody>
          <a:bodyPr>
            <a:normAutofit/>
          </a:bodyPr>
          <a:lstStyle/>
          <a:p>
            <a:r>
              <a:rPr lang="fr-FR" sz="4400" dirty="0">
                <a:solidFill>
                  <a:schemeClr val="tx1"/>
                </a:solidFill>
                <a:effectLst/>
                <a:latin typeface="Arial" panose="020B0604020202020204" pitchFamily="34" charset="0"/>
                <a:cs typeface="Arial" panose="020B0604020202020204" pitchFamily="34" charset="0"/>
              </a:rPr>
              <a:t>OÙ VA LE MEDFDI?</a:t>
            </a:r>
            <a:r>
              <a:rPr lang="en-US" sz="4800" dirty="0">
                <a:solidFill>
                  <a:schemeClr val="tx1"/>
                </a:solidFill>
                <a:effectLst/>
                <a:latin typeface="Arial" panose="020B0604020202020204" pitchFamily="34" charset="0"/>
                <a:cs typeface="Arial" panose="020B0604020202020204" pitchFamily="34" charset="0"/>
              </a:rPr>
              <a:t> </a:t>
            </a:r>
            <a:endParaRPr lang="es-ES" sz="4400" dirty="0">
              <a:solidFill>
                <a:schemeClr val="tx1"/>
              </a:solidFill>
              <a:latin typeface="Arial" charset="0"/>
              <a:ea typeface="Arial" charset="0"/>
              <a:cs typeface="Arial" charset="0"/>
            </a:endParaRPr>
          </a:p>
        </p:txBody>
      </p:sp>
      <p:pic>
        <p:nvPicPr>
          <p:cNvPr id="2050" name="Picture 2" descr="Image result for WHICH WAY?">
            <a:extLst>
              <a:ext uri="{FF2B5EF4-FFF2-40B4-BE49-F238E27FC236}">
                <a16:creationId xmlns:a16="http://schemas.microsoft.com/office/drawing/2014/main" id="{603FDB03-7482-C54A-97F2-D141D9C4020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1124744"/>
            <a:ext cx="8282527" cy="55172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147917D-8218-3643-946D-F0EFDB27D893}"/>
              </a:ext>
            </a:extLst>
          </p:cNvPr>
          <p:cNvSpPr txBox="1"/>
          <p:nvPr/>
        </p:nvSpPr>
        <p:spPr>
          <a:xfrm>
            <a:off x="216319" y="1282115"/>
            <a:ext cx="8640960" cy="1138773"/>
          </a:xfrm>
          <a:prstGeom prst="rect">
            <a:avLst/>
          </a:prstGeom>
          <a:noFill/>
        </p:spPr>
        <p:txBody>
          <a:bodyPr wrap="square" rtlCol="0">
            <a:spAutoFit/>
          </a:bodyPr>
          <a:lstStyle/>
          <a:p>
            <a:pPr algn="ctr"/>
            <a:r>
              <a:rPr lang="es-ES" sz="3600" b="1" dirty="0">
                <a:latin typeface="Aachen Std Bold" panose="02040906030706050204" pitchFamily="18" charset="0"/>
              </a:rPr>
              <a:t>5. </a:t>
            </a:r>
            <a:r>
              <a:rPr lang="es-ES" sz="3600" b="1" dirty="0">
                <a:solidFill>
                  <a:srgbClr val="FFFF00"/>
                </a:solidFill>
                <a:latin typeface="Aachen Std Bold" panose="02040906030706050204" pitchFamily="18" charset="0"/>
              </a:rPr>
              <a:t>MIEDD no es solamente …</a:t>
            </a:r>
          </a:p>
          <a:p>
            <a:pPr algn="ctr"/>
            <a:r>
              <a:rPr lang="fr-FR" sz="3200" dirty="0">
                <a:latin typeface="Aachen Std Bold" panose="02040906030706050204" pitchFamily="18" charset="0"/>
              </a:rPr>
              <a:t>MEDFDI n'est pas seulement ...</a:t>
            </a:r>
            <a:endParaRPr lang="en-US" sz="4000" b="1" dirty="0">
              <a:latin typeface="Aachen Std Bold" panose="02040906030706050204" pitchFamily="18" charset="0"/>
            </a:endParaRPr>
          </a:p>
        </p:txBody>
      </p:sp>
      <p:pic>
        <p:nvPicPr>
          <p:cNvPr id="5" name="Picture 4">
            <a:extLst>
              <a:ext uri="{FF2B5EF4-FFF2-40B4-BE49-F238E27FC236}">
                <a16:creationId xmlns:a16="http://schemas.microsoft.com/office/drawing/2014/main" id="{51C12C91-C106-5741-84E2-6D719B1FE13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465937" y="4714463"/>
            <a:ext cx="1945823" cy="1885016"/>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687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877272"/>
            <a:ext cx="9144000" cy="646331"/>
          </a:xfrm>
          <a:prstGeom prst="rect">
            <a:avLst/>
          </a:prstGeom>
          <a:noFill/>
        </p:spPr>
        <p:txBody>
          <a:bodyPr wrap="square" rtlCol="0">
            <a:spAutoFit/>
          </a:bodyPr>
          <a:lstStyle/>
          <a:p>
            <a:pPr algn="ctr"/>
            <a:r>
              <a:rPr lang="en-US" sz="3600" dirty="0"/>
              <a:t>Monte Cyr – mcyr@mesoamericaregion.org</a:t>
            </a:r>
          </a:p>
        </p:txBody>
      </p:sp>
      <p:pic>
        <p:nvPicPr>
          <p:cNvPr id="6" name="Picture 5">
            <a:extLst>
              <a:ext uri="{FF2B5EF4-FFF2-40B4-BE49-F238E27FC236}">
                <a16:creationId xmlns:a16="http://schemas.microsoft.com/office/drawing/2014/main" id="{4A23D24E-605C-3D48-8ED6-E6B550C9ED8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p:blipFill>
        <p:spPr bwMode="auto">
          <a:xfrm>
            <a:off x="2200777" y="985769"/>
            <a:ext cx="4608511" cy="4464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997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571500" y="-99392"/>
            <a:ext cx="8001000" cy="914400"/>
          </a:xfrm>
        </p:spPr>
        <p:txBody>
          <a:bodyPr>
            <a:normAutofit/>
          </a:bodyPr>
          <a:lstStyle/>
          <a:p>
            <a:r>
              <a:rPr lang="es-ES" sz="3600" b="1" dirty="0">
                <a:solidFill>
                  <a:schemeClr val="tx1"/>
                </a:solidFill>
              </a:rPr>
              <a:t>VISION</a:t>
            </a:r>
          </a:p>
        </p:txBody>
      </p:sp>
      <p:sp>
        <p:nvSpPr>
          <p:cNvPr id="2" name="TextBox 1"/>
          <p:cNvSpPr txBox="1"/>
          <p:nvPr/>
        </p:nvSpPr>
        <p:spPr>
          <a:xfrm>
            <a:off x="0" y="548680"/>
            <a:ext cx="9144000" cy="4893647"/>
          </a:xfrm>
          <a:prstGeom prst="rect">
            <a:avLst/>
          </a:prstGeom>
          <a:noFill/>
        </p:spPr>
        <p:txBody>
          <a:bodyPr wrap="square" rtlCol="0">
            <a:spAutoFit/>
          </a:bodyPr>
          <a:lstStyle/>
          <a:p>
            <a:pPr algn="ctr"/>
            <a:r>
              <a:rPr lang="en-US" sz="2400" b="1" dirty="0">
                <a:solidFill>
                  <a:srgbClr val="FFFF00"/>
                </a:solidFill>
              </a:rPr>
              <a:t>Our vision is that for every local church, SDMI ministries will be an effective means of involving the whole church in discipleship throughout the week, providing a biblical foundation for life and holiness.</a:t>
            </a:r>
          </a:p>
          <a:p>
            <a:pPr algn="ctr"/>
            <a:endParaRPr lang="en-US" sz="2400" b="1" dirty="0">
              <a:solidFill>
                <a:srgbClr val="FFFF00"/>
              </a:solidFill>
            </a:endParaRPr>
          </a:p>
          <a:p>
            <a:pPr algn="ctr"/>
            <a:r>
              <a:rPr lang="en-US" sz="3200" b="1" dirty="0"/>
              <a:t>Notre vision </a:t>
            </a:r>
            <a:r>
              <a:rPr lang="en-US" sz="3200" b="1" dirty="0" err="1"/>
              <a:t>c'est</a:t>
            </a:r>
            <a:r>
              <a:rPr lang="en-US" sz="3200" b="1" dirty="0"/>
              <a:t> que pour </a:t>
            </a:r>
            <a:r>
              <a:rPr lang="en-US" sz="3200" b="1" dirty="0" err="1"/>
              <a:t>chaque</a:t>
            </a:r>
            <a:r>
              <a:rPr lang="en-US" sz="3200" b="1" dirty="0"/>
              <a:t> </a:t>
            </a:r>
            <a:r>
              <a:rPr lang="en-US" sz="3200" b="1" dirty="0" err="1"/>
              <a:t>église</a:t>
            </a:r>
            <a:r>
              <a:rPr lang="en-US" sz="3200" b="1" dirty="0"/>
              <a:t> locale, les </a:t>
            </a:r>
            <a:r>
              <a:rPr lang="en-US" sz="3200" b="1" dirty="0" err="1"/>
              <a:t>ministères</a:t>
            </a:r>
            <a:r>
              <a:rPr lang="en-US" sz="3200" b="1" dirty="0"/>
              <a:t> MEDFDI </a:t>
            </a:r>
            <a:r>
              <a:rPr lang="en-US" sz="3200" b="1" dirty="0" err="1"/>
              <a:t>seront</a:t>
            </a:r>
            <a:r>
              <a:rPr lang="en-US" sz="3200" b="1" dirty="0"/>
              <a:t> un </a:t>
            </a:r>
            <a:r>
              <a:rPr lang="en-US" sz="3200" b="1" dirty="0" err="1"/>
              <a:t>moyen</a:t>
            </a:r>
            <a:r>
              <a:rPr lang="en-US" sz="3200" b="1" dirty="0"/>
              <a:t> </a:t>
            </a:r>
            <a:r>
              <a:rPr lang="en-US" sz="3200" b="1" dirty="0" err="1"/>
              <a:t>efficace</a:t>
            </a:r>
            <a:r>
              <a:rPr lang="en-US" sz="3200" b="1" dirty="0"/>
              <a:t> </a:t>
            </a:r>
            <a:r>
              <a:rPr lang="en-US" sz="3200" b="1" dirty="0" err="1"/>
              <a:t>d'impliquer</a:t>
            </a:r>
            <a:r>
              <a:rPr lang="en-US" sz="3200" b="1" dirty="0"/>
              <a:t> </a:t>
            </a:r>
            <a:r>
              <a:rPr lang="en-US" sz="3200" b="1" dirty="0" err="1"/>
              <a:t>toute</a:t>
            </a:r>
            <a:r>
              <a:rPr lang="en-US" sz="3200" b="1" dirty="0"/>
              <a:t> </a:t>
            </a:r>
            <a:r>
              <a:rPr lang="en-US" sz="3200" b="1" dirty="0" err="1"/>
              <a:t>l'église</a:t>
            </a:r>
            <a:r>
              <a:rPr lang="en-US" sz="3200" b="1" dirty="0"/>
              <a:t> </a:t>
            </a:r>
            <a:r>
              <a:rPr lang="en-US" sz="3200" b="1" dirty="0" err="1"/>
              <a:t>dans</a:t>
            </a:r>
            <a:r>
              <a:rPr lang="en-US" sz="3200" b="1" dirty="0"/>
              <a:t> </a:t>
            </a:r>
            <a:r>
              <a:rPr lang="en-US" sz="3200" b="1" dirty="0" err="1"/>
              <a:t>l'entraînement</a:t>
            </a:r>
            <a:r>
              <a:rPr lang="en-US" sz="3200" b="1" dirty="0"/>
              <a:t> disciples tout au long de la </a:t>
            </a:r>
            <a:r>
              <a:rPr lang="en-US" sz="3200" b="1" dirty="0" err="1"/>
              <a:t>semaine</a:t>
            </a:r>
            <a:r>
              <a:rPr lang="en-US" sz="3200" b="1" dirty="0"/>
              <a:t>, </a:t>
            </a:r>
            <a:r>
              <a:rPr lang="en-US" sz="3200" b="1" dirty="0" err="1"/>
              <a:t>en</a:t>
            </a:r>
            <a:r>
              <a:rPr lang="en-US" sz="3200" b="1" dirty="0"/>
              <a:t> </a:t>
            </a:r>
            <a:r>
              <a:rPr lang="en-US" sz="3200" b="1" dirty="0" err="1"/>
              <a:t>fournissant</a:t>
            </a:r>
            <a:r>
              <a:rPr lang="en-US" sz="3200" b="1" dirty="0"/>
              <a:t> </a:t>
            </a:r>
            <a:r>
              <a:rPr lang="en-US" sz="3200" b="1" dirty="0" err="1"/>
              <a:t>une</a:t>
            </a:r>
            <a:r>
              <a:rPr lang="en-US" sz="3200" b="1" dirty="0"/>
              <a:t> base </a:t>
            </a:r>
            <a:r>
              <a:rPr lang="en-US" sz="3200" b="1" dirty="0" err="1"/>
              <a:t>biblique</a:t>
            </a:r>
            <a:r>
              <a:rPr lang="en-US" sz="3200" b="1" dirty="0"/>
              <a:t> pour la vie et la </a:t>
            </a:r>
            <a:r>
              <a:rPr lang="en-US" sz="3200" b="1" dirty="0" err="1"/>
              <a:t>sainteté</a:t>
            </a:r>
            <a:r>
              <a:rPr lang="en-US" sz="3200" b="1" dirty="0"/>
              <a:t>.</a:t>
            </a:r>
            <a:endParaRPr lang="en-US" b="1" dirty="0">
              <a:solidFill>
                <a:schemeClr val="bg1"/>
              </a:solidFill>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60344" y="5445224"/>
            <a:ext cx="3483864" cy="1350264"/>
          </a:xfrm>
          <a:prstGeom prst="rect">
            <a:avLst/>
          </a:prstGeom>
        </p:spPr>
      </p:pic>
    </p:spTree>
    <p:extLst>
      <p:ext uri="{BB962C8B-B14F-4D97-AF65-F5344CB8AC3E}">
        <p14:creationId xmlns:p14="http://schemas.microsoft.com/office/powerpoint/2010/main" val="2228083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16632"/>
            <a:ext cx="9144000" cy="5262979"/>
          </a:xfrm>
          <a:prstGeom prst="rect">
            <a:avLst/>
          </a:prstGeom>
          <a:noFill/>
        </p:spPr>
        <p:txBody>
          <a:bodyPr wrap="square" rtlCol="0">
            <a:spAutoFit/>
          </a:bodyPr>
          <a:lstStyle/>
          <a:p>
            <a:pPr algn="ctr">
              <a:spcAft>
                <a:spcPts val="1200"/>
              </a:spcAft>
            </a:pPr>
            <a:r>
              <a:rPr lang="en-US" sz="3200" dirty="0">
                <a:solidFill>
                  <a:srgbClr val="FFFF00"/>
                </a:solidFill>
              </a:rPr>
              <a:t>PURPOSE / </a:t>
            </a:r>
            <a:r>
              <a:rPr lang="fr-CA" sz="3200" dirty="0"/>
              <a:t>OBJECTIF</a:t>
            </a:r>
          </a:p>
          <a:p>
            <a:pPr>
              <a:spcAft>
                <a:spcPts val="0"/>
              </a:spcAft>
            </a:pPr>
            <a:r>
              <a:rPr lang="es-ES" b="1" dirty="0">
                <a:solidFill>
                  <a:srgbClr val="FFFF00"/>
                </a:solidFill>
              </a:rPr>
              <a:t>1.</a:t>
            </a:r>
            <a:r>
              <a:rPr lang="en-US" dirty="0">
                <a:solidFill>
                  <a:srgbClr val="FFFF00"/>
                </a:solidFill>
              </a:rPr>
              <a:t> The purpose of SDMI is fourfold:</a:t>
            </a:r>
          </a:p>
          <a:p>
            <a:r>
              <a:rPr lang="fr-CA" b="1" dirty="0"/>
              <a:t>1.  </a:t>
            </a:r>
            <a:r>
              <a:rPr lang="fr-CA" dirty="0"/>
              <a:t>L’objectif de la MEDFDI est quadruple: </a:t>
            </a:r>
          </a:p>
          <a:p>
            <a:r>
              <a:rPr lang="fr-CA" dirty="0"/>
              <a:t> </a:t>
            </a:r>
            <a:endParaRPr lang="en-US" dirty="0">
              <a:solidFill>
                <a:schemeClr val="bg1"/>
              </a:solidFill>
            </a:endParaRPr>
          </a:p>
          <a:p>
            <a:pPr marL="514350" lvl="0" indent="-514350">
              <a:buFont typeface="+mj-lt"/>
              <a:buAutoNum type="alphaUcPeriod"/>
            </a:pPr>
            <a:r>
              <a:rPr lang="en-US" dirty="0">
                <a:solidFill>
                  <a:srgbClr val="FFFF00"/>
                </a:solidFill>
              </a:rPr>
              <a:t>To be a people of prayer, engaged in The Word, making Christlike disciples. </a:t>
            </a:r>
          </a:p>
          <a:p>
            <a:pPr marL="512064" indent="-512064"/>
            <a:r>
              <a:rPr lang="es-ES" dirty="0"/>
              <a:t>A.  </a:t>
            </a:r>
            <a:r>
              <a:rPr lang="fr-FR" dirty="0"/>
              <a:t>Être un peuple de prière, engagé dans la Parole, faisant des disciples semblables à Christ.</a:t>
            </a:r>
            <a:r>
              <a:rPr lang="fr-CA" dirty="0"/>
              <a:t> </a:t>
            </a:r>
            <a:endParaRPr lang="en-US" dirty="0"/>
          </a:p>
          <a:p>
            <a:pPr marL="457200" indent="-457200"/>
            <a:br>
              <a:rPr lang="es-ES" b="1" dirty="0"/>
            </a:br>
            <a:endParaRPr lang="es-ES" b="1" dirty="0"/>
          </a:p>
          <a:p>
            <a:endParaRPr lang="es-ES" sz="3200" dirty="0"/>
          </a:p>
        </p:txBody>
      </p:sp>
      <p:pic>
        <p:nvPicPr>
          <p:cNvPr id="3074" name="Picture 2" descr="Related image">
            <a:extLst>
              <a:ext uri="{FF2B5EF4-FFF2-40B4-BE49-F238E27FC236}">
                <a16:creationId xmlns:a16="http://schemas.microsoft.com/office/drawing/2014/main" id="{FA282DED-280B-A74E-AD89-CB11F892012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166764" y="4005064"/>
            <a:ext cx="1815523" cy="27191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Related image">
            <a:extLst>
              <a:ext uri="{FF2B5EF4-FFF2-40B4-BE49-F238E27FC236}">
                <a16:creationId xmlns:a16="http://schemas.microsoft.com/office/drawing/2014/main" id="{9B399D1C-15D7-FC4D-86B1-62811BA2943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1521" y="4372821"/>
            <a:ext cx="5688632" cy="2178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7561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0" dur="500"/>
                                        <p:tgtEl>
                                          <p:spTgt spid="2">
                                            <p:txEl>
                                              <p:pRg st="4" end="4"/>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randombar(horizontal)">
                                      <p:cBhvr>
                                        <p:cTn id="23" dur="500"/>
                                        <p:tgtEl>
                                          <p:spTgt spid="2">
                                            <p:txEl>
                                              <p:pRg st="5" end="5"/>
                                            </p:txEl>
                                          </p:spTgt>
                                        </p:tgtEl>
                                      </p:cBhvr>
                                    </p:animEffect>
                                  </p:childTnLst>
                                </p:cTn>
                              </p:par>
                            </p:childTnLst>
                          </p:cTn>
                        </p:par>
                        <p:par>
                          <p:cTn id="24" fill="hold">
                            <p:stCondLst>
                              <p:cond delay="500"/>
                            </p:stCondLst>
                            <p:childTnLst>
                              <p:par>
                                <p:cTn id="25" presetID="14" presetClass="entr" presetSubtype="10" fill="hold" nodeType="afterEffect">
                                  <p:stCondLst>
                                    <p:cond delay="1000"/>
                                  </p:stCondLst>
                                  <p:childTnLst>
                                    <p:set>
                                      <p:cBhvr>
                                        <p:cTn id="26" dur="1" fill="hold">
                                          <p:stCondLst>
                                            <p:cond delay="0"/>
                                          </p:stCondLst>
                                        </p:cTn>
                                        <p:tgtEl>
                                          <p:spTgt spid="3074"/>
                                        </p:tgtEl>
                                        <p:attrNameLst>
                                          <p:attrName>style.visibility</p:attrName>
                                        </p:attrNameLst>
                                      </p:cBhvr>
                                      <p:to>
                                        <p:strVal val="visible"/>
                                      </p:to>
                                    </p:set>
                                    <p:animEffect transition="in" filter="randombar(horizontal)">
                                      <p:cBhvr>
                                        <p:cTn id="27" dur="500"/>
                                        <p:tgtEl>
                                          <p:spTgt spid="3074"/>
                                        </p:tgtEl>
                                      </p:cBhvr>
                                    </p:animEffect>
                                  </p:childTnLst>
                                </p:cTn>
                              </p:par>
                            </p:childTnLst>
                          </p:cTn>
                        </p:par>
                        <p:par>
                          <p:cTn id="28" fill="hold">
                            <p:stCondLst>
                              <p:cond delay="2000"/>
                            </p:stCondLst>
                            <p:childTnLst>
                              <p:par>
                                <p:cTn id="29" presetID="14" presetClass="entr" presetSubtype="10" fill="hold" nodeType="afterEffect">
                                  <p:stCondLst>
                                    <p:cond delay="1000"/>
                                  </p:stCondLst>
                                  <p:childTnLst>
                                    <p:set>
                                      <p:cBhvr>
                                        <p:cTn id="30" dur="1" fill="hold">
                                          <p:stCondLst>
                                            <p:cond delay="0"/>
                                          </p:stCondLst>
                                        </p:cTn>
                                        <p:tgtEl>
                                          <p:spTgt spid="3076"/>
                                        </p:tgtEl>
                                        <p:attrNameLst>
                                          <p:attrName>style.visibility</p:attrName>
                                        </p:attrNameLst>
                                      </p:cBhvr>
                                      <p:to>
                                        <p:strVal val="visible"/>
                                      </p:to>
                                    </p:set>
                                    <p:animEffect transition="in" filter="randombar(horizontal)">
                                      <p:cBhvr>
                                        <p:cTn id="31"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7384"/>
            <a:ext cx="9144000" cy="6878806"/>
          </a:xfrm>
          <a:prstGeom prst="rect">
            <a:avLst/>
          </a:prstGeom>
          <a:noFill/>
        </p:spPr>
        <p:txBody>
          <a:bodyPr wrap="square" rtlCol="0">
            <a:spAutoFit/>
          </a:bodyPr>
          <a:lstStyle/>
          <a:p>
            <a:pPr marL="514350" lvl="0" indent="-514350">
              <a:buFont typeface="+mj-lt"/>
              <a:buAutoNum type="alphaUcPeriod"/>
            </a:pPr>
            <a:r>
              <a:rPr lang="en-US" sz="2400" dirty="0">
                <a:solidFill>
                  <a:srgbClr val="FFFF00"/>
                </a:solidFill>
              </a:rPr>
              <a:t>To be a people of prayer, engaged in The Word, making Christlike disciples. </a:t>
            </a:r>
          </a:p>
          <a:p>
            <a:pPr>
              <a:spcAft>
                <a:spcPts val="600"/>
              </a:spcAft>
            </a:pPr>
            <a:r>
              <a:rPr lang="fr-FR" dirty="0"/>
              <a:t>A.  Être un peuple de prière, engagé dans la Parole, </a:t>
            </a:r>
            <a:br>
              <a:rPr lang="fr-FR" dirty="0"/>
            </a:br>
            <a:r>
              <a:rPr lang="fr-FR" dirty="0"/>
              <a:t>      faisant des disciples semblables à Christ.</a:t>
            </a:r>
            <a:r>
              <a:rPr lang="fr-CA" dirty="0"/>
              <a:t> </a:t>
            </a:r>
          </a:p>
          <a:p>
            <a:pPr>
              <a:spcBef>
                <a:spcPts val="600"/>
              </a:spcBef>
            </a:pPr>
            <a:r>
              <a:rPr lang="en-US" dirty="0">
                <a:solidFill>
                  <a:srgbClr val="FFFF00"/>
                </a:solidFill>
              </a:rPr>
              <a:t>Strategies:</a:t>
            </a:r>
          </a:p>
          <a:p>
            <a:pPr>
              <a:spcBef>
                <a:spcPts val="600"/>
              </a:spcBef>
            </a:pPr>
            <a:r>
              <a:rPr lang="fr-FR" b="1" dirty="0"/>
              <a:t>Stratégies</a:t>
            </a:r>
            <a:endParaRPr lang="en-US" dirty="0"/>
          </a:p>
          <a:p>
            <a:pPr marL="457200" indent="-457200">
              <a:spcBef>
                <a:spcPts val="600"/>
              </a:spcBef>
              <a:buFont typeface="Arial" pitchFamily="34" charset="0"/>
              <a:buChar char="•"/>
            </a:pPr>
            <a:r>
              <a:rPr lang="en-US" sz="2400" dirty="0">
                <a:solidFill>
                  <a:srgbClr val="FFFF00"/>
                </a:solidFill>
              </a:rPr>
              <a:t>Provide spiritual formation where prayer and Bible study are a part of daily life.</a:t>
            </a:r>
          </a:p>
          <a:p>
            <a:pPr marL="457200" indent="-457200">
              <a:spcBef>
                <a:spcPts val="600"/>
              </a:spcBef>
              <a:spcAft>
                <a:spcPts val="1800"/>
              </a:spcAft>
              <a:buFont typeface="Arial" pitchFamily="34" charset="0"/>
              <a:buChar char="•"/>
            </a:pPr>
            <a:r>
              <a:rPr lang="fr-FR" b="1" dirty="0"/>
              <a:t>Fournir une formation spirituelle, où la prière est pratiquée et la lecture de la Parole fait partie de la vie quotidienne.</a:t>
            </a:r>
            <a:endParaRPr lang="en-US" b="1" dirty="0"/>
          </a:p>
          <a:p>
            <a:pPr marL="457200" lvl="0" indent="-457200">
              <a:buFont typeface="Arial" panose="020B0604020202020204" pitchFamily="34" charset="0"/>
              <a:buChar char="•"/>
            </a:pPr>
            <a:r>
              <a:rPr lang="en-US" sz="2400" dirty="0">
                <a:solidFill>
                  <a:srgbClr val="FFFF00"/>
                </a:solidFill>
              </a:rPr>
              <a:t>Open everyone’s mind and sensitize their hearts through being filled with the Holy Spirit.</a:t>
            </a:r>
          </a:p>
          <a:p>
            <a:pPr marL="457200" indent="-457200">
              <a:spcBef>
                <a:spcPts val="600"/>
              </a:spcBef>
              <a:buFont typeface="Arial" pitchFamily="34" charset="0"/>
              <a:buChar char="•"/>
            </a:pPr>
            <a:r>
              <a:rPr lang="fr-FR" b="1" dirty="0"/>
              <a:t>Ouvrir l'esprit de chacun et sensibiliser leurs cœurs en étant rempli du Saint-Esprit.</a:t>
            </a:r>
            <a:endParaRPr lang="en-US" sz="3200" dirty="0"/>
          </a:p>
        </p:txBody>
      </p:sp>
    </p:spTree>
    <p:extLst>
      <p:ext uri="{BB962C8B-B14F-4D97-AF65-F5344CB8AC3E}">
        <p14:creationId xmlns:p14="http://schemas.microsoft.com/office/powerpoint/2010/main" val="3018299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5" dur="500"/>
                                        <p:tgtEl>
                                          <p:spTgt spid="2">
                                            <p:txEl>
                                              <p:pRg st="4" end="4"/>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8" dur="500"/>
                                        <p:tgtEl>
                                          <p:spTgt spid="2">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3" dur="500"/>
                                        <p:tgtEl>
                                          <p:spTgt spid="2">
                                            <p:txEl>
                                              <p:pRg st="6" end="6"/>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
                                            <p:txEl>
                                              <p:pRg st="7" end="7"/>
                                            </p:txEl>
                                          </p:spTgt>
                                        </p:tgtEl>
                                        <p:attrNameLst>
                                          <p:attrName>style.visibility</p:attrName>
                                        </p:attrNameLst>
                                      </p:cBhvr>
                                      <p:to>
                                        <p:strVal val="visible"/>
                                      </p:to>
                                    </p:set>
                                    <p:animEffect transition="in" filter="randombar(horizontal)">
                                      <p:cBhvr>
                                        <p:cTn id="26"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7384"/>
            <a:ext cx="9144000" cy="6771084"/>
          </a:xfrm>
          <a:prstGeom prst="rect">
            <a:avLst/>
          </a:prstGeom>
          <a:noFill/>
        </p:spPr>
        <p:txBody>
          <a:bodyPr wrap="square" rtlCol="0">
            <a:spAutoFit/>
          </a:bodyPr>
          <a:lstStyle/>
          <a:p>
            <a:pPr marL="514350" lvl="0" indent="-514350">
              <a:buFont typeface="+mj-lt"/>
              <a:buAutoNum type="alphaUcPeriod"/>
            </a:pPr>
            <a:r>
              <a:rPr lang="en-US" sz="2400" dirty="0">
                <a:solidFill>
                  <a:srgbClr val="FFFF00"/>
                </a:solidFill>
              </a:rPr>
              <a:t>To be a people of prayer, engaged in The Word, making Christlike disciples. </a:t>
            </a:r>
          </a:p>
          <a:p>
            <a:pPr>
              <a:spcAft>
                <a:spcPts val="600"/>
              </a:spcAft>
            </a:pPr>
            <a:r>
              <a:rPr lang="fr-FR" dirty="0"/>
              <a:t>A.  Être un peuple de prière, engagé dans la Parole, </a:t>
            </a:r>
            <a:br>
              <a:rPr lang="fr-FR" dirty="0"/>
            </a:br>
            <a:r>
              <a:rPr lang="fr-FR" dirty="0"/>
              <a:t>      faisant des disciples semblables à Christ.</a:t>
            </a:r>
            <a:r>
              <a:rPr lang="fr-CA" dirty="0"/>
              <a:t> </a:t>
            </a:r>
          </a:p>
          <a:p>
            <a:pPr>
              <a:spcBef>
                <a:spcPts val="600"/>
              </a:spcBef>
            </a:pPr>
            <a:r>
              <a:rPr lang="en-US" dirty="0">
                <a:solidFill>
                  <a:srgbClr val="FFFF00"/>
                </a:solidFill>
              </a:rPr>
              <a:t>Strategies:</a:t>
            </a:r>
          </a:p>
          <a:p>
            <a:pPr>
              <a:spcBef>
                <a:spcPts val="600"/>
              </a:spcBef>
            </a:pPr>
            <a:r>
              <a:rPr lang="fr-FR" b="1" dirty="0"/>
              <a:t>Stratégies</a:t>
            </a:r>
            <a:endParaRPr lang="en-US" dirty="0"/>
          </a:p>
          <a:p>
            <a:pPr marL="457200" indent="-457200">
              <a:spcBef>
                <a:spcPts val="600"/>
              </a:spcBef>
              <a:buFont typeface="Arial" pitchFamily="34" charset="0"/>
              <a:buChar char="•"/>
            </a:pPr>
            <a:r>
              <a:rPr lang="en-US" dirty="0">
                <a:solidFill>
                  <a:srgbClr val="FFFF00"/>
                </a:solidFill>
              </a:rPr>
              <a:t>Involve the whole family in family altars/devotions.</a:t>
            </a:r>
          </a:p>
          <a:p>
            <a:pPr marL="457200" indent="-457200">
              <a:spcBef>
                <a:spcPts val="600"/>
              </a:spcBef>
              <a:buFont typeface="Arial" pitchFamily="34" charset="0"/>
              <a:buChar char="•"/>
            </a:pPr>
            <a:r>
              <a:rPr lang="fr-FR" sz="3200" b="1" dirty="0"/>
              <a:t>Impliquer toute la famille dans les autels / dévotions de la famille.</a:t>
            </a:r>
            <a:endParaRPr lang="en-US" sz="3200" b="1" dirty="0"/>
          </a:p>
          <a:p>
            <a:pPr marL="457200" indent="-457200">
              <a:spcBef>
                <a:spcPts val="600"/>
              </a:spcBef>
              <a:buFont typeface="Arial" pitchFamily="34" charset="0"/>
              <a:buChar char="•"/>
            </a:pPr>
            <a:endParaRPr lang="en-US" sz="3200" dirty="0"/>
          </a:p>
          <a:p>
            <a:pPr marL="457200" lvl="0" indent="-457200">
              <a:buFont typeface="Arial" panose="020B0604020202020204" pitchFamily="34" charset="0"/>
              <a:buChar char="•"/>
            </a:pPr>
            <a:r>
              <a:rPr lang="en-US" dirty="0">
                <a:solidFill>
                  <a:srgbClr val="FFFF00"/>
                </a:solidFill>
              </a:rPr>
              <a:t>Provide space/opportunities for prayer within each ministry.</a:t>
            </a:r>
          </a:p>
          <a:p>
            <a:pPr marL="457200" indent="-457200">
              <a:buFont typeface="Arial" panose="020B0604020202020204" pitchFamily="34" charset="0"/>
              <a:buChar char="•"/>
            </a:pPr>
            <a:r>
              <a:rPr lang="fr-FR" sz="3200" b="1" dirty="0"/>
              <a:t>Fournir l'espace / des occasions de prière dans chaque ministère.</a:t>
            </a:r>
            <a:endParaRPr lang="en-US" sz="3600" b="1" dirty="0"/>
          </a:p>
        </p:txBody>
      </p:sp>
    </p:spTree>
    <p:extLst>
      <p:ext uri="{BB962C8B-B14F-4D97-AF65-F5344CB8AC3E}">
        <p14:creationId xmlns:p14="http://schemas.microsoft.com/office/powerpoint/2010/main" val="1232502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0" dur="500"/>
                                        <p:tgtEl>
                                          <p:spTgt spid="2">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5" dur="500"/>
                                        <p:tgtEl>
                                          <p:spTgt spid="2">
                                            <p:txEl>
                                              <p:pRg st="7" end="7"/>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8" end="8"/>
                                            </p:txEl>
                                          </p:spTgt>
                                        </p:tgtEl>
                                        <p:attrNameLst>
                                          <p:attrName>style.visibility</p:attrName>
                                        </p:attrNameLst>
                                      </p:cBhvr>
                                      <p:to>
                                        <p:strVal val="visible"/>
                                      </p:to>
                                    </p:set>
                                    <p:animEffect transition="in" filter="randombar(horizontal)">
                                      <p:cBhvr>
                                        <p:cTn id="18"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TC101859861[[fn=Tradeshow]]</Template>
  <TotalTime>34419</TotalTime>
  <Words>2540</Words>
  <Application>Microsoft Macintosh PowerPoint</Application>
  <PresentationFormat>On-screen Show (4:3)</PresentationFormat>
  <Paragraphs>256</Paragraphs>
  <Slides>55</Slides>
  <Notes>36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55</vt:i4>
      </vt:variant>
    </vt:vector>
  </HeadingPairs>
  <TitlesOfParts>
    <vt:vector size="65" baseType="lpstr">
      <vt:lpstr>Aachen Std Bold</vt:lpstr>
      <vt:lpstr>Arial</vt:lpstr>
      <vt:lpstr>Book Antiqua</vt:lpstr>
      <vt:lpstr>Eras Demi ITC</vt:lpstr>
      <vt:lpstr>Helvetica</vt:lpstr>
      <vt:lpstr>Lucida Sans</vt:lpstr>
      <vt:lpstr>Wingdings</vt:lpstr>
      <vt:lpstr>Wingdings 2</vt:lpstr>
      <vt:lpstr>Wingdings 3</vt:lpstr>
      <vt:lpstr>Apex</vt:lpstr>
      <vt:lpstr>PowerPoint Presentation</vt:lpstr>
      <vt:lpstr>Ministères d’École Dominicale et de la Formation de Disciples International</vt:lpstr>
      <vt:lpstr>OÙ VA LE MEDFDI?</vt:lpstr>
      <vt:lpstr>MISSION du MEDFDI</vt:lpstr>
      <vt:lpstr>PowerPoint Presentation</vt:lpstr>
      <vt:lpstr>VISION</vt:lpstr>
      <vt:lpstr>PowerPoint Presentation</vt:lpstr>
      <vt:lpstr>PowerPoint Presentation</vt:lpstr>
      <vt:lpstr>PowerPoint Presentation</vt:lpstr>
      <vt:lpstr>PURPOSE / OBJECTIF</vt:lpstr>
      <vt:lpstr>PowerPoint Presentation</vt:lpstr>
      <vt:lpstr>PowerPoint Presentation</vt:lpstr>
      <vt:lpstr>PURPOSE / OBJECTIF</vt:lpstr>
      <vt:lpstr>PowerPoint Presentation</vt:lpstr>
      <vt:lpstr>PowerPoint Presentation</vt:lpstr>
      <vt:lpstr>PURPOSE / OBJECTIF</vt:lpstr>
      <vt:lpstr>PowerPoint Presentation</vt:lpstr>
      <vt:lpstr>PowerPoint Presentation</vt:lpstr>
      <vt:lpstr>SDMI</vt:lpstr>
      <vt:lpstr>PowerPoint Presentation</vt:lpstr>
      <vt:lpstr>PowerPoint Presentation</vt:lpstr>
      <vt:lpstr>PowerPoint Presentation</vt:lpstr>
      <vt:lpstr>PowerPoint Presentation</vt:lpstr>
      <vt:lpstr>SDMI has Ministeries for Discipleship of Children MEDFDI a ministères pour les enfants</vt:lpstr>
      <vt:lpstr>PowerPoint Presentation</vt:lpstr>
      <vt:lpstr>SDMI has Ministeries for Discipleship of Adults MEDFDI a ministères pour adultes</vt:lpstr>
      <vt:lpstr>SDMI helps with Ministeries for Discipleship of Youth MEDFDI aide à Ministères de disciple de la Jeunesse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Facebook</vt:lpstr>
      <vt:lpstr>PowerPoint Presentation</vt:lpstr>
      <vt:lpstr>PowerPoint Presentation</vt:lpstr>
      <vt:lpstr>PowerPoint Presentation</vt:lpstr>
      <vt:lpstr>PowerPoint Presentation</vt:lpstr>
      <vt:lpstr>PowerPoint Presentation</vt:lpstr>
      <vt:lpstr>OÙ VA LE MEDFDI? </vt:lpstr>
      <vt:lpstr>OÙ VA LE MEDFDI? </vt:lpstr>
      <vt:lpstr>OÙ VA LE MEDFDI? </vt:lpstr>
      <vt:lpstr>OÙ VA LE MEDFDI? </vt:lpstr>
      <vt:lpstr>OÙ VA LE MEDFDI?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ELEMENTOS DE DIRECCIÓN</dc:title>
  <dc:creator>enedina castro navarro</dc:creator>
  <cp:lastModifiedBy>Monte Cyr</cp:lastModifiedBy>
  <cp:revision>473</cp:revision>
  <cp:lastPrinted>2016-09-26T17:16:29Z</cp:lastPrinted>
  <dcterms:created xsi:type="dcterms:W3CDTF">2005-02-19T19:15:34Z</dcterms:created>
  <dcterms:modified xsi:type="dcterms:W3CDTF">2022-01-06T23:35:15Z</dcterms:modified>
</cp:coreProperties>
</file>