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66" r:id="rId6"/>
    <p:sldId id="263" r:id="rId7"/>
    <p:sldId id="268" r:id="rId8"/>
    <p:sldId id="269" r:id="rId9"/>
    <p:sldId id="270" r:id="rId10"/>
    <p:sldId id="271"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6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1" d="100"/>
          <a:sy n="121" d="100"/>
        </p:scale>
        <p:origin x="-90" y="-3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02003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270270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251137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188935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D023D4-9401-44A9-8332-3203EE21F1D0}" type="datetimeFigureOut">
              <a:rPr lang="en-US" smtClean="0"/>
              <a:t>8/14/2017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712768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3849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D023D4-9401-44A9-8332-3203EE21F1D0}" type="datetimeFigureOut">
              <a:rPr lang="en-US" smtClean="0"/>
              <a:t>8/14/2017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428526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D023D4-9401-44A9-8332-3203EE21F1D0}" type="datetimeFigureOut">
              <a:rPr lang="en-US" smtClean="0"/>
              <a:t>8/14/2017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1630301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023D4-9401-44A9-8332-3203EE21F1D0}" type="datetimeFigureOut">
              <a:rPr lang="en-US" smtClean="0"/>
              <a:t>8/14/2017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401655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333573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D023D4-9401-44A9-8332-3203EE21F1D0}" type="datetimeFigureOut">
              <a:rPr lang="en-US" smtClean="0"/>
              <a:t>8/14/2017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FDBC5A-3070-4800-8979-FAB721753ECB}" type="slidenum">
              <a:rPr lang="en-US" smtClean="0"/>
              <a:t>‹#›</a:t>
            </a:fld>
            <a:endParaRPr lang="en-US"/>
          </a:p>
        </p:txBody>
      </p:sp>
    </p:spTree>
    <p:extLst>
      <p:ext uri="{BB962C8B-B14F-4D97-AF65-F5344CB8AC3E}">
        <p14:creationId xmlns:p14="http://schemas.microsoft.com/office/powerpoint/2010/main" val="390259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5D023D4-9401-44A9-8332-3203EE21F1D0}" type="datetimeFigureOut">
              <a:rPr lang="en-US" smtClean="0"/>
              <a:t>8/14/2017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9FDBC5A-3070-4800-8979-FAB721753ECB}" type="slidenum">
              <a:rPr lang="en-US" smtClean="0"/>
              <a:t>‹#›</a:t>
            </a:fld>
            <a:endParaRPr lang="en-US"/>
          </a:p>
        </p:txBody>
      </p:sp>
    </p:spTree>
    <p:extLst>
      <p:ext uri="{BB962C8B-B14F-4D97-AF65-F5344CB8AC3E}">
        <p14:creationId xmlns:p14="http://schemas.microsoft.com/office/powerpoint/2010/main" val="435483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48000" y="3333750"/>
            <a:ext cx="7620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Date:</a:t>
            </a:r>
            <a:endParaRPr lang="en-US" sz="2400" b="1" dirty="0">
              <a:solidFill>
                <a:srgbClr val="526DB4"/>
              </a:solidFill>
              <a:latin typeface="Arial" panose="020B0604020202020204" pitchFamily="34" charset="0"/>
              <a:cs typeface="Arial" panose="020B0604020202020204" pitchFamily="34" charset="0"/>
            </a:endParaRPr>
          </a:p>
        </p:txBody>
      </p:sp>
      <p:sp>
        <p:nvSpPr>
          <p:cNvPr id="6" name="TextBox 5"/>
          <p:cNvSpPr txBox="1"/>
          <p:nvPr/>
        </p:nvSpPr>
        <p:spPr>
          <a:xfrm>
            <a:off x="76200" y="4095750"/>
            <a:ext cx="8991600" cy="307777"/>
          </a:xfrm>
          <a:prstGeom prst="rect">
            <a:avLst/>
          </a:prstGeom>
          <a:noFill/>
          <a:ln w="12700">
            <a:noFill/>
          </a:ln>
        </p:spPr>
        <p:txBody>
          <a:bodyPr wrap="square" rtlCol="0">
            <a:spAutoFit/>
          </a:bodyPr>
          <a:lstStyle/>
          <a:p>
            <a:pPr algn="ctr"/>
            <a:r>
              <a:rPr lang="fr-FR" sz="1400" dirty="0">
                <a:solidFill>
                  <a:schemeClr val="bg1"/>
                </a:solidFill>
                <a:latin typeface="Arial" panose="020B0604020202020204" pitchFamily="34" charset="0"/>
                <a:cs typeface="Arial" panose="020B0604020202020204" pitchFamily="34" charset="0"/>
              </a:rPr>
              <a:t>Allez, faites de toutes les nations des disciples. – Matthieu 28.19a</a:t>
            </a:r>
            <a:endParaRPr lang="en-US"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810000" y="3333750"/>
            <a:ext cx="2133600" cy="369332"/>
          </a:xfrm>
          <a:prstGeom prst="rect">
            <a:avLst/>
          </a:prstGeom>
          <a:solidFill>
            <a:schemeClr val="bg1"/>
          </a:solidFill>
          <a:ln w="12700">
            <a:solidFill>
              <a:srgbClr val="526DB4"/>
            </a:solidFill>
          </a:ln>
        </p:spPr>
        <p:txBody>
          <a:bodyPr wrap="square" rtlCol="0">
            <a:spAutoFit/>
          </a:bodyPr>
          <a:lstStyle/>
          <a:p>
            <a:pPr algn="ctr"/>
            <a:r>
              <a:rPr lang="en-US" dirty="0">
                <a:solidFill>
                  <a:srgbClr val="526DB4"/>
                </a:solidFill>
                <a:latin typeface="Arial" panose="020B0604020202020204" pitchFamily="34" charset="0"/>
                <a:cs typeface="Arial" panose="020B0604020202020204" pitchFamily="34" charset="0"/>
              </a:rPr>
              <a:t>19 </a:t>
            </a:r>
            <a:r>
              <a:rPr lang="en-US" dirty="0" err="1">
                <a:solidFill>
                  <a:srgbClr val="526DB4"/>
                </a:solidFill>
                <a:latin typeface="Arial" panose="020B0604020202020204" pitchFamily="34" charset="0"/>
                <a:cs typeface="Arial" panose="020B0604020202020204" pitchFamily="34" charset="0"/>
              </a:rPr>
              <a:t>novembre</a:t>
            </a:r>
            <a:r>
              <a:rPr lang="en-US" dirty="0">
                <a:solidFill>
                  <a:srgbClr val="526DB4"/>
                </a:solidFill>
                <a:latin typeface="Arial" panose="020B0604020202020204" pitchFamily="34" charset="0"/>
                <a:cs typeface="Arial" panose="020B0604020202020204" pitchFamily="34" charset="0"/>
              </a:rPr>
              <a:t> 2017</a:t>
            </a:r>
            <a:endParaRPr lang="en-US" sz="2400" b="1" dirty="0">
              <a:solidFill>
                <a:srgbClr val="526DB4"/>
              </a:solidFill>
              <a:latin typeface="Arial" panose="020B0604020202020204" pitchFamily="34" charset="0"/>
              <a:cs typeface="Arial" panose="020B0604020202020204" pitchFamily="34" charset="0"/>
            </a:endParaRPr>
          </a:p>
        </p:txBody>
      </p:sp>
      <p:sp>
        <p:nvSpPr>
          <p:cNvPr id="9" name="TextBox 8"/>
          <p:cNvSpPr txBox="1"/>
          <p:nvPr/>
        </p:nvSpPr>
        <p:spPr>
          <a:xfrm>
            <a:off x="3200400" y="449149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generosite</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chemeClr val="bg1"/>
                </a:solidFill>
                <a:latin typeface="Arial" panose="020B0604020202020204" pitchFamily="34" charset="0"/>
                <a:cs typeface="Arial" panose="020B0604020202020204" pitchFamily="34" charset="0"/>
              </a:rPr>
              <a:t>Fonds</a:t>
            </a:r>
            <a:r>
              <a:rPr lang="en-US" sz="2800" cap="all" dirty="0">
                <a:solidFill>
                  <a:schemeClr val="bg1"/>
                </a:solidFill>
                <a:latin typeface="Arial" panose="020B0604020202020204" pitchFamily="34" charset="0"/>
                <a:cs typeface="Arial" panose="020B0604020202020204" pitchFamily="34" charset="0"/>
              </a:rPr>
              <a:t> pour </a:t>
            </a:r>
            <a:r>
              <a:rPr lang="en-US" sz="2800" cap="all" dirty="0" err="1">
                <a:solidFill>
                  <a:schemeClr val="bg1"/>
                </a:solidFill>
                <a:latin typeface="Arial" panose="020B0604020202020204" pitchFamily="34" charset="0"/>
                <a:cs typeface="Arial" panose="020B0604020202020204" pitchFamily="34" charset="0"/>
              </a:rPr>
              <a:t>l'évangélisation</a:t>
            </a:r>
            <a:r>
              <a:rPr lang="en-US" sz="2800" cap="all" dirty="0">
                <a:solidFill>
                  <a:schemeClr val="bg1"/>
                </a:solidFill>
                <a:latin typeface="Arial" panose="020B0604020202020204" pitchFamily="34" charset="0"/>
                <a:cs typeface="Arial" panose="020B0604020202020204" pitchFamily="34" charset="0"/>
              </a:rPr>
              <a:t> </a:t>
            </a:r>
            <a:r>
              <a:rPr lang="en-US" sz="2800" cap="all" dirty="0" err="1">
                <a:solidFill>
                  <a:schemeClr val="bg1"/>
                </a:solidFill>
                <a:latin typeface="Arial" panose="020B0604020202020204" pitchFamily="34" charset="0"/>
                <a:cs typeface="Arial" panose="020B0604020202020204" pitchFamily="34" charset="0"/>
              </a:rPr>
              <a:t>mondiale</a:t>
            </a:r>
            <a:endParaRPr lang="en-US" sz="2800" cap="all" dirty="0">
              <a:solidFill>
                <a:schemeClr val="bg1"/>
              </a:solidFill>
              <a:latin typeface="Arial" panose="020B0604020202020204" pitchFamily="34" charset="0"/>
              <a:cs typeface="Arial" panose="020B0604020202020204" pitchFamily="34" charset="0"/>
            </a:endParaRPr>
          </a:p>
          <a:p>
            <a:pPr algn="ctr">
              <a:lnSpc>
                <a:spcPts val="3400"/>
              </a:lnSpc>
            </a:pPr>
            <a:r>
              <a:rPr lang="en-US" sz="2800" b="1" cap="all" dirty="0" err="1">
                <a:solidFill>
                  <a:schemeClr val="bg1"/>
                </a:solidFill>
                <a:latin typeface="Arial" panose="020B0604020202020204" pitchFamily="34" charset="0"/>
                <a:cs typeface="Arial" panose="020B0604020202020204" pitchFamily="34" charset="0"/>
              </a:rPr>
              <a:t>Offrande</a:t>
            </a:r>
            <a:r>
              <a:rPr lang="en-US" sz="2800" b="1" cap="all" dirty="0">
                <a:solidFill>
                  <a:schemeClr val="bg1"/>
                </a:solidFill>
                <a:latin typeface="Arial" panose="020B0604020202020204" pitchFamily="34" charset="0"/>
                <a:cs typeface="Arial" panose="020B0604020202020204" pitchFamily="34" charset="0"/>
              </a:rPr>
              <a:t> de reconnaissance</a:t>
            </a:r>
            <a:endParaRPr lang="en-US" sz="3600" b="1" cap="all"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3425281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048000" y="3333750"/>
            <a:ext cx="762000" cy="369332"/>
          </a:xfrm>
          <a:prstGeom prst="rect">
            <a:avLst/>
          </a:prstGeom>
          <a:solidFill>
            <a:schemeClr val="bg1"/>
          </a:solidFill>
          <a:ln w="12700">
            <a:solidFill>
              <a:srgbClr val="526DB4"/>
            </a:solidFill>
          </a:ln>
        </p:spPr>
        <p:txBody>
          <a:bodyPr wrap="square" rtlCol="0">
            <a:spAutoFit/>
          </a:bodyPr>
          <a:lstStyle/>
          <a:p>
            <a:pPr algn="ctr"/>
            <a:r>
              <a:rPr lang="en-US" dirty="0" smtClean="0">
                <a:solidFill>
                  <a:srgbClr val="526DB4"/>
                </a:solidFill>
                <a:latin typeface="Arial" panose="020B0604020202020204" pitchFamily="34" charset="0"/>
                <a:cs typeface="Arial" panose="020B0604020202020204" pitchFamily="34" charset="0"/>
              </a:rPr>
              <a:t>Date:</a:t>
            </a:r>
            <a:endParaRPr lang="en-US" sz="2400" b="1" dirty="0">
              <a:solidFill>
                <a:srgbClr val="526DB4"/>
              </a:solidFill>
              <a:latin typeface="Arial" panose="020B0604020202020204" pitchFamily="34" charset="0"/>
              <a:cs typeface="Arial" panose="020B0604020202020204" pitchFamily="34" charset="0"/>
            </a:endParaRPr>
          </a:p>
        </p:txBody>
      </p:sp>
      <p:sp>
        <p:nvSpPr>
          <p:cNvPr id="6" name="TextBox 5"/>
          <p:cNvSpPr txBox="1"/>
          <p:nvPr/>
        </p:nvSpPr>
        <p:spPr>
          <a:xfrm>
            <a:off x="76200" y="4095750"/>
            <a:ext cx="8991600" cy="307777"/>
          </a:xfrm>
          <a:prstGeom prst="rect">
            <a:avLst/>
          </a:prstGeom>
          <a:noFill/>
          <a:ln w="12700">
            <a:noFill/>
          </a:ln>
        </p:spPr>
        <p:txBody>
          <a:bodyPr wrap="square" rtlCol="0">
            <a:spAutoFit/>
          </a:bodyPr>
          <a:lstStyle/>
          <a:p>
            <a:pPr algn="ctr"/>
            <a:r>
              <a:rPr lang="fr-FR" sz="1400" dirty="0">
                <a:solidFill>
                  <a:schemeClr val="bg1"/>
                </a:solidFill>
                <a:latin typeface="Arial" panose="020B0604020202020204" pitchFamily="34" charset="0"/>
                <a:cs typeface="Arial" panose="020B0604020202020204" pitchFamily="34" charset="0"/>
              </a:rPr>
              <a:t>Allez, faites de toutes les nations des disciples. – Matthieu 28.19a</a:t>
            </a:r>
            <a:endParaRPr lang="en-US" b="1" dirty="0">
              <a:solidFill>
                <a:schemeClr val="bg1"/>
              </a:solidFill>
              <a:latin typeface="Arial" panose="020B0604020202020204" pitchFamily="34" charset="0"/>
              <a:cs typeface="Arial" panose="020B0604020202020204" pitchFamily="34" charset="0"/>
            </a:endParaRPr>
          </a:p>
        </p:txBody>
      </p:sp>
      <p:sp>
        <p:nvSpPr>
          <p:cNvPr id="8" name="TextBox 7"/>
          <p:cNvSpPr txBox="1"/>
          <p:nvPr/>
        </p:nvSpPr>
        <p:spPr>
          <a:xfrm>
            <a:off x="3810000" y="3333750"/>
            <a:ext cx="2133600" cy="369332"/>
          </a:xfrm>
          <a:prstGeom prst="rect">
            <a:avLst/>
          </a:prstGeom>
          <a:solidFill>
            <a:schemeClr val="bg1"/>
          </a:solidFill>
          <a:ln w="12700">
            <a:solidFill>
              <a:srgbClr val="526DB4"/>
            </a:solidFill>
          </a:ln>
        </p:spPr>
        <p:txBody>
          <a:bodyPr wrap="square" rtlCol="0">
            <a:spAutoFit/>
          </a:bodyPr>
          <a:lstStyle/>
          <a:p>
            <a:pPr algn="ctr"/>
            <a:r>
              <a:rPr lang="en-US" dirty="0">
                <a:solidFill>
                  <a:srgbClr val="526DB4"/>
                </a:solidFill>
                <a:latin typeface="Arial" panose="020B0604020202020204" pitchFamily="34" charset="0"/>
                <a:cs typeface="Arial" panose="020B0604020202020204" pitchFamily="34" charset="0"/>
              </a:rPr>
              <a:t>19 </a:t>
            </a:r>
            <a:r>
              <a:rPr lang="en-US" dirty="0" err="1">
                <a:solidFill>
                  <a:srgbClr val="526DB4"/>
                </a:solidFill>
                <a:latin typeface="Arial" panose="020B0604020202020204" pitchFamily="34" charset="0"/>
                <a:cs typeface="Arial" panose="020B0604020202020204" pitchFamily="34" charset="0"/>
              </a:rPr>
              <a:t>novembre</a:t>
            </a:r>
            <a:r>
              <a:rPr lang="en-US" dirty="0">
                <a:solidFill>
                  <a:srgbClr val="526DB4"/>
                </a:solidFill>
                <a:latin typeface="Arial" panose="020B0604020202020204" pitchFamily="34" charset="0"/>
                <a:cs typeface="Arial" panose="020B0604020202020204" pitchFamily="34" charset="0"/>
              </a:rPr>
              <a:t> 2017</a:t>
            </a:r>
            <a:endParaRPr lang="en-US" sz="2400" b="1" dirty="0">
              <a:solidFill>
                <a:srgbClr val="526DB4"/>
              </a:solidFill>
              <a:latin typeface="Arial" panose="020B0604020202020204" pitchFamily="34" charset="0"/>
              <a:cs typeface="Arial" panose="020B0604020202020204" pitchFamily="34" charset="0"/>
            </a:endParaRPr>
          </a:p>
        </p:txBody>
      </p:sp>
      <p:sp>
        <p:nvSpPr>
          <p:cNvPr id="9" name="TextBox 8"/>
          <p:cNvSpPr txBox="1"/>
          <p:nvPr/>
        </p:nvSpPr>
        <p:spPr>
          <a:xfrm>
            <a:off x="3200400" y="4491496"/>
            <a:ext cx="2667000" cy="366254"/>
          </a:xfrm>
          <a:prstGeom prst="rect">
            <a:avLst/>
          </a:prstGeom>
          <a:noFill/>
          <a:ln w="12700">
            <a:solidFill>
              <a:schemeClr val="bg1"/>
            </a:solidFill>
          </a:ln>
        </p:spPr>
        <p:txBody>
          <a:bodyPr wrap="square" bIns="73152" rtlCol="0">
            <a:spAutoFit/>
          </a:bodyPr>
          <a:lstStyle/>
          <a:p>
            <a:pPr algn="ctr"/>
            <a:r>
              <a:rPr lang="en-US" sz="1600" dirty="0" smtClean="0">
                <a:solidFill>
                  <a:schemeClr val="bg1"/>
                </a:solidFill>
                <a:latin typeface="Arial" panose="020B0604020202020204" pitchFamily="34" charset="0"/>
                <a:cs typeface="Arial" panose="020B0604020202020204" pitchFamily="34" charset="0"/>
              </a:rPr>
              <a:t>nazarene.org/</a:t>
            </a:r>
            <a:r>
              <a:rPr lang="en-US" sz="1600" dirty="0" err="1" smtClean="0">
                <a:solidFill>
                  <a:schemeClr val="bg1"/>
                </a:solidFill>
                <a:latin typeface="Arial" panose="020B0604020202020204" pitchFamily="34" charset="0"/>
                <a:cs typeface="Arial" panose="020B0604020202020204" pitchFamily="34" charset="0"/>
              </a:rPr>
              <a:t>generosite</a:t>
            </a:r>
            <a:endParaRPr lang="en-US" sz="2000" b="1" dirty="0">
              <a:solidFill>
                <a:schemeClr val="bg1"/>
              </a:solidFill>
              <a:latin typeface="Arial" panose="020B0604020202020204" pitchFamily="34" charset="0"/>
              <a:cs typeface="Arial" panose="020B0604020202020204" pitchFamily="34" charset="0"/>
            </a:endParaRPr>
          </a:p>
        </p:txBody>
      </p:sp>
      <p:sp>
        <p:nvSpPr>
          <p:cNvPr id="7" name="TextBox 6"/>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chemeClr val="bg1"/>
                </a:solidFill>
                <a:latin typeface="Arial" panose="020B0604020202020204" pitchFamily="34" charset="0"/>
                <a:cs typeface="Arial" panose="020B0604020202020204" pitchFamily="34" charset="0"/>
              </a:rPr>
              <a:t>Fonds</a:t>
            </a:r>
            <a:r>
              <a:rPr lang="en-US" sz="2800" cap="all" dirty="0">
                <a:solidFill>
                  <a:schemeClr val="bg1"/>
                </a:solidFill>
                <a:latin typeface="Arial" panose="020B0604020202020204" pitchFamily="34" charset="0"/>
                <a:cs typeface="Arial" panose="020B0604020202020204" pitchFamily="34" charset="0"/>
              </a:rPr>
              <a:t> pour </a:t>
            </a:r>
            <a:r>
              <a:rPr lang="en-US" sz="2800" cap="all" dirty="0" err="1">
                <a:solidFill>
                  <a:schemeClr val="bg1"/>
                </a:solidFill>
                <a:latin typeface="Arial" panose="020B0604020202020204" pitchFamily="34" charset="0"/>
                <a:cs typeface="Arial" panose="020B0604020202020204" pitchFamily="34" charset="0"/>
              </a:rPr>
              <a:t>l'évangélisation</a:t>
            </a:r>
            <a:r>
              <a:rPr lang="en-US" sz="2800" cap="all" dirty="0">
                <a:solidFill>
                  <a:schemeClr val="bg1"/>
                </a:solidFill>
                <a:latin typeface="Arial" panose="020B0604020202020204" pitchFamily="34" charset="0"/>
                <a:cs typeface="Arial" panose="020B0604020202020204" pitchFamily="34" charset="0"/>
              </a:rPr>
              <a:t> </a:t>
            </a:r>
            <a:r>
              <a:rPr lang="en-US" sz="2800" cap="all" dirty="0" err="1">
                <a:solidFill>
                  <a:schemeClr val="bg1"/>
                </a:solidFill>
                <a:latin typeface="Arial" panose="020B0604020202020204" pitchFamily="34" charset="0"/>
                <a:cs typeface="Arial" panose="020B0604020202020204" pitchFamily="34" charset="0"/>
              </a:rPr>
              <a:t>mondiale</a:t>
            </a:r>
            <a:endParaRPr lang="en-US" sz="2800" cap="all" dirty="0">
              <a:solidFill>
                <a:schemeClr val="bg1"/>
              </a:solidFill>
              <a:latin typeface="Arial" panose="020B0604020202020204" pitchFamily="34" charset="0"/>
              <a:cs typeface="Arial" panose="020B0604020202020204" pitchFamily="34" charset="0"/>
            </a:endParaRPr>
          </a:p>
          <a:p>
            <a:pPr algn="ctr">
              <a:lnSpc>
                <a:spcPts val="3400"/>
              </a:lnSpc>
            </a:pPr>
            <a:r>
              <a:rPr lang="en-US" sz="2800" b="1" cap="all" dirty="0" err="1">
                <a:solidFill>
                  <a:schemeClr val="bg1"/>
                </a:solidFill>
                <a:latin typeface="Arial" panose="020B0604020202020204" pitchFamily="34" charset="0"/>
                <a:cs typeface="Arial" panose="020B0604020202020204" pitchFamily="34" charset="0"/>
              </a:rPr>
              <a:t>Offrande</a:t>
            </a:r>
            <a:r>
              <a:rPr lang="en-US" sz="2800" b="1" cap="all" dirty="0">
                <a:solidFill>
                  <a:schemeClr val="bg1"/>
                </a:solidFill>
                <a:latin typeface="Arial" panose="020B0604020202020204" pitchFamily="34" charset="0"/>
                <a:cs typeface="Arial" panose="020B0604020202020204" pitchFamily="34" charset="0"/>
              </a:rPr>
              <a:t> de reconnaissance</a:t>
            </a:r>
            <a:endParaRPr lang="en-US" sz="3600" b="1" cap="all"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2284582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133600" y="3790950"/>
            <a:ext cx="6124263" cy="1169551"/>
          </a:xfrm>
          <a:prstGeom prst="rect">
            <a:avLst/>
          </a:prstGeom>
          <a:noFill/>
        </p:spPr>
        <p:txBody>
          <a:bodyPr wrap="square" rtlCol="0">
            <a:spAutoFit/>
          </a:bodyPr>
          <a:lstStyle/>
          <a:p>
            <a:r>
              <a:rPr lang="fr-FR" sz="1400" dirty="0">
                <a:solidFill>
                  <a:schemeClr val="bg1"/>
                </a:solidFill>
                <a:latin typeface="Arial" panose="020B0604020202020204" pitchFamily="34" charset="0"/>
                <a:cs typeface="Arial" panose="020B0604020202020204" pitchFamily="34" charset="0"/>
              </a:rPr>
              <a:t>Seuls six pour cent de la population de Birmanie se dit chrétienne. Cependant, grâce à vous, des missionnaires comme Bill et Mill </a:t>
            </a:r>
            <a:r>
              <a:rPr lang="fr-FR" sz="1400" dirty="0" err="1">
                <a:solidFill>
                  <a:schemeClr val="bg1"/>
                </a:solidFill>
                <a:latin typeface="Arial" panose="020B0604020202020204" pitchFamily="34" charset="0"/>
                <a:cs typeface="Arial" panose="020B0604020202020204" pitchFamily="34" charset="0"/>
              </a:rPr>
              <a:t>Kwon</a:t>
            </a:r>
            <a:r>
              <a:rPr lang="fr-FR" sz="1400" dirty="0">
                <a:solidFill>
                  <a:schemeClr val="bg1"/>
                </a:solidFill>
                <a:latin typeface="Arial" panose="020B0604020202020204" pitchFamily="34" charset="0"/>
                <a:cs typeface="Arial" panose="020B0604020202020204" pitchFamily="34" charset="0"/>
              </a:rPr>
              <a:t> ont fondé des églises en Birmanie et de nombreux immigrés birmans ont aussi établi des églises en Thaïlande, à Singapour, à travers l'Asie et même plus à l'ouest notamment aux États-Unis.</a:t>
            </a:r>
            <a:endParaRPr lang="en-US" sz="1400" dirty="0">
              <a:solidFill>
                <a:schemeClr val="bg1"/>
              </a:solidFill>
              <a:latin typeface="Arial" panose="020B0604020202020204" pitchFamily="34" charset="0"/>
              <a:cs typeface="Arial" panose="020B0604020202020204" pitchFamily="34" charset="0"/>
            </a:endParaRPr>
          </a:p>
        </p:txBody>
      </p:sp>
      <p:sp>
        <p:nvSpPr>
          <p:cNvPr id="4" name="TextBox 3"/>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4082652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990600" y="3790950"/>
            <a:ext cx="6248400" cy="1169551"/>
          </a:xfrm>
          <a:prstGeom prst="rect">
            <a:avLst/>
          </a:prstGeom>
          <a:noFill/>
        </p:spPr>
        <p:txBody>
          <a:bodyPr wrap="square" rtlCol="0">
            <a:spAutoFit/>
          </a:bodyPr>
          <a:lstStyle/>
          <a:p>
            <a:r>
              <a:rPr lang="fr-FR" sz="1400" dirty="0">
                <a:solidFill>
                  <a:schemeClr val="bg1"/>
                </a:solidFill>
                <a:latin typeface="Arial" panose="020B0604020202020204" pitchFamily="34" charset="0"/>
                <a:cs typeface="Arial" panose="020B0604020202020204" pitchFamily="34" charset="0"/>
              </a:rPr>
              <a:t>À cause du conflit en Syrie, de nombreux réfugiés syriens originaires d'Arménie retournent dans ce pays. </a:t>
            </a:r>
            <a:r>
              <a:rPr lang="fr-FR" sz="1400" dirty="0" err="1">
                <a:solidFill>
                  <a:schemeClr val="bg1"/>
                </a:solidFill>
                <a:latin typeface="Arial" panose="020B0604020202020204" pitchFamily="34" charset="0"/>
                <a:cs typeface="Arial" panose="020B0604020202020204" pitchFamily="34" charset="0"/>
              </a:rPr>
              <a:t>Zareh</a:t>
            </a:r>
            <a:r>
              <a:rPr lang="fr-FR" sz="1400" dirty="0">
                <a:solidFill>
                  <a:schemeClr val="bg1"/>
                </a:solidFill>
                <a:latin typeface="Arial" panose="020B0604020202020204" pitchFamily="34" charset="0"/>
                <a:cs typeface="Arial" panose="020B0604020202020204" pitchFamily="34" charset="0"/>
              </a:rPr>
              <a:t> </a:t>
            </a:r>
            <a:r>
              <a:rPr lang="fr-FR" sz="1400" dirty="0" err="1">
                <a:solidFill>
                  <a:schemeClr val="bg1"/>
                </a:solidFill>
                <a:latin typeface="Arial" panose="020B0604020202020204" pitchFamily="34" charset="0"/>
                <a:cs typeface="Arial" panose="020B0604020202020204" pitchFamily="34" charset="0"/>
              </a:rPr>
              <a:t>Mangilikian</a:t>
            </a:r>
            <a:r>
              <a:rPr lang="fr-FR" sz="1400" dirty="0">
                <a:solidFill>
                  <a:schemeClr val="bg1"/>
                </a:solidFill>
                <a:latin typeface="Arial" panose="020B0604020202020204" pitchFamily="34" charset="0"/>
                <a:cs typeface="Arial" panose="020B0604020202020204" pitchFamily="34" charset="0"/>
              </a:rPr>
              <a:t> et sa famille tissent des liens avec eux et les aident à s'installer à Erevan en Arménie en leur donnant de la nourriture, un hébergement, des habits et des formations professionnelles</a:t>
            </a:r>
            <a:r>
              <a:rPr lang="fr-FR" sz="1400" dirty="0" smtClean="0">
                <a:solidFill>
                  <a:schemeClr val="bg1"/>
                </a:solidFill>
                <a:latin typeface="Arial" panose="020B0604020202020204" pitchFamily="34" charset="0"/>
                <a:cs typeface="Arial" panose="020B0604020202020204" pitchFamily="34" charset="0"/>
              </a:rPr>
              <a:t>.</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4361960"/>
            <a:ext cx="657537" cy="49579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2133600" y="3790950"/>
            <a:ext cx="6248400" cy="1169551"/>
          </a:xfrm>
          <a:prstGeom prst="rect">
            <a:avLst/>
          </a:prstGeom>
          <a:noFill/>
        </p:spPr>
        <p:txBody>
          <a:bodyPr wrap="square" rtlCol="0">
            <a:spAutoFit/>
          </a:bodyPr>
          <a:lstStyle/>
          <a:p>
            <a:r>
              <a:rPr lang="fr-FR" sz="1400" dirty="0">
                <a:solidFill>
                  <a:schemeClr val="bg1"/>
                </a:solidFill>
                <a:latin typeface="Arial" panose="020B0604020202020204" pitchFamily="34" charset="0"/>
                <a:cs typeface="Arial" panose="020B0604020202020204" pitchFamily="34" charset="0"/>
              </a:rPr>
              <a:t>Pour faire des disciples à l'image du Christ parmi les habitants de Mongolie, où seulement deux pour cent de la population est chrétienne, les missionnaires </a:t>
            </a:r>
            <a:r>
              <a:rPr lang="fr-FR" sz="1400" dirty="0" err="1">
                <a:solidFill>
                  <a:schemeClr val="bg1"/>
                </a:solidFill>
                <a:latin typeface="Arial" panose="020B0604020202020204" pitchFamily="34" charset="0"/>
                <a:cs typeface="Arial" panose="020B0604020202020204" pitchFamily="34" charset="0"/>
              </a:rPr>
              <a:t>Sunny</a:t>
            </a:r>
            <a:r>
              <a:rPr lang="fr-FR" sz="1400" dirty="0">
                <a:solidFill>
                  <a:schemeClr val="bg1"/>
                </a:solidFill>
                <a:latin typeface="Arial" panose="020B0604020202020204" pitchFamily="34" charset="0"/>
                <a:cs typeface="Arial" panose="020B0604020202020204" pitchFamily="34" charset="0"/>
              </a:rPr>
              <a:t> et Lisa Um ont bravé le froid extrême de l'hiver, ont appris à parler le khalkha et ont creusé un puits pour fournir de l'eau potable aux habitants de leur quartier.</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914400" y="3790950"/>
            <a:ext cx="6096000" cy="1169551"/>
          </a:xfrm>
          <a:prstGeom prst="rect">
            <a:avLst/>
          </a:prstGeom>
          <a:noFill/>
        </p:spPr>
        <p:txBody>
          <a:bodyPr wrap="square" rtlCol="0">
            <a:spAutoFit/>
          </a:bodyPr>
          <a:lstStyle/>
          <a:p>
            <a:r>
              <a:rPr lang="fr-FR" sz="1400" dirty="0">
                <a:solidFill>
                  <a:schemeClr val="bg1"/>
                </a:solidFill>
                <a:latin typeface="Arial" panose="020B0604020202020204" pitchFamily="34" charset="0"/>
                <a:cs typeface="Arial" panose="020B0604020202020204" pitchFamily="34" charset="0"/>
              </a:rPr>
              <a:t>Lorsque les responsables d'Afrique de l'Ouest ont présenté le besoin d'aller établir l'église au Togo, un jeune pasteur nommé </a:t>
            </a:r>
            <a:r>
              <a:rPr lang="fr-FR" sz="1400" dirty="0" err="1">
                <a:solidFill>
                  <a:schemeClr val="bg1"/>
                </a:solidFill>
                <a:latin typeface="Arial" panose="020B0604020202020204" pitchFamily="34" charset="0"/>
                <a:cs typeface="Arial" panose="020B0604020202020204" pitchFamily="34" charset="0"/>
              </a:rPr>
              <a:t>Apolli</a:t>
            </a:r>
            <a:r>
              <a:rPr lang="fr-FR" sz="1400" dirty="0">
                <a:solidFill>
                  <a:schemeClr val="bg1"/>
                </a:solidFill>
                <a:latin typeface="Arial" panose="020B0604020202020204" pitchFamily="34" charset="0"/>
                <a:cs typeface="Arial" panose="020B0604020202020204" pitchFamily="34" charset="0"/>
              </a:rPr>
              <a:t> s'est porté volontaire. Dans les six premiers mois de son ministère au Togo, </a:t>
            </a:r>
            <a:r>
              <a:rPr lang="fr-FR" sz="1400" dirty="0" err="1">
                <a:solidFill>
                  <a:schemeClr val="bg1"/>
                </a:solidFill>
                <a:latin typeface="Arial" panose="020B0604020202020204" pitchFamily="34" charset="0"/>
                <a:cs typeface="Arial" panose="020B0604020202020204" pitchFamily="34" charset="0"/>
              </a:rPr>
              <a:t>Apolli</a:t>
            </a:r>
            <a:r>
              <a:rPr lang="fr-FR" sz="1400" dirty="0">
                <a:solidFill>
                  <a:schemeClr val="bg1"/>
                </a:solidFill>
                <a:latin typeface="Arial" panose="020B0604020202020204" pitchFamily="34" charset="0"/>
                <a:cs typeface="Arial" panose="020B0604020202020204" pitchFamily="34" charset="0"/>
              </a:rPr>
              <a:t> a fondé 23 églises, débutant un mouvement de réveil qui se poursuit encore aujourd'hui.</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4361960"/>
            <a:ext cx="657537" cy="495790"/>
          </a:xfrm>
          <a:prstGeom prst="rect">
            <a:avLst/>
          </a:prstGeom>
        </p:spPr>
      </p:pic>
    </p:spTree>
    <p:extLst>
      <p:ext uri="{BB962C8B-B14F-4D97-AF65-F5344CB8AC3E}">
        <p14:creationId xmlns:p14="http://schemas.microsoft.com/office/powerpoint/2010/main" val="665736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457200" y="1428750"/>
            <a:ext cx="8229600" cy="3416320"/>
          </a:xfrm>
          <a:prstGeom prst="rect">
            <a:avLst/>
          </a:prstGeom>
          <a:noFill/>
        </p:spPr>
        <p:txBody>
          <a:bodyPr wrap="square" rtlCol="0">
            <a:spAutoFit/>
          </a:bodyPr>
          <a:lstStyle/>
          <a:p>
            <a:pPr algn="ctr"/>
            <a:r>
              <a:rPr lang="fr-FR" sz="24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fr-FR" sz="2400" dirty="0">
                <a:solidFill>
                  <a:schemeClr val="bg1"/>
                </a:solidFill>
                <a:latin typeface="Arial" panose="020B0604020202020204" pitchFamily="34" charset="0"/>
                <a:cs typeface="Arial" panose="020B0604020202020204" pitchFamily="34" charset="0"/>
              </a:rPr>
              <a:t>Jusqu'à la fin des années 1980, l'œuvre en Inde était uniquement concentrée dans quelques états du centre et du sud du pays. L'Église du Nazaréen s'est ensuite développée dans de nouveaux territoires d'Inde. En 2016, on dénombrait plus de 33 000 membres à part entière et 875 églises actives situées dans ces nouvelles régions.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1094039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428750"/>
            <a:ext cx="8229600" cy="3416320"/>
          </a:xfrm>
          <a:prstGeom prst="rect">
            <a:avLst/>
          </a:prstGeom>
          <a:noFill/>
        </p:spPr>
        <p:txBody>
          <a:bodyPr wrap="square" rtlCol="0">
            <a:spAutoFit/>
          </a:bodyPr>
          <a:lstStyle/>
          <a:p>
            <a:pPr algn="ctr"/>
            <a:r>
              <a:rPr lang="fr-FR" sz="24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fr-FR" sz="2400" dirty="0">
                <a:solidFill>
                  <a:schemeClr val="bg1"/>
                </a:solidFill>
                <a:latin typeface="Arial" panose="020B0604020202020204" pitchFamily="34" charset="0"/>
                <a:cs typeface="Arial" panose="020B0604020202020204" pitchFamily="34" charset="0"/>
              </a:rPr>
              <a:t>Pendant des décennies, l'œuvre au Mozambique se trouvait principalement dans le sud et l'ouest du pays. En 1991, les nazaréens ont commencé à progresser dans de nouvelles régions du pays. En 2016, les 22 districts de ce nouveau territoire comptaient 117 000 membres à part entière dans 1 343 églises actives.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582162"/>
            <a:ext cx="8229600" cy="3046988"/>
          </a:xfrm>
          <a:prstGeom prst="rect">
            <a:avLst/>
          </a:prstGeom>
          <a:noFill/>
        </p:spPr>
        <p:txBody>
          <a:bodyPr wrap="square" rtlCol="0">
            <a:spAutoFit/>
          </a:bodyPr>
          <a:lstStyle/>
          <a:p>
            <a:pPr algn="ctr"/>
            <a:r>
              <a:rPr lang="fr-FR" sz="24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fr-FR" sz="2000" dirty="0">
                <a:solidFill>
                  <a:schemeClr val="bg1"/>
                </a:solidFill>
                <a:latin typeface="Arial" panose="020B0604020202020204" pitchFamily="34" charset="0"/>
                <a:cs typeface="Arial" panose="020B0604020202020204" pitchFamily="34" charset="0"/>
              </a:rPr>
              <a:t>Il y a vingt-cinq ans, il n'y avait aucune église du Nazaréen dans ce que l'on appelle aujourd'hui le champ d'Asie du Sud. En 2016, les trois districts du Bangladesh comptaient 96 000 membres à part entière et 3 874 églises actives. Trois autres pays de ce champ, dans lesquels l'œuvre a commencé au 21</a:t>
            </a:r>
            <a:r>
              <a:rPr lang="fr-FR" sz="2000" baseline="30000" dirty="0">
                <a:solidFill>
                  <a:schemeClr val="bg1"/>
                </a:solidFill>
                <a:latin typeface="Arial" panose="020B0604020202020204" pitchFamily="34" charset="0"/>
                <a:cs typeface="Arial" panose="020B0604020202020204" pitchFamily="34" charset="0"/>
              </a:rPr>
              <a:t>ème</a:t>
            </a:r>
            <a:r>
              <a:rPr lang="fr-FR" sz="2000" dirty="0">
                <a:solidFill>
                  <a:schemeClr val="bg1"/>
                </a:solidFill>
                <a:latin typeface="Arial" panose="020B0604020202020204" pitchFamily="34" charset="0"/>
                <a:cs typeface="Arial" panose="020B0604020202020204" pitchFamily="34" charset="0"/>
              </a:rPr>
              <a:t> siècle, rassemblent désormais 37 000 membres dans 1 033 églises actives. </a:t>
            </a:r>
            <a:endParaRPr lang="en-US" sz="20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27867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1581150"/>
            <a:ext cx="8229600" cy="3046988"/>
          </a:xfrm>
          <a:prstGeom prst="rect">
            <a:avLst/>
          </a:prstGeom>
          <a:noFill/>
        </p:spPr>
        <p:txBody>
          <a:bodyPr wrap="square" rtlCol="0">
            <a:spAutoFit/>
          </a:bodyPr>
          <a:lstStyle/>
          <a:p>
            <a:pPr algn="ctr"/>
            <a:r>
              <a:rPr lang="fr-FR" sz="2400" b="1" i="1" dirty="0">
                <a:solidFill>
                  <a:schemeClr val="bg1"/>
                </a:solidFill>
                <a:latin typeface="Arial" panose="020B0604020202020204" pitchFamily="34" charset="0"/>
                <a:cs typeface="Arial" panose="020B0604020202020204" pitchFamily="34" charset="0"/>
              </a:rPr>
              <a:t>L'Église du Nazaréen s'avance dans les lieux où l'église n'est pas encore présente :</a:t>
            </a:r>
            <a:endParaRPr lang="en-US" sz="2400" b="1" i="1" dirty="0">
              <a:solidFill>
                <a:schemeClr val="bg1"/>
              </a:solidFill>
              <a:latin typeface="Arial" panose="020B0604020202020204" pitchFamily="34" charset="0"/>
              <a:cs typeface="Arial" panose="020B0604020202020204" pitchFamily="34" charset="0"/>
            </a:endParaRPr>
          </a:p>
          <a:p>
            <a:pPr lvl="0" algn="ctr"/>
            <a:endParaRPr lang="en-US" sz="2400" dirty="0" smtClean="0">
              <a:solidFill>
                <a:schemeClr val="bg1"/>
              </a:solidFill>
              <a:latin typeface="Arial" panose="020B0604020202020204" pitchFamily="34" charset="0"/>
              <a:cs typeface="Arial" panose="020B0604020202020204" pitchFamily="34" charset="0"/>
            </a:endParaRPr>
          </a:p>
          <a:p>
            <a:r>
              <a:rPr lang="fr-FR" sz="2400" dirty="0">
                <a:solidFill>
                  <a:schemeClr val="bg1"/>
                </a:solidFill>
                <a:latin typeface="Arial" panose="020B0604020202020204" pitchFamily="34" charset="0"/>
                <a:cs typeface="Arial" panose="020B0604020202020204" pitchFamily="34" charset="0"/>
              </a:rPr>
              <a:t>Il y a quinze ans, l'Église du Nazaréen était absente de la région d'Afrique de l'Ouest située entre le Ghana et le Nigéria. En 2016, les cinq districts du Bénin et du Togo situés dans cette région comptaient 62 988 membres à part entière et 1 383 églises actives.</a:t>
            </a:r>
            <a:endParaRPr lang="en-US" sz="2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6200" y="209550"/>
            <a:ext cx="8991600" cy="964367"/>
          </a:xfrm>
          <a:prstGeom prst="rect">
            <a:avLst/>
          </a:prstGeom>
          <a:noFill/>
          <a:ln w="12700">
            <a:noFill/>
          </a:ln>
        </p:spPr>
        <p:txBody>
          <a:bodyPr wrap="square" rtlCol="0">
            <a:spAutoFit/>
          </a:bodyPr>
          <a:lstStyle/>
          <a:p>
            <a:pPr algn="ctr">
              <a:lnSpc>
                <a:spcPts val="3400"/>
              </a:lnSpc>
            </a:pPr>
            <a:r>
              <a:rPr lang="en-US" sz="2800" cap="all" dirty="0" err="1">
                <a:solidFill>
                  <a:srgbClr val="526DB4"/>
                </a:solidFill>
                <a:latin typeface="Arial" panose="020B0604020202020204" pitchFamily="34" charset="0"/>
                <a:cs typeface="Arial" panose="020B0604020202020204" pitchFamily="34" charset="0"/>
              </a:rPr>
              <a:t>Fonds</a:t>
            </a:r>
            <a:r>
              <a:rPr lang="en-US" sz="2800" cap="all" dirty="0">
                <a:solidFill>
                  <a:srgbClr val="526DB4"/>
                </a:solidFill>
                <a:latin typeface="Arial" panose="020B0604020202020204" pitchFamily="34" charset="0"/>
                <a:cs typeface="Arial" panose="020B0604020202020204" pitchFamily="34" charset="0"/>
              </a:rPr>
              <a:t> pour </a:t>
            </a:r>
            <a:r>
              <a:rPr lang="en-US" sz="2800" cap="all" dirty="0" err="1">
                <a:solidFill>
                  <a:srgbClr val="526DB4"/>
                </a:solidFill>
                <a:latin typeface="Arial" panose="020B0604020202020204" pitchFamily="34" charset="0"/>
                <a:cs typeface="Arial" panose="020B0604020202020204" pitchFamily="34" charset="0"/>
              </a:rPr>
              <a:t>l'évangélisation</a:t>
            </a:r>
            <a:r>
              <a:rPr lang="en-US" sz="2800" cap="all" dirty="0">
                <a:solidFill>
                  <a:srgbClr val="526DB4"/>
                </a:solidFill>
                <a:latin typeface="Arial" panose="020B0604020202020204" pitchFamily="34" charset="0"/>
                <a:cs typeface="Arial" panose="020B0604020202020204" pitchFamily="34" charset="0"/>
              </a:rPr>
              <a:t> </a:t>
            </a:r>
            <a:r>
              <a:rPr lang="en-US" sz="2800" cap="all" dirty="0" err="1">
                <a:solidFill>
                  <a:srgbClr val="526DB4"/>
                </a:solidFill>
                <a:latin typeface="Arial" panose="020B0604020202020204" pitchFamily="34" charset="0"/>
                <a:cs typeface="Arial" panose="020B0604020202020204" pitchFamily="34" charset="0"/>
              </a:rPr>
              <a:t>mondiale</a:t>
            </a:r>
            <a:endParaRPr lang="en-US" sz="2800" cap="all" dirty="0">
              <a:solidFill>
                <a:srgbClr val="526DB4"/>
              </a:solidFill>
              <a:latin typeface="Arial" panose="020B0604020202020204" pitchFamily="34" charset="0"/>
              <a:cs typeface="Arial" panose="020B0604020202020204" pitchFamily="34" charset="0"/>
            </a:endParaRPr>
          </a:p>
          <a:p>
            <a:pPr algn="ctr">
              <a:lnSpc>
                <a:spcPts val="3400"/>
              </a:lnSpc>
            </a:pPr>
            <a:r>
              <a:rPr lang="en-US" sz="2800" b="1" cap="all" dirty="0" err="1">
                <a:solidFill>
                  <a:srgbClr val="526DB4"/>
                </a:solidFill>
                <a:latin typeface="Arial" panose="020B0604020202020204" pitchFamily="34" charset="0"/>
                <a:cs typeface="Arial" panose="020B0604020202020204" pitchFamily="34" charset="0"/>
              </a:rPr>
              <a:t>Offrande</a:t>
            </a:r>
            <a:r>
              <a:rPr lang="en-US" sz="2800" b="1" cap="all" dirty="0">
                <a:solidFill>
                  <a:srgbClr val="526DB4"/>
                </a:solidFill>
                <a:latin typeface="Arial" panose="020B0604020202020204" pitchFamily="34" charset="0"/>
                <a:cs typeface="Arial" panose="020B0604020202020204" pitchFamily="34" charset="0"/>
              </a:rPr>
              <a:t> de reconnaissance</a:t>
            </a:r>
            <a:endParaRPr lang="en-US" sz="3600" b="1" cap="all" dirty="0">
              <a:solidFill>
                <a:srgbClr val="526DB4"/>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7863" y="4361960"/>
            <a:ext cx="657537" cy="495790"/>
          </a:xfrm>
          <a:prstGeom prst="rect">
            <a:avLst/>
          </a:prstGeom>
        </p:spPr>
      </p:pic>
    </p:spTree>
    <p:extLst>
      <p:ext uri="{BB962C8B-B14F-4D97-AF65-F5344CB8AC3E}">
        <p14:creationId xmlns:p14="http://schemas.microsoft.com/office/powerpoint/2010/main" val="278674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3792</TotalTime>
  <Words>634</Words>
  <Application>Microsoft Office PowerPoint</Application>
  <PresentationFormat>On-screen Show (16:9)</PresentationFormat>
  <Paragraphs>44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Jeremy Hoffpauir</dc:creator>
  <cp:lastModifiedBy>Jeremy Hoffpauir</cp:lastModifiedBy>
  <cp:revision>38</cp:revision>
  <dcterms:created xsi:type="dcterms:W3CDTF">2016-07-06T15:17:19Z</dcterms:created>
  <dcterms:modified xsi:type="dcterms:W3CDTF">2017-08-14T15:44:57Z</dcterms:modified>
</cp:coreProperties>
</file>