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58" r:id="rId3"/>
    <p:sldId id="286" r:id="rId4"/>
    <p:sldId id="289" r:id="rId5"/>
    <p:sldId id="270" r:id="rId6"/>
    <p:sldId id="273" r:id="rId7"/>
    <p:sldId id="276" r:id="rId8"/>
    <p:sldId id="266" r:id="rId9"/>
    <p:sldId id="280" r:id="rId10"/>
    <p:sldId id="282" r:id="rId11"/>
    <p:sldId id="256" r:id="rId12"/>
    <p:sldId id="261" r:id="rId13"/>
  </p:sldIdLst>
  <p:sldSz cx="18288000" cy="10287000"/>
  <p:notesSz cx="6858000" cy="9144000"/>
  <p:embeddedFontLst>
    <p:embeddedFont>
      <p:font typeface="Adirek Slab" pitchFamily="2" charset="-34"/>
      <p:regular r:id="rId14"/>
    </p:embeddedFont>
    <p:embeddedFont>
      <p:font typeface="Adirek Slab Ultra-Bold" pitchFamily="2" charset="-34"/>
      <p:regular r:id="rId15"/>
      <p:bold r:id="rId16"/>
    </p:embeddedFont>
    <p:embeddedFont>
      <p:font typeface="Arial Rounded MT Bold" panose="020F0704030504030204" pitchFamily="34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 Pro" panose="02040502050405020303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6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 autoAdjust="0"/>
    <p:restoredTop sz="94628" autoAdjust="0"/>
  </p:normalViewPr>
  <p:slideViewPr>
    <p:cSldViewPr>
      <p:cViewPr>
        <p:scale>
          <a:sx n="60" d="100"/>
          <a:sy n="60" d="100"/>
        </p:scale>
        <p:origin x="1160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>
            <a:extLst>
              <a:ext uri="{FF2B5EF4-FFF2-40B4-BE49-F238E27FC236}">
                <a16:creationId xmlns:a16="http://schemas.microsoft.com/office/drawing/2014/main" id="{09327D76-896E-052F-338C-CFCCAB59AF7C}"/>
              </a:ext>
            </a:extLst>
          </p:cNvPr>
          <p:cNvGrpSpPr/>
          <p:nvPr/>
        </p:nvGrpSpPr>
        <p:grpSpPr>
          <a:xfrm rot="1250643">
            <a:off x="15431642" y="139402"/>
            <a:ext cx="5494429" cy="11620627"/>
            <a:chOff x="401195" y="-33062"/>
            <a:chExt cx="7325905" cy="5352756"/>
          </a:xfrm>
        </p:grpSpPr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84979216-C17A-95B7-8141-5E9D7EA29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4000"/>
            </a:blip>
            <a:srcRect t="6077" r="69948" b="61015"/>
            <a:stretch/>
          </p:blipFill>
          <p:spPr>
            <a:xfrm rot="21421315">
              <a:off x="401195" y="-33062"/>
              <a:ext cx="7325905" cy="5352756"/>
            </a:xfrm>
            <a:prstGeom prst="rect">
              <a:avLst/>
            </a:prstGeom>
          </p:spPr>
        </p:pic>
      </p:grpSp>
      <p:grpSp>
        <p:nvGrpSpPr>
          <p:cNvPr id="2" name="Group 2"/>
          <p:cNvGrpSpPr/>
          <p:nvPr/>
        </p:nvGrpSpPr>
        <p:grpSpPr>
          <a:xfrm>
            <a:off x="907587" y="0"/>
            <a:ext cx="16472825" cy="10287000"/>
            <a:chOff x="0" y="0"/>
            <a:chExt cx="1016009" cy="634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6009" cy="634480"/>
            </a:xfrm>
            <a:custGeom>
              <a:avLst/>
              <a:gdLst/>
              <a:ahLst/>
              <a:cxnLst/>
              <a:rect l="l" t="t" r="r" b="b"/>
              <a:pathLst>
                <a:path w="1016009" h="634480">
                  <a:moveTo>
                    <a:pt x="203200" y="0"/>
                  </a:moveTo>
                  <a:lnTo>
                    <a:pt x="1016009" y="0"/>
                  </a:lnTo>
                  <a:lnTo>
                    <a:pt x="812809" y="634480"/>
                  </a:lnTo>
                  <a:lnTo>
                    <a:pt x="0" y="6344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19050"/>
              <a:ext cx="812809" cy="615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907587" y="5143500"/>
            <a:ext cx="1647268" cy="5119687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4329859">
            <a:off x="14734479" y="985838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1483779" y="11398766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4329859">
            <a:off x="-1660384" y="8588522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4031958" y="1913878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1483779" y="9998840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2" name="AutoShape 12"/>
          <p:cNvSpPr/>
          <p:nvPr/>
        </p:nvSpPr>
        <p:spPr>
          <a:xfrm rot="-4329859">
            <a:off x="1752917" y="-760137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13"/>
          <p:cNvSpPr/>
          <p:nvPr/>
        </p:nvSpPr>
        <p:spPr>
          <a:xfrm rot="-4329859">
            <a:off x="1564163" y="-1587135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3" name="TextBox 23"/>
          <p:cNvSpPr txBox="1"/>
          <p:nvPr/>
        </p:nvSpPr>
        <p:spPr>
          <a:xfrm>
            <a:off x="1745476" y="3076719"/>
            <a:ext cx="14487381" cy="4472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8"/>
              </a:lnSpc>
            </a:pPr>
            <a:r>
              <a:rPr lang="en-US" sz="9600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KONSEYE</a:t>
            </a:r>
            <a:endParaRPr lang="en-US" sz="96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ts val="6898"/>
              </a:lnSpc>
            </a:pPr>
            <a:endParaRPr lang="en-US" sz="96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ts val="6898"/>
              </a:lnSpc>
            </a:pP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9600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JENERASYON</a:t>
            </a:r>
            <a:endParaRPr lang="en-US" sz="96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ts val="6898"/>
              </a:lnSpc>
            </a:pP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>
              <a:lnSpc>
                <a:spcPts val="6898"/>
              </a:lnSpc>
            </a:pPr>
            <a:r>
              <a:rPr lang="en-US" sz="9600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NOU</a:t>
            </a:r>
            <a:r>
              <a:rPr lang="en-US" sz="9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 YO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BA93DBA4-3E34-FF5E-278F-AB94C407A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36625" r="45240" b="32131"/>
          <a:stretch/>
        </p:blipFill>
        <p:spPr>
          <a:xfrm>
            <a:off x="15702740" y="143368"/>
            <a:ext cx="1018302" cy="8293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3BEA77A-8CF7-89A6-C531-1956A8A4D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3" t="34129" r="10331" b="30849"/>
          <a:stretch/>
        </p:blipFill>
        <p:spPr>
          <a:xfrm>
            <a:off x="173446" y="241088"/>
            <a:ext cx="2818788" cy="27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47E15EB-112C-4C23-A0BC-1D5AB46DC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/>
          <a:stretch/>
        </p:blipFill>
        <p:spPr>
          <a:xfrm>
            <a:off x="11201400" y="2905"/>
            <a:ext cx="7722557" cy="1039720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0C826CC-1EF0-544B-A2BE-E21FE24E14B5}"/>
              </a:ext>
            </a:extLst>
          </p:cNvPr>
          <p:cNvSpPr txBox="1"/>
          <p:nvPr/>
        </p:nvSpPr>
        <p:spPr>
          <a:xfrm>
            <a:off x="685800" y="1347543"/>
            <a:ext cx="1014268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Mwen echwe, men mwen vle kòmanse yon pwosesis </a:t>
            </a:r>
            <a:r>
              <a:rPr lang="es-MX" sz="4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amelyorasyon</a:t>
            </a:r>
            <a:r>
              <a:rPr lang="es-MX" sz="4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 Kisa mwen ka fè?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C3910A-FEFD-4853-BAF8-E56BF3D19B79}"/>
              </a:ext>
            </a:extLst>
          </p:cNvPr>
          <p:cNvSpPr txBox="1"/>
          <p:nvPr/>
        </p:nvSpPr>
        <p:spPr>
          <a:xfrm>
            <a:off x="685800" y="3961294"/>
            <a:ext cx="104381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Reflechi sou aksyon w yo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Kominike ouvètman ak onètman ak pitit ou yo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Fikse objektif klè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18743E-F2C5-41DA-A6E9-0B7B1DE891E4}"/>
              </a:ext>
            </a:extLst>
          </p:cNvPr>
          <p:cNvSpPr txBox="1"/>
          <p:nvPr/>
        </p:nvSpPr>
        <p:spPr>
          <a:xfrm>
            <a:off x="685800" y="6450356"/>
            <a:ext cx="101426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Pase bon kalite tan ak pitit ou yo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Chèche èd pwofesyonèl epi sèvi ak divès resous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FB731E-B3CF-C288-45DC-57C35B080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44" y="-573068"/>
            <a:ext cx="2074804" cy="2074804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64B3249E-D256-DBA6-3F18-DEB878F23D8C}"/>
              </a:ext>
            </a:extLst>
          </p:cNvPr>
          <p:cNvSpPr txBox="1"/>
          <p:nvPr/>
        </p:nvSpPr>
        <p:spPr>
          <a:xfrm>
            <a:off x="7620000" y="9725206"/>
            <a:ext cx="17113014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KONSEYE JENERASYON NOU YO</a:t>
            </a:r>
          </a:p>
        </p:txBody>
      </p:sp>
    </p:spTree>
    <p:extLst>
      <p:ext uri="{BB962C8B-B14F-4D97-AF65-F5344CB8AC3E}">
        <p14:creationId xmlns:p14="http://schemas.microsoft.com/office/powerpoint/2010/main" val="7108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EA4387-626C-443E-B0F1-5F2E85B0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" y="-32958"/>
            <a:ext cx="18288000" cy="10287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4329859">
            <a:off x="15286086" y="1109302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3152945" y="10903743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4695674" y="1754201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3013656" y="10143631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BA93DBA4-3E34-FF5E-278F-AB94C407A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36625" r="45240" b="32131"/>
          <a:stretch/>
        </p:blipFill>
        <p:spPr>
          <a:xfrm>
            <a:off x="164028" y="218702"/>
            <a:ext cx="1828800" cy="1489439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A3382BD5-59E6-4259-B584-CF7E15748C6B}"/>
              </a:ext>
            </a:extLst>
          </p:cNvPr>
          <p:cNvSpPr txBox="1"/>
          <p:nvPr/>
        </p:nvSpPr>
        <p:spPr>
          <a:xfrm>
            <a:off x="116050" y="3769924"/>
            <a:ext cx="108214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 pou atizay la nan Mentoring jenerasyon nou yo dwe yon limyè ki eklere chemen an nan yon avni nan espwa, aprantisaj ak transfòmasyon kontinyèl!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013870-2430-E333-B787-99837505D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3" t="34129" r="10331" b="30849"/>
          <a:stretch/>
        </p:blipFill>
        <p:spPr>
          <a:xfrm>
            <a:off x="16916400" y="9110259"/>
            <a:ext cx="1218588" cy="1176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04800" y="190500"/>
            <a:ext cx="2513744" cy="1524000"/>
            <a:chOff x="0" y="0"/>
            <a:chExt cx="1963951" cy="1190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63928" cy="1190625"/>
            </a:xfrm>
            <a:custGeom>
              <a:avLst/>
              <a:gdLst/>
              <a:ahLst/>
              <a:cxnLst/>
              <a:rect l="l" t="t" r="r" b="b"/>
              <a:pathLst>
                <a:path w="1963928" h="1190625">
                  <a:moveTo>
                    <a:pt x="0" y="0"/>
                  </a:moveTo>
                  <a:lnTo>
                    <a:pt x="1963928" y="0"/>
                  </a:lnTo>
                  <a:lnTo>
                    <a:pt x="1963928" y="1190625"/>
                  </a:lnTo>
                  <a:lnTo>
                    <a:pt x="0" y="1190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8" r="-69" b="-4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562AB70-E8E5-6D53-830A-CF0EF7D70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5"/>
          <a:stretch/>
        </p:blipFill>
        <p:spPr>
          <a:xfrm>
            <a:off x="10565443" y="0"/>
            <a:ext cx="7722557" cy="1039720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0C4B5924-8263-8AA1-1C74-073D8DB001DD}"/>
              </a:ext>
            </a:extLst>
          </p:cNvPr>
          <p:cNvSpPr txBox="1"/>
          <p:nvPr/>
        </p:nvSpPr>
        <p:spPr>
          <a:xfrm>
            <a:off x="3007711" y="4533900"/>
            <a:ext cx="9917478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0"/>
              </a:lnSpc>
            </a:pPr>
            <a:r>
              <a:rPr lang="en-US" sz="18000" dirty="0" err="1">
                <a:solidFill>
                  <a:schemeClr val="accent3">
                    <a:lumMod val="50000"/>
                  </a:schemeClr>
                </a:solidFill>
                <a:latin typeface="Adirek Slab Ultra-Bold"/>
              </a:rPr>
              <a:t>Mèsi</a:t>
            </a:r>
            <a:r>
              <a:rPr lang="en-US" sz="18000" dirty="0">
                <a:solidFill>
                  <a:schemeClr val="accent3">
                    <a:lumMod val="50000"/>
                  </a:schemeClr>
                </a:solidFill>
                <a:latin typeface="Adirek Slab Ultra-Bold"/>
              </a:rPr>
              <a:t>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421F86-985E-26A4-B124-912A79F8B1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3" t="34129" r="10331" b="30849"/>
          <a:stretch/>
        </p:blipFill>
        <p:spPr>
          <a:xfrm>
            <a:off x="16916400" y="9110259"/>
            <a:ext cx="1218588" cy="1176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1116794" y="0"/>
            <a:ext cx="8649323" cy="10341701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 flipV="1"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35433"/>
                  </a:moveTo>
                  <a:cubicBezTo>
                    <a:pt x="8606155" y="2286"/>
                    <a:pt x="8595487" y="0"/>
                    <a:pt x="8567674" y="0"/>
                  </a:cubicBezTo>
                  <a:cubicBezTo>
                    <a:pt x="5713094" y="635"/>
                    <a:pt x="2858643" y="635"/>
                    <a:pt x="4064" y="635"/>
                  </a:cubicBezTo>
                  <a:cubicBezTo>
                    <a:pt x="0" y="14478"/>
                    <a:pt x="6350" y="27051"/>
                    <a:pt x="9271" y="39878"/>
                  </a:cubicBezTo>
                  <a:cubicBezTo>
                    <a:pt x="134747" y="601472"/>
                    <a:pt x="260350" y="1162939"/>
                    <a:pt x="386207" y="1724407"/>
                  </a:cubicBezTo>
                  <a:cubicBezTo>
                    <a:pt x="565658" y="2524888"/>
                    <a:pt x="745490" y="3325241"/>
                    <a:pt x="924814" y="4125723"/>
                  </a:cubicBezTo>
                  <a:cubicBezTo>
                    <a:pt x="1146302" y="5114291"/>
                    <a:pt x="1367282" y="6102859"/>
                    <a:pt x="1588643" y="7091300"/>
                  </a:cubicBezTo>
                  <a:cubicBezTo>
                    <a:pt x="1813560" y="8095489"/>
                    <a:pt x="2038604" y="9099551"/>
                    <a:pt x="2264156" y="10103613"/>
                  </a:cubicBezTo>
                  <a:cubicBezTo>
                    <a:pt x="2277872" y="10164700"/>
                    <a:pt x="2286635" y="10227184"/>
                    <a:pt x="2308860" y="10286239"/>
                  </a:cubicBezTo>
                  <a:cubicBezTo>
                    <a:pt x="4395216" y="10286239"/>
                    <a:pt x="6481572" y="10286239"/>
                    <a:pt x="8567928" y="10286874"/>
                  </a:cubicBezTo>
                  <a:cubicBezTo>
                    <a:pt x="8596249" y="10286874"/>
                    <a:pt x="8605901" y="10283445"/>
                    <a:pt x="8605901" y="10251060"/>
                  </a:cubicBezTo>
                  <a:cubicBezTo>
                    <a:pt x="8605139" y="6845808"/>
                    <a:pt x="8605139" y="3440557"/>
                    <a:pt x="8606155" y="35433"/>
                  </a:cubicBezTo>
                  <a:close/>
                </a:path>
              </a:pathLst>
            </a:custGeom>
            <a:blipFill>
              <a:blip r:embed="rId2"/>
              <a:stretch>
                <a:fillRect l="-78901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5" name="AutoShape 5"/>
          <p:cNvSpPr/>
          <p:nvPr/>
        </p:nvSpPr>
        <p:spPr>
          <a:xfrm>
            <a:off x="3192126" y="7680721"/>
            <a:ext cx="5230757" cy="85725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AutoShape 6"/>
          <p:cNvSpPr/>
          <p:nvPr/>
        </p:nvSpPr>
        <p:spPr>
          <a:xfrm flipV="1">
            <a:off x="5228055" y="6678217"/>
            <a:ext cx="1106539" cy="5160166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7" name="AutoShape 7"/>
          <p:cNvSpPr/>
          <p:nvPr/>
        </p:nvSpPr>
        <p:spPr>
          <a:xfrm rot="-4673811">
            <a:off x="5061843" y="-919944"/>
            <a:ext cx="5277475" cy="0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flipV="1">
            <a:off x="7539413" y="-4102241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9" name="Group 9"/>
          <p:cNvGrpSpPr/>
          <p:nvPr/>
        </p:nvGrpSpPr>
        <p:grpSpPr>
          <a:xfrm>
            <a:off x="-2227409" y="478743"/>
            <a:ext cx="8562003" cy="9462452"/>
            <a:chOff x="0" y="0"/>
            <a:chExt cx="975960" cy="10785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5960" cy="1078599"/>
            </a:xfrm>
            <a:custGeom>
              <a:avLst/>
              <a:gdLst/>
              <a:ahLst/>
              <a:cxnLst/>
              <a:rect l="l" t="t" r="r" b="b"/>
              <a:pathLst>
                <a:path w="975960" h="1078599">
                  <a:moveTo>
                    <a:pt x="203200" y="0"/>
                  </a:moveTo>
                  <a:lnTo>
                    <a:pt x="975960" y="0"/>
                  </a:lnTo>
                  <a:lnTo>
                    <a:pt x="772760" y="1078599"/>
                  </a:lnTo>
                  <a:lnTo>
                    <a:pt x="0" y="107859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9FF00">
                <a:alpha val="37647"/>
              </a:srgbClr>
            </a:solidFill>
          </p:spPr>
          <p:txBody>
            <a:bodyPr/>
            <a:lstStyle/>
            <a:p>
              <a:endParaRPr lang="es-NI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19050"/>
              <a:ext cx="772760" cy="1059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535338" y="9612354"/>
            <a:ext cx="17113014" cy="65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KONSEYE JENERASYON NOU YO</a:t>
            </a:r>
          </a:p>
          <a:p>
            <a:pPr algn="ctr">
              <a:lnSpc>
                <a:spcPts val="2513"/>
              </a:lnSpc>
            </a:pPr>
            <a:endParaRPr lang="en-US" sz="2513" dirty="0">
              <a:solidFill>
                <a:srgbClr val="737373">
                  <a:alpha val="24706"/>
                </a:srgbClr>
              </a:solidFill>
              <a:latin typeface="Adirek Slab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0C826CC-1EF0-544B-A2BE-E21FE24E14B5}"/>
              </a:ext>
            </a:extLst>
          </p:cNvPr>
          <p:cNvSpPr txBox="1"/>
          <p:nvPr/>
        </p:nvSpPr>
        <p:spPr>
          <a:xfrm>
            <a:off x="8092395" y="6781561"/>
            <a:ext cx="949223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mwen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oblije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neglije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pwòp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jaden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rezen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mwen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an.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Chante Chante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yo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1:6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FAB2503B-07B0-4B44-A0A9-B72835350A6A}"/>
              </a:ext>
            </a:extLst>
          </p:cNvPr>
          <p:cNvSpPr txBox="1"/>
          <p:nvPr/>
        </p:nvSpPr>
        <p:spPr>
          <a:xfrm>
            <a:off x="7680260" y="732191"/>
            <a:ext cx="10271137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Zak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mentore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kanpe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kòm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yon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pon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ant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jenerasyon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Ki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jan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nou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ka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anbrase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wòl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konseye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yo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avèk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responsablite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senpati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ak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angajman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pou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gide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enspire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ak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ranfòse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jenerasyon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nou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yo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nan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bati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yon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avni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pwomèt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FD6B87F-B3D0-AE96-90C7-523A8B09B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402" y="-1145573"/>
            <a:ext cx="3755528" cy="3755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367127" y="3853890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962127" y="3773880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5076B-4A52-19EB-D416-042578CAA7AA}"/>
              </a:ext>
            </a:extLst>
          </p:cNvPr>
          <p:cNvSpPr txBox="1"/>
          <p:nvPr/>
        </p:nvSpPr>
        <p:spPr>
          <a:xfrm>
            <a:off x="228600" y="2635781"/>
            <a:ext cx="5411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50% nan maryaj pastè yo pral fini nan divòs.</a:t>
            </a:r>
            <a:endParaRPr lang="es-NI" sz="20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54C9036E-65EC-4FB0-AC13-D0C371329ACD}"/>
              </a:ext>
            </a:extLst>
          </p:cNvPr>
          <p:cNvSpPr txBox="1"/>
          <p:nvPr/>
        </p:nvSpPr>
        <p:spPr>
          <a:xfrm>
            <a:off x="406958" y="390813"/>
            <a:ext cx="17474084" cy="775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8"/>
              </a:lnSpc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KÈK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ESTATISTIK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SOU PASTÈ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kontèks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USA ME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521156C-0B6B-4616-B847-16A97364262F}"/>
              </a:ext>
            </a:extLst>
          </p:cNvPr>
          <p:cNvSpPr txBox="1"/>
          <p:nvPr/>
        </p:nvSpPr>
        <p:spPr>
          <a:xfrm>
            <a:off x="5751167" y="2589481"/>
            <a:ext cx="58845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nan pastè ak 84% nan madanm yo santi yo ensifizan ak dekouraje nan wòl yo kòm pastè.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F0E334D-D6B2-42A6-B08F-00DA0DE14DE6}"/>
              </a:ext>
            </a:extLst>
          </p:cNvPr>
          <p:cNvSpPr txBox="1"/>
          <p:nvPr/>
        </p:nvSpPr>
        <p:spPr>
          <a:xfrm>
            <a:off x="12134320" y="2635781"/>
            <a:ext cx="5884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kwè ke ministè pastoral afekte fanmi yo yon fason negatif.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E6A1EE-FCD0-F597-E3A8-A01EC35B2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581" y="5987366"/>
            <a:ext cx="4316469" cy="4316469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1FDB9E54-7FA6-389F-24A8-BBEE77E48C40}"/>
              </a:ext>
            </a:extLst>
          </p:cNvPr>
          <p:cNvSpPr txBox="1"/>
          <p:nvPr/>
        </p:nvSpPr>
        <p:spPr>
          <a:xfrm>
            <a:off x="7880586" y="114300"/>
            <a:ext cx="17113014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KONSEYE JENERASYON NOU YO</a:t>
            </a:r>
          </a:p>
        </p:txBody>
      </p:sp>
    </p:spTree>
    <p:extLst>
      <p:ext uri="{BB962C8B-B14F-4D97-AF65-F5344CB8AC3E}">
        <p14:creationId xmlns:p14="http://schemas.microsoft.com/office/powerpoint/2010/main" val="17340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364095" y="3563516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959095" y="3483506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5076B-4A52-19EB-D416-042578CAA7AA}"/>
              </a:ext>
            </a:extLst>
          </p:cNvPr>
          <p:cNvSpPr txBox="1"/>
          <p:nvPr/>
        </p:nvSpPr>
        <p:spPr>
          <a:xfrm>
            <a:off x="-38592" y="2318088"/>
            <a:ext cx="5410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nan madanm pastè yo santi ke mari yo anpil akable pa travay li.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C1481B24-45B9-4FD0-A3D3-BB04BD4FCC7E}"/>
              </a:ext>
            </a:extLst>
          </p:cNvPr>
          <p:cNvSpPr txBox="1"/>
          <p:nvPr/>
        </p:nvSpPr>
        <p:spPr>
          <a:xfrm>
            <a:off x="6019800" y="275033"/>
            <a:ext cx="17795582" cy="81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98"/>
              </a:lnSpc>
            </a:pPr>
            <a:r>
              <a:rPr lang="en-US" sz="4400" dirty="0">
                <a:latin typeface="Georgia Pro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SOU MADANM PASTÈ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2A4BA09-9BC8-42A5-BD12-6B1E9C2D6C48}"/>
              </a:ext>
            </a:extLst>
          </p:cNvPr>
          <p:cNvSpPr txBox="1"/>
          <p:nvPr/>
        </p:nvSpPr>
        <p:spPr>
          <a:xfrm>
            <a:off x="5616299" y="2262078"/>
            <a:ext cx="58845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nan madanm pastè yo santi yo abandone epi yo pa apresye pa manm legliz yo.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8DC846-8C48-497B-ACC1-F40AC8603882}"/>
              </a:ext>
            </a:extLst>
          </p:cNvPr>
          <p:cNvSpPr txBox="1"/>
          <p:nvPr/>
        </p:nvSpPr>
        <p:spPr>
          <a:xfrm>
            <a:off x="12151608" y="2262078"/>
            <a:ext cx="5884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80% madanm pastè yo vle mari yo chwazi yon lòt pwofesyon.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BB4015-A333-BC03-426E-A739CF076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581" y="5987366"/>
            <a:ext cx="4316469" cy="4316469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813D7344-B341-E59A-20EE-9AFC285EEC25}"/>
              </a:ext>
            </a:extLst>
          </p:cNvPr>
          <p:cNvSpPr txBox="1"/>
          <p:nvPr/>
        </p:nvSpPr>
        <p:spPr>
          <a:xfrm>
            <a:off x="7880586" y="114300"/>
            <a:ext cx="17113014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KONSEYE JENERASYON NOU YO</a:t>
            </a:r>
          </a:p>
        </p:txBody>
      </p:sp>
    </p:spTree>
    <p:extLst>
      <p:ext uri="{BB962C8B-B14F-4D97-AF65-F5344CB8AC3E}">
        <p14:creationId xmlns:p14="http://schemas.microsoft.com/office/powerpoint/2010/main" val="37168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48297" y="6530840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95400" y="6914489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-824" y="1980603"/>
            <a:ext cx="54271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80% nan timoun pastè yo te fè sondaj te oblije chèche konsèy pwofesyonèl pou pwoblèm depresyon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.</a:t>
            </a:r>
            <a:endParaRPr lang="es-NI" sz="3600" dirty="0"/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47296B66-2021-B1A7-A891-B50F28240700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8E5750A4-7784-E4CE-663B-CE208EBF08F5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8357CC28-7C89-44E1-A2CD-AEC61B9D1E17}"/>
              </a:ext>
            </a:extLst>
          </p:cNvPr>
          <p:cNvSpPr txBox="1"/>
          <p:nvPr/>
        </p:nvSpPr>
        <p:spPr>
          <a:xfrm>
            <a:off x="5943600" y="290446"/>
            <a:ext cx="17474084" cy="814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98"/>
              </a:lnSpc>
            </a:pPr>
            <a:r>
              <a:rPr lang="en-US" sz="4400" dirty="0">
                <a:latin typeface="Georgia Pro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SOU PITIT PASTÈ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F7ED18-206F-4094-8B31-AA412EDF6B70}"/>
              </a:ext>
            </a:extLst>
          </p:cNvPr>
          <p:cNvSpPr txBox="1"/>
          <p:nvPr/>
        </p:nvSpPr>
        <p:spPr>
          <a:xfrm>
            <a:off x="5741515" y="1980602"/>
            <a:ext cx="58845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64% kite legliz la le pli vit ke yo ka vin endepandan de paran yo.</a:t>
            </a:r>
            <a:endParaRPr lang="es-NI" sz="36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CE750E5-349A-414F-B786-7E5A04E1B062}"/>
              </a:ext>
            </a:extLst>
          </p:cNvPr>
          <p:cNvSpPr txBox="1"/>
          <p:nvPr/>
        </p:nvSpPr>
        <p:spPr>
          <a:xfrm>
            <a:off x="11941277" y="1979285"/>
            <a:ext cx="5884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72% te di ke legliz la te pran paran yo epi yo gen resantiman pou sa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.</a:t>
            </a:r>
            <a:endParaRPr lang="es-NI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138A8A-B2DF-CFFC-31D8-B84D2B267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581" y="5987366"/>
            <a:ext cx="4316469" cy="4316469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5BD0D623-CA1B-90F4-9E8D-CCDB5D073A1D}"/>
              </a:ext>
            </a:extLst>
          </p:cNvPr>
          <p:cNvSpPr txBox="1"/>
          <p:nvPr/>
        </p:nvSpPr>
        <p:spPr>
          <a:xfrm>
            <a:off x="7880586" y="114300"/>
            <a:ext cx="17113014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KONSEYE JENERASYON NOU YO</a:t>
            </a:r>
          </a:p>
        </p:txBody>
      </p:sp>
    </p:spTree>
    <p:extLst>
      <p:ext uri="{BB962C8B-B14F-4D97-AF65-F5344CB8AC3E}">
        <p14:creationId xmlns:p14="http://schemas.microsoft.com/office/powerpoint/2010/main" val="3262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D26D434-009F-AE51-F6E0-BA02B4D83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-26943"/>
            <a:ext cx="18480053" cy="10395030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AD913589-7135-B7B7-174D-889574FD9C9F}"/>
              </a:ext>
            </a:extLst>
          </p:cNvPr>
          <p:cNvSpPr/>
          <p:nvPr/>
        </p:nvSpPr>
        <p:spPr>
          <a:xfrm flipV="1">
            <a:off x="1639911" y="7376558"/>
            <a:ext cx="1727290" cy="51583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BFE5132-E2F5-11FF-030A-11D2A01EFE20}"/>
              </a:ext>
            </a:extLst>
          </p:cNvPr>
          <p:cNvSpPr/>
          <p:nvPr/>
        </p:nvSpPr>
        <p:spPr>
          <a:xfrm flipV="1">
            <a:off x="3049051" y="-2041032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412B238F-08AC-13DE-B1F3-8F1763A731F5}"/>
              </a:ext>
            </a:extLst>
          </p:cNvPr>
          <p:cNvSpPr txBox="1"/>
          <p:nvPr/>
        </p:nvSpPr>
        <p:spPr>
          <a:xfrm>
            <a:off x="-2898232" y="661313"/>
            <a:ext cx="6779349" cy="92953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0"/>
              </a:lnSpc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5BBC90-29ED-45B3-BCDD-6C3F9ABD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0438">
            <a:off x="17830051" y="4757770"/>
            <a:ext cx="2316681" cy="53832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566A47-6EF4-49AC-8571-3018B6E7E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5661">
            <a:off x="18595004" y="4954883"/>
            <a:ext cx="1188823" cy="524301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0C826CC-1EF0-544B-A2BE-E21FE24E14B5}"/>
              </a:ext>
            </a:extLst>
          </p:cNvPr>
          <p:cNvSpPr txBox="1"/>
          <p:nvPr/>
        </p:nvSpPr>
        <p:spPr>
          <a:xfrm>
            <a:off x="5310710" y="2451139"/>
            <a:ext cx="12214372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San konsyan nou pase lavi nou bay tout bagay pou byennèt legliz la, men nou te pèdi fanmi </a:t>
            </a:r>
            <a:r>
              <a:rPr lang="es-MX" sz="44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nou</a:t>
            </a:r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es-MX" sz="44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Bon paran pa sèlman bay nouriti fizik, men tou, yo bay sante emosyonèl, sante espirityèl, ak travay pou garanti byennèt jenerasyon yo.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DB4441C4-4A21-54CC-158D-A07ADB20C821}"/>
              </a:ext>
            </a:extLst>
          </p:cNvPr>
          <p:cNvSpPr txBox="1"/>
          <p:nvPr/>
        </p:nvSpPr>
        <p:spPr>
          <a:xfrm>
            <a:off x="-2472957" y="1337590"/>
            <a:ext cx="5515142" cy="81616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0"/>
              </a:lnSpc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FBD918-0B4A-672C-BB7F-6F3308B75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228" y="-1104900"/>
            <a:ext cx="3770572" cy="37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1432456" y="766067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089B45B0-8F35-498E-82AF-0CC110A6EAD1}"/>
              </a:ext>
            </a:extLst>
          </p:cNvPr>
          <p:cNvSpPr txBox="1"/>
          <p:nvPr/>
        </p:nvSpPr>
        <p:spPr>
          <a:xfrm>
            <a:off x="2362200" y="4045090"/>
            <a:ext cx="1964674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0"/>
              </a:lnSpc>
            </a:pPr>
            <a:endParaRPr lang="es-MX" sz="4400" dirty="0">
              <a:solidFill>
                <a:srgbClr val="F9FF00"/>
              </a:solidFill>
              <a:latin typeface="Adirek Slab"/>
            </a:endParaRPr>
          </a:p>
          <a:p>
            <a:pPr>
              <a:lnSpc>
                <a:spcPts val="8300"/>
              </a:lnSpc>
            </a:pPr>
            <a:endParaRPr lang="en-US" sz="8300" dirty="0">
              <a:solidFill>
                <a:srgbClr val="F9FF00"/>
              </a:solidFill>
              <a:latin typeface="Adirek Slab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50E974-E449-4AFA-A034-F92429D8FCE3}"/>
              </a:ext>
            </a:extLst>
          </p:cNvPr>
          <p:cNvSpPr txBox="1"/>
          <p:nvPr/>
        </p:nvSpPr>
        <p:spPr>
          <a:xfrm>
            <a:off x="1752600" y="3543976"/>
            <a:ext cx="171983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Fè entansyonèl gide yo nan lafwa yo. Det. 6:6-9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Antrene yo nan prensip ak valè nan yon fason ki saj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Fè yon egzanp oswa modèl lavi ou nan Kris la.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2E9856A-83F1-756A-EA38-0F51C31221A5}"/>
              </a:ext>
            </a:extLst>
          </p:cNvPr>
          <p:cNvGrpSpPr/>
          <p:nvPr/>
        </p:nvGrpSpPr>
        <p:grpSpPr>
          <a:xfrm>
            <a:off x="0" y="6740"/>
            <a:ext cx="6749454" cy="1482024"/>
            <a:chOff x="-141453" y="1306735"/>
            <a:chExt cx="24377604" cy="5352756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986E17A-3A28-DB7F-CCFE-A31684F3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94000"/>
            </a:blip>
            <a:srcRect t="6077" b="61015"/>
            <a:stretch>
              <a:fillRect/>
            </a:stretch>
          </p:blipFill>
          <p:spPr>
            <a:xfrm>
              <a:off x="-141453" y="1306735"/>
              <a:ext cx="24377604" cy="5352756"/>
            </a:xfrm>
            <a:prstGeom prst="rect">
              <a:avLst/>
            </a:prstGeom>
          </p:spPr>
        </p:pic>
      </p:grpSp>
      <p:sp>
        <p:nvSpPr>
          <p:cNvPr id="9" name="AutoShape 4">
            <a:extLst>
              <a:ext uri="{FF2B5EF4-FFF2-40B4-BE49-F238E27FC236}">
                <a16:creationId xmlns:a16="http://schemas.microsoft.com/office/drawing/2014/main" id="{7238DE74-AE5B-C1D7-AC3C-C05F77B3A5A5}"/>
              </a:ext>
            </a:extLst>
          </p:cNvPr>
          <p:cNvSpPr/>
          <p:nvPr/>
        </p:nvSpPr>
        <p:spPr>
          <a:xfrm>
            <a:off x="0" y="85609"/>
            <a:ext cx="6749454" cy="1208815"/>
          </a:xfrm>
          <a:prstGeom prst="rect">
            <a:avLst/>
          </a:prstGeom>
          <a:solidFill>
            <a:srgbClr val="FFFF00">
              <a:alpha val="29689"/>
            </a:srgbClr>
          </a:solidFill>
        </p:spPr>
        <p:txBody>
          <a:bodyPr/>
          <a:lstStyle/>
          <a:p>
            <a:endParaRPr lang="es-GT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400FC91-78D2-46B6-9CED-DFC4488D0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007"/>
            <a:ext cx="18440400" cy="46101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3E953A0-5E58-4743-AADB-582B811378D7}"/>
              </a:ext>
            </a:extLst>
          </p:cNvPr>
          <p:cNvSpPr txBox="1"/>
          <p:nvPr/>
        </p:nvSpPr>
        <p:spPr>
          <a:xfrm>
            <a:off x="457200" y="2094861"/>
            <a:ext cx="17373600" cy="907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Sèt(7) wòl Paran yo dwe jwen kom Mentò pitit yo.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19CBC3B-195A-49C7-ABE5-2C4DB09C3A94}"/>
              </a:ext>
            </a:extLst>
          </p:cNvPr>
          <p:cNvSpPr txBox="1"/>
          <p:nvPr/>
        </p:nvSpPr>
        <p:spPr>
          <a:xfrm>
            <a:off x="1752600" y="5599161"/>
            <a:ext cx="179047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Gide ak akonpaye yo nan diferan etap nan lavi yo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Ede ak sipòte yo nan erè yo ak tonbe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Pran swen, renmen ak pwoteje manman w oswa papa w.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Pou ou kab vin bati yon eritaj jenerasyon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F645A4-3BF1-CF4C-C7FF-EAC6478CC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70" y="-544277"/>
            <a:ext cx="1793803" cy="1793803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1CEE841C-E855-4669-4882-D06CED3DF533}"/>
              </a:ext>
            </a:extLst>
          </p:cNvPr>
          <p:cNvSpPr txBox="1"/>
          <p:nvPr/>
        </p:nvSpPr>
        <p:spPr>
          <a:xfrm>
            <a:off x="7880586" y="266700"/>
            <a:ext cx="17113014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KONSEYE JENERASYON NOU YO</a:t>
            </a:r>
          </a:p>
        </p:txBody>
      </p:sp>
    </p:spTree>
    <p:extLst>
      <p:ext uri="{BB962C8B-B14F-4D97-AF65-F5344CB8AC3E}">
        <p14:creationId xmlns:p14="http://schemas.microsoft.com/office/powerpoint/2010/main" val="23269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1B01F-56CE-E1FA-25B8-B0BC6F8C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8" y="8680415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01833" y="901161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3282422" y="3159984"/>
            <a:ext cx="139743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Pwoteje limit tan travay 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Fè prezan a 100% lè w ap viv ak pitit ou lakay 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Aprann konnen mond ou a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B143ED59-F452-A05C-68E8-E8AAC2E404FD}"/>
              </a:ext>
            </a:extLst>
          </p:cNvPr>
          <p:cNvSpPr/>
          <p:nvPr/>
        </p:nvSpPr>
        <p:spPr>
          <a:xfrm>
            <a:off x="11575616" y="464334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2FBEB352-F50C-4B21-A8A8-349085931D8A}"/>
              </a:ext>
            </a:extLst>
          </p:cNvPr>
          <p:cNvSpPr txBox="1"/>
          <p:nvPr/>
        </p:nvSpPr>
        <p:spPr>
          <a:xfrm>
            <a:off x="474211" y="743873"/>
            <a:ext cx="17339578" cy="1699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8"/>
              </a:lnSpc>
            </a:pP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Konsèy ou byen sesyon pou travay nou pou </a:t>
            </a:r>
          </a:p>
          <a:p>
            <a:pPr algn="ctr">
              <a:lnSpc>
                <a:spcPts val="6898"/>
              </a:lnSpc>
            </a:pP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sipò oswa kwasans jenerasyon nou 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6CE2833-EC40-42CC-B7B0-2B0ED45602E7}"/>
              </a:ext>
            </a:extLst>
          </p:cNvPr>
          <p:cNvSpPr txBox="1"/>
          <p:nvPr/>
        </p:nvSpPr>
        <p:spPr>
          <a:xfrm>
            <a:off x="3305459" y="5284426"/>
            <a:ext cx="139743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Envesti nan kado ou yo epi kite yo sèvi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Demontre gras Bondye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Pwoteje pitit ou lè gen konfli nan legliz 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Pa ekspoze yo san nesesite nan kritik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3C761B-68DC-3167-46B0-07422A303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44" y="-573068"/>
            <a:ext cx="2074804" cy="20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D006D0-5080-8DA6-1B90-64C5859A7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8" y="9176459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95400" y="1019714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1504936" y="2703820"/>
            <a:ext cx="165204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Pwoteje yo kont atant enjis nan legliz 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Ankouraje yo pou yo gen amitye ki an sante epi kominike avèk lòt lidè yo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Pwoteje jou konje ou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5C5EC3D0-2437-205D-91D0-5323A208EC07}"/>
              </a:ext>
            </a:extLst>
          </p:cNvPr>
          <p:cNvSpPr/>
          <p:nvPr/>
        </p:nvSpPr>
        <p:spPr>
          <a:xfrm>
            <a:off x="11575616" y="464334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34CAB8D9-EEE8-4193-AE14-37FB54FF6955}"/>
              </a:ext>
            </a:extLst>
          </p:cNvPr>
          <p:cNvSpPr txBox="1"/>
          <p:nvPr/>
        </p:nvSpPr>
        <p:spPr>
          <a:xfrm>
            <a:off x="474211" y="718534"/>
            <a:ext cx="17339578" cy="1699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8"/>
              </a:lnSpc>
            </a:pP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Konsèy ou byen sesyon pou travay nou pou </a:t>
            </a:r>
          </a:p>
          <a:p>
            <a:pPr algn="ctr">
              <a:lnSpc>
                <a:spcPts val="6898"/>
              </a:lnSpc>
            </a:pP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sipò oswa kwasans jenerasyon nou 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392B06C-5BAF-46C3-BDC6-C5BDE57BC53F}"/>
              </a:ext>
            </a:extLst>
          </p:cNvPr>
          <p:cNvSpPr txBox="1"/>
          <p:nvPr/>
        </p:nvSpPr>
        <p:spPr>
          <a:xfrm>
            <a:off x="1504936" y="5504587"/>
            <a:ext cx="1397433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Sipòte yo ak amitye ak konpreyansyon.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Kreye anviwònman rankont ak Bondye.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Ede yo afime idantite yo kòm yon pitit Bondye ak pitit yon pastè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Fè atansyon ak disponib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29FF10-C4F8-CA79-2494-7C5B21486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44" y="-573068"/>
            <a:ext cx="2074804" cy="20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593</Words>
  <Application>Microsoft Macintosh PowerPoint</Application>
  <PresentationFormat>Personalizado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Calibri</vt:lpstr>
      <vt:lpstr>Arial Rounded MT Bold</vt:lpstr>
      <vt:lpstr>Georgia Pro</vt:lpstr>
      <vt:lpstr>Arial</vt:lpstr>
      <vt:lpstr>Adirek Slab</vt:lpstr>
      <vt:lpstr>Adirek Slab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Mentoreo de Impacto (generaciones)</dc:title>
  <dc:creator>Fabiola Callejas</dc:creator>
  <cp:lastModifiedBy>Evangelismo Mesoamérica Iglesia del Nazareno</cp:lastModifiedBy>
  <cp:revision>47</cp:revision>
  <dcterms:created xsi:type="dcterms:W3CDTF">2006-08-16T00:00:00Z</dcterms:created>
  <dcterms:modified xsi:type="dcterms:W3CDTF">2024-03-18T03:52:53Z</dcterms:modified>
  <dc:identifier>DAF_JM65hSs</dc:identifier>
</cp:coreProperties>
</file>