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x="18288000" cy="10287000"/>
  <p:notesSz cx="6858000" cy="9144000"/>
  <p:embeddedFontLst>
    <p:embeddedFont>
      <p:font typeface="Open Sans Bold" charset="1" panose="020B0806030504020204"/>
      <p:regular r:id="rId23"/>
    </p:embeddedFont>
    <p:embeddedFont>
      <p:font typeface="Bebas Neue Cyrillic" charset="1" panose="02000506000000020004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5.png" Type="http://schemas.openxmlformats.org/officeDocument/2006/relationships/image"/><Relationship Id="rId4" Target="../media/image6.svg" Type="http://schemas.openxmlformats.org/officeDocument/2006/relationships/image"/><Relationship Id="rId5" Target="../media/image2.png" Type="http://schemas.openxmlformats.org/officeDocument/2006/relationships/image"/><Relationship Id="rId6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1.jpe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2.png" Type="http://schemas.openxmlformats.org/officeDocument/2006/relationships/image"/><Relationship Id="rId7" Target="../media/image4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1.jpe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1.jpe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2.png" Type="http://schemas.openxmlformats.org/officeDocument/2006/relationships/image"/><Relationship Id="rId7" Target="../media/image4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1.jpe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2.png" Type="http://schemas.openxmlformats.org/officeDocument/2006/relationships/image"/><Relationship Id="rId7" Target="../media/image4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1.jpe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2.png" Type="http://schemas.openxmlformats.org/officeDocument/2006/relationships/image"/><Relationship Id="rId7" Target="../media/image4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1.jpe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2.png" Type="http://schemas.openxmlformats.org/officeDocument/2006/relationships/image"/><Relationship Id="rId7" Target="../media/image4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1.jpe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2.png" Type="http://schemas.openxmlformats.org/officeDocument/2006/relationships/image"/><Relationship Id="rId7" Target="../media/image4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1.jpe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2.png" Type="http://schemas.openxmlformats.org/officeDocument/2006/relationships/image"/><Relationship Id="rId7" Target="../media/image4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1.jpe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2.png" Type="http://schemas.openxmlformats.org/officeDocument/2006/relationships/image"/><Relationship Id="rId7" Target="../media/image4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1.jpe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2.png" Type="http://schemas.openxmlformats.org/officeDocument/2006/relationships/image"/><Relationship Id="rId7" Target="../media/image4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1.jpeg" Type="http://schemas.openxmlformats.org/officeDocument/2006/relationships/image"/><Relationship Id="rId4" Target="../media/image5.png" Type="http://schemas.openxmlformats.org/officeDocument/2006/relationships/image"/><Relationship Id="rId5" Target="../media/image6.svg" Type="http://schemas.openxmlformats.org/officeDocument/2006/relationships/image"/><Relationship Id="rId6" Target="../media/image2.png" Type="http://schemas.openxmlformats.org/officeDocument/2006/relationships/image"/><Relationship Id="rId7" Target="../media/image4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68941" y="-6958853"/>
            <a:ext cx="18825882" cy="24204706"/>
          </a:xfrm>
          <a:custGeom>
            <a:avLst/>
            <a:gdLst/>
            <a:ahLst/>
            <a:cxnLst/>
            <a:rect r="r" b="b" t="t" l="l"/>
            <a:pathLst>
              <a:path h="24204706" w="18825882">
                <a:moveTo>
                  <a:pt x="0" y="0"/>
                </a:moveTo>
                <a:lnTo>
                  <a:pt x="18825882" y="0"/>
                </a:lnTo>
                <a:lnTo>
                  <a:pt x="18825882" y="24204706"/>
                </a:lnTo>
                <a:lnTo>
                  <a:pt x="0" y="242047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4141" t="0" r="-58655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042234" y="9269131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8077" r="0" b="-4307"/>
            </a:stretch>
          </a:blipFill>
        </p:spPr>
      </p:sp>
      <p:grpSp>
        <p:nvGrpSpPr>
          <p:cNvPr name="Group 4" id="4"/>
          <p:cNvGrpSpPr/>
          <p:nvPr/>
        </p:nvGrpSpPr>
        <p:grpSpPr>
          <a:xfrm rot="-1306419">
            <a:off x="11898415" y="9126558"/>
            <a:ext cx="11954739" cy="1355103"/>
            <a:chOff x="0" y="0"/>
            <a:chExt cx="4074624" cy="46187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074624" cy="461870"/>
            </a:xfrm>
            <a:custGeom>
              <a:avLst/>
              <a:gdLst/>
              <a:ahLst/>
              <a:cxnLst/>
              <a:rect r="r" b="b" t="t" l="l"/>
              <a:pathLst>
                <a:path h="461870" w="4074624">
                  <a:moveTo>
                    <a:pt x="0" y="0"/>
                  </a:moveTo>
                  <a:lnTo>
                    <a:pt x="4074624" y="0"/>
                  </a:lnTo>
                  <a:lnTo>
                    <a:pt x="4074624" y="461870"/>
                  </a:lnTo>
                  <a:lnTo>
                    <a:pt x="0" y="46187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28575"/>
              <a:ext cx="4074624" cy="490445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-1711651">
            <a:off x="-1833278" y="1949059"/>
            <a:ext cx="11954739" cy="88369"/>
            <a:chOff x="0" y="0"/>
            <a:chExt cx="4074624" cy="3012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074624" cy="30120"/>
            </a:xfrm>
            <a:custGeom>
              <a:avLst/>
              <a:gdLst/>
              <a:ahLst/>
              <a:cxnLst/>
              <a:rect r="r" b="b" t="t" l="l"/>
              <a:pathLst>
                <a:path h="30120" w="4074624">
                  <a:moveTo>
                    <a:pt x="0" y="0"/>
                  </a:moveTo>
                  <a:lnTo>
                    <a:pt x="4074624" y="0"/>
                  </a:lnTo>
                  <a:lnTo>
                    <a:pt x="4074624" y="30120"/>
                  </a:lnTo>
                  <a:lnTo>
                    <a:pt x="0" y="30120"/>
                  </a:lnTo>
                  <a:close/>
                </a:path>
              </a:pathLst>
            </a:custGeom>
            <a:solidFill>
              <a:srgbClr val="FBFF00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28575"/>
              <a:ext cx="4074624" cy="58695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214683" y="2944020"/>
            <a:ext cx="1687626" cy="1053535"/>
            <a:chOff x="0" y="0"/>
            <a:chExt cx="2250168" cy="1404713"/>
          </a:xfrm>
        </p:grpSpPr>
        <p:grpSp>
          <p:nvGrpSpPr>
            <p:cNvPr name="Group 11" id="11"/>
            <p:cNvGrpSpPr/>
            <p:nvPr/>
          </p:nvGrpSpPr>
          <p:grpSpPr>
            <a:xfrm rot="0">
              <a:off x="0" y="0"/>
              <a:ext cx="936475" cy="1404713"/>
              <a:chOff x="0" y="0"/>
              <a:chExt cx="406400" cy="609600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67843"/>
                </a:srgbClr>
              </a:solidFill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4" id="14"/>
            <p:cNvGrpSpPr/>
            <p:nvPr/>
          </p:nvGrpSpPr>
          <p:grpSpPr>
            <a:xfrm rot="0">
              <a:off x="635414" y="0"/>
              <a:ext cx="936475" cy="1404713"/>
              <a:chOff x="0" y="0"/>
              <a:chExt cx="406400" cy="609600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67843"/>
                </a:srgbClr>
              </a:solidFill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7" id="17"/>
            <p:cNvGrpSpPr/>
            <p:nvPr/>
          </p:nvGrpSpPr>
          <p:grpSpPr>
            <a:xfrm rot="0">
              <a:off x="1313693" y="0"/>
              <a:ext cx="936475" cy="1404713"/>
              <a:chOff x="0" y="0"/>
              <a:chExt cx="406400" cy="609600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17647"/>
                </a:srgbClr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0" id="20"/>
          <p:cNvGrpSpPr/>
          <p:nvPr/>
        </p:nvGrpSpPr>
        <p:grpSpPr>
          <a:xfrm rot="0">
            <a:off x="5553244" y="0"/>
            <a:ext cx="1687626" cy="1053535"/>
            <a:chOff x="0" y="0"/>
            <a:chExt cx="2250168" cy="1404713"/>
          </a:xfrm>
        </p:grpSpPr>
        <p:grpSp>
          <p:nvGrpSpPr>
            <p:cNvPr name="Group 21" id="21"/>
            <p:cNvGrpSpPr/>
            <p:nvPr/>
          </p:nvGrpSpPr>
          <p:grpSpPr>
            <a:xfrm rot="0">
              <a:off x="0" y="0"/>
              <a:ext cx="936475" cy="1404713"/>
              <a:chOff x="0" y="0"/>
              <a:chExt cx="406400" cy="6096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635414" y="0"/>
              <a:ext cx="936475" cy="1404713"/>
              <a:chOff x="0" y="0"/>
              <a:chExt cx="406400" cy="6096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1313693" y="0"/>
              <a:ext cx="936475" cy="1404713"/>
              <a:chOff x="0" y="0"/>
              <a:chExt cx="406400" cy="6096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sp>
        <p:nvSpPr>
          <p:cNvPr name="TextBox 30" id="30"/>
          <p:cNvSpPr txBox="true"/>
          <p:nvPr/>
        </p:nvSpPr>
        <p:spPr>
          <a:xfrm rot="-1709689">
            <a:off x="3197497" y="910012"/>
            <a:ext cx="2400056" cy="6258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54"/>
              </a:lnSpc>
            </a:pPr>
            <a:r>
              <a:rPr lang="en-US" sz="3681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..................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1928005" y="9185438"/>
            <a:ext cx="2993500" cy="6186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86"/>
              </a:lnSpc>
              <a:spcBef>
                <a:spcPct val="0"/>
              </a:spcBef>
            </a:pPr>
            <a:r>
              <a:rPr lang="en-US" sz="3633" spc="-7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Rev. Scott Rainey </a:t>
            </a:r>
          </a:p>
        </p:txBody>
      </p:sp>
      <p:grpSp>
        <p:nvGrpSpPr>
          <p:cNvPr name="Group 32" id="32"/>
          <p:cNvGrpSpPr/>
          <p:nvPr/>
        </p:nvGrpSpPr>
        <p:grpSpPr>
          <a:xfrm rot="0">
            <a:off x="13129972" y="9918639"/>
            <a:ext cx="107563" cy="107563"/>
            <a:chOff x="0" y="0"/>
            <a:chExt cx="812800" cy="8128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4" id="3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13277043" y="9918639"/>
            <a:ext cx="107563" cy="107563"/>
            <a:chOff x="0" y="0"/>
            <a:chExt cx="812800" cy="8128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7" id="3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13424755" y="9918639"/>
            <a:ext cx="107563" cy="107563"/>
            <a:chOff x="0" y="0"/>
            <a:chExt cx="812800" cy="8128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40" id="4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3067054" y="9340055"/>
            <a:ext cx="684045" cy="684045"/>
            <a:chOff x="0" y="0"/>
            <a:chExt cx="812800" cy="8128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43" id="4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14064907" y="4886742"/>
            <a:ext cx="4325150" cy="5517156"/>
            <a:chOff x="0" y="0"/>
            <a:chExt cx="5766867" cy="7356208"/>
          </a:xfrm>
        </p:grpSpPr>
        <p:grpSp>
          <p:nvGrpSpPr>
            <p:cNvPr name="Group 45" id="45"/>
            <p:cNvGrpSpPr/>
            <p:nvPr/>
          </p:nvGrpSpPr>
          <p:grpSpPr>
            <a:xfrm rot="0">
              <a:off x="824118" y="1477326"/>
              <a:ext cx="4037570" cy="5577186"/>
              <a:chOff x="0" y="0"/>
              <a:chExt cx="660400" cy="912225"/>
            </a:xfrm>
          </p:grpSpPr>
          <p:sp>
            <p:nvSpPr>
              <p:cNvPr name="Freeform 46" id="46"/>
              <p:cNvSpPr/>
              <p:nvPr/>
            </p:nvSpPr>
            <p:spPr>
              <a:xfrm flipH="false" flipV="false" rot="0">
                <a:off x="0" y="0"/>
                <a:ext cx="660400" cy="912225"/>
              </a:xfrm>
              <a:custGeom>
                <a:avLst/>
                <a:gdLst/>
                <a:ahLst/>
                <a:cxnLst/>
                <a:rect r="r" b="b" t="t" l="l"/>
                <a:pathLst>
                  <a:path h="912225" w="660400">
                    <a:moveTo>
                      <a:pt x="220252" y="19070"/>
                    </a:moveTo>
                    <a:cubicBezTo>
                      <a:pt x="254000" y="7556"/>
                      <a:pt x="292600" y="0"/>
                      <a:pt x="330378" y="0"/>
                    </a:cubicBezTo>
                    <a:cubicBezTo>
                      <a:pt x="368157" y="0"/>
                      <a:pt x="404509" y="6476"/>
                      <a:pt x="438009" y="17990"/>
                    </a:cubicBezTo>
                    <a:cubicBezTo>
                      <a:pt x="438723" y="18350"/>
                      <a:pt x="439435" y="18350"/>
                      <a:pt x="440148" y="18710"/>
                    </a:cubicBezTo>
                    <a:cubicBezTo>
                      <a:pt x="565955" y="64765"/>
                      <a:pt x="658618" y="186379"/>
                      <a:pt x="660400" y="330711"/>
                    </a:cubicBezTo>
                    <a:lnTo>
                      <a:pt x="660400" y="912225"/>
                    </a:lnTo>
                    <a:lnTo>
                      <a:pt x="0" y="912225"/>
                    </a:lnTo>
                    <a:lnTo>
                      <a:pt x="0" y="331142"/>
                    </a:lnTo>
                    <a:cubicBezTo>
                      <a:pt x="1782" y="185660"/>
                      <a:pt x="93019" y="64045"/>
                      <a:pt x="220252" y="19070"/>
                    </a:cubicBezTo>
                    <a:close/>
                  </a:path>
                </a:pathLst>
              </a:custGeom>
              <a:gradFill rotWithShape="true">
                <a:gsLst>
                  <a:gs pos="0">
                    <a:srgbClr val="FFE489">
                      <a:alpha val="100000"/>
                    </a:srgbClr>
                  </a:gs>
                  <a:gs pos="100000">
                    <a:srgbClr val="DBB34C">
                      <a:alpha val="100000"/>
                    </a:srgbClr>
                  </a:gs>
                </a:gsLst>
                <a:lin ang="0"/>
              </a:gradFill>
            </p:spPr>
          </p:sp>
          <p:sp>
            <p:nvSpPr>
              <p:cNvPr name="TextBox 47" id="47"/>
              <p:cNvSpPr txBox="true"/>
              <p:nvPr/>
            </p:nvSpPr>
            <p:spPr>
              <a:xfrm>
                <a:off x="0" y="79375"/>
                <a:ext cx="660400" cy="832850"/>
              </a:xfrm>
              <a:prstGeom prst="rect">
                <a:avLst/>
              </a:prstGeom>
            </p:spPr>
            <p:txBody>
              <a:bodyPr anchor="ctr" rtlCol="false" tIns="32723" lIns="32723" bIns="32723" rIns="32723"/>
              <a:lstStyle/>
              <a:p>
                <a:pPr algn="ctr">
                  <a:lnSpc>
                    <a:spcPts val="1984"/>
                  </a:lnSpc>
                </a:pPr>
              </a:p>
            </p:txBody>
          </p:sp>
        </p:grpSp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5766867" cy="7356208"/>
            </a:xfrm>
            <a:custGeom>
              <a:avLst/>
              <a:gdLst/>
              <a:ahLst/>
              <a:cxnLst/>
              <a:rect r="r" b="b" t="t" l="l"/>
              <a:pathLst>
                <a:path h="7356208" w="5766867">
                  <a:moveTo>
                    <a:pt x="0" y="0"/>
                  </a:moveTo>
                  <a:lnTo>
                    <a:pt x="5766867" y="0"/>
                  </a:lnTo>
                  <a:lnTo>
                    <a:pt x="5766867" y="7356208"/>
                  </a:lnTo>
                  <a:lnTo>
                    <a:pt x="0" y="73562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434" t="0" r="-67645" b="0"/>
              </a:stretch>
            </a:blipFill>
          </p:spPr>
        </p:sp>
      </p:grpSp>
      <p:sp>
        <p:nvSpPr>
          <p:cNvPr name="TextBox 49" id="49"/>
          <p:cNvSpPr txBox="true"/>
          <p:nvPr/>
        </p:nvSpPr>
        <p:spPr>
          <a:xfrm rot="0">
            <a:off x="5310077" y="2412343"/>
            <a:ext cx="12565707" cy="21140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30"/>
              </a:lnSpc>
            </a:pPr>
            <a:r>
              <a:rPr lang="en-US" sz="11051" spc="-221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“Making of Disciple-Makers”</a:t>
            </a:r>
          </a:p>
          <a:p>
            <a:pPr algn="l">
              <a:lnSpc>
                <a:spcPts val="7150"/>
              </a:lnSpc>
            </a:pPr>
          </a:p>
        </p:txBody>
      </p:sp>
      <p:sp>
        <p:nvSpPr>
          <p:cNvPr name="TextBox 50" id="50"/>
          <p:cNvSpPr txBox="true"/>
          <p:nvPr/>
        </p:nvSpPr>
        <p:spPr>
          <a:xfrm rot="0">
            <a:off x="938684" y="4654858"/>
            <a:ext cx="13982821" cy="30889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294"/>
              </a:lnSpc>
            </a:pPr>
            <a:r>
              <a:rPr lang="en-US" sz="10499" spc="451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“haciendo hacedores de discipulos”</a:t>
            </a:r>
          </a:p>
          <a:p>
            <a:pPr algn="l">
              <a:lnSpc>
                <a:spcPts val="7110"/>
              </a:lnSpc>
            </a:pPr>
          </a:p>
        </p:txBody>
      </p:sp>
      <p:sp>
        <p:nvSpPr>
          <p:cNvPr name="TextBox 51" id="51"/>
          <p:cNvSpPr txBox="true"/>
          <p:nvPr/>
        </p:nvSpPr>
        <p:spPr>
          <a:xfrm rot="0">
            <a:off x="3067054" y="7600339"/>
            <a:ext cx="13850223" cy="31885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136"/>
              </a:lnSpc>
            </a:pPr>
            <a:r>
              <a:rPr lang="en-US" sz="10299" spc="44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“Fè moun k ap fè disip”</a:t>
            </a:r>
          </a:p>
          <a:p>
            <a:pPr algn="l">
              <a:lnSpc>
                <a:spcPts val="7978"/>
              </a:lnSpc>
            </a:pPr>
          </a:p>
          <a:p>
            <a:pPr algn="l">
              <a:lnSpc>
                <a:spcPts val="7978"/>
              </a:lnSpc>
            </a:pPr>
          </a:p>
        </p:txBody>
      </p:sp>
      <p:sp>
        <p:nvSpPr>
          <p:cNvPr name="Freeform 52" id="52"/>
          <p:cNvSpPr/>
          <p:nvPr/>
        </p:nvSpPr>
        <p:spPr>
          <a:xfrm flipH="false" flipV="false" rot="0">
            <a:off x="1028700" y="9458032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1"/>
                </a:lnTo>
                <a:lnTo>
                  <a:pt x="0" y="44809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68941" y="-6958853"/>
            <a:ext cx="18825882" cy="24204706"/>
          </a:xfrm>
          <a:custGeom>
            <a:avLst/>
            <a:gdLst/>
            <a:ahLst/>
            <a:cxnLst/>
            <a:rect r="r" b="b" t="t" l="l"/>
            <a:pathLst>
              <a:path h="24204706" w="18825882">
                <a:moveTo>
                  <a:pt x="0" y="0"/>
                </a:moveTo>
                <a:lnTo>
                  <a:pt x="18825882" y="0"/>
                </a:lnTo>
                <a:lnTo>
                  <a:pt x="18825882" y="24204706"/>
                </a:lnTo>
                <a:lnTo>
                  <a:pt x="0" y="242047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4141" t="0" r="-58655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042234" y="9269131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8077" r="0" b="-4307"/>
            </a:stretch>
          </a:blipFill>
        </p:spPr>
      </p:sp>
      <p:grpSp>
        <p:nvGrpSpPr>
          <p:cNvPr name="Group 4" id="4"/>
          <p:cNvGrpSpPr/>
          <p:nvPr/>
        </p:nvGrpSpPr>
        <p:grpSpPr>
          <a:xfrm rot="-1306419">
            <a:off x="11898415" y="9126558"/>
            <a:ext cx="11954739" cy="1355103"/>
            <a:chOff x="0" y="0"/>
            <a:chExt cx="4074624" cy="46187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074624" cy="461870"/>
            </a:xfrm>
            <a:custGeom>
              <a:avLst/>
              <a:gdLst/>
              <a:ahLst/>
              <a:cxnLst/>
              <a:rect r="r" b="b" t="t" l="l"/>
              <a:pathLst>
                <a:path h="461870" w="4074624">
                  <a:moveTo>
                    <a:pt x="0" y="0"/>
                  </a:moveTo>
                  <a:lnTo>
                    <a:pt x="4074624" y="0"/>
                  </a:lnTo>
                  <a:lnTo>
                    <a:pt x="4074624" y="461870"/>
                  </a:lnTo>
                  <a:lnTo>
                    <a:pt x="0" y="46187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28575"/>
              <a:ext cx="4074624" cy="490445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-1711651">
            <a:off x="-1833278" y="1949059"/>
            <a:ext cx="11954739" cy="88369"/>
            <a:chOff x="0" y="0"/>
            <a:chExt cx="4074624" cy="3012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074624" cy="30120"/>
            </a:xfrm>
            <a:custGeom>
              <a:avLst/>
              <a:gdLst/>
              <a:ahLst/>
              <a:cxnLst/>
              <a:rect r="r" b="b" t="t" l="l"/>
              <a:pathLst>
                <a:path h="30120" w="4074624">
                  <a:moveTo>
                    <a:pt x="0" y="0"/>
                  </a:moveTo>
                  <a:lnTo>
                    <a:pt x="4074624" y="0"/>
                  </a:lnTo>
                  <a:lnTo>
                    <a:pt x="4074624" y="30120"/>
                  </a:lnTo>
                  <a:lnTo>
                    <a:pt x="0" y="30120"/>
                  </a:lnTo>
                  <a:close/>
                </a:path>
              </a:pathLst>
            </a:custGeom>
            <a:solidFill>
              <a:srgbClr val="FBFF00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28575"/>
              <a:ext cx="4074624" cy="58695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214683" y="2944020"/>
            <a:ext cx="1687626" cy="1053535"/>
            <a:chOff x="0" y="0"/>
            <a:chExt cx="2250168" cy="1404713"/>
          </a:xfrm>
        </p:grpSpPr>
        <p:grpSp>
          <p:nvGrpSpPr>
            <p:cNvPr name="Group 11" id="11"/>
            <p:cNvGrpSpPr/>
            <p:nvPr/>
          </p:nvGrpSpPr>
          <p:grpSpPr>
            <a:xfrm rot="0">
              <a:off x="0" y="0"/>
              <a:ext cx="936475" cy="1404713"/>
              <a:chOff x="0" y="0"/>
              <a:chExt cx="406400" cy="609600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67843"/>
                </a:srgbClr>
              </a:solidFill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4" id="14"/>
            <p:cNvGrpSpPr/>
            <p:nvPr/>
          </p:nvGrpSpPr>
          <p:grpSpPr>
            <a:xfrm rot="0">
              <a:off x="635414" y="0"/>
              <a:ext cx="936475" cy="1404713"/>
              <a:chOff x="0" y="0"/>
              <a:chExt cx="406400" cy="609600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67843"/>
                </a:srgbClr>
              </a:solidFill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7" id="17"/>
            <p:cNvGrpSpPr/>
            <p:nvPr/>
          </p:nvGrpSpPr>
          <p:grpSpPr>
            <a:xfrm rot="0">
              <a:off x="1313693" y="0"/>
              <a:ext cx="936475" cy="1404713"/>
              <a:chOff x="0" y="0"/>
              <a:chExt cx="406400" cy="609600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17647"/>
                </a:srgbClr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0" id="20"/>
          <p:cNvGrpSpPr/>
          <p:nvPr/>
        </p:nvGrpSpPr>
        <p:grpSpPr>
          <a:xfrm rot="0">
            <a:off x="5553244" y="0"/>
            <a:ext cx="1687626" cy="1053535"/>
            <a:chOff x="0" y="0"/>
            <a:chExt cx="2250168" cy="1404713"/>
          </a:xfrm>
        </p:grpSpPr>
        <p:grpSp>
          <p:nvGrpSpPr>
            <p:cNvPr name="Group 21" id="21"/>
            <p:cNvGrpSpPr/>
            <p:nvPr/>
          </p:nvGrpSpPr>
          <p:grpSpPr>
            <a:xfrm rot="0">
              <a:off x="0" y="0"/>
              <a:ext cx="936475" cy="1404713"/>
              <a:chOff x="0" y="0"/>
              <a:chExt cx="406400" cy="6096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635414" y="0"/>
              <a:ext cx="936475" cy="1404713"/>
              <a:chOff x="0" y="0"/>
              <a:chExt cx="406400" cy="6096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1313693" y="0"/>
              <a:ext cx="936475" cy="1404713"/>
              <a:chOff x="0" y="0"/>
              <a:chExt cx="406400" cy="6096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sp>
        <p:nvSpPr>
          <p:cNvPr name="TextBox 30" id="30"/>
          <p:cNvSpPr txBox="true"/>
          <p:nvPr/>
        </p:nvSpPr>
        <p:spPr>
          <a:xfrm rot="-1709689">
            <a:off x="3197497" y="910012"/>
            <a:ext cx="2400056" cy="6258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54"/>
              </a:lnSpc>
            </a:pPr>
            <a:r>
              <a:rPr lang="en-US" sz="3681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..................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3060019" y="9339404"/>
            <a:ext cx="2993500" cy="6186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86"/>
              </a:lnSpc>
              <a:spcBef>
                <a:spcPct val="0"/>
              </a:spcBef>
            </a:pPr>
            <a:r>
              <a:rPr lang="en-US" sz="3633" spc="-7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Rev. Scott Rainey </a:t>
            </a:r>
          </a:p>
        </p:txBody>
      </p:sp>
      <p:grpSp>
        <p:nvGrpSpPr>
          <p:cNvPr name="Group 32" id="32"/>
          <p:cNvGrpSpPr/>
          <p:nvPr/>
        </p:nvGrpSpPr>
        <p:grpSpPr>
          <a:xfrm rot="0">
            <a:off x="13129972" y="9918639"/>
            <a:ext cx="107563" cy="107563"/>
            <a:chOff x="0" y="0"/>
            <a:chExt cx="812800" cy="8128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4" id="3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13277043" y="9918639"/>
            <a:ext cx="107563" cy="107563"/>
            <a:chOff x="0" y="0"/>
            <a:chExt cx="812800" cy="8128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7" id="3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13424755" y="9918639"/>
            <a:ext cx="107563" cy="107563"/>
            <a:chOff x="0" y="0"/>
            <a:chExt cx="812800" cy="8128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40" id="4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3067054" y="9340055"/>
            <a:ext cx="684045" cy="684045"/>
            <a:chOff x="0" y="0"/>
            <a:chExt cx="812800" cy="8128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43" id="4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16053520" y="7553597"/>
            <a:ext cx="2234480" cy="2850300"/>
            <a:chOff x="0" y="0"/>
            <a:chExt cx="2979307" cy="3800401"/>
          </a:xfrm>
        </p:grpSpPr>
        <p:grpSp>
          <p:nvGrpSpPr>
            <p:cNvPr name="Group 45" id="45"/>
            <p:cNvGrpSpPr/>
            <p:nvPr/>
          </p:nvGrpSpPr>
          <p:grpSpPr>
            <a:xfrm rot="0">
              <a:off x="425760" y="763223"/>
              <a:ext cx="2085909" cy="2881314"/>
              <a:chOff x="0" y="0"/>
              <a:chExt cx="660400" cy="912225"/>
            </a:xfrm>
          </p:grpSpPr>
          <p:sp>
            <p:nvSpPr>
              <p:cNvPr name="Freeform 46" id="46"/>
              <p:cNvSpPr/>
              <p:nvPr/>
            </p:nvSpPr>
            <p:spPr>
              <a:xfrm flipH="false" flipV="false" rot="0">
                <a:off x="0" y="0"/>
                <a:ext cx="660400" cy="912225"/>
              </a:xfrm>
              <a:custGeom>
                <a:avLst/>
                <a:gdLst/>
                <a:ahLst/>
                <a:cxnLst/>
                <a:rect r="r" b="b" t="t" l="l"/>
                <a:pathLst>
                  <a:path h="912225" w="660400">
                    <a:moveTo>
                      <a:pt x="220252" y="19070"/>
                    </a:moveTo>
                    <a:cubicBezTo>
                      <a:pt x="254000" y="7556"/>
                      <a:pt x="292600" y="0"/>
                      <a:pt x="330378" y="0"/>
                    </a:cubicBezTo>
                    <a:cubicBezTo>
                      <a:pt x="368157" y="0"/>
                      <a:pt x="404509" y="6476"/>
                      <a:pt x="438009" y="17990"/>
                    </a:cubicBezTo>
                    <a:cubicBezTo>
                      <a:pt x="438723" y="18350"/>
                      <a:pt x="439435" y="18350"/>
                      <a:pt x="440148" y="18710"/>
                    </a:cubicBezTo>
                    <a:cubicBezTo>
                      <a:pt x="565955" y="64765"/>
                      <a:pt x="658618" y="186379"/>
                      <a:pt x="660400" y="330711"/>
                    </a:cubicBezTo>
                    <a:lnTo>
                      <a:pt x="660400" y="912225"/>
                    </a:lnTo>
                    <a:lnTo>
                      <a:pt x="0" y="912225"/>
                    </a:lnTo>
                    <a:lnTo>
                      <a:pt x="0" y="331142"/>
                    </a:lnTo>
                    <a:cubicBezTo>
                      <a:pt x="1782" y="185660"/>
                      <a:pt x="93019" y="64045"/>
                      <a:pt x="220252" y="19070"/>
                    </a:cubicBezTo>
                    <a:close/>
                  </a:path>
                </a:pathLst>
              </a:custGeom>
              <a:gradFill rotWithShape="true">
                <a:gsLst>
                  <a:gs pos="0">
                    <a:srgbClr val="FFE489">
                      <a:alpha val="100000"/>
                    </a:srgbClr>
                  </a:gs>
                  <a:gs pos="100000">
                    <a:srgbClr val="DBB34C">
                      <a:alpha val="100000"/>
                    </a:srgbClr>
                  </a:gs>
                </a:gsLst>
                <a:lin ang="0"/>
              </a:gradFill>
            </p:spPr>
          </p:sp>
          <p:sp>
            <p:nvSpPr>
              <p:cNvPr name="TextBox 47" id="47"/>
              <p:cNvSpPr txBox="true"/>
              <p:nvPr/>
            </p:nvSpPr>
            <p:spPr>
              <a:xfrm>
                <a:off x="0" y="79375"/>
                <a:ext cx="660400" cy="832850"/>
              </a:xfrm>
              <a:prstGeom prst="rect">
                <a:avLst/>
              </a:prstGeom>
            </p:spPr>
            <p:txBody>
              <a:bodyPr anchor="ctr" rtlCol="false" tIns="32723" lIns="32723" bIns="32723" rIns="32723"/>
              <a:lstStyle/>
              <a:p>
                <a:pPr algn="ctr">
                  <a:lnSpc>
                    <a:spcPts val="1984"/>
                  </a:lnSpc>
                </a:pPr>
              </a:p>
            </p:txBody>
          </p:sp>
        </p:grpSp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2979307" cy="3800401"/>
            </a:xfrm>
            <a:custGeom>
              <a:avLst/>
              <a:gdLst/>
              <a:ahLst/>
              <a:cxnLst/>
              <a:rect r="r" b="b" t="t" l="l"/>
              <a:pathLst>
                <a:path h="3800401" w="2979307">
                  <a:moveTo>
                    <a:pt x="0" y="0"/>
                  </a:moveTo>
                  <a:lnTo>
                    <a:pt x="2979307" y="0"/>
                  </a:lnTo>
                  <a:lnTo>
                    <a:pt x="2979307" y="3800401"/>
                  </a:lnTo>
                  <a:lnTo>
                    <a:pt x="0" y="38004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434" t="0" r="-67645" b="0"/>
              </a:stretch>
            </a:blipFill>
          </p:spPr>
        </p:sp>
      </p:grpSp>
      <p:sp>
        <p:nvSpPr>
          <p:cNvPr name="TextBox 49" id="49"/>
          <p:cNvSpPr txBox="true"/>
          <p:nvPr/>
        </p:nvSpPr>
        <p:spPr>
          <a:xfrm rot="0">
            <a:off x="4970417" y="2232617"/>
            <a:ext cx="14301473" cy="29543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19"/>
              </a:lnSpc>
            </a:pPr>
            <a:r>
              <a:rPr lang="en-US" sz="7999" spc="-159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What is a “Christlike” disciple?</a:t>
            </a:r>
          </a:p>
          <a:p>
            <a:pPr algn="l">
              <a:lnSpc>
                <a:spcPts val="6319"/>
              </a:lnSpc>
            </a:pPr>
          </a:p>
          <a:p>
            <a:pPr algn="l">
              <a:lnSpc>
                <a:spcPts val="9046"/>
              </a:lnSpc>
            </a:pPr>
          </a:p>
        </p:txBody>
      </p:sp>
      <p:sp>
        <p:nvSpPr>
          <p:cNvPr name="TextBox 50" id="50"/>
          <p:cNvSpPr txBox="true"/>
          <p:nvPr/>
        </p:nvSpPr>
        <p:spPr>
          <a:xfrm rot="0">
            <a:off x="1918862" y="4073796"/>
            <a:ext cx="14450275" cy="25215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0"/>
              </a:lnSpc>
            </a:pPr>
            <a:r>
              <a:rPr lang="en-US" sz="8000" spc="344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¿Qué es un discípulo a la imagen de Cristo?</a:t>
            </a:r>
          </a:p>
          <a:p>
            <a:pPr algn="l">
              <a:lnSpc>
                <a:spcPts val="6320"/>
              </a:lnSpc>
            </a:pPr>
          </a:p>
        </p:txBody>
      </p:sp>
      <p:sp>
        <p:nvSpPr>
          <p:cNvPr name="TextBox 51" id="51"/>
          <p:cNvSpPr txBox="true"/>
          <p:nvPr/>
        </p:nvSpPr>
        <p:spPr>
          <a:xfrm rot="0">
            <a:off x="1829097" y="6719207"/>
            <a:ext cx="15430203" cy="18427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0"/>
              </a:lnSpc>
            </a:pPr>
            <a:r>
              <a:rPr lang="en-US" sz="8000" spc="344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Ki sa yon disip “tankou Kris la” ye?</a:t>
            </a:r>
          </a:p>
          <a:p>
            <a:pPr algn="l">
              <a:lnSpc>
                <a:spcPts val="7110"/>
              </a:lnSpc>
            </a:pPr>
          </a:p>
        </p:txBody>
      </p:sp>
      <p:sp>
        <p:nvSpPr>
          <p:cNvPr name="Freeform 52" id="52"/>
          <p:cNvSpPr/>
          <p:nvPr/>
        </p:nvSpPr>
        <p:spPr>
          <a:xfrm flipH="false" flipV="false" rot="0">
            <a:off x="1028700" y="9458032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1"/>
                </a:lnTo>
                <a:lnTo>
                  <a:pt x="0" y="44809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68941" y="-6958853"/>
            <a:ext cx="18825882" cy="24204706"/>
          </a:xfrm>
          <a:custGeom>
            <a:avLst/>
            <a:gdLst/>
            <a:ahLst/>
            <a:cxnLst/>
            <a:rect r="r" b="b" t="t" l="l"/>
            <a:pathLst>
              <a:path h="24204706" w="18825882">
                <a:moveTo>
                  <a:pt x="0" y="0"/>
                </a:moveTo>
                <a:lnTo>
                  <a:pt x="18825882" y="0"/>
                </a:lnTo>
                <a:lnTo>
                  <a:pt x="18825882" y="24204706"/>
                </a:lnTo>
                <a:lnTo>
                  <a:pt x="0" y="242047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4141" t="0" r="-58655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3" id="3"/>
          <p:cNvSpPr/>
          <p:nvPr/>
        </p:nvSpPr>
        <p:spPr>
          <a:xfrm flipH="false" flipV="false" rot="0">
            <a:off x="4042234" y="9269131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8077" r="0" b="-4307"/>
            </a:stretch>
          </a:blipFill>
        </p:spPr>
      </p:sp>
      <p:grpSp>
        <p:nvGrpSpPr>
          <p:cNvPr name="Group 4" id="4"/>
          <p:cNvGrpSpPr/>
          <p:nvPr/>
        </p:nvGrpSpPr>
        <p:grpSpPr>
          <a:xfrm rot="-1306419">
            <a:off x="11898415" y="9126558"/>
            <a:ext cx="11954739" cy="1355103"/>
            <a:chOff x="0" y="0"/>
            <a:chExt cx="4074624" cy="46187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074624" cy="461870"/>
            </a:xfrm>
            <a:custGeom>
              <a:avLst/>
              <a:gdLst/>
              <a:ahLst/>
              <a:cxnLst/>
              <a:rect r="r" b="b" t="t" l="l"/>
              <a:pathLst>
                <a:path h="461870" w="4074624">
                  <a:moveTo>
                    <a:pt x="0" y="0"/>
                  </a:moveTo>
                  <a:lnTo>
                    <a:pt x="4074624" y="0"/>
                  </a:lnTo>
                  <a:lnTo>
                    <a:pt x="4074624" y="461870"/>
                  </a:lnTo>
                  <a:lnTo>
                    <a:pt x="0" y="46187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28575"/>
              <a:ext cx="4074624" cy="490445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-1711651">
            <a:off x="-1833278" y="1949059"/>
            <a:ext cx="11954739" cy="88369"/>
            <a:chOff x="0" y="0"/>
            <a:chExt cx="4074624" cy="3012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074624" cy="30120"/>
            </a:xfrm>
            <a:custGeom>
              <a:avLst/>
              <a:gdLst/>
              <a:ahLst/>
              <a:cxnLst/>
              <a:rect r="r" b="b" t="t" l="l"/>
              <a:pathLst>
                <a:path h="30120" w="4074624">
                  <a:moveTo>
                    <a:pt x="0" y="0"/>
                  </a:moveTo>
                  <a:lnTo>
                    <a:pt x="4074624" y="0"/>
                  </a:lnTo>
                  <a:lnTo>
                    <a:pt x="4074624" y="30120"/>
                  </a:lnTo>
                  <a:lnTo>
                    <a:pt x="0" y="30120"/>
                  </a:lnTo>
                  <a:close/>
                </a:path>
              </a:pathLst>
            </a:custGeom>
            <a:solidFill>
              <a:srgbClr val="FBFF00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28575"/>
              <a:ext cx="4074624" cy="58695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214683" y="2944020"/>
            <a:ext cx="1687626" cy="1053535"/>
            <a:chOff x="0" y="0"/>
            <a:chExt cx="2250168" cy="1404713"/>
          </a:xfrm>
        </p:grpSpPr>
        <p:grpSp>
          <p:nvGrpSpPr>
            <p:cNvPr name="Group 11" id="11"/>
            <p:cNvGrpSpPr/>
            <p:nvPr/>
          </p:nvGrpSpPr>
          <p:grpSpPr>
            <a:xfrm rot="0">
              <a:off x="0" y="0"/>
              <a:ext cx="936475" cy="1404713"/>
              <a:chOff x="0" y="0"/>
              <a:chExt cx="406400" cy="609600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67843"/>
                </a:srgbClr>
              </a:solidFill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4" id="14"/>
            <p:cNvGrpSpPr/>
            <p:nvPr/>
          </p:nvGrpSpPr>
          <p:grpSpPr>
            <a:xfrm rot="0">
              <a:off x="635414" y="0"/>
              <a:ext cx="936475" cy="1404713"/>
              <a:chOff x="0" y="0"/>
              <a:chExt cx="406400" cy="609600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67843"/>
                </a:srgbClr>
              </a:solidFill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7" id="17"/>
            <p:cNvGrpSpPr/>
            <p:nvPr/>
          </p:nvGrpSpPr>
          <p:grpSpPr>
            <a:xfrm rot="0">
              <a:off x="1313693" y="0"/>
              <a:ext cx="936475" cy="1404713"/>
              <a:chOff x="0" y="0"/>
              <a:chExt cx="406400" cy="609600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17647"/>
                </a:srgbClr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0" id="20"/>
          <p:cNvGrpSpPr/>
          <p:nvPr/>
        </p:nvGrpSpPr>
        <p:grpSpPr>
          <a:xfrm rot="0">
            <a:off x="5553244" y="0"/>
            <a:ext cx="1687626" cy="1053535"/>
            <a:chOff x="0" y="0"/>
            <a:chExt cx="2250168" cy="1404713"/>
          </a:xfrm>
        </p:grpSpPr>
        <p:grpSp>
          <p:nvGrpSpPr>
            <p:cNvPr name="Group 21" id="21"/>
            <p:cNvGrpSpPr/>
            <p:nvPr/>
          </p:nvGrpSpPr>
          <p:grpSpPr>
            <a:xfrm rot="0">
              <a:off x="0" y="0"/>
              <a:ext cx="936475" cy="1404713"/>
              <a:chOff x="0" y="0"/>
              <a:chExt cx="406400" cy="6096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635414" y="0"/>
              <a:ext cx="936475" cy="1404713"/>
              <a:chOff x="0" y="0"/>
              <a:chExt cx="406400" cy="6096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1313693" y="0"/>
              <a:ext cx="936475" cy="1404713"/>
              <a:chOff x="0" y="0"/>
              <a:chExt cx="406400" cy="6096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sp>
        <p:nvSpPr>
          <p:cNvPr name="TextBox 30" id="30"/>
          <p:cNvSpPr txBox="true"/>
          <p:nvPr/>
        </p:nvSpPr>
        <p:spPr>
          <a:xfrm rot="0">
            <a:off x="13060019" y="9339404"/>
            <a:ext cx="2993500" cy="6186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86"/>
              </a:lnSpc>
              <a:spcBef>
                <a:spcPct val="0"/>
              </a:spcBef>
            </a:pPr>
            <a:r>
              <a:rPr lang="en-US" sz="3633" spc="-7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Rev. Scott Rainey </a:t>
            </a:r>
          </a:p>
        </p:txBody>
      </p:sp>
      <p:grpSp>
        <p:nvGrpSpPr>
          <p:cNvPr name="Group 31" id="31"/>
          <p:cNvGrpSpPr/>
          <p:nvPr/>
        </p:nvGrpSpPr>
        <p:grpSpPr>
          <a:xfrm rot="0">
            <a:off x="13129972" y="9918639"/>
            <a:ext cx="107563" cy="107563"/>
            <a:chOff x="0" y="0"/>
            <a:chExt cx="812800" cy="812800"/>
          </a:xfrm>
        </p:grpSpPr>
        <p:sp>
          <p:nvSpPr>
            <p:cNvPr name="Freeform 32" id="3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3" id="3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34" id="34"/>
          <p:cNvGrpSpPr/>
          <p:nvPr/>
        </p:nvGrpSpPr>
        <p:grpSpPr>
          <a:xfrm rot="0">
            <a:off x="13277043" y="9918639"/>
            <a:ext cx="107563" cy="107563"/>
            <a:chOff x="0" y="0"/>
            <a:chExt cx="812800" cy="8128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6" id="3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37" id="37"/>
          <p:cNvGrpSpPr/>
          <p:nvPr/>
        </p:nvGrpSpPr>
        <p:grpSpPr>
          <a:xfrm rot="0">
            <a:off x="13424755" y="9918639"/>
            <a:ext cx="107563" cy="107563"/>
            <a:chOff x="0" y="0"/>
            <a:chExt cx="812800" cy="812800"/>
          </a:xfrm>
        </p:grpSpPr>
        <p:sp>
          <p:nvSpPr>
            <p:cNvPr name="Freeform 38" id="3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9" id="3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40" id="40"/>
          <p:cNvGrpSpPr/>
          <p:nvPr/>
        </p:nvGrpSpPr>
        <p:grpSpPr>
          <a:xfrm rot="0">
            <a:off x="3067054" y="9340055"/>
            <a:ext cx="684045" cy="684045"/>
            <a:chOff x="0" y="0"/>
            <a:chExt cx="812800" cy="812800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42" id="4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16053520" y="7553597"/>
            <a:ext cx="2234480" cy="2850300"/>
            <a:chOff x="0" y="0"/>
            <a:chExt cx="2979307" cy="3800401"/>
          </a:xfrm>
        </p:grpSpPr>
        <p:grpSp>
          <p:nvGrpSpPr>
            <p:cNvPr name="Group 44" id="44"/>
            <p:cNvGrpSpPr/>
            <p:nvPr/>
          </p:nvGrpSpPr>
          <p:grpSpPr>
            <a:xfrm rot="0">
              <a:off x="425760" y="763223"/>
              <a:ext cx="2085909" cy="2881314"/>
              <a:chOff x="0" y="0"/>
              <a:chExt cx="660400" cy="912225"/>
            </a:xfrm>
          </p:grpSpPr>
          <p:sp>
            <p:nvSpPr>
              <p:cNvPr name="Freeform 45" id="45"/>
              <p:cNvSpPr/>
              <p:nvPr/>
            </p:nvSpPr>
            <p:spPr>
              <a:xfrm flipH="false" flipV="false" rot="0">
                <a:off x="0" y="0"/>
                <a:ext cx="660400" cy="912225"/>
              </a:xfrm>
              <a:custGeom>
                <a:avLst/>
                <a:gdLst/>
                <a:ahLst/>
                <a:cxnLst/>
                <a:rect r="r" b="b" t="t" l="l"/>
                <a:pathLst>
                  <a:path h="912225" w="660400">
                    <a:moveTo>
                      <a:pt x="220252" y="19070"/>
                    </a:moveTo>
                    <a:cubicBezTo>
                      <a:pt x="254000" y="7556"/>
                      <a:pt x="292600" y="0"/>
                      <a:pt x="330378" y="0"/>
                    </a:cubicBezTo>
                    <a:cubicBezTo>
                      <a:pt x="368157" y="0"/>
                      <a:pt x="404509" y="6476"/>
                      <a:pt x="438009" y="17990"/>
                    </a:cubicBezTo>
                    <a:cubicBezTo>
                      <a:pt x="438723" y="18350"/>
                      <a:pt x="439435" y="18350"/>
                      <a:pt x="440148" y="18710"/>
                    </a:cubicBezTo>
                    <a:cubicBezTo>
                      <a:pt x="565955" y="64765"/>
                      <a:pt x="658618" y="186379"/>
                      <a:pt x="660400" y="330711"/>
                    </a:cubicBezTo>
                    <a:lnTo>
                      <a:pt x="660400" y="912225"/>
                    </a:lnTo>
                    <a:lnTo>
                      <a:pt x="0" y="912225"/>
                    </a:lnTo>
                    <a:lnTo>
                      <a:pt x="0" y="331142"/>
                    </a:lnTo>
                    <a:cubicBezTo>
                      <a:pt x="1782" y="185660"/>
                      <a:pt x="93019" y="64045"/>
                      <a:pt x="220252" y="19070"/>
                    </a:cubicBezTo>
                    <a:close/>
                  </a:path>
                </a:pathLst>
              </a:custGeom>
              <a:gradFill rotWithShape="true">
                <a:gsLst>
                  <a:gs pos="0">
                    <a:srgbClr val="FFE489">
                      <a:alpha val="100000"/>
                    </a:srgbClr>
                  </a:gs>
                  <a:gs pos="100000">
                    <a:srgbClr val="DBB34C">
                      <a:alpha val="100000"/>
                    </a:srgbClr>
                  </a:gs>
                </a:gsLst>
                <a:lin ang="0"/>
              </a:gradFill>
            </p:spPr>
          </p:sp>
          <p:sp>
            <p:nvSpPr>
              <p:cNvPr name="TextBox 46" id="46"/>
              <p:cNvSpPr txBox="true"/>
              <p:nvPr/>
            </p:nvSpPr>
            <p:spPr>
              <a:xfrm>
                <a:off x="0" y="79375"/>
                <a:ext cx="660400" cy="832850"/>
              </a:xfrm>
              <a:prstGeom prst="rect">
                <a:avLst/>
              </a:prstGeom>
            </p:spPr>
            <p:txBody>
              <a:bodyPr anchor="ctr" rtlCol="false" tIns="32723" lIns="32723" bIns="32723" rIns="32723"/>
              <a:lstStyle/>
              <a:p>
                <a:pPr algn="ctr">
                  <a:lnSpc>
                    <a:spcPts val="1984"/>
                  </a:lnSpc>
                </a:pPr>
              </a:p>
            </p:txBody>
          </p:sp>
        </p:grpSp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2979307" cy="3800401"/>
            </a:xfrm>
            <a:custGeom>
              <a:avLst/>
              <a:gdLst/>
              <a:ahLst/>
              <a:cxnLst/>
              <a:rect r="r" b="b" t="t" l="l"/>
              <a:pathLst>
                <a:path h="3800401" w="2979307">
                  <a:moveTo>
                    <a:pt x="0" y="0"/>
                  </a:moveTo>
                  <a:lnTo>
                    <a:pt x="2979307" y="0"/>
                  </a:lnTo>
                  <a:lnTo>
                    <a:pt x="2979307" y="3800401"/>
                  </a:lnTo>
                  <a:lnTo>
                    <a:pt x="0" y="38004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434" t="0" r="-67645" b="0"/>
              </a:stretch>
            </a:blipFill>
          </p:spPr>
        </p:sp>
      </p:grpSp>
      <p:sp>
        <p:nvSpPr>
          <p:cNvPr name="TextBox 48" id="48"/>
          <p:cNvSpPr txBox="true"/>
          <p:nvPr/>
        </p:nvSpPr>
        <p:spPr>
          <a:xfrm rot="0">
            <a:off x="2775919" y="1494918"/>
            <a:ext cx="15099866" cy="25026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82"/>
              </a:lnSpc>
            </a:pPr>
            <a:r>
              <a:rPr lang="en-US" sz="7952" spc="-159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Mission of the Church of the Nazarene: to make Christlike disciples in the nations.</a:t>
            </a:r>
          </a:p>
          <a:p>
            <a:pPr algn="l">
              <a:lnSpc>
                <a:spcPts val="6361"/>
              </a:lnSpc>
            </a:pPr>
          </a:p>
        </p:txBody>
      </p:sp>
      <p:sp>
        <p:nvSpPr>
          <p:cNvPr name="TextBox 49" id="49"/>
          <p:cNvSpPr txBox="true"/>
          <p:nvPr/>
        </p:nvSpPr>
        <p:spPr>
          <a:xfrm rot="0">
            <a:off x="683716" y="3766063"/>
            <a:ext cx="16116437" cy="33216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0"/>
              </a:lnSpc>
            </a:pPr>
            <a:r>
              <a:rPr lang="en-US" sz="8000" spc="344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Misión de la Iglesia del Nazareno: Hacer discípulos a la imagen de Cristo en las naciones.</a:t>
            </a:r>
          </a:p>
          <a:p>
            <a:pPr algn="l">
              <a:lnSpc>
                <a:spcPts val="6320"/>
              </a:lnSpc>
            </a:pPr>
          </a:p>
        </p:txBody>
      </p:sp>
      <p:sp>
        <p:nvSpPr>
          <p:cNvPr name="TextBox 50" id="50"/>
          <p:cNvSpPr txBox="true"/>
          <p:nvPr/>
        </p:nvSpPr>
        <p:spPr>
          <a:xfrm rot="0">
            <a:off x="2302134" y="6482412"/>
            <a:ext cx="16047435" cy="33216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0"/>
              </a:lnSpc>
            </a:pPr>
            <a:r>
              <a:rPr lang="en-US" sz="8000" spc="344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Grasa egzanp Kris la, nou konnen yon disip ki sanble ak Kris la fè disip ki fè disip.</a:t>
            </a:r>
          </a:p>
          <a:p>
            <a:pPr algn="l">
              <a:lnSpc>
                <a:spcPts val="6320"/>
              </a:lnSpc>
            </a:pPr>
          </a:p>
        </p:txBody>
      </p:sp>
      <p:sp>
        <p:nvSpPr>
          <p:cNvPr name="Freeform 51" id="51"/>
          <p:cNvSpPr/>
          <p:nvPr/>
        </p:nvSpPr>
        <p:spPr>
          <a:xfrm flipH="false" flipV="false" rot="0">
            <a:off x="1028700" y="9458032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1"/>
                </a:lnTo>
                <a:lnTo>
                  <a:pt x="0" y="44809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11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886678" cy="10287000"/>
          </a:xfrm>
          <a:custGeom>
            <a:avLst/>
            <a:gdLst/>
            <a:ahLst/>
            <a:cxnLst/>
            <a:rect r="r" b="b" t="t" l="l"/>
            <a:pathLst>
              <a:path h="10287000" w="18886678">
                <a:moveTo>
                  <a:pt x="0" y="0"/>
                </a:moveTo>
                <a:lnTo>
                  <a:pt x="18886678" y="0"/>
                </a:lnTo>
                <a:lnTo>
                  <a:pt x="1888667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21519" t="-24392" r="0" b="-24392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2245192" y="2460058"/>
            <a:ext cx="13452768" cy="31682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41"/>
              </a:lnSpc>
            </a:pPr>
            <a:r>
              <a:rPr lang="en-US" sz="7014" spc="-140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By Christ’s example, we know that a Christlike disciple makes disciples who make disciples.</a:t>
            </a:r>
          </a:p>
          <a:p>
            <a:pPr algn="l" marL="0" indent="0" lvl="0">
              <a:lnSpc>
                <a:spcPts val="11690"/>
              </a:lnSpc>
              <a:spcBef>
                <a:spcPct val="0"/>
              </a:spcBef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2245192" y="4597662"/>
            <a:ext cx="15621329" cy="39225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71"/>
              </a:lnSpc>
            </a:pPr>
            <a:r>
              <a:rPr lang="en-US" sz="6799" spc="292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Por medio del ejemplo de Cristo, sabemos que un discípulo a la imagen de Cristo hace discípulos que hacen discípulos.</a:t>
            </a:r>
          </a:p>
          <a:p>
            <a:pPr algn="l">
              <a:lnSpc>
                <a:spcPts val="7110"/>
              </a:lnSpc>
            </a:pPr>
          </a:p>
          <a:p>
            <a:pPr algn="l" marL="0" indent="0" lvl="0">
              <a:lnSpc>
                <a:spcPts val="6714"/>
              </a:lnSpc>
              <a:spcBef>
                <a:spcPct val="0"/>
              </a:spcBef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2245192" y="7329424"/>
            <a:ext cx="14800262" cy="14884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530"/>
              </a:lnSpc>
              <a:spcBef>
                <a:spcPct val="0"/>
              </a:spcBef>
            </a:pPr>
            <a:r>
              <a:rPr lang="en-US" sz="7000" spc="301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Grasa egzanp Kris la, nou konnen yon disip ki sanble ak Kris la fè disip ki fè disip.</a:t>
            </a:r>
          </a:p>
        </p:txBody>
      </p: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7740537" y="9258300"/>
            <a:ext cx="2329710" cy="2017529"/>
            <a:chOff x="0" y="0"/>
            <a:chExt cx="6350000" cy="54991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0" cy="5499100"/>
            </a:xfrm>
            <a:custGeom>
              <a:avLst/>
              <a:gdLst/>
              <a:ahLst/>
              <a:cxnLst/>
              <a:rect r="r" b="b" t="t" l="l"/>
              <a:pathLst>
                <a:path h="5499100" w="6350000">
                  <a:moveTo>
                    <a:pt x="0" y="5499100"/>
                  </a:moveTo>
                  <a:lnTo>
                    <a:pt x="3175000" y="0"/>
                  </a:lnTo>
                  <a:lnTo>
                    <a:pt x="6350000" y="5499100"/>
                  </a:lnTo>
                  <a:lnTo>
                    <a:pt x="0" y="549910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7104781" y="8969091"/>
            <a:ext cx="2662900" cy="2306737"/>
          </a:xfrm>
          <a:custGeom>
            <a:avLst/>
            <a:gdLst/>
            <a:ahLst/>
            <a:cxnLst/>
            <a:rect r="r" b="b" t="t" l="l"/>
            <a:pathLst>
              <a:path h="2306737" w="2662900">
                <a:moveTo>
                  <a:pt x="0" y="0"/>
                </a:moveTo>
                <a:lnTo>
                  <a:pt x="2662901" y="0"/>
                </a:lnTo>
                <a:lnTo>
                  <a:pt x="2662901" y="2306738"/>
                </a:lnTo>
                <a:lnTo>
                  <a:pt x="0" y="230673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-10800000">
            <a:off x="1028700" y="-1490703"/>
            <a:ext cx="3037086" cy="2630876"/>
          </a:xfrm>
          <a:custGeom>
            <a:avLst/>
            <a:gdLst/>
            <a:ahLst/>
            <a:cxnLst/>
            <a:rect r="r" b="b" t="t" l="l"/>
            <a:pathLst>
              <a:path h="2630876" w="3037086">
                <a:moveTo>
                  <a:pt x="0" y="0"/>
                </a:moveTo>
                <a:lnTo>
                  <a:pt x="3037086" y="0"/>
                </a:lnTo>
                <a:lnTo>
                  <a:pt x="3037086" y="2630876"/>
                </a:lnTo>
                <a:lnTo>
                  <a:pt x="0" y="263087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6331117" y="9296568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8077" r="0" b="-4307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5355937" y="9367491"/>
            <a:ext cx="684045" cy="684045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3317583" y="9485469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0"/>
                </a:lnTo>
                <a:lnTo>
                  <a:pt x="0" y="44809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68941" y="-6958853"/>
            <a:ext cx="18825882" cy="24204706"/>
          </a:xfrm>
          <a:custGeom>
            <a:avLst/>
            <a:gdLst/>
            <a:ahLst/>
            <a:cxnLst/>
            <a:rect r="r" b="b" t="t" l="l"/>
            <a:pathLst>
              <a:path h="24204706" w="18825882">
                <a:moveTo>
                  <a:pt x="0" y="0"/>
                </a:moveTo>
                <a:lnTo>
                  <a:pt x="18825882" y="0"/>
                </a:lnTo>
                <a:lnTo>
                  <a:pt x="18825882" y="24204706"/>
                </a:lnTo>
                <a:lnTo>
                  <a:pt x="0" y="242047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4141" t="0" r="-58655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042234" y="9269131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8077" r="0" b="-4307"/>
            </a:stretch>
          </a:blipFill>
        </p:spPr>
      </p:sp>
      <p:grpSp>
        <p:nvGrpSpPr>
          <p:cNvPr name="Group 4" id="4"/>
          <p:cNvGrpSpPr/>
          <p:nvPr/>
        </p:nvGrpSpPr>
        <p:grpSpPr>
          <a:xfrm rot="-1306419">
            <a:off x="11898415" y="9126558"/>
            <a:ext cx="11954739" cy="1355103"/>
            <a:chOff x="0" y="0"/>
            <a:chExt cx="4074624" cy="46187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074624" cy="461870"/>
            </a:xfrm>
            <a:custGeom>
              <a:avLst/>
              <a:gdLst/>
              <a:ahLst/>
              <a:cxnLst/>
              <a:rect r="r" b="b" t="t" l="l"/>
              <a:pathLst>
                <a:path h="461870" w="4074624">
                  <a:moveTo>
                    <a:pt x="0" y="0"/>
                  </a:moveTo>
                  <a:lnTo>
                    <a:pt x="4074624" y="0"/>
                  </a:lnTo>
                  <a:lnTo>
                    <a:pt x="4074624" y="461870"/>
                  </a:lnTo>
                  <a:lnTo>
                    <a:pt x="0" y="46187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28575"/>
              <a:ext cx="4074624" cy="490445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-1711651">
            <a:off x="-1833278" y="1949059"/>
            <a:ext cx="11954739" cy="88369"/>
            <a:chOff x="0" y="0"/>
            <a:chExt cx="4074624" cy="3012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074624" cy="30120"/>
            </a:xfrm>
            <a:custGeom>
              <a:avLst/>
              <a:gdLst/>
              <a:ahLst/>
              <a:cxnLst/>
              <a:rect r="r" b="b" t="t" l="l"/>
              <a:pathLst>
                <a:path h="30120" w="4074624">
                  <a:moveTo>
                    <a:pt x="0" y="0"/>
                  </a:moveTo>
                  <a:lnTo>
                    <a:pt x="4074624" y="0"/>
                  </a:lnTo>
                  <a:lnTo>
                    <a:pt x="4074624" y="30120"/>
                  </a:lnTo>
                  <a:lnTo>
                    <a:pt x="0" y="30120"/>
                  </a:lnTo>
                  <a:close/>
                </a:path>
              </a:pathLst>
            </a:custGeom>
            <a:solidFill>
              <a:srgbClr val="FBFF00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28575"/>
              <a:ext cx="4074624" cy="58695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214683" y="2944020"/>
            <a:ext cx="1687626" cy="1053535"/>
            <a:chOff x="0" y="0"/>
            <a:chExt cx="2250168" cy="1404713"/>
          </a:xfrm>
        </p:grpSpPr>
        <p:grpSp>
          <p:nvGrpSpPr>
            <p:cNvPr name="Group 11" id="11"/>
            <p:cNvGrpSpPr/>
            <p:nvPr/>
          </p:nvGrpSpPr>
          <p:grpSpPr>
            <a:xfrm rot="0">
              <a:off x="0" y="0"/>
              <a:ext cx="936475" cy="1404713"/>
              <a:chOff x="0" y="0"/>
              <a:chExt cx="406400" cy="609600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67843"/>
                </a:srgbClr>
              </a:solidFill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4" id="14"/>
            <p:cNvGrpSpPr/>
            <p:nvPr/>
          </p:nvGrpSpPr>
          <p:grpSpPr>
            <a:xfrm rot="0">
              <a:off x="635414" y="0"/>
              <a:ext cx="936475" cy="1404713"/>
              <a:chOff x="0" y="0"/>
              <a:chExt cx="406400" cy="609600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67843"/>
                </a:srgbClr>
              </a:solidFill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7" id="17"/>
            <p:cNvGrpSpPr/>
            <p:nvPr/>
          </p:nvGrpSpPr>
          <p:grpSpPr>
            <a:xfrm rot="0">
              <a:off x="1313693" y="0"/>
              <a:ext cx="936475" cy="1404713"/>
              <a:chOff x="0" y="0"/>
              <a:chExt cx="406400" cy="609600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17647"/>
                </a:srgbClr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0" id="20"/>
          <p:cNvGrpSpPr/>
          <p:nvPr/>
        </p:nvGrpSpPr>
        <p:grpSpPr>
          <a:xfrm rot="0">
            <a:off x="5553244" y="0"/>
            <a:ext cx="1687626" cy="1053535"/>
            <a:chOff x="0" y="0"/>
            <a:chExt cx="2250168" cy="1404713"/>
          </a:xfrm>
        </p:grpSpPr>
        <p:grpSp>
          <p:nvGrpSpPr>
            <p:cNvPr name="Group 21" id="21"/>
            <p:cNvGrpSpPr/>
            <p:nvPr/>
          </p:nvGrpSpPr>
          <p:grpSpPr>
            <a:xfrm rot="0">
              <a:off x="0" y="0"/>
              <a:ext cx="936475" cy="1404713"/>
              <a:chOff x="0" y="0"/>
              <a:chExt cx="406400" cy="6096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635414" y="0"/>
              <a:ext cx="936475" cy="1404713"/>
              <a:chOff x="0" y="0"/>
              <a:chExt cx="406400" cy="6096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1313693" y="0"/>
              <a:ext cx="936475" cy="1404713"/>
              <a:chOff x="0" y="0"/>
              <a:chExt cx="406400" cy="6096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sp>
        <p:nvSpPr>
          <p:cNvPr name="TextBox 30" id="30"/>
          <p:cNvSpPr txBox="true"/>
          <p:nvPr/>
        </p:nvSpPr>
        <p:spPr>
          <a:xfrm rot="-1709689">
            <a:off x="3197497" y="910012"/>
            <a:ext cx="2400056" cy="6258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54"/>
              </a:lnSpc>
            </a:pPr>
            <a:r>
              <a:rPr lang="en-US" sz="3681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..................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3060019" y="9339404"/>
            <a:ext cx="2993500" cy="6186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86"/>
              </a:lnSpc>
              <a:spcBef>
                <a:spcPct val="0"/>
              </a:spcBef>
            </a:pPr>
            <a:r>
              <a:rPr lang="en-US" sz="3633" spc="-7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Rev. Scott Rainey </a:t>
            </a:r>
          </a:p>
        </p:txBody>
      </p:sp>
      <p:grpSp>
        <p:nvGrpSpPr>
          <p:cNvPr name="Group 32" id="32"/>
          <p:cNvGrpSpPr/>
          <p:nvPr/>
        </p:nvGrpSpPr>
        <p:grpSpPr>
          <a:xfrm rot="0">
            <a:off x="13129972" y="9918639"/>
            <a:ext cx="107563" cy="107563"/>
            <a:chOff x="0" y="0"/>
            <a:chExt cx="812800" cy="8128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4" id="3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13277043" y="9918639"/>
            <a:ext cx="107563" cy="107563"/>
            <a:chOff x="0" y="0"/>
            <a:chExt cx="812800" cy="8128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7" id="3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13424755" y="9918639"/>
            <a:ext cx="107563" cy="107563"/>
            <a:chOff x="0" y="0"/>
            <a:chExt cx="812800" cy="8128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40" id="4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3067054" y="9340055"/>
            <a:ext cx="684045" cy="684045"/>
            <a:chOff x="0" y="0"/>
            <a:chExt cx="812800" cy="8128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43" id="4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16053520" y="7553597"/>
            <a:ext cx="2234480" cy="2850300"/>
            <a:chOff x="0" y="0"/>
            <a:chExt cx="2979307" cy="3800401"/>
          </a:xfrm>
        </p:grpSpPr>
        <p:grpSp>
          <p:nvGrpSpPr>
            <p:cNvPr name="Group 45" id="45"/>
            <p:cNvGrpSpPr/>
            <p:nvPr/>
          </p:nvGrpSpPr>
          <p:grpSpPr>
            <a:xfrm rot="0">
              <a:off x="425760" y="763223"/>
              <a:ext cx="2085909" cy="2881314"/>
              <a:chOff x="0" y="0"/>
              <a:chExt cx="660400" cy="912225"/>
            </a:xfrm>
          </p:grpSpPr>
          <p:sp>
            <p:nvSpPr>
              <p:cNvPr name="Freeform 46" id="46"/>
              <p:cNvSpPr/>
              <p:nvPr/>
            </p:nvSpPr>
            <p:spPr>
              <a:xfrm flipH="false" flipV="false" rot="0">
                <a:off x="0" y="0"/>
                <a:ext cx="660400" cy="912225"/>
              </a:xfrm>
              <a:custGeom>
                <a:avLst/>
                <a:gdLst/>
                <a:ahLst/>
                <a:cxnLst/>
                <a:rect r="r" b="b" t="t" l="l"/>
                <a:pathLst>
                  <a:path h="912225" w="660400">
                    <a:moveTo>
                      <a:pt x="220252" y="19070"/>
                    </a:moveTo>
                    <a:cubicBezTo>
                      <a:pt x="254000" y="7556"/>
                      <a:pt x="292600" y="0"/>
                      <a:pt x="330378" y="0"/>
                    </a:cubicBezTo>
                    <a:cubicBezTo>
                      <a:pt x="368157" y="0"/>
                      <a:pt x="404509" y="6476"/>
                      <a:pt x="438009" y="17990"/>
                    </a:cubicBezTo>
                    <a:cubicBezTo>
                      <a:pt x="438723" y="18350"/>
                      <a:pt x="439435" y="18350"/>
                      <a:pt x="440148" y="18710"/>
                    </a:cubicBezTo>
                    <a:cubicBezTo>
                      <a:pt x="565955" y="64765"/>
                      <a:pt x="658618" y="186379"/>
                      <a:pt x="660400" y="330711"/>
                    </a:cubicBezTo>
                    <a:lnTo>
                      <a:pt x="660400" y="912225"/>
                    </a:lnTo>
                    <a:lnTo>
                      <a:pt x="0" y="912225"/>
                    </a:lnTo>
                    <a:lnTo>
                      <a:pt x="0" y="331142"/>
                    </a:lnTo>
                    <a:cubicBezTo>
                      <a:pt x="1782" y="185660"/>
                      <a:pt x="93019" y="64045"/>
                      <a:pt x="220252" y="19070"/>
                    </a:cubicBezTo>
                    <a:close/>
                  </a:path>
                </a:pathLst>
              </a:custGeom>
              <a:gradFill rotWithShape="true">
                <a:gsLst>
                  <a:gs pos="0">
                    <a:srgbClr val="FFE489">
                      <a:alpha val="100000"/>
                    </a:srgbClr>
                  </a:gs>
                  <a:gs pos="100000">
                    <a:srgbClr val="DBB34C">
                      <a:alpha val="100000"/>
                    </a:srgbClr>
                  </a:gs>
                </a:gsLst>
                <a:lin ang="0"/>
              </a:gradFill>
            </p:spPr>
          </p:sp>
          <p:sp>
            <p:nvSpPr>
              <p:cNvPr name="TextBox 47" id="47"/>
              <p:cNvSpPr txBox="true"/>
              <p:nvPr/>
            </p:nvSpPr>
            <p:spPr>
              <a:xfrm>
                <a:off x="0" y="79375"/>
                <a:ext cx="660400" cy="832850"/>
              </a:xfrm>
              <a:prstGeom prst="rect">
                <a:avLst/>
              </a:prstGeom>
            </p:spPr>
            <p:txBody>
              <a:bodyPr anchor="ctr" rtlCol="false" tIns="32723" lIns="32723" bIns="32723" rIns="32723"/>
              <a:lstStyle/>
              <a:p>
                <a:pPr algn="ctr">
                  <a:lnSpc>
                    <a:spcPts val="1984"/>
                  </a:lnSpc>
                </a:pPr>
              </a:p>
            </p:txBody>
          </p:sp>
        </p:grpSp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2979307" cy="3800401"/>
            </a:xfrm>
            <a:custGeom>
              <a:avLst/>
              <a:gdLst/>
              <a:ahLst/>
              <a:cxnLst/>
              <a:rect r="r" b="b" t="t" l="l"/>
              <a:pathLst>
                <a:path h="3800401" w="2979307">
                  <a:moveTo>
                    <a:pt x="0" y="0"/>
                  </a:moveTo>
                  <a:lnTo>
                    <a:pt x="2979307" y="0"/>
                  </a:lnTo>
                  <a:lnTo>
                    <a:pt x="2979307" y="3800401"/>
                  </a:lnTo>
                  <a:lnTo>
                    <a:pt x="0" y="38004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434" t="0" r="-67645" b="0"/>
              </a:stretch>
            </a:blipFill>
          </p:spPr>
        </p:sp>
      </p:grpSp>
      <p:sp>
        <p:nvSpPr>
          <p:cNvPr name="TextBox 49" id="49"/>
          <p:cNvSpPr txBox="true"/>
          <p:nvPr/>
        </p:nvSpPr>
        <p:spPr>
          <a:xfrm rot="0">
            <a:off x="6201050" y="1219200"/>
            <a:ext cx="12086950" cy="25393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50"/>
              </a:lnSpc>
            </a:pPr>
            <a:r>
              <a:rPr lang="en-US" sz="5000" spc="-100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Core Principles of Nazarene Discipleship International:</a:t>
            </a:r>
          </a:p>
          <a:p>
            <a:pPr algn="l">
              <a:lnSpc>
                <a:spcPts val="3159"/>
              </a:lnSpc>
            </a:pPr>
            <a:r>
              <a:rPr lang="en-US" sz="3999" spc="-79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1.Fervent Prayer.</a:t>
            </a:r>
          </a:p>
          <a:p>
            <a:pPr algn="l">
              <a:lnSpc>
                <a:spcPts val="3159"/>
              </a:lnSpc>
            </a:pPr>
            <a:r>
              <a:rPr lang="en-US" sz="3999" spc="-79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2.Compassionate Outreach.</a:t>
            </a:r>
          </a:p>
          <a:p>
            <a:pPr algn="l">
              <a:lnSpc>
                <a:spcPts val="3159"/>
              </a:lnSpc>
            </a:pPr>
            <a:r>
              <a:rPr lang="en-US" sz="3999" spc="-79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3.Comprehensive Biblical Learning.</a:t>
            </a:r>
          </a:p>
          <a:p>
            <a:pPr algn="l">
              <a:lnSpc>
                <a:spcPts val="3159"/>
              </a:lnSpc>
            </a:pPr>
            <a:r>
              <a:rPr lang="en-US" sz="3999" spc="-79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4.Intentional Mentoring and Equipping.</a:t>
            </a:r>
          </a:p>
          <a:p>
            <a:pPr algn="l">
              <a:lnSpc>
                <a:spcPts val="3159"/>
              </a:lnSpc>
            </a:pPr>
            <a:r>
              <a:rPr lang="en-US" sz="3999" spc="-79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5.Authentic Relationships.</a:t>
            </a:r>
          </a:p>
        </p:txBody>
      </p:sp>
      <p:sp>
        <p:nvSpPr>
          <p:cNvPr name="TextBox 50" id="50"/>
          <p:cNvSpPr txBox="true"/>
          <p:nvPr/>
        </p:nvSpPr>
        <p:spPr>
          <a:xfrm rot="0">
            <a:off x="1197285" y="4188055"/>
            <a:ext cx="15973475" cy="5260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50"/>
              </a:lnSpc>
            </a:pPr>
            <a:r>
              <a:rPr lang="en-US" sz="5000" spc="215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Principios Medulares de Discipulado Nazareno International:</a:t>
            </a:r>
          </a:p>
          <a:p>
            <a:pPr algn="l">
              <a:lnSpc>
                <a:spcPts val="3159"/>
              </a:lnSpc>
            </a:pPr>
            <a:r>
              <a:rPr lang="en-US" sz="3999" spc="171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1.Oración Ferviente.</a:t>
            </a:r>
          </a:p>
          <a:p>
            <a:pPr algn="l">
              <a:lnSpc>
                <a:spcPts val="3159"/>
              </a:lnSpc>
            </a:pPr>
            <a:r>
              <a:rPr lang="en-US" sz="3999" spc="171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2.Alcance Compasivo.</a:t>
            </a:r>
          </a:p>
          <a:p>
            <a:pPr algn="l">
              <a:lnSpc>
                <a:spcPts val="3159"/>
              </a:lnSpc>
            </a:pPr>
            <a:r>
              <a:rPr lang="en-US" sz="3999" spc="171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3.Aprendizaje Bíblico Amplio.</a:t>
            </a:r>
          </a:p>
          <a:p>
            <a:pPr algn="l">
              <a:lnSpc>
                <a:spcPts val="3159"/>
              </a:lnSpc>
            </a:pPr>
            <a:r>
              <a:rPr lang="en-US" sz="3999" spc="171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4.Mentoreo y Equipamiento Intencional.</a:t>
            </a:r>
          </a:p>
          <a:p>
            <a:pPr algn="l">
              <a:lnSpc>
                <a:spcPts val="3159"/>
              </a:lnSpc>
            </a:pPr>
            <a:r>
              <a:rPr lang="en-US" sz="3999" spc="171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5.Relaciones Auténticas.</a:t>
            </a:r>
          </a:p>
          <a:p>
            <a:pPr algn="l">
              <a:lnSpc>
                <a:spcPts val="6714"/>
              </a:lnSpc>
            </a:pPr>
          </a:p>
          <a:p>
            <a:pPr algn="l">
              <a:lnSpc>
                <a:spcPts val="6714"/>
              </a:lnSpc>
            </a:pPr>
          </a:p>
          <a:p>
            <a:pPr algn="l">
              <a:lnSpc>
                <a:spcPts val="7110"/>
              </a:lnSpc>
            </a:pPr>
          </a:p>
        </p:txBody>
      </p:sp>
      <p:sp>
        <p:nvSpPr>
          <p:cNvPr name="TextBox 51" id="51"/>
          <p:cNvSpPr txBox="true"/>
          <p:nvPr/>
        </p:nvSpPr>
        <p:spPr>
          <a:xfrm rot="0">
            <a:off x="5265692" y="7158321"/>
            <a:ext cx="11294918" cy="28657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60"/>
              </a:lnSpc>
            </a:pPr>
            <a:r>
              <a:rPr lang="en-US" sz="4000" spc="17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Prensip debaz nan Disip Nazarèt Entènasyonal:</a:t>
            </a:r>
          </a:p>
          <a:p>
            <a:pPr algn="l">
              <a:lnSpc>
                <a:spcPts val="3160"/>
              </a:lnSpc>
            </a:pPr>
            <a:r>
              <a:rPr lang="en-US" sz="4000" spc="17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1. Lapriyè fèvant</a:t>
            </a:r>
          </a:p>
          <a:p>
            <a:pPr algn="l">
              <a:lnSpc>
                <a:spcPts val="3160"/>
              </a:lnSpc>
            </a:pPr>
            <a:r>
              <a:rPr lang="en-US" sz="4000" spc="17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2. Sansiblizasyon konpasyon</a:t>
            </a:r>
          </a:p>
          <a:p>
            <a:pPr algn="l">
              <a:lnSpc>
                <a:spcPts val="3160"/>
              </a:lnSpc>
            </a:pPr>
            <a:r>
              <a:rPr lang="en-US" sz="4000" spc="17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3. Aprantisaj biblik konplè</a:t>
            </a:r>
          </a:p>
          <a:p>
            <a:pPr algn="l">
              <a:lnSpc>
                <a:spcPts val="3160"/>
              </a:lnSpc>
            </a:pPr>
            <a:r>
              <a:rPr lang="en-US" sz="4000" spc="17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4. Entansyonèl Mentoring ak Ekipman</a:t>
            </a:r>
          </a:p>
          <a:p>
            <a:pPr algn="l">
              <a:lnSpc>
                <a:spcPts val="3160"/>
              </a:lnSpc>
            </a:pPr>
            <a:r>
              <a:rPr lang="en-US" sz="4000" spc="17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5. Relasyon natif natal</a:t>
            </a:r>
          </a:p>
          <a:p>
            <a:pPr algn="l">
              <a:lnSpc>
                <a:spcPts val="3160"/>
              </a:lnSpc>
            </a:pPr>
          </a:p>
        </p:txBody>
      </p:sp>
      <p:sp>
        <p:nvSpPr>
          <p:cNvPr name="Freeform 52" id="52"/>
          <p:cNvSpPr/>
          <p:nvPr/>
        </p:nvSpPr>
        <p:spPr>
          <a:xfrm flipH="false" flipV="false" rot="0">
            <a:off x="1028700" y="9458032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1"/>
                </a:lnTo>
                <a:lnTo>
                  <a:pt x="0" y="44809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7642" r="0" b="-80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575287" y="8997104"/>
            <a:ext cx="19438575" cy="1475284"/>
            <a:chOff x="0" y="0"/>
            <a:chExt cx="6671512" cy="50633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671512" cy="506332"/>
            </a:xfrm>
            <a:custGeom>
              <a:avLst/>
              <a:gdLst/>
              <a:ahLst/>
              <a:cxnLst/>
              <a:rect r="r" b="b" t="t" l="l"/>
              <a:pathLst>
                <a:path h="506332" w="6671512">
                  <a:moveTo>
                    <a:pt x="0" y="0"/>
                  </a:moveTo>
                  <a:lnTo>
                    <a:pt x="6671512" y="0"/>
                  </a:lnTo>
                  <a:lnTo>
                    <a:pt x="6671512" y="506332"/>
                  </a:lnTo>
                  <a:lnTo>
                    <a:pt x="0" y="506332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73890" y="0"/>
            <a:ext cx="18697518" cy="8997104"/>
          </a:xfrm>
          <a:custGeom>
            <a:avLst/>
            <a:gdLst/>
            <a:ahLst/>
            <a:cxnLst/>
            <a:rect r="r" b="b" t="t" l="l"/>
            <a:pathLst>
              <a:path h="8997104" w="18697518">
                <a:moveTo>
                  <a:pt x="0" y="0"/>
                </a:moveTo>
                <a:lnTo>
                  <a:pt x="18697518" y="0"/>
                </a:lnTo>
                <a:lnTo>
                  <a:pt x="18697518" y="8997104"/>
                </a:lnTo>
                <a:lnTo>
                  <a:pt x="0" y="89971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8645" t="-24943" r="0" b="-3948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800000">
            <a:off x="12001521" y="-1315438"/>
            <a:ext cx="3037086" cy="2630876"/>
          </a:xfrm>
          <a:custGeom>
            <a:avLst/>
            <a:gdLst/>
            <a:ahLst/>
            <a:cxnLst/>
            <a:rect r="r" b="b" t="t" l="l"/>
            <a:pathLst>
              <a:path h="2630876" w="3037086">
                <a:moveTo>
                  <a:pt x="0" y="0"/>
                </a:moveTo>
                <a:lnTo>
                  <a:pt x="3037087" y="0"/>
                </a:lnTo>
                <a:lnTo>
                  <a:pt x="3037087" y="2630876"/>
                </a:lnTo>
                <a:lnTo>
                  <a:pt x="0" y="26308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>
            <a:grpSpLocks noChangeAspect="true"/>
          </p:cNvGrpSpPr>
          <p:nvPr/>
        </p:nvGrpSpPr>
        <p:grpSpPr>
          <a:xfrm rot="0">
            <a:off x="-73890" y="8133341"/>
            <a:ext cx="3032805" cy="2626409"/>
            <a:chOff x="0" y="0"/>
            <a:chExt cx="6350000" cy="54991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5499100"/>
            </a:xfrm>
            <a:custGeom>
              <a:avLst/>
              <a:gdLst/>
              <a:ahLst/>
              <a:cxnLst/>
              <a:rect r="r" b="b" t="t" l="l"/>
              <a:pathLst>
                <a:path h="5499100" w="6350000">
                  <a:moveTo>
                    <a:pt x="0" y="5499100"/>
                  </a:moveTo>
                  <a:lnTo>
                    <a:pt x="3175000" y="0"/>
                  </a:lnTo>
                  <a:lnTo>
                    <a:pt x="6350000" y="5499100"/>
                  </a:lnTo>
                  <a:lnTo>
                    <a:pt x="0" y="5499100"/>
                  </a:lnTo>
                  <a:close/>
                </a:path>
              </a:pathLst>
            </a:custGeom>
            <a:solidFill>
              <a:srgbClr val="545454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901514" y="7756850"/>
            <a:ext cx="3466551" cy="3002899"/>
          </a:xfrm>
          <a:custGeom>
            <a:avLst/>
            <a:gdLst/>
            <a:ahLst/>
            <a:cxnLst/>
            <a:rect r="r" b="b" t="t" l="l"/>
            <a:pathLst>
              <a:path h="3002899" w="3466551">
                <a:moveTo>
                  <a:pt x="0" y="0"/>
                </a:moveTo>
                <a:lnTo>
                  <a:pt x="3466550" y="0"/>
                </a:lnTo>
                <a:lnTo>
                  <a:pt x="3466550" y="3002900"/>
                </a:lnTo>
                <a:lnTo>
                  <a:pt x="0" y="3002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202997" y="9296568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8077" r="0" b="-4307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9227817" y="9367491"/>
            <a:ext cx="684045" cy="684045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7189463" y="9485469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0"/>
                </a:lnTo>
                <a:lnTo>
                  <a:pt x="0" y="44809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028700" y="1257300"/>
            <a:ext cx="11365963" cy="26573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55"/>
              </a:lnSpc>
            </a:pPr>
            <a:r>
              <a:rPr lang="en-US" sz="6399" spc="-127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Making disciples.</a:t>
            </a:r>
          </a:p>
          <a:p>
            <a:pPr algn="ctr">
              <a:lnSpc>
                <a:spcPts val="5055"/>
              </a:lnSpc>
            </a:pPr>
            <a:r>
              <a:rPr lang="en-US" sz="6399" spc="-127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Making disciple-makers.</a:t>
            </a:r>
          </a:p>
          <a:p>
            <a:pPr algn="ctr">
              <a:lnSpc>
                <a:spcPts val="5055"/>
              </a:lnSpc>
            </a:pPr>
            <a:r>
              <a:rPr lang="en-US" sz="6399" spc="-127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Making of the makers of disciple-makers.</a:t>
            </a:r>
          </a:p>
          <a:p>
            <a:pPr algn="ctr" marL="0" indent="0" lvl="0">
              <a:lnSpc>
                <a:spcPts val="5055"/>
              </a:lnSpc>
              <a:spcBef>
                <a:spcPct val="0"/>
              </a:spcBef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6077820" y="3722822"/>
            <a:ext cx="12350462" cy="33949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55"/>
              </a:lnSpc>
            </a:pPr>
            <a:r>
              <a:rPr lang="en-US" sz="6399" spc="275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Haciendo Discípulos.</a:t>
            </a:r>
          </a:p>
          <a:p>
            <a:pPr algn="ctr">
              <a:lnSpc>
                <a:spcPts val="5055"/>
              </a:lnSpc>
            </a:pPr>
            <a:r>
              <a:rPr lang="en-US" sz="6399" spc="275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Haciendo Hacedores de Discípulos. </a:t>
            </a:r>
          </a:p>
          <a:p>
            <a:pPr algn="ctr">
              <a:lnSpc>
                <a:spcPts val="5055"/>
              </a:lnSpc>
            </a:pPr>
            <a:r>
              <a:rPr lang="en-US" sz="6399" spc="275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¿Cómo Hacer a los que Harán Hacedores de Discípulos?</a:t>
            </a:r>
          </a:p>
          <a:p>
            <a:pPr algn="ctr">
              <a:lnSpc>
                <a:spcPts val="3159"/>
              </a:lnSpc>
            </a:pPr>
          </a:p>
          <a:p>
            <a:pPr algn="ctr" marL="0" indent="0" lvl="0">
              <a:lnSpc>
                <a:spcPts val="3159"/>
              </a:lnSpc>
              <a:spcBef>
                <a:spcPct val="0"/>
              </a:spcBef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1709991" y="6640343"/>
            <a:ext cx="10684672" cy="23567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56"/>
              </a:lnSpc>
            </a:pPr>
            <a:r>
              <a:rPr lang="en-US" sz="6400" spc="275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Fè disip</a:t>
            </a:r>
          </a:p>
          <a:p>
            <a:pPr algn="ctr">
              <a:lnSpc>
                <a:spcPts val="5056"/>
              </a:lnSpc>
            </a:pPr>
            <a:r>
              <a:rPr lang="en-US" sz="6400" spc="275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Fè disip-fè disip</a:t>
            </a:r>
          </a:p>
          <a:p>
            <a:pPr algn="ctr">
              <a:lnSpc>
                <a:spcPts val="5056"/>
              </a:lnSpc>
            </a:pPr>
            <a:r>
              <a:rPr lang="en-US" sz="6400" spc="275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Fè moun k ap fè moun k ap fè disip</a:t>
            </a:r>
          </a:p>
          <a:p>
            <a:pPr algn="ctr" marL="0" indent="0" lvl="0">
              <a:lnSpc>
                <a:spcPts val="316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042234" y="9269131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077" r="0" b="-430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268941" y="-6958853"/>
            <a:ext cx="18825882" cy="24204706"/>
          </a:xfrm>
          <a:custGeom>
            <a:avLst/>
            <a:gdLst/>
            <a:ahLst/>
            <a:cxnLst/>
            <a:rect r="r" b="b" t="t" l="l"/>
            <a:pathLst>
              <a:path h="24204706" w="18825882">
                <a:moveTo>
                  <a:pt x="0" y="0"/>
                </a:moveTo>
                <a:lnTo>
                  <a:pt x="18825882" y="0"/>
                </a:lnTo>
                <a:lnTo>
                  <a:pt x="18825882" y="24204706"/>
                </a:lnTo>
                <a:lnTo>
                  <a:pt x="0" y="242047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34141" t="0" r="-58655" b="0"/>
            </a:stretch>
          </a:blipFill>
          <a:ln cap="sq">
            <a:noFill/>
            <a:prstDash val="solid"/>
            <a:miter/>
          </a:ln>
        </p:spPr>
      </p:sp>
      <p:grpSp>
        <p:nvGrpSpPr>
          <p:cNvPr name="Group 4" id="4"/>
          <p:cNvGrpSpPr/>
          <p:nvPr/>
        </p:nvGrpSpPr>
        <p:grpSpPr>
          <a:xfrm rot="-1306419">
            <a:off x="11898415" y="9126558"/>
            <a:ext cx="11954739" cy="1355103"/>
            <a:chOff x="0" y="0"/>
            <a:chExt cx="4074624" cy="46187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074624" cy="461870"/>
            </a:xfrm>
            <a:custGeom>
              <a:avLst/>
              <a:gdLst/>
              <a:ahLst/>
              <a:cxnLst/>
              <a:rect r="r" b="b" t="t" l="l"/>
              <a:pathLst>
                <a:path h="461870" w="4074624">
                  <a:moveTo>
                    <a:pt x="0" y="0"/>
                  </a:moveTo>
                  <a:lnTo>
                    <a:pt x="4074624" y="0"/>
                  </a:lnTo>
                  <a:lnTo>
                    <a:pt x="4074624" y="461870"/>
                  </a:lnTo>
                  <a:lnTo>
                    <a:pt x="0" y="46187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28575"/>
              <a:ext cx="4074624" cy="490445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-1711651">
            <a:off x="-1833278" y="1949059"/>
            <a:ext cx="11954739" cy="88369"/>
            <a:chOff x="0" y="0"/>
            <a:chExt cx="4074624" cy="3012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074624" cy="30120"/>
            </a:xfrm>
            <a:custGeom>
              <a:avLst/>
              <a:gdLst/>
              <a:ahLst/>
              <a:cxnLst/>
              <a:rect r="r" b="b" t="t" l="l"/>
              <a:pathLst>
                <a:path h="30120" w="4074624">
                  <a:moveTo>
                    <a:pt x="0" y="0"/>
                  </a:moveTo>
                  <a:lnTo>
                    <a:pt x="4074624" y="0"/>
                  </a:lnTo>
                  <a:lnTo>
                    <a:pt x="4074624" y="30120"/>
                  </a:lnTo>
                  <a:lnTo>
                    <a:pt x="0" y="30120"/>
                  </a:lnTo>
                  <a:close/>
                </a:path>
              </a:pathLst>
            </a:custGeom>
            <a:solidFill>
              <a:srgbClr val="FBFF00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28575"/>
              <a:ext cx="4074624" cy="58695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214683" y="2944020"/>
            <a:ext cx="1687626" cy="1053535"/>
            <a:chOff x="0" y="0"/>
            <a:chExt cx="2250168" cy="1404713"/>
          </a:xfrm>
        </p:grpSpPr>
        <p:grpSp>
          <p:nvGrpSpPr>
            <p:cNvPr name="Group 11" id="11"/>
            <p:cNvGrpSpPr/>
            <p:nvPr/>
          </p:nvGrpSpPr>
          <p:grpSpPr>
            <a:xfrm rot="0">
              <a:off x="0" y="0"/>
              <a:ext cx="936475" cy="1404713"/>
              <a:chOff x="0" y="0"/>
              <a:chExt cx="406400" cy="609600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67843"/>
                </a:srgbClr>
              </a:solidFill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4" id="14"/>
            <p:cNvGrpSpPr/>
            <p:nvPr/>
          </p:nvGrpSpPr>
          <p:grpSpPr>
            <a:xfrm rot="0">
              <a:off x="635414" y="0"/>
              <a:ext cx="936475" cy="1404713"/>
              <a:chOff x="0" y="0"/>
              <a:chExt cx="406400" cy="609600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67843"/>
                </a:srgbClr>
              </a:solidFill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7" id="17"/>
            <p:cNvGrpSpPr/>
            <p:nvPr/>
          </p:nvGrpSpPr>
          <p:grpSpPr>
            <a:xfrm rot="0">
              <a:off x="1313693" y="0"/>
              <a:ext cx="936475" cy="1404713"/>
              <a:chOff x="0" y="0"/>
              <a:chExt cx="406400" cy="609600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17647"/>
                </a:srgbClr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0" id="20"/>
          <p:cNvGrpSpPr/>
          <p:nvPr/>
        </p:nvGrpSpPr>
        <p:grpSpPr>
          <a:xfrm rot="0">
            <a:off x="5553244" y="0"/>
            <a:ext cx="1687626" cy="1053535"/>
            <a:chOff x="0" y="0"/>
            <a:chExt cx="2250168" cy="1404713"/>
          </a:xfrm>
        </p:grpSpPr>
        <p:grpSp>
          <p:nvGrpSpPr>
            <p:cNvPr name="Group 21" id="21"/>
            <p:cNvGrpSpPr/>
            <p:nvPr/>
          </p:nvGrpSpPr>
          <p:grpSpPr>
            <a:xfrm rot="0">
              <a:off x="0" y="0"/>
              <a:ext cx="936475" cy="1404713"/>
              <a:chOff x="0" y="0"/>
              <a:chExt cx="406400" cy="6096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635414" y="0"/>
              <a:ext cx="936475" cy="1404713"/>
              <a:chOff x="0" y="0"/>
              <a:chExt cx="406400" cy="6096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1313693" y="0"/>
              <a:ext cx="936475" cy="1404713"/>
              <a:chOff x="0" y="0"/>
              <a:chExt cx="406400" cy="6096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sp>
        <p:nvSpPr>
          <p:cNvPr name="TextBox 30" id="30"/>
          <p:cNvSpPr txBox="true"/>
          <p:nvPr/>
        </p:nvSpPr>
        <p:spPr>
          <a:xfrm rot="-1709689">
            <a:off x="3197497" y="910012"/>
            <a:ext cx="2400056" cy="6258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54"/>
              </a:lnSpc>
            </a:pPr>
            <a:r>
              <a:rPr lang="en-US" sz="3681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..................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3060019" y="9339404"/>
            <a:ext cx="2993500" cy="6186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86"/>
              </a:lnSpc>
              <a:spcBef>
                <a:spcPct val="0"/>
              </a:spcBef>
            </a:pPr>
            <a:r>
              <a:rPr lang="en-US" sz="3633" spc="-7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Rev. Scott Rainey </a:t>
            </a:r>
          </a:p>
        </p:txBody>
      </p:sp>
      <p:grpSp>
        <p:nvGrpSpPr>
          <p:cNvPr name="Group 32" id="32"/>
          <p:cNvGrpSpPr/>
          <p:nvPr/>
        </p:nvGrpSpPr>
        <p:grpSpPr>
          <a:xfrm rot="0">
            <a:off x="13129972" y="9918639"/>
            <a:ext cx="107563" cy="107563"/>
            <a:chOff x="0" y="0"/>
            <a:chExt cx="812800" cy="8128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4" id="3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13277043" y="9918639"/>
            <a:ext cx="107563" cy="107563"/>
            <a:chOff x="0" y="0"/>
            <a:chExt cx="812800" cy="8128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7" id="3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13424755" y="9918639"/>
            <a:ext cx="107563" cy="107563"/>
            <a:chOff x="0" y="0"/>
            <a:chExt cx="812800" cy="8128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40" id="4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3067054" y="9340055"/>
            <a:ext cx="684045" cy="684045"/>
            <a:chOff x="0" y="0"/>
            <a:chExt cx="812800" cy="8128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43" id="4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16053520" y="7553597"/>
            <a:ext cx="2234480" cy="2850300"/>
            <a:chOff x="0" y="0"/>
            <a:chExt cx="2979307" cy="3800401"/>
          </a:xfrm>
        </p:grpSpPr>
        <p:grpSp>
          <p:nvGrpSpPr>
            <p:cNvPr name="Group 45" id="45"/>
            <p:cNvGrpSpPr/>
            <p:nvPr/>
          </p:nvGrpSpPr>
          <p:grpSpPr>
            <a:xfrm rot="0">
              <a:off x="425760" y="763223"/>
              <a:ext cx="2085909" cy="2881314"/>
              <a:chOff x="0" y="0"/>
              <a:chExt cx="660400" cy="912225"/>
            </a:xfrm>
          </p:grpSpPr>
          <p:sp>
            <p:nvSpPr>
              <p:cNvPr name="Freeform 46" id="46"/>
              <p:cNvSpPr/>
              <p:nvPr/>
            </p:nvSpPr>
            <p:spPr>
              <a:xfrm flipH="false" flipV="false" rot="0">
                <a:off x="0" y="0"/>
                <a:ext cx="660400" cy="912225"/>
              </a:xfrm>
              <a:custGeom>
                <a:avLst/>
                <a:gdLst/>
                <a:ahLst/>
                <a:cxnLst/>
                <a:rect r="r" b="b" t="t" l="l"/>
                <a:pathLst>
                  <a:path h="912225" w="660400">
                    <a:moveTo>
                      <a:pt x="220252" y="19070"/>
                    </a:moveTo>
                    <a:cubicBezTo>
                      <a:pt x="254000" y="7556"/>
                      <a:pt x="292600" y="0"/>
                      <a:pt x="330378" y="0"/>
                    </a:cubicBezTo>
                    <a:cubicBezTo>
                      <a:pt x="368157" y="0"/>
                      <a:pt x="404509" y="6476"/>
                      <a:pt x="438009" y="17990"/>
                    </a:cubicBezTo>
                    <a:cubicBezTo>
                      <a:pt x="438723" y="18350"/>
                      <a:pt x="439435" y="18350"/>
                      <a:pt x="440148" y="18710"/>
                    </a:cubicBezTo>
                    <a:cubicBezTo>
                      <a:pt x="565955" y="64765"/>
                      <a:pt x="658618" y="186379"/>
                      <a:pt x="660400" y="330711"/>
                    </a:cubicBezTo>
                    <a:lnTo>
                      <a:pt x="660400" y="912225"/>
                    </a:lnTo>
                    <a:lnTo>
                      <a:pt x="0" y="912225"/>
                    </a:lnTo>
                    <a:lnTo>
                      <a:pt x="0" y="331142"/>
                    </a:lnTo>
                    <a:cubicBezTo>
                      <a:pt x="1782" y="185660"/>
                      <a:pt x="93019" y="64045"/>
                      <a:pt x="220252" y="19070"/>
                    </a:cubicBezTo>
                    <a:close/>
                  </a:path>
                </a:pathLst>
              </a:custGeom>
              <a:gradFill rotWithShape="true">
                <a:gsLst>
                  <a:gs pos="0">
                    <a:srgbClr val="FFE489">
                      <a:alpha val="100000"/>
                    </a:srgbClr>
                  </a:gs>
                  <a:gs pos="100000">
                    <a:srgbClr val="DBB34C">
                      <a:alpha val="100000"/>
                    </a:srgbClr>
                  </a:gs>
                </a:gsLst>
                <a:lin ang="0"/>
              </a:gradFill>
            </p:spPr>
          </p:sp>
          <p:sp>
            <p:nvSpPr>
              <p:cNvPr name="TextBox 47" id="47"/>
              <p:cNvSpPr txBox="true"/>
              <p:nvPr/>
            </p:nvSpPr>
            <p:spPr>
              <a:xfrm>
                <a:off x="0" y="79375"/>
                <a:ext cx="660400" cy="832850"/>
              </a:xfrm>
              <a:prstGeom prst="rect">
                <a:avLst/>
              </a:prstGeom>
            </p:spPr>
            <p:txBody>
              <a:bodyPr anchor="ctr" rtlCol="false" tIns="32723" lIns="32723" bIns="32723" rIns="32723"/>
              <a:lstStyle/>
              <a:p>
                <a:pPr algn="ctr">
                  <a:lnSpc>
                    <a:spcPts val="1984"/>
                  </a:lnSpc>
                </a:pPr>
              </a:p>
            </p:txBody>
          </p:sp>
        </p:grpSp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2979307" cy="3800401"/>
            </a:xfrm>
            <a:custGeom>
              <a:avLst/>
              <a:gdLst/>
              <a:ahLst/>
              <a:cxnLst/>
              <a:rect r="r" b="b" t="t" l="l"/>
              <a:pathLst>
                <a:path h="3800401" w="2979307">
                  <a:moveTo>
                    <a:pt x="0" y="0"/>
                  </a:moveTo>
                  <a:lnTo>
                    <a:pt x="2979307" y="0"/>
                  </a:lnTo>
                  <a:lnTo>
                    <a:pt x="2979307" y="3800401"/>
                  </a:lnTo>
                  <a:lnTo>
                    <a:pt x="0" y="380040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434" t="0" r="-67645" b="0"/>
              </a:stretch>
            </a:blipFill>
          </p:spPr>
        </p:sp>
      </p:grpSp>
      <p:sp>
        <p:nvSpPr>
          <p:cNvPr name="TextBox 49" id="49"/>
          <p:cNvSpPr txBox="true"/>
          <p:nvPr/>
        </p:nvSpPr>
        <p:spPr>
          <a:xfrm rot="0">
            <a:off x="4922794" y="1614491"/>
            <a:ext cx="14301473" cy="29543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19"/>
              </a:lnSpc>
            </a:pPr>
            <a:r>
              <a:rPr lang="en-US" sz="7999" spc="-159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What is an intentional path toward the multiplication of disciple-makers?</a:t>
            </a:r>
          </a:p>
          <a:p>
            <a:pPr algn="l">
              <a:lnSpc>
                <a:spcPts val="9046"/>
              </a:lnSpc>
            </a:pPr>
          </a:p>
        </p:txBody>
      </p:sp>
      <p:sp>
        <p:nvSpPr>
          <p:cNvPr name="TextBox 50" id="50"/>
          <p:cNvSpPr txBox="true"/>
          <p:nvPr/>
        </p:nvSpPr>
        <p:spPr>
          <a:xfrm rot="0">
            <a:off x="1918862" y="4030344"/>
            <a:ext cx="14450275" cy="25215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0"/>
              </a:lnSpc>
            </a:pPr>
            <a:r>
              <a:rPr lang="en-US" sz="8000" spc="344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¿Qué es una vía intencional hacia la multiplicación de hacedores de discípulos?</a:t>
            </a:r>
          </a:p>
        </p:txBody>
      </p:sp>
      <p:sp>
        <p:nvSpPr>
          <p:cNvPr name="TextBox 51" id="51"/>
          <p:cNvSpPr txBox="true"/>
          <p:nvPr/>
        </p:nvSpPr>
        <p:spPr>
          <a:xfrm rot="0">
            <a:off x="3225391" y="6965302"/>
            <a:ext cx="13469974" cy="33216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0"/>
              </a:lnSpc>
            </a:pPr>
            <a:r>
              <a:rPr lang="en-US" sz="8000" spc="344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Ki yon chemen entansyonèl nan direksyon miltiplikasyon moun k ap fè disip?</a:t>
            </a:r>
          </a:p>
          <a:p>
            <a:pPr algn="l">
              <a:lnSpc>
                <a:spcPts val="6320"/>
              </a:lnSpc>
            </a:pPr>
          </a:p>
        </p:txBody>
      </p:sp>
      <p:sp>
        <p:nvSpPr>
          <p:cNvPr name="Freeform 52" id="52"/>
          <p:cNvSpPr/>
          <p:nvPr/>
        </p:nvSpPr>
        <p:spPr>
          <a:xfrm flipH="false" flipV="false" rot="0">
            <a:off x="1028700" y="9458032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1"/>
                </a:lnTo>
                <a:lnTo>
                  <a:pt x="0" y="44809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53" id="53"/>
          <p:cNvSpPr/>
          <p:nvPr/>
        </p:nvSpPr>
        <p:spPr>
          <a:xfrm flipH="false" flipV="false" rot="0">
            <a:off x="4144091" y="9269131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8077" r="0" b="-4307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7642" r="0" b="-80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575287" y="8997104"/>
            <a:ext cx="19438575" cy="1475284"/>
            <a:chOff x="0" y="0"/>
            <a:chExt cx="6671512" cy="50633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671512" cy="506332"/>
            </a:xfrm>
            <a:custGeom>
              <a:avLst/>
              <a:gdLst/>
              <a:ahLst/>
              <a:cxnLst/>
              <a:rect r="r" b="b" t="t" l="l"/>
              <a:pathLst>
                <a:path h="506332" w="6671512">
                  <a:moveTo>
                    <a:pt x="0" y="0"/>
                  </a:moveTo>
                  <a:lnTo>
                    <a:pt x="6671512" y="0"/>
                  </a:lnTo>
                  <a:lnTo>
                    <a:pt x="6671512" y="506332"/>
                  </a:lnTo>
                  <a:lnTo>
                    <a:pt x="0" y="506332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266186" y="-137372"/>
            <a:ext cx="18621682" cy="9395672"/>
          </a:xfrm>
          <a:custGeom>
            <a:avLst/>
            <a:gdLst/>
            <a:ahLst/>
            <a:cxnLst/>
            <a:rect r="r" b="b" t="t" l="l"/>
            <a:pathLst>
              <a:path h="9395672" w="18621682">
                <a:moveTo>
                  <a:pt x="0" y="0"/>
                </a:moveTo>
                <a:lnTo>
                  <a:pt x="18621682" y="0"/>
                </a:lnTo>
                <a:lnTo>
                  <a:pt x="18621682" y="9395672"/>
                </a:lnTo>
                <a:lnTo>
                  <a:pt x="0" y="93956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9128" t="-23885" r="0" b="-3356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800000">
            <a:off x="12001521" y="-1315438"/>
            <a:ext cx="3037086" cy="2630876"/>
          </a:xfrm>
          <a:custGeom>
            <a:avLst/>
            <a:gdLst/>
            <a:ahLst/>
            <a:cxnLst/>
            <a:rect r="r" b="b" t="t" l="l"/>
            <a:pathLst>
              <a:path h="2630876" w="3037086">
                <a:moveTo>
                  <a:pt x="0" y="0"/>
                </a:moveTo>
                <a:lnTo>
                  <a:pt x="3037087" y="0"/>
                </a:lnTo>
                <a:lnTo>
                  <a:pt x="3037087" y="2630876"/>
                </a:lnTo>
                <a:lnTo>
                  <a:pt x="0" y="26308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>
            <a:grpSpLocks noChangeAspect="true"/>
          </p:cNvGrpSpPr>
          <p:nvPr/>
        </p:nvGrpSpPr>
        <p:grpSpPr>
          <a:xfrm rot="0">
            <a:off x="-73890" y="8133341"/>
            <a:ext cx="3032805" cy="2626409"/>
            <a:chOff x="0" y="0"/>
            <a:chExt cx="6350000" cy="54991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5499100"/>
            </a:xfrm>
            <a:custGeom>
              <a:avLst/>
              <a:gdLst/>
              <a:ahLst/>
              <a:cxnLst/>
              <a:rect r="r" b="b" t="t" l="l"/>
              <a:pathLst>
                <a:path h="5499100" w="6350000">
                  <a:moveTo>
                    <a:pt x="0" y="5499100"/>
                  </a:moveTo>
                  <a:lnTo>
                    <a:pt x="3175000" y="0"/>
                  </a:lnTo>
                  <a:lnTo>
                    <a:pt x="6350000" y="5499100"/>
                  </a:lnTo>
                  <a:lnTo>
                    <a:pt x="0" y="5499100"/>
                  </a:lnTo>
                  <a:close/>
                </a:path>
              </a:pathLst>
            </a:custGeom>
            <a:solidFill>
              <a:srgbClr val="545454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901514" y="7756850"/>
            <a:ext cx="3466551" cy="3002899"/>
          </a:xfrm>
          <a:custGeom>
            <a:avLst/>
            <a:gdLst/>
            <a:ahLst/>
            <a:cxnLst/>
            <a:rect r="r" b="b" t="t" l="l"/>
            <a:pathLst>
              <a:path h="3002899" w="3466551">
                <a:moveTo>
                  <a:pt x="0" y="0"/>
                </a:moveTo>
                <a:lnTo>
                  <a:pt x="3466550" y="0"/>
                </a:lnTo>
                <a:lnTo>
                  <a:pt x="3466550" y="3002900"/>
                </a:lnTo>
                <a:lnTo>
                  <a:pt x="0" y="3002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6331117" y="9446545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8077" r="0" b="-4307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4319923" y="9635446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0"/>
                </a:lnTo>
                <a:lnTo>
                  <a:pt x="0" y="44809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537603" y="2152474"/>
            <a:ext cx="13782320" cy="2521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19"/>
              </a:lnSpc>
            </a:pPr>
            <a:r>
              <a:rPr lang="en-US" sz="7999" spc="-159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Selection: Watch and pray for a FAST disciple.</a:t>
            </a:r>
          </a:p>
          <a:p>
            <a:pPr algn="l" marL="0" indent="0" lvl="0">
              <a:lnSpc>
                <a:spcPts val="6319"/>
              </a:lnSpc>
              <a:spcBef>
                <a:spcPct val="0"/>
              </a:spcBef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537603" y="3215640"/>
            <a:ext cx="14934562" cy="30696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68"/>
              </a:lnSpc>
            </a:pPr>
          </a:p>
          <a:p>
            <a:pPr algn="l">
              <a:lnSpc>
                <a:spcPts val="6319"/>
              </a:lnSpc>
            </a:pPr>
            <a:r>
              <a:rPr lang="en-US" sz="7999" spc="343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Selección: Vea y ore por un discípulo de FAST.</a:t>
            </a:r>
          </a:p>
          <a:p>
            <a:pPr algn="l" marL="0" indent="0" lvl="0">
              <a:lnSpc>
                <a:spcPts val="3159"/>
              </a:lnSpc>
              <a:spcBef>
                <a:spcPct val="0"/>
              </a:spcBef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537603" y="6329669"/>
            <a:ext cx="13986291" cy="25215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0"/>
              </a:lnSpc>
            </a:pPr>
            <a:r>
              <a:rPr lang="en-US" sz="8000" spc="344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Seleksyon: Gade epi priye pou yon disip RAPID.</a:t>
            </a:r>
          </a:p>
          <a:p>
            <a:pPr algn="l" marL="0" indent="0" lvl="0">
              <a:lnSpc>
                <a:spcPts val="632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7642" r="0" b="-80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575287" y="8997104"/>
            <a:ext cx="19438575" cy="1475284"/>
            <a:chOff x="0" y="0"/>
            <a:chExt cx="6671512" cy="50633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671512" cy="506332"/>
            </a:xfrm>
            <a:custGeom>
              <a:avLst/>
              <a:gdLst/>
              <a:ahLst/>
              <a:cxnLst/>
              <a:rect r="r" b="b" t="t" l="l"/>
              <a:pathLst>
                <a:path h="506332" w="6671512">
                  <a:moveTo>
                    <a:pt x="0" y="0"/>
                  </a:moveTo>
                  <a:lnTo>
                    <a:pt x="6671512" y="0"/>
                  </a:lnTo>
                  <a:lnTo>
                    <a:pt x="6671512" y="506332"/>
                  </a:lnTo>
                  <a:lnTo>
                    <a:pt x="0" y="506332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901514" y="-158878"/>
            <a:ext cx="19257010" cy="9155982"/>
          </a:xfrm>
          <a:custGeom>
            <a:avLst/>
            <a:gdLst/>
            <a:ahLst/>
            <a:cxnLst/>
            <a:rect r="r" b="b" t="t" l="l"/>
            <a:pathLst>
              <a:path h="9155982" w="19257010">
                <a:moveTo>
                  <a:pt x="0" y="0"/>
                </a:moveTo>
                <a:lnTo>
                  <a:pt x="19257010" y="0"/>
                </a:lnTo>
                <a:lnTo>
                  <a:pt x="19257010" y="9155982"/>
                </a:lnTo>
                <a:lnTo>
                  <a:pt x="0" y="915598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5198" t="-24510" r="0" b="-37064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800000">
            <a:off x="12001521" y="-1315438"/>
            <a:ext cx="3037086" cy="2630876"/>
          </a:xfrm>
          <a:custGeom>
            <a:avLst/>
            <a:gdLst/>
            <a:ahLst/>
            <a:cxnLst/>
            <a:rect r="r" b="b" t="t" l="l"/>
            <a:pathLst>
              <a:path h="2630876" w="3037086">
                <a:moveTo>
                  <a:pt x="0" y="0"/>
                </a:moveTo>
                <a:lnTo>
                  <a:pt x="3037087" y="0"/>
                </a:lnTo>
                <a:lnTo>
                  <a:pt x="3037087" y="2630876"/>
                </a:lnTo>
                <a:lnTo>
                  <a:pt x="0" y="26308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>
            <a:grpSpLocks noChangeAspect="true"/>
          </p:cNvGrpSpPr>
          <p:nvPr/>
        </p:nvGrpSpPr>
        <p:grpSpPr>
          <a:xfrm rot="0">
            <a:off x="-73890" y="8133341"/>
            <a:ext cx="3032805" cy="2626409"/>
            <a:chOff x="0" y="0"/>
            <a:chExt cx="6350000" cy="54991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5499100"/>
            </a:xfrm>
            <a:custGeom>
              <a:avLst/>
              <a:gdLst/>
              <a:ahLst/>
              <a:cxnLst/>
              <a:rect r="r" b="b" t="t" l="l"/>
              <a:pathLst>
                <a:path h="5499100" w="6350000">
                  <a:moveTo>
                    <a:pt x="0" y="5499100"/>
                  </a:moveTo>
                  <a:lnTo>
                    <a:pt x="3175000" y="0"/>
                  </a:lnTo>
                  <a:lnTo>
                    <a:pt x="6350000" y="5499100"/>
                  </a:lnTo>
                  <a:lnTo>
                    <a:pt x="0" y="5499100"/>
                  </a:lnTo>
                  <a:close/>
                </a:path>
              </a:pathLst>
            </a:custGeom>
            <a:solidFill>
              <a:srgbClr val="545454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901514" y="7756850"/>
            <a:ext cx="3466551" cy="3002899"/>
          </a:xfrm>
          <a:custGeom>
            <a:avLst/>
            <a:gdLst/>
            <a:ahLst/>
            <a:cxnLst/>
            <a:rect r="r" b="b" t="t" l="l"/>
            <a:pathLst>
              <a:path h="3002899" w="3466551">
                <a:moveTo>
                  <a:pt x="0" y="0"/>
                </a:moveTo>
                <a:lnTo>
                  <a:pt x="3466550" y="0"/>
                </a:lnTo>
                <a:lnTo>
                  <a:pt x="3466550" y="3002900"/>
                </a:lnTo>
                <a:lnTo>
                  <a:pt x="0" y="3002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202997" y="9296568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8077" r="0" b="-4307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9227817" y="9367491"/>
            <a:ext cx="684045" cy="684045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7189463" y="9485469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0"/>
                </a:lnTo>
                <a:lnTo>
                  <a:pt x="0" y="44809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179315" y="1257300"/>
            <a:ext cx="6757367" cy="25274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316978" indent="-658489" lvl="1">
              <a:lnSpc>
                <a:spcPts val="4818"/>
              </a:lnSpc>
              <a:buFont typeface="Arial"/>
              <a:buChar char="•"/>
            </a:pPr>
            <a:r>
              <a:rPr lang="en-US" sz="6099" spc="-121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Faithful.</a:t>
            </a:r>
          </a:p>
          <a:p>
            <a:pPr algn="l" marL="1316978" indent="-658489" lvl="1">
              <a:lnSpc>
                <a:spcPts val="4818"/>
              </a:lnSpc>
              <a:buFont typeface="Arial"/>
              <a:buChar char="•"/>
            </a:pPr>
            <a:r>
              <a:rPr lang="en-US" sz="6099" spc="-121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Available.</a:t>
            </a:r>
          </a:p>
          <a:p>
            <a:pPr algn="l" marL="1316978" indent="-658489" lvl="1">
              <a:lnSpc>
                <a:spcPts val="4818"/>
              </a:lnSpc>
              <a:buFont typeface="Arial"/>
              <a:buChar char="•"/>
            </a:pPr>
            <a:r>
              <a:rPr lang="en-US" sz="6099" spc="-121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Submitted.</a:t>
            </a:r>
          </a:p>
          <a:p>
            <a:pPr algn="l" marL="1316978" indent="-658489" lvl="1">
              <a:lnSpc>
                <a:spcPts val="4818"/>
              </a:lnSpc>
              <a:spcBef>
                <a:spcPct val="0"/>
              </a:spcBef>
              <a:buFont typeface="Arial"/>
              <a:buChar char="•"/>
            </a:pPr>
            <a:r>
              <a:rPr lang="en-US" sz="6099" spc="-121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Teachable.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6148816" y="2900887"/>
            <a:ext cx="7371249" cy="369036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93"/>
              </a:lnSpc>
            </a:pPr>
          </a:p>
          <a:p>
            <a:pPr algn="l" marL="1316978" indent="-658489" lvl="1">
              <a:lnSpc>
                <a:spcPts val="4818"/>
              </a:lnSpc>
              <a:buFont typeface="Arial"/>
              <a:buChar char="•"/>
            </a:pPr>
            <a:r>
              <a:rPr lang="en-US" sz="6099" spc="262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Fiel.</a:t>
            </a:r>
          </a:p>
          <a:p>
            <a:pPr algn="l" marL="1316978" indent="-658489" lvl="1">
              <a:lnSpc>
                <a:spcPts val="4818"/>
              </a:lnSpc>
              <a:buFont typeface="Arial"/>
              <a:buChar char="•"/>
            </a:pPr>
            <a:r>
              <a:rPr lang="en-US" sz="6099" spc="262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Disponible.</a:t>
            </a:r>
          </a:p>
          <a:p>
            <a:pPr algn="l" marL="1316978" indent="-658489" lvl="1">
              <a:lnSpc>
                <a:spcPts val="4818"/>
              </a:lnSpc>
              <a:buFont typeface="Arial"/>
              <a:buChar char="•"/>
            </a:pPr>
            <a:r>
              <a:rPr lang="en-US" sz="6099" spc="262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Entregado.</a:t>
            </a:r>
          </a:p>
          <a:p>
            <a:pPr algn="l" marL="1316978" indent="-658489" lvl="1">
              <a:lnSpc>
                <a:spcPts val="4818"/>
              </a:lnSpc>
              <a:buFont typeface="Arial"/>
              <a:buChar char="•"/>
            </a:pPr>
            <a:r>
              <a:rPr lang="en-US" sz="6099" spc="262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Se le puede enseñar</a:t>
            </a:r>
          </a:p>
          <a:p>
            <a:pPr algn="l" marL="0" indent="0" lvl="0">
              <a:lnSpc>
                <a:spcPts val="3159"/>
              </a:lnSpc>
              <a:spcBef>
                <a:spcPct val="0"/>
              </a:spcBef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2179315" y="6121252"/>
            <a:ext cx="9580128" cy="31370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1317079" indent="-658539" lvl="1">
              <a:lnSpc>
                <a:spcPts val="4819"/>
              </a:lnSpc>
              <a:buFont typeface="Arial"/>
              <a:buChar char="•"/>
            </a:pPr>
            <a:r>
              <a:rPr lang="en-US" sz="6100" spc="26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Fidèl</a:t>
            </a:r>
          </a:p>
          <a:p>
            <a:pPr algn="l" marL="1317079" indent="-658539" lvl="1">
              <a:lnSpc>
                <a:spcPts val="4819"/>
              </a:lnSpc>
              <a:buFont typeface="Arial"/>
              <a:buChar char="•"/>
            </a:pPr>
            <a:r>
              <a:rPr lang="en-US" sz="6100" spc="26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Disponib</a:t>
            </a:r>
          </a:p>
          <a:p>
            <a:pPr algn="l" marL="1317079" indent="-658539" lvl="1">
              <a:lnSpc>
                <a:spcPts val="4819"/>
              </a:lnSpc>
              <a:buFont typeface="Arial"/>
              <a:buChar char="•"/>
            </a:pPr>
            <a:r>
              <a:rPr lang="en-US" sz="6100" spc="26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Soumèt</a:t>
            </a:r>
          </a:p>
          <a:p>
            <a:pPr algn="l" marL="1317079" indent="-658539" lvl="1">
              <a:lnSpc>
                <a:spcPts val="4819"/>
              </a:lnSpc>
              <a:buFont typeface="Arial"/>
              <a:buChar char="•"/>
            </a:pPr>
            <a:r>
              <a:rPr lang="en-US" sz="6100" spc="26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anseyan </a:t>
            </a:r>
          </a:p>
          <a:p>
            <a:pPr algn="l">
              <a:lnSpc>
                <a:spcPts val="4819"/>
              </a:lnSpc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7642" r="0" b="-80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575287" y="8997104"/>
            <a:ext cx="19438575" cy="1475284"/>
            <a:chOff x="0" y="0"/>
            <a:chExt cx="6671512" cy="50633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671512" cy="506332"/>
            </a:xfrm>
            <a:custGeom>
              <a:avLst/>
              <a:gdLst/>
              <a:ahLst/>
              <a:cxnLst/>
              <a:rect r="r" b="b" t="t" l="l"/>
              <a:pathLst>
                <a:path h="506332" w="6671512">
                  <a:moveTo>
                    <a:pt x="0" y="0"/>
                  </a:moveTo>
                  <a:lnTo>
                    <a:pt x="6671512" y="0"/>
                  </a:lnTo>
                  <a:lnTo>
                    <a:pt x="6671512" y="506332"/>
                  </a:lnTo>
                  <a:lnTo>
                    <a:pt x="0" y="506332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73890" y="0"/>
            <a:ext cx="18429386" cy="8997104"/>
          </a:xfrm>
          <a:custGeom>
            <a:avLst/>
            <a:gdLst/>
            <a:ahLst/>
            <a:cxnLst/>
            <a:rect r="r" b="b" t="t" l="l"/>
            <a:pathLst>
              <a:path h="8997104" w="18429386">
                <a:moveTo>
                  <a:pt x="0" y="0"/>
                </a:moveTo>
                <a:lnTo>
                  <a:pt x="18429386" y="0"/>
                </a:lnTo>
                <a:lnTo>
                  <a:pt x="18429386" y="8997104"/>
                </a:lnTo>
                <a:lnTo>
                  <a:pt x="0" y="89971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0371" t="-24943" r="0" b="-3948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800000">
            <a:off x="12001521" y="-1315438"/>
            <a:ext cx="3037086" cy="2630876"/>
          </a:xfrm>
          <a:custGeom>
            <a:avLst/>
            <a:gdLst/>
            <a:ahLst/>
            <a:cxnLst/>
            <a:rect r="r" b="b" t="t" l="l"/>
            <a:pathLst>
              <a:path h="2630876" w="3037086">
                <a:moveTo>
                  <a:pt x="0" y="0"/>
                </a:moveTo>
                <a:lnTo>
                  <a:pt x="3037087" y="0"/>
                </a:lnTo>
                <a:lnTo>
                  <a:pt x="3037087" y="2630876"/>
                </a:lnTo>
                <a:lnTo>
                  <a:pt x="0" y="26308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>
            <a:grpSpLocks noChangeAspect="true"/>
          </p:cNvGrpSpPr>
          <p:nvPr/>
        </p:nvGrpSpPr>
        <p:grpSpPr>
          <a:xfrm rot="0">
            <a:off x="-73890" y="8133341"/>
            <a:ext cx="3032805" cy="2626409"/>
            <a:chOff x="0" y="0"/>
            <a:chExt cx="6350000" cy="54991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5499100"/>
            </a:xfrm>
            <a:custGeom>
              <a:avLst/>
              <a:gdLst/>
              <a:ahLst/>
              <a:cxnLst/>
              <a:rect r="r" b="b" t="t" l="l"/>
              <a:pathLst>
                <a:path h="5499100" w="6350000">
                  <a:moveTo>
                    <a:pt x="0" y="5499100"/>
                  </a:moveTo>
                  <a:lnTo>
                    <a:pt x="3175000" y="0"/>
                  </a:lnTo>
                  <a:lnTo>
                    <a:pt x="6350000" y="5499100"/>
                  </a:lnTo>
                  <a:lnTo>
                    <a:pt x="0" y="5499100"/>
                  </a:lnTo>
                  <a:close/>
                </a:path>
              </a:pathLst>
            </a:custGeom>
            <a:solidFill>
              <a:srgbClr val="545454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901514" y="7756850"/>
            <a:ext cx="3466551" cy="3002899"/>
          </a:xfrm>
          <a:custGeom>
            <a:avLst/>
            <a:gdLst/>
            <a:ahLst/>
            <a:cxnLst/>
            <a:rect r="r" b="b" t="t" l="l"/>
            <a:pathLst>
              <a:path h="3002899" w="3466551">
                <a:moveTo>
                  <a:pt x="0" y="0"/>
                </a:moveTo>
                <a:lnTo>
                  <a:pt x="3466550" y="0"/>
                </a:lnTo>
                <a:lnTo>
                  <a:pt x="3466550" y="3002900"/>
                </a:lnTo>
                <a:lnTo>
                  <a:pt x="0" y="3002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202997" y="9296568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8077" r="0" b="-4307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9227817" y="9367491"/>
            <a:ext cx="684045" cy="684045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7189463" y="9485469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0"/>
                </a:lnTo>
                <a:lnTo>
                  <a:pt x="0" y="44809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85899" y="1323975"/>
            <a:ext cx="11487491" cy="2521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19"/>
              </a:lnSpc>
            </a:pPr>
            <a:r>
              <a:rPr lang="en-US" sz="7999" spc="-159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Invitation: Invite a FAST disciple to make disciples.</a:t>
            </a:r>
          </a:p>
          <a:p>
            <a:pPr algn="l">
              <a:lnSpc>
                <a:spcPts val="6319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2124896" y="3663307"/>
            <a:ext cx="16230600" cy="2417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19"/>
              </a:lnSpc>
            </a:pPr>
            <a:r>
              <a:rPr lang="en-US" sz="7999" spc="343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Invitación: Invite a un discípulo de FAST a hacer discípulos.</a:t>
            </a:r>
          </a:p>
          <a:p>
            <a:pPr algn="l">
              <a:lnSpc>
                <a:spcPts val="3159"/>
              </a:lnSpc>
            </a:pPr>
          </a:p>
          <a:p>
            <a:pPr algn="l">
              <a:lnSpc>
                <a:spcPts val="3159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4543833" y="6006581"/>
            <a:ext cx="13174694" cy="25215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0"/>
              </a:lnSpc>
            </a:pPr>
            <a:r>
              <a:rPr lang="en-US" sz="8000" spc="344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Envitasyon: Envite yon disip RAPID pou fè disip.</a:t>
            </a:r>
          </a:p>
          <a:p>
            <a:pPr algn="l" marL="0" indent="0" lvl="0">
              <a:lnSpc>
                <a:spcPts val="632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7642" r="0" b="-80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575287" y="8997104"/>
            <a:ext cx="19438575" cy="1475284"/>
            <a:chOff x="0" y="0"/>
            <a:chExt cx="6671512" cy="50633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671512" cy="506332"/>
            </a:xfrm>
            <a:custGeom>
              <a:avLst/>
              <a:gdLst/>
              <a:ahLst/>
              <a:cxnLst/>
              <a:rect r="r" b="b" t="t" l="l"/>
              <a:pathLst>
                <a:path h="506332" w="6671512">
                  <a:moveTo>
                    <a:pt x="0" y="0"/>
                  </a:moveTo>
                  <a:lnTo>
                    <a:pt x="6671512" y="0"/>
                  </a:lnTo>
                  <a:lnTo>
                    <a:pt x="6671512" y="506332"/>
                  </a:lnTo>
                  <a:lnTo>
                    <a:pt x="0" y="506332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403558" y="0"/>
            <a:ext cx="18759054" cy="8997104"/>
          </a:xfrm>
          <a:custGeom>
            <a:avLst/>
            <a:gdLst/>
            <a:ahLst/>
            <a:cxnLst/>
            <a:rect r="r" b="b" t="t" l="l"/>
            <a:pathLst>
              <a:path h="8997104" w="18759054">
                <a:moveTo>
                  <a:pt x="0" y="0"/>
                </a:moveTo>
                <a:lnTo>
                  <a:pt x="18759054" y="0"/>
                </a:lnTo>
                <a:lnTo>
                  <a:pt x="18759054" y="8997104"/>
                </a:lnTo>
                <a:lnTo>
                  <a:pt x="0" y="89971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8256" t="-24943" r="0" b="-3948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800000">
            <a:off x="12001521" y="-1315438"/>
            <a:ext cx="3037086" cy="2630876"/>
          </a:xfrm>
          <a:custGeom>
            <a:avLst/>
            <a:gdLst/>
            <a:ahLst/>
            <a:cxnLst/>
            <a:rect r="r" b="b" t="t" l="l"/>
            <a:pathLst>
              <a:path h="2630876" w="3037086">
                <a:moveTo>
                  <a:pt x="0" y="0"/>
                </a:moveTo>
                <a:lnTo>
                  <a:pt x="3037087" y="0"/>
                </a:lnTo>
                <a:lnTo>
                  <a:pt x="3037087" y="2630876"/>
                </a:lnTo>
                <a:lnTo>
                  <a:pt x="0" y="26308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>
            <a:grpSpLocks noChangeAspect="true"/>
          </p:cNvGrpSpPr>
          <p:nvPr/>
        </p:nvGrpSpPr>
        <p:grpSpPr>
          <a:xfrm rot="0">
            <a:off x="-73890" y="8133341"/>
            <a:ext cx="3032805" cy="2626409"/>
            <a:chOff x="0" y="0"/>
            <a:chExt cx="6350000" cy="54991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5499100"/>
            </a:xfrm>
            <a:custGeom>
              <a:avLst/>
              <a:gdLst/>
              <a:ahLst/>
              <a:cxnLst/>
              <a:rect r="r" b="b" t="t" l="l"/>
              <a:pathLst>
                <a:path h="5499100" w="6350000">
                  <a:moveTo>
                    <a:pt x="0" y="5499100"/>
                  </a:moveTo>
                  <a:lnTo>
                    <a:pt x="3175000" y="0"/>
                  </a:lnTo>
                  <a:lnTo>
                    <a:pt x="6350000" y="5499100"/>
                  </a:lnTo>
                  <a:lnTo>
                    <a:pt x="0" y="5499100"/>
                  </a:lnTo>
                  <a:close/>
                </a:path>
              </a:pathLst>
            </a:custGeom>
            <a:solidFill>
              <a:srgbClr val="545454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901514" y="7756850"/>
            <a:ext cx="3466551" cy="3002899"/>
          </a:xfrm>
          <a:custGeom>
            <a:avLst/>
            <a:gdLst/>
            <a:ahLst/>
            <a:cxnLst/>
            <a:rect r="r" b="b" t="t" l="l"/>
            <a:pathLst>
              <a:path h="3002899" w="3466551">
                <a:moveTo>
                  <a:pt x="0" y="0"/>
                </a:moveTo>
                <a:lnTo>
                  <a:pt x="3466550" y="0"/>
                </a:lnTo>
                <a:lnTo>
                  <a:pt x="3466550" y="3002900"/>
                </a:lnTo>
                <a:lnTo>
                  <a:pt x="0" y="3002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202997" y="9296568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8077" r="0" b="-4307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9227817" y="9367491"/>
            <a:ext cx="684045" cy="684045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7189463" y="9485469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0"/>
                </a:lnTo>
                <a:lnTo>
                  <a:pt x="0" y="44809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671494" y="1942149"/>
            <a:ext cx="11785130" cy="2017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19"/>
              </a:lnSpc>
            </a:pPr>
            <a:r>
              <a:rPr lang="en-US" sz="7999" spc="-159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Model: You watch me make disciples in our group.</a:t>
            </a:r>
          </a:p>
          <a:p>
            <a:pPr algn="l">
              <a:lnSpc>
                <a:spcPts val="3159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1078680" y="3567061"/>
            <a:ext cx="16982319" cy="3217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19"/>
              </a:lnSpc>
            </a:pPr>
          </a:p>
          <a:p>
            <a:pPr algn="l">
              <a:lnSpc>
                <a:spcPts val="6319"/>
              </a:lnSpc>
            </a:pPr>
            <a:r>
              <a:rPr lang="en-US" sz="7999" spc="343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Modelo: Ustedes me ven haciendo discípulos en nuestro grupo.</a:t>
            </a:r>
          </a:p>
          <a:p>
            <a:pPr algn="l">
              <a:lnSpc>
                <a:spcPts val="3159"/>
              </a:lnSpc>
            </a:pPr>
          </a:p>
          <a:p>
            <a:pPr algn="l">
              <a:lnSpc>
                <a:spcPts val="3159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3461888" y="6800762"/>
            <a:ext cx="12899950" cy="33216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0"/>
              </a:lnSpc>
            </a:pPr>
            <a:r>
              <a:rPr lang="en-US" sz="8000" spc="344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Modèl: Ou gade m fè disip nan gwoup nou an.</a:t>
            </a:r>
          </a:p>
          <a:p>
            <a:pPr algn="l">
              <a:lnSpc>
                <a:spcPts val="6320"/>
              </a:lnSpc>
            </a:pPr>
          </a:p>
          <a:p>
            <a:pPr algn="l" marL="0" indent="0" lvl="0">
              <a:lnSpc>
                <a:spcPts val="632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7642" r="0" b="-80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575287" y="8997104"/>
            <a:ext cx="19438575" cy="1475284"/>
            <a:chOff x="0" y="0"/>
            <a:chExt cx="6671512" cy="50633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671512" cy="506332"/>
            </a:xfrm>
            <a:custGeom>
              <a:avLst/>
              <a:gdLst/>
              <a:ahLst/>
              <a:cxnLst/>
              <a:rect r="r" b="b" t="t" l="l"/>
              <a:pathLst>
                <a:path h="506332" w="6671512">
                  <a:moveTo>
                    <a:pt x="0" y="0"/>
                  </a:moveTo>
                  <a:lnTo>
                    <a:pt x="6671512" y="0"/>
                  </a:lnTo>
                  <a:lnTo>
                    <a:pt x="6671512" y="506332"/>
                  </a:lnTo>
                  <a:lnTo>
                    <a:pt x="0" y="506332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575287" y="0"/>
            <a:ext cx="18930783" cy="8997104"/>
          </a:xfrm>
          <a:custGeom>
            <a:avLst/>
            <a:gdLst/>
            <a:ahLst/>
            <a:cxnLst/>
            <a:rect r="r" b="b" t="t" l="l"/>
            <a:pathLst>
              <a:path h="8997104" w="18930783">
                <a:moveTo>
                  <a:pt x="0" y="0"/>
                </a:moveTo>
                <a:lnTo>
                  <a:pt x="18930783" y="0"/>
                </a:lnTo>
                <a:lnTo>
                  <a:pt x="18930783" y="8997104"/>
                </a:lnTo>
                <a:lnTo>
                  <a:pt x="0" y="89971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7183" t="-24943" r="0" b="-3948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800000">
            <a:off x="12001521" y="-1315438"/>
            <a:ext cx="3037086" cy="2630876"/>
          </a:xfrm>
          <a:custGeom>
            <a:avLst/>
            <a:gdLst/>
            <a:ahLst/>
            <a:cxnLst/>
            <a:rect r="r" b="b" t="t" l="l"/>
            <a:pathLst>
              <a:path h="2630876" w="3037086">
                <a:moveTo>
                  <a:pt x="0" y="0"/>
                </a:moveTo>
                <a:lnTo>
                  <a:pt x="3037087" y="0"/>
                </a:lnTo>
                <a:lnTo>
                  <a:pt x="3037087" y="2630876"/>
                </a:lnTo>
                <a:lnTo>
                  <a:pt x="0" y="26308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>
            <a:grpSpLocks noChangeAspect="true"/>
          </p:cNvGrpSpPr>
          <p:nvPr/>
        </p:nvGrpSpPr>
        <p:grpSpPr>
          <a:xfrm rot="0">
            <a:off x="-73890" y="8133341"/>
            <a:ext cx="3032805" cy="2626409"/>
            <a:chOff x="0" y="0"/>
            <a:chExt cx="6350000" cy="54991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5499100"/>
            </a:xfrm>
            <a:custGeom>
              <a:avLst/>
              <a:gdLst/>
              <a:ahLst/>
              <a:cxnLst/>
              <a:rect r="r" b="b" t="t" l="l"/>
              <a:pathLst>
                <a:path h="5499100" w="6350000">
                  <a:moveTo>
                    <a:pt x="0" y="5499100"/>
                  </a:moveTo>
                  <a:lnTo>
                    <a:pt x="3175000" y="0"/>
                  </a:lnTo>
                  <a:lnTo>
                    <a:pt x="6350000" y="5499100"/>
                  </a:lnTo>
                  <a:lnTo>
                    <a:pt x="0" y="5499100"/>
                  </a:lnTo>
                  <a:close/>
                </a:path>
              </a:pathLst>
            </a:custGeom>
            <a:solidFill>
              <a:srgbClr val="545454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901514" y="7756850"/>
            <a:ext cx="3466551" cy="3002899"/>
          </a:xfrm>
          <a:custGeom>
            <a:avLst/>
            <a:gdLst/>
            <a:ahLst/>
            <a:cxnLst/>
            <a:rect r="r" b="b" t="t" l="l"/>
            <a:pathLst>
              <a:path h="3002899" w="3466551">
                <a:moveTo>
                  <a:pt x="0" y="0"/>
                </a:moveTo>
                <a:lnTo>
                  <a:pt x="3466550" y="0"/>
                </a:lnTo>
                <a:lnTo>
                  <a:pt x="3466550" y="3002900"/>
                </a:lnTo>
                <a:lnTo>
                  <a:pt x="0" y="3002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202997" y="9296568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8077" r="0" b="-4307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9227817" y="9367491"/>
            <a:ext cx="684045" cy="684045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7189463" y="9485469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0"/>
                </a:lnTo>
                <a:lnTo>
                  <a:pt x="0" y="44809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06164" y="1376042"/>
            <a:ext cx="12517780" cy="3321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19"/>
              </a:lnSpc>
            </a:pPr>
            <a:r>
              <a:rPr lang="en-US" sz="7999" spc="-159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Train: You practice with me in private, and then we start a group together. </a:t>
            </a:r>
          </a:p>
          <a:p>
            <a:pPr algn="l">
              <a:lnSpc>
                <a:spcPts val="6319"/>
              </a:lnSpc>
            </a:pPr>
          </a:p>
          <a:p>
            <a:pPr algn="l">
              <a:lnSpc>
                <a:spcPts val="6319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1766550" y="3184517"/>
            <a:ext cx="16588946" cy="3217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19"/>
              </a:lnSpc>
            </a:pPr>
            <a:r>
              <a:rPr lang="en-US" sz="7999" spc="343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 </a:t>
            </a:r>
          </a:p>
          <a:p>
            <a:pPr algn="l">
              <a:lnSpc>
                <a:spcPts val="6319"/>
              </a:lnSpc>
            </a:pPr>
            <a:r>
              <a:rPr lang="en-US" sz="7999" spc="343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Entrenen: Ustedes practican conmigo en privado, y luego iniciamos un grupo juntos.</a:t>
            </a:r>
          </a:p>
          <a:p>
            <a:pPr algn="l">
              <a:lnSpc>
                <a:spcPts val="3159"/>
              </a:lnSpc>
            </a:pPr>
          </a:p>
          <a:p>
            <a:pPr algn="l">
              <a:lnSpc>
                <a:spcPts val="3159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1028700" y="6643689"/>
            <a:ext cx="15326855" cy="25215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0"/>
              </a:lnSpc>
            </a:pPr>
            <a:r>
              <a:rPr lang="en-US" sz="8000" spc="344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Tren: Ou pratike avè m 'an prive, epi Lè sa a, nou kòmanse yon gwoup ansanm.</a:t>
            </a:r>
          </a:p>
          <a:p>
            <a:pPr algn="l" marL="0" indent="0" lvl="0">
              <a:lnSpc>
                <a:spcPts val="632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7642" r="0" b="-80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575287" y="8997104"/>
            <a:ext cx="19438575" cy="1475284"/>
            <a:chOff x="0" y="0"/>
            <a:chExt cx="6671512" cy="50633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671512" cy="506332"/>
            </a:xfrm>
            <a:custGeom>
              <a:avLst/>
              <a:gdLst/>
              <a:ahLst/>
              <a:cxnLst/>
              <a:rect r="r" b="b" t="t" l="l"/>
              <a:pathLst>
                <a:path h="506332" w="6671512">
                  <a:moveTo>
                    <a:pt x="0" y="0"/>
                  </a:moveTo>
                  <a:lnTo>
                    <a:pt x="6671512" y="0"/>
                  </a:lnTo>
                  <a:lnTo>
                    <a:pt x="6671512" y="506332"/>
                  </a:lnTo>
                  <a:lnTo>
                    <a:pt x="0" y="506332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16322" y="0"/>
            <a:ext cx="18255357" cy="8997104"/>
          </a:xfrm>
          <a:custGeom>
            <a:avLst/>
            <a:gdLst/>
            <a:ahLst/>
            <a:cxnLst/>
            <a:rect r="r" b="b" t="t" l="l"/>
            <a:pathLst>
              <a:path h="8997104" w="18255357">
                <a:moveTo>
                  <a:pt x="0" y="0"/>
                </a:moveTo>
                <a:lnTo>
                  <a:pt x="18255356" y="0"/>
                </a:lnTo>
                <a:lnTo>
                  <a:pt x="18255356" y="8997104"/>
                </a:lnTo>
                <a:lnTo>
                  <a:pt x="0" y="89971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1519" t="-24943" r="0" b="-3948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800000">
            <a:off x="12001521" y="-1315438"/>
            <a:ext cx="3037086" cy="2630876"/>
          </a:xfrm>
          <a:custGeom>
            <a:avLst/>
            <a:gdLst/>
            <a:ahLst/>
            <a:cxnLst/>
            <a:rect r="r" b="b" t="t" l="l"/>
            <a:pathLst>
              <a:path h="2630876" w="3037086">
                <a:moveTo>
                  <a:pt x="0" y="0"/>
                </a:moveTo>
                <a:lnTo>
                  <a:pt x="3037087" y="0"/>
                </a:lnTo>
                <a:lnTo>
                  <a:pt x="3037087" y="2630876"/>
                </a:lnTo>
                <a:lnTo>
                  <a:pt x="0" y="26308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>
            <a:grpSpLocks noChangeAspect="true"/>
          </p:cNvGrpSpPr>
          <p:nvPr/>
        </p:nvGrpSpPr>
        <p:grpSpPr>
          <a:xfrm rot="0">
            <a:off x="-73890" y="8133341"/>
            <a:ext cx="3032805" cy="2626409"/>
            <a:chOff x="0" y="0"/>
            <a:chExt cx="6350000" cy="54991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5499100"/>
            </a:xfrm>
            <a:custGeom>
              <a:avLst/>
              <a:gdLst/>
              <a:ahLst/>
              <a:cxnLst/>
              <a:rect r="r" b="b" t="t" l="l"/>
              <a:pathLst>
                <a:path h="5499100" w="6350000">
                  <a:moveTo>
                    <a:pt x="0" y="5499100"/>
                  </a:moveTo>
                  <a:lnTo>
                    <a:pt x="3175000" y="0"/>
                  </a:lnTo>
                  <a:lnTo>
                    <a:pt x="6350000" y="5499100"/>
                  </a:lnTo>
                  <a:lnTo>
                    <a:pt x="0" y="5499100"/>
                  </a:lnTo>
                  <a:close/>
                </a:path>
              </a:pathLst>
            </a:custGeom>
            <a:solidFill>
              <a:srgbClr val="545454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901514" y="7756850"/>
            <a:ext cx="3466551" cy="3002899"/>
          </a:xfrm>
          <a:custGeom>
            <a:avLst/>
            <a:gdLst/>
            <a:ahLst/>
            <a:cxnLst/>
            <a:rect r="r" b="b" t="t" l="l"/>
            <a:pathLst>
              <a:path h="3002899" w="3466551">
                <a:moveTo>
                  <a:pt x="0" y="0"/>
                </a:moveTo>
                <a:lnTo>
                  <a:pt x="3466550" y="0"/>
                </a:lnTo>
                <a:lnTo>
                  <a:pt x="3466550" y="3002900"/>
                </a:lnTo>
                <a:lnTo>
                  <a:pt x="0" y="3002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0202997" y="9296568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8077" r="0" b="-4307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9227817" y="9367491"/>
            <a:ext cx="684045" cy="684045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7189463" y="9485469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0"/>
                </a:lnTo>
                <a:lnTo>
                  <a:pt x="0" y="44809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487701" y="1591663"/>
            <a:ext cx="15654440" cy="31118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03"/>
              </a:lnSpc>
            </a:pPr>
            <a:r>
              <a:rPr lang="en-US" sz="7599" spc="-151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Coach: Now, you make disciples. I will watch you facilitate. Later we will talk, and I will give you feedback.</a:t>
            </a:r>
          </a:p>
          <a:p>
            <a:pPr algn="l">
              <a:lnSpc>
                <a:spcPts val="3159"/>
              </a:lnSpc>
            </a:pPr>
          </a:p>
          <a:p>
            <a:pPr algn="l">
              <a:lnSpc>
                <a:spcPts val="3159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1186025" y="3304765"/>
            <a:ext cx="18033945" cy="3903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19"/>
              </a:lnSpc>
            </a:pPr>
          </a:p>
          <a:p>
            <a:pPr algn="l">
              <a:lnSpc>
                <a:spcPts val="6003"/>
              </a:lnSpc>
            </a:pPr>
            <a:r>
              <a:rPr lang="en-US" sz="7599" spc="326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Adiestrador: Ahora, ustedes hacen discípulos. Les veré facilitar. Luego, platicaremos y les daré retroalimentación.</a:t>
            </a:r>
          </a:p>
          <a:p>
            <a:pPr algn="l">
              <a:lnSpc>
                <a:spcPts val="3159"/>
              </a:lnSpc>
            </a:pPr>
          </a:p>
          <a:p>
            <a:pPr algn="l">
              <a:lnSpc>
                <a:spcPts val="3159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2266200" y="6687691"/>
            <a:ext cx="15291325" cy="3167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004"/>
              </a:lnSpc>
            </a:pPr>
            <a:r>
              <a:rPr lang="en-US" sz="7600" spc="326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Antrenè: Kounye a, ou fè disip. Mwen pral gade ou byen fasilite. Pita nou pral pale, epi mwen pral ba ou fidbak.</a:t>
            </a:r>
          </a:p>
          <a:p>
            <a:pPr algn="l" marL="0" indent="0" lvl="0">
              <a:lnSpc>
                <a:spcPts val="6004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7642" r="0" b="-80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575287" y="8997104"/>
            <a:ext cx="19438575" cy="1475284"/>
            <a:chOff x="0" y="0"/>
            <a:chExt cx="6671512" cy="50633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671512" cy="506332"/>
            </a:xfrm>
            <a:custGeom>
              <a:avLst/>
              <a:gdLst/>
              <a:ahLst/>
              <a:cxnLst/>
              <a:rect r="r" b="b" t="t" l="l"/>
              <a:pathLst>
                <a:path h="506332" w="6671512">
                  <a:moveTo>
                    <a:pt x="0" y="0"/>
                  </a:moveTo>
                  <a:lnTo>
                    <a:pt x="6671512" y="0"/>
                  </a:lnTo>
                  <a:lnTo>
                    <a:pt x="6671512" y="506332"/>
                  </a:lnTo>
                  <a:lnTo>
                    <a:pt x="0" y="506332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23118" y="-47054"/>
            <a:ext cx="18255357" cy="8997104"/>
          </a:xfrm>
          <a:custGeom>
            <a:avLst/>
            <a:gdLst/>
            <a:ahLst/>
            <a:cxnLst/>
            <a:rect r="r" b="b" t="t" l="l"/>
            <a:pathLst>
              <a:path h="8997104" w="18255357">
                <a:moveTo>
                  <a:pt x="0" y="0"/>
                </a:moveTo>
                <a:lnTo>
                  <a:pt x="18255357" y="0"/>
                </a:lnTo>
                <a:lnTo>
                  <a:pt x="18255357" y="8997104"/>
                </a:lnTo>
                <a:lnTo>
                  <a:pt x="0" y="89971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1519" t="-24943" r="0" b="-3948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800000">
            <a:off x="12001521" y="-1315438"/>
            <a:ext cx="3037086" cy="2630876"/>
          </a:xfrm>
          <a:custGeom>
            <a:avLst/>
            <a:gdLst/>
            <a:ahLst/>
            <a:cxnLst/>
            <a:rect r="r" b="b" t="t" l="l"/>
            <a:pathLst>
              <a:path h="2630876" w="3037086">
                <a:moveTo>
                  <a:pt x="0" y="0"/>
                </a:moveTo>
                <a:lnTo>
                  <a:pt x="3037087" y="0"/>
                </a:lnTo>
                <a:lnTo>
                  <a:pt x="3037087" y="2630876"/>
                </a:lnTo>
                <a:lnTo>
                  <a:pt x="0" y="26308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>
            <a:grpSpLocks noChangeAspect="true"/>
          </p:cNvGrpSpPr>
          <p:nvPr/>
        </p:nvGrpSpPr>
        <p:grpSpPr>
          <a:xfrm rot="0">
            <a:off x="-73890" y="8133341"/>
            <a:ext cx="3032805" cy="2626409"/>
            <a:chOff x="0" y="0"/>
            <a:chExt cx="6350000" cy="54991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5499100"/>
            </a:xfrm>
            <a:custGeom>
              <a:avLst/>
              <a:gdLst/>
              <a:ahLst/>
              <a:cxnLst/>
              <a:rect r="r" b="b" t="t" l="l"/>
              <a:pathLst>
                <a:path h="5499100" w="6350000">
                  <a:moveTo>
                    <a:pt x="0" y="5499100"/>
                  </a:moveTo>
                  <a:lnTo>
                    <a:pt x="3175000" y="0"/>
                  </a:lnTo>
                  <a:lnTo>
                    <a:pt x="6350000" y="5499100"/>
                  </a:lnTo>
                  <a:lnTo>
                    <a:pt x="0" y="5499100"/>
                  </a:lnTo>
                  <a:close/>
                </a:path>
              </a:pathLst>
            </a:custGeom>
            <a:solidFill>
              <a:srgbClr val="545454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901514" y="7756850"/>
            <a:ext cx="3466551" cy="3002899"/>
          </a:xfrm>
          <a:custGeom>
            <a:avLst/>
            <a:gdLst/>
            <a:ahLst/>
            <a:cxnLst/>
            <a:rect r="r" b="b" t="t" l="l"/>
            <a:pathLst>
              <a:path h="3002899" w="3466551">
                <a:moveTo>
                  <a:pt x="0" y="0"/>
                </a:moveTo>
                <a:lnTo>
                  <a:pt x="3466550" y="0"/>
                </a:lnTo>
                <a:lnTo>
                  <a:pt x="3466550" y="3002900"/>
                </a:lnTo>
                <a:lnTo>
                  <a:pt x="0" y="3002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6102363" y="8006181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8077" r="0" b="-4307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5228463" y="8077104"/>
            <a:ext cx="684045" cy="684045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3291389" y="8195082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0"/>
                </a:lnTo>
                <a:lnTo>
                  <a:pt x="0" y="44809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011281" y="1323975"/>
            <a:ext cx="15265220" cy="28174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19"/>
              </a:lnSpc>
            </a:pPr>
            <a:r>
              <a:rPr lang="en-US" sz="7999" spc="-159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Family: I will leave your group, but I will invite you to a monthly meeting of disciple-makers.</a:t>
            </a:r>
          </a:p>
          <a:p>
            <a:pPr algn="l">
              <a:lnSpc>
                <a:spcPts val="3159"/>
              </a:lnSpc>
            </a:pPr>
          </a:p>
          <a:p>
            <a:pPr algn="l">
              <a:lnSpc>
                <a:spcPts val="3159"/>
              </a:lnSpc>
            </a:pPr>
          </a:p>
          <a:p>
            <a:pPr algn="l">
              <a:lnSpc>
                <a:spcPts val="3159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1011281" y="3181985"/>
            <a:ext cx="17267194" cy="40659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59"/>
              </a:lnSpc>
            </a:pPr>
          </a:p>
          <a:p>
            <a:pPr algn="l">
              <a:lnSpc>
                <a:spcPts val="6319"/>
              </a:lnSpc>
            </a:pPr>
            <a:r>
              <a:rPr lang="en-US" sz="7999" spc="343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Familia: Saldré de su grupo, pero los invitaré a una reunión mensual de hacedores de discípulos.</a:t>
            </a:r>
          </a:p>
          <a:p>
            <a:pPr algn="l">
              <a:lnSpc>
                <a:spcPts val="3159"/>
              </a:lnSpc>
            </a:pPr>
          </a:p>
          <a:p>
            <a:pPr algn="l">
              <a:lnSpc>
                <a:spcPts val="3159"/>
              </a:lnSpc>
            </a:pPr>
          </a:p>
          <a:p>
            <a:pPr algn="l">
              <a:lnSpc>
                <a:spcPts val="3159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1028700" y="6428452"/>
            <a:ext cx="16929527" cy="25215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0"/>
              </a:lnSpc>
            </a:pPr>
            <a:r>
              <a:rPr lang="en-US" sz="8000" spc="344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Fanmi: M ap kite gwoup ou a, men m ap envite w nan yon reyinyon k ap fè disip chak mwa.</a:t>
            </a:r>
          </a:p>
          <a:p>
            <a:pPr algn="l" marL="0" indent="0" lvl="0">
              <a:lnSpc>
                <a:spcPts val="632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7642" r="0" b="-80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575287" y="8997104"/>
            <a:ext cx="19438575" cy="1475284"/>
            <a:chOff x="0" y="0"/>
            <a:chExt cx="6671512" cy="50633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671512" cy="506332"/>
            </a:xfrm>
            <a:custGeom>
              <a:avLst/>
              <a:gdLst/>
              <a:ahLst/>
              <a:cxnLst/>
              <a:rect r="r" b="b" t="t" l="l"/>
              <a:pathLst>
                <a:path h="506332" w="6671512">
                  <a:moveTo>
                    <a:pt x="0" y="0"/>
                  </a:moveTo>
                  <a:lnTo>
                    <a:pt x="6671512" y="0"/>
                  </a:lnTo>
                  <a:lnTo>
                    <a:pt x="6671512" y="506332"/>
                  </a:lnTo>
                  <a:lnTo>
                    <a:pt x="0" y="506332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32643" y="-47054"/>
            <a:ext cx="18255357" cy="8997104"/>
          </a:xfrm>
          <a:custGeom>
            <a:avLst/>
            <a:gdLst/>
            <a:ahLst/>
            <a:cxnLst/>
            <a:rect r="r" b="b" t="t" l="l"/>
            <a:pathLst>
              <a:path h="8997104" w="18255357">
                <a:moveTo>
                  <a:pt x="0" y="0"/>
                </a:moveTo>
                <a:lnTo>
                  <a:pt x="18255357" y="0"/>
                </a:lnTo>
                <a:lnTo>
                  <a:pt x="18255357" y="8997104"/>
                </a:lnTo>
                <a:lnTo>
                  <a:pt x="0" y="89971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1519" t="-24943" r="0" b="-39485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800000">
            <a:off x="12001521" y="-1315438"/>
            <a:ext cx="3037086" cy="2630876"/>
          </a:xfrm>
          <a:custGeom>
            <a:avLst/>
            <a:gdLst/>
            <a:ahLst/>
            <a:cxnLst/>
            <a:rect r="r" b="b" t="t" l="l"/>
            <a:pathLst>
              <a:path h="2630876" w="3037086">
                <a:moveTo>
                  <a:pt x="0" y="0"/>
                </a:moveTo>
                <a:lnTo>
                  <a:pt x="3037087" y="0"/>
                </a:lnTo>
                <a:lnTo>
                  <a:pt x="3037087" y="2630876"/>
                </a:lnTo>
                <a:lnTo>
                  <a:pt x="0" y="26308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>
            <a:grpSpLocks noChangeAspect="true"/>
          </p:cNvGrpSpPr>
          <p:nvPr/>
        </p:nvGrpSpPr>
        <p:grpSpPr>
          <a:xfrm rot="0">
            <a:off x="-73890" y="8133341"/>
            <a:ext cx="3032805" cy="2626409"/>
            <a:chOff x="0" y="0"/>
            <a:chExt cx="6350000" cy="54991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5499100"/>
            </a:xfrm>
            <a:custGeom>
              <a:avLst/>
              <a:gdLst/>
              <a:ahLst/>
              <a:cxnLst/>
              <a:rect r="r" b="b" t="t" l="l"/>
              <a:pathLst>
                <a:path h="5499100" w="6350000">
                  <a:moveTo>
                    <a:pt x="0" y="5499100"/>
                  </a:moveTo>
                  <a:lnTo>
                    <a:pt x="3175000" y="0"/>
                  </a:lnTo>
                  <a:lnTo>
                    <a:pt x="6350000" y="5499100"/>
                  </a:lnTo>
                  <a:lnTo>
                    <a:pt x="0" y="5499100"/>
                  </a:lnTo>
                  <a:close/>
                </a:path>
              </a:pathLst>
            </a:custGeom>
            <a:solidFill>
              <a:srgbClr val="545454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901514" y="7756850"/>
            <a:ext cx="3466551" cy="3002899"/>
          </a:xfrm>
          <a:custGeom>
            <a:avLst/>
            <a:gdLst/>
            <a:ahLst/>
            <a:cxnLst/>
            <a:rect r="r" b="b" t="t" l="l"/>
            <a:pathLst>
              <a:path h="3002899" w="3466551">
                <a:moveTo>
                  <a:pt x="0" y="0"/>
                </a:moveTo>
                <a:lnTo>
                  <a:pt x="3466550" y="0"/>
                </a:lnTo>
                <a:lnTo>
                  <a:pt x="3466550" y="3002900"/>
                </a:lnTo>
                <a:lnTo>
                  <a:pt x="0" y="3002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6102363" y="8006181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8077" r="0" b="-4307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5228463" y="8077104"/>
            <a:ext cx="684045" cy="684045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3291389" y="8195082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0"/>
                </a:lnTo>
                <a:lnTo>
                  <a:pt x="0" y="44809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430463" y="1323975"/>
            <a:ext cx="13937291" cy="32175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19"/>
              </a:lnSpc>
            </a:pPr>
            <a:r>
              <a:rPr lang="en-US" sz="7999" spc="-159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Repeat: Look for another FAST disciple and repeat the steps just mentioned.</a:t>
            </a:r>
          </a:p>
          <a:p>
            <a:pPr algn="l">
              <a:lnSpc>
                <a:spcPts val="3159"/>
              </a:lnSpc>
            </a:pPr>
          </a:p>
          <a:p>
            <a:pPr algn="l">
              <a:lnSpc>
                <a:spcPts val="3159"/>
              </a:lnSpc>
            </a:pPr>
          </a:p>
          <a:p>
            <a:pPr algn="l">
              <a:lnSpc>
                <a:spcPts val="3159"/>
              </a:lnSpc>
            </a:pPr>
          </a:p>
          <a:p>
            <a:pPr algn="l">
              <a:lnSpc>
                <a:spcPts val="3159"/>
              </a:lnSpc>
            </a:pPr>
          </a:p>
        </p:txBody>
      </p:sp>
      <p:sp>
        <p:nvSpPr>
          <p:cNvPr name="TextBox 16" id="16"/>
          <p:cNvSpPr txBox="true"/>
          <p:nvPr/>
        </p:nvSpPr>
        <p:spPr>
          <a:xfrm rot="0">
            <a:off x="1442512" y="3428365"/>
            <a:ext cx="15275301" cy="2521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19"/>
              </a:lnSpc>
            </a:pPr>
            <a:r>
              <a:rPr lang="en-US" sz="7999" spc="343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Repitan: Busquen a otro discípulo de FAST y repitan los pasos que se acaban de mencionar.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406199" y="6121574"/>
            <a:ext cx="14024276" cy="25215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20"/>
              </a:lnSpc>
            </a:pPr>
            <a:r>
              <a:rPr lang="en-US" sz="8000" spc="344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Repete: Chèche yon lòt disip FAST epi repete etap nou sot mansyone yo.</a:t>
            </a:r>
          </a:p>
          <a:p>
            <a:pPr algn="l" marL="0" indent="0" lvl="0">
              <a:lnSpc>
                <a:spcPts val="632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7642" r="0" b="-80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575287" y="8997104"/>
            <a:ext cx="19438575" cy="1475284"/>
            <a:chOff x="0" y="0"/>
            <a:chExt cx="6671512" cy="50633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6671512" cy="506332"/>
            </a:xfrm>
            <a:custGeom>
              <a:avLst/>
              <a:gdLst/>
              <a:ahLst/>
              <a:cxnLst/>
              <a:rect r="r" b="b" t="t" l="l"/>
              <a:pathLst>
                <a:path h="506332" w="6671512">
                  <a:moveTo>
                    <a:pt x="0" y="0"/>
                  </a:moveTo>
                  <a:lnTo>
                    <a:pt x="6671512" y="0"/>
                  </a:lnTo>
                  <a:lnTo>
                    <a:pt x="6671512" y="506332"/>
                  </a:lnTo>
                  <a:lnTo>
                    <a:pt x="0" y="506332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name="Freeform 5" id="5"/>
          <p:cNvSpPr/>
          <p:nvPr/>
        </p:nvSpPr>
        <p:spPr>
          <a:xfrm flipH="false" flipV="false" rot="0">
            <a:off x="-575287" y="19050"/>
            <a:ext cx="18863287" cy="8978054"/>
          </a:xfrm>
          <a:custGeom>
            <a:avLst/>
            <a:gdLst/>
            <a:ahLst/>
            <a:cxnLst/>
            <a:rect r="r" b="b" t="t" l="l"/>
            <a:pathLst>
              <a:path h="8978054" w="18863287">
                <a:moveTo>
                  <a:pt x="0" y="0"/>
                </a:moveTo>
                <a:lnTo>
                  <a:pt x="18863287" y="0"/>
                </a:lnTo>
                <a:lnTo>
                  <a:pt x="18863287" y="8978054"/>
                </a:lnTo>
                <a:lnTo>
                  <a:pt x="0" y="89780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7602" t="-24996" r="0" b="-39781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0800000">
            <a:off x="12001521" y="-1315438"/>
            <a:ext cx="3037086" cy="2630876"/>
          </a:xfrm>
          <a:custGeom>
            <a:avLst/>
            <a:gdLst/>
            <a:ahLst/>
            <a:cxnLst/>
            <a:rect r="r" b="b" t="t" l="l"/>
            <a:pathLst>
              <a:path h="2630876" w="3037086">
                <a:moveTo>
                  <a:pt x="0" y="0"/>
                </a:moveTo>
                <a:lnTo>
                  <a:pt x="3037087" y="0"/>
                </a:lnTo>
                <a:lnTo>
                  <a:pt x="3037087" y="2630876"/>
                </a:lnTo>
                <a:lnTo>
                  <a:pt x="0" y="263087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>
            <a:grpSpLocks noChangeAspect="true"/>
          </p:cNvGrpSpPr>
          <p:nvPr/>
        </p:nvGrpSpPr>
        <p:grpSpPr>
          <a:xfrm rot="0">
            <a:off x="-73890" y="8133341"/>
            <a:ext cx="3032805" cy="2626409"/>
            <a:chOff x="0" y="0"/>
            <a:chExt cx="6350000" cy="54991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6350000" cy="5499100"/>
            </a:xfrm>
            <a:custGeom>
              <a:avLst/>
              <a:gdLst/>
              <a:ahLst/>
              <a:cxnLst/>
              <a:rect r="r" b="b" t="t" l="l"/>
              <a:pathLst>
                <a:path h="5499100" w="6350000">
                  <a:moveTo>
                    <a:pt x="0" y="5499100"/>
                  </a:moveTo>
                  <a:lnTo>
                    <a:pt x="3175000" y="0"/>
                  </a:lnTo>
                  <a:lnTo>
                    <a:pt x="6350000" y="5499100"/>
                  </a:lnTo>
                  <a:lnTo>
                    <a:pt x="0" y="5499100"/>
                  </a:lnTo>
                  <a:close/>
                </a:path>
              </a:pathLst>
            </a:custGeom>
            <a:solidFill>
              <a:srgbClr val="545454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901514" y="7756850"/>
            <a:ext cx="3466551" cy="3002899"/>
          </a:xfrm>
          <a:custGeom>
            <a:avLst/>
            <a:gdLst/>
            <a:ahLst/>
            <a:cxnLst/>
            <a:rect r="r" b="b" t="t" l="l"/>
            <a:pathLst>
              <a:path h="3002899" w="3466551">
                <a:moveTo>
                  <a:pt x="0" y="0"/>
                </a:moveTo>
                <a:lnTo>
                  <a:pt x="3466550" y="0"/>
                </a:lnTo>
                <a:lnTo>
                  <a:pt x="3466550" y="3002900"/>
                </a:lnTo>
                <a:lnTo>
                  <a:pt x="0" y="30029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6972386" y="9258300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2" y="0"/>
                </a:lnTo>
                <a:lnTo>
                  <a:pt x="928182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-8077" r="0" b="-4307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6052695" y="9329223"/>
            <a:ext cx="684045" cy="684045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sp>
        <p:nvSpPr>
          <p:cNvPr name="Freeform 14" id="14"/>
          <p:cNvSpPr/>
          <p:nvPr/>
        </p:nvSpPr>
        <p:spPr>
          <a:xfrm flipH="false" flipV="false" rot="0">
            <a:off x="13823266" y="9329223"/>
            <a:ext cx="1747219" cy="608358"/>
          </a:xfrm>
          <a:custGeom>
            <a:avLst/>
            <a:gdLst/>
            <a:ahLst/>
            <a:cxnLst/>
            <a:rect r="r" b="b" t="t" l="l"/>
            <a:pathLst>
              <a:path h="608358" w="1747219">
                <a:moveTo>
                  <a:pt x="0" y="0"/>
                </a:moveTo>
                <a:lnTo>
                  <a:pt x="1747219" y="0"/>
                </a:lnTo>
                <a:lnTo>
                  <a:pt x="1747219" y="608358"/>
                </a:lnTo>
                <a:lnTo>
                  <a:pt x="0" y="60835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17883" t="0" r="-17883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377477" y="974172"/>
            <a:ext cx="15193008" cy="2251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87"/>
              </a:lnSpc>
            </a:pPr>
            <a:r>
              <a:rPr lang="en-US" sz="7199" spc="-143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Multiply: You now leave my monthly meetings to start your own monthly meetings for your disciple-makers. 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028700" y="3492196"/>
            <a:ext cx="16671916" cy="37381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87"/>
              </a:lnSpc>
            </a:pPr>
            <a:r>
              <a:rPr lang="en-US" sz="7199" spc="309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Multipliquen: Ahora ustedes dejarán mis reuniones mensuales para iniciar sus propias reuniones mensuales para sus hacedores de discípulos.</a:t>
            </a:r>
          </a:p>
          <a:p>
            <a:pPr algn="l">
              <a:lnSpc>
                <a:spcPts val="6003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1747693" y="6788072"/>
            <a:ext cx="16540307" cy="29466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688"/>
              </a:lnSpc>
            </a:pPr>
            <a:r>
              <a:rPr lang="en-US" sz="7200" spc="309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Miltipliye: Kounye a, ou kite reyinyon m yo chak mwa yo pou w kòmanse pwòp reyinyon pa w yo chak mwa pou moun k ap fè disip ou yo.</a:t>
            </a:r>
          </a:p>
          <a:p>
            <a:pPr algn="l" marL="0" indent="0" lvl="0">
              <a:lnSpc>
                <a:spcPts val="5688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68941" y="-6958853"/>
            <a:ext cx="18825882" cy="24204706"/>
          </a:xfrm>
          <a:custGeom>
            <a:avLst/>
            <a:gdLst/>
            <a:ahLst/>
            <a:cxnLst/>
            <a:rect r="r" b="b" t="t" l="l"/>
            <a:pathLst>
              <a:path h="24204706" w="18825882">
                <a:moveTo>
                  <a:pt x="0" y="0"/>
                </a:moveTo>
                <a:lnTo>
                  <a:pt x="18825882" y="0"/>
                </a:lnTo>
                <a:lnTo>
                  <a:pt x="18825882" y="24204706"/>
                </a:lnTo>
                <a:lnTo>
                  <a:pt x="0" y="2420470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4141" t="0" r="-58655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042234" y="9269131"/>
            <a:ext cx="928183" cy="825892"/>
          </a:xfrm>
          <a:custGeom>
            <a:avLst/>
            <a:gdLst/>
            <a:ahLst/>
            <a:cxnLst/>
            <a:rect r="r" b="b" t="t" l="l"/>
            <a:pathLst>
              <a:path h="825892" w="928183">
                <a:moveTo>
                  <a:pt x="0" y="0"/>
                </a:moveTo>
                <a:lnTo>
                  <a:pt x="928183" y="0"/>
                </a:lnTo>
                <a:lnTo>
                  <a:pt x="928183" y="825892"/>
                </a:lnTo>
                <a:lnTo>
                  <a:pt x="0" y="82589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8077" r="0" b="-4307"/>
            </a:stretch>
          </a:blipFill>
        </p:spPr>
      </p:sp>
      <p:grpSp>
        <p:nvGrpSpPr>
          <p:cNvPr name="Group 4" id="4"/>
          <p:cNvGrpSpPr/>
          <p:nvPr/>
        </p:nvGrpSpPr>
        <p:grpSpPr>
          <a:xfrm rot="-1306419">
            <a:off x="11898415" y="9126558"/>
            <a:ext cx="11954739" cy="1355103"/>
            <a:chOff x="0" y="0"/>
            <a:chExt cx="4074624" cy="46187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074624" cy="461870"/>
            </a:xfrm>
            <a:custGeom>
              <a:avLst/>
              <a:gdLst/>
              <a:ahLst/>
              <a:cxnLst/>
              <a:rect r="r" b="b" t="t" l="l"/>
              <a:pathLst>
                <a:path h="461870" w="4074624">
                  <a:moveTo>
                    <a:pt x="0" y="0"/>
                  </a:moveTo>
                  <a:lnTo>
                    <a:pt x="4074624" y="0"/>
                  </a:lnTo>
                  <a:lnTo>
                    <a:pt x="4074624" y="461870"/>
                  </a:lnTo>
                  <a:lnTo>
                    <a:pt x="0" y="46187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28575"/>
              <a:ext cx="4074624" cy="490445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-1711651">
            <a:off x="-1833278" y="1949059"/>
            <a:ext cx="11954739" cy="88369"/>
            <a:chOff x="0" y="0"/>
            <a:chExt cx="4074624" cy="3012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074624" cy="30120"/>
            </a:xfrm>
            <a:custGeom>
              <a:avLst/>
              <a:gdLst/>
              <a:ahLst/>
              <a:cxnLst/>
              <a:rect r="r" b="b" t="t" l="l"/>
              <a:pathLst>
                <a:path h="30120" w="4074624">
                  <a:moveTo>
                    <a:pt x="0" y="0"/>
                  </a:moveTo>
                  <a:lnTo>
                    <a:pt x="4074624" y="0"/>
                  </a:lnTo>
                  <a:lnTo>
                    <a:pt x="4074624" y="30120"/>
                  </a:lnTo>
                  <a:lnTo>
                    <a:pt x="0" y="30120"/>
                  </a:lnTo>
                  <a:close/>
                </a:path>
              </a:pathLst>
            </a:custGeom>
            <a:solidFill>
              <a:srgbClr val="FBFF00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28575"/>
              <a:ext cx="4074624" cy="58695"/>
            </a:xfrm>
            <a:prstGeom prst="rect">
              <a:avLst/>
            </a:prstGeom>
          </p:spPr>
          <p:txBody>
            <a:bodyPr anchor="ctr" rtlCol="false" tIns="51955" lIns="51955" bIns="51955" rIns="51955"/>
            <a:lstStyle/>
            <a:p>
              <a:pPr algn="ctr">
                <a:lnSpc>
                  <a:spcPts val="2147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214683" y="2944020"/>
            <a:ext cx="1687626" cy="1053535"/>
            <a:chOff x="0" y="0"/>
            <a:chExt cx="2250168" cy="1404713"/>
          </a:xfrm>
        </p:grpSpPr>
        <p:grpSp>
          <p:nvGrpSpPr>
            <p:cNvPr name="Group 11" id="11"/>
            <p:cNvGrpSpPr/>
            <p:nvPr/>
          </p:nvGrpSpPr>
          <p:grpSpPr>
            <a:xfrm rot="0">
              <a:off x="0" y="0"/>
              <a:ext cx="936475" cy="1404713"/>
              <a:chOff x="0" y="0"/>
              <a:chExt cx="406400" cy="609600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67843"/>
                </a:srgbClr>
              </a:solidFill>
            </p:spPr>
          </p:sp>
          <p:sp>
            <p:nvSpPr>
              <p:cNvPr name="TextBox 13" id="13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4" id="14"/>
            <p:cNvGrpSpPr/>
            <p:nvPr/>
          </p:nvGrpSpPr>
          <p:grpSpPr>
            <a:xfrm rot="0">
              <a:off x="635414" y="0"/>
              <a:ext cx="936475" cy="1404713"/>
              <a:chOff x="0" y="0"/>
              <a:chExt cx="406400" cy="609600"/>
            </a:xfrm>
          </p:grpSpPr>
          <p:sp>
            <p:nvSpPr>
              <p:cNvPr name="Freeform 15" id="15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67843"/>
                </a:srgbClr>
              </a:solidFill>
            </p:spPr>
          </p:sp>
          <p:sp>
            <p:nvSpPr>
              <p:cNvPr name="TextBox 16" id="16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17" id="17"/>
            <p:cNvGrpSpPr/>
            <p:nvPr/>
          </p:nvGrpSpPr>
          <p:grpSpPr>
            <a:xfrm rot="0">
              <a:off x="1313693" y="0"/>
              <a:ext cx="936475" cy="1404713"/>
              <a:chOff x="0" y="0"/>
              <a:chExt cx="406400" cy="609600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17647"/>
                </a:srgbClr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grpSp>
        <p:nvGrpSpPr>
          <p:cNvPr name="Group 20" id="20"/>
          <p:cNvGrpSpPr/>
          <p:nvPr/>
        </p:nvGrpSpPr>
        <p:grpSpPr>
          <a:xfrm rot="0">
            <a:off x="5553244" y="0"/>
            <a:ext cx="1687626" cy="1053535"/>
            <a:chOff x="0" y="0"/>
            <a:chExt cx="2250168" cy="1404713"/>
          </a:xfrm>
        </p:grpSpPr>
        <p:grpSp>
          <p:nvGrpSpPr>
            <p:cNvPr name="Group 21" id="21"/>
            <p:cNvGrpSpPr/>
            <p:nvPr/>
          </p:nvGrpSpPr>
          <p:grpSpPr>
            <a:xfrm rot="0">
              <a:off x="0" y="0"/>
              <a:ext cx="936475" cy="1404713"/>
              <a:chOff x="0" y="0"/>
              <a:chExt cx="406400" cy="609600"/>
            </a:xfrm>
          </p:grpSpPr>
          <p:sp>
            <p:nvSpPr>
              <p:cNvPr name="Freeform 22" id="22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3" id="23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4" id="24"/>
            <p:cNvGrpSpPr/>
            <p:nvPr/>
          </p:nvGrpSpPr>
          <p:grpSpPr>
            <a:xfrm rot="0">
              <a:off x="635414" y="0"/>
              <a:ext cx="936475" cy="1404713"/>
              <a:chOff x="0" y="0"/>
              <a:chExt cx="406400" cy="609600"/>
            </a:xfrm>
          </p:grpSpPr>
          <p:sp>
            <p:nvSpPr>
              <p:cNvPr name="Freeform 25" id="25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6" id="26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  <p:grpSp>
          <p:nvGrpSpPr>
            <p:cNvPr name="Group 27" id="27"/>
            <p:cNvGrpSpPr/>
            <p:nvPr/>
          </p:nvGrpSpPr>
          <p:grpSpPr>
            <a:xfrm rot="0">
              <a:off x="1313693" y="0"/>
              <a:ext cx="936475" cy="1404713"/>
              <a:chOff x="0" y="0"/>
              <a:chExt cx="406400" cy="609600"/>
            </a:xfrm>
          </p:grpSpPr>
          <p:sp>
            <p:nvSpPr>
              <p:cNvPr name="Freeform 28" id="28"/>
              <p:cNvSpPr/>
              <p:nvPr/>
            </p:nvSpPr>
            <p:spPr>
              <a:xfrm flipH="false" flipV="false" rot="0">
                <a:off x="0" y="0"/>
                <a:ext cx="406400" cy="609600"/>
              </a:xfrm>
              <a:custGeom>
                <a:avLst/>
                <a:gdLst/>
                <a:ahLst/>
                <a:cxnLst/>
                <a:rect r="r" b="b" t="t" l="l"/>
                <a:pathLst>
                  <a:path h="609600" w="406400">
                    <a:moveTo>
                      <a:pt x="203200" y="0"/>
                    </a:moveTo>
                    <a:lnTo>
                      <a:pt x="0" y="0"/>
                    </a:lnTo>
                    <a:lnTo>
                      <a:pt x="203200" y="609600"/>
                    </a:lnTo>
                    <a:lnTo>
                      <a:pt x="406400" y="609600"/>
                    </a:lnTo>
                    <a:lnTo>
                      <a:pt x="203200" y="0"/>
                    </a:lnTo>
                    <a:close/>
                  </a:path>
                </a:pathLst>
              </a:custGeom>
              <a:solidFill>
                <a:srgbClr val="FFFFFF">
                  <a:alpha val="47843"/>
                </a:srgbClr>
              </a:solidFill>
            </p:spPr>
          </p:sp>
          <p:sp>
            <p:nvSpPr>
              <p:cNvPr name="TextBox 29" id="29"/>
              <p:cNvSpPr txBox="true"/>
              <p:nvPr/>
            </p:nvSpPr>
            <p:spPr>
              <a:xfrm>
                <a:off x="101600" y="-28575"/>
                <a:ext cx="203200" cy="63817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147"/>
                  </a:lnSpc>
                </a:pPr>
              </a:p>
            </p:txBody>
          </p:sp>
        </p:grpSp>
      </p:grpSp>
      <p:sp>
        <p:nvSpPr>
          <p:cNvPr name="TextBox 30" id="30"/>
          <p:cNvSpPr txBox="true"/>
          <p:nvPr/>
        </p:nvSpPr>
        <p:spPr>
          <a:xfrm rot="-1709689">
            <a:off x="3197497" y="910012"/>
            <a:ext cx="2400056" cy="6258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54"/>
              </a:lnSpc>
            </a:pPr>
            <a:r>
              <a:rPr lang="en-US" sz="3681" b="true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..................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11780292" y="9407531"/>
            <a:ext cx="2993500" cy="6186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86"/>
              </a:lnSpc>
              <a:spcBef>
                <a:spcPct val="0"/>
              </a:spcBef>
            </a:pPr>
            <a:r>
              <a:rPr lang="en-US" sz="3633" spc="-72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Rev. Scott Rainey </a:t>
            </a:r>
          </a:p>
        </p:txBody>
      </p:sp>
      <p:grpSp>
        <p:nvGrpSpPr>
          <p:cNvPr name="Group 32" id="32"/>
          <p:cNvGrpSpPr/>
          <p:nvPr/>
        </p:nvGrpSpPr>
        <p:grpSpPr>
          <a:xfrm rot="0">
            <a:off x="13129972" y="9918639"/>
            <a:ext cx="107563" cy="107563"/>
            <a:chOff x="0" y="0"/>
            <a:chExt cx="812800" cy="8128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4" id="3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35" id="35"/>
          <p:cNvGrpSpPr/>
          <p:nvPr/>
        </p:nvGrpSpPr>
        <p:grpSpPr>
          <a:xfrm rot="0">
            <a:off x="13277043" y="9918639"/>
            <a:ext cx="107563" cy="107563"/>
            <a:chOff x="0" y="0"/>
            <a:chExt cx="812800" cy="812800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37" id="37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38" id="38"/>
          <p:cNvGrpSpPr/>
          <p:nvPr/>
        </p:nvGrpSpPr>
        <p:grpSpPr>
          <a:xfrm rot="0">
            <a:off x="13424755" y="9918639"/>
            <a:ext cx="107563" cy="107563"/>
            <a:chOff x="0" y="0"/>
            <a:chExt cx="812800" cy="8128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489">
                    <a:alpha val="100000"/>
                  </a:srgbClr>
                </a:gs>
                <a:gs pos="100000">
                  <a:srgbClr val="DBB34C">
                    <a:alpha val="100000"/>
                  </a:srgbClr>
                </a:gs>
              </a:gsLst>
              <a:lin ang="0"/>
            </a:gradFill>
          </p:spPr>
        </p:sp>
        <p:sp>
          <p:nvSpPr>
            <p:cNvPr name="TextBox 40" id="4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41" id="41"/>
          <p:cNvGrpSpPr/>
          <p:nvPr/>
        </p:nvGrpSpPr>
        <p:grpSpPr>
          <a:xfrm rot="0">
            <a:off x="3067054" y="9340055"/>
            <a:ext cx="684045" cy="684045"/>
            <a:chOff x="0" y="0"/>
            <a:chExt cx="812800" cy="8128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true">
              <a:gsLst>
                <a:gs pos="0">
                  <a:srgbClr val="FFEDB2">
                    <a:alpha val="100000"/>
                  </a:srgbClr>
                </a:gs>
                <a:gs pos="100000">
                  <a:srgbClr val="FFD770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name="TextBox 43" id="4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32723" lIns="32723" bIns="32723" rIns="32723"/>
            <a:lstStyle/>
            <a:p>
              <a:pPr algn="ctr">
                <a:lnSpc>
                  <a:spcPts val="1713"/>
                </a:lnSpc>
              </a:pPr>
            </a:p>
          </p:txBody>
        </p:sp>
      </p:grpSp>
      <p:grpSp>
        <p:nvGrpSpPr>
          <p:cNvPr name="Group 44" id="44"/>
          <p:cNvGrpSpPr/>
          <p:nvPr/>
        </p:nvGrpSpPr>
        <p:grpSpPr>
          <a:xfrm rot="0">
            <a:off x="14558812" y="5646951"/>
            <a:ext cx="3729188" cy="4756947"/>
            <a:chOff x="0" y="0"/>
            <a:chExt cx="4972250" cy="6342596"/>
          </a:xfrm>
        </p:grpSpPr>
        <p:grpSp>
          <p:nvGrpSpPr>
            <p:cNvPr name="Group 45" id="45"/>
            <p:cNvGrpSpPr/>
            <p:nvPr/>
          </p:nvGrpSpPr>
          <p:grpSpPr>
            <a:xfrm rot="0">
              <a:off x="710563" y="1273765"/>
              <a:ext cx="3481233" cy="4808705"/>
              <a:chOff x="0" y="0"/>
              <a:chExt cx="660400" cy="912225"/>
            </a:xfrm>
          </p:grpSpPr>
          <p:sp>
            <p:nvSpPr>
              <p:cNvPr name="Freeform 46" id="46"/>
              <p:cNvSpPr/>
              <p:nvPr/>
            </p:nvSpPr>
            <p:spPr>
              <a:xfrm flipH="false" flipV="false" rot="0">
                <a:off x="0" y="0"/>
                <a:ext cx="660400" cy="912225"/>
              </a:xfrm>
              <a:custGeom>
                <a:avLst/>
                <a:gdLst/>
                <a:ahLst/>
                <a:cxnLst/>
                <a:rect r="r" b="b" t="t" l="l"/>
                <a:pathLst>
                  <a:path h="912225" w="660400">
                    <a:moveTo>
                      <a:pt x="220252" y="19070"/>
                    </a:moveTo>
                    <a:cubicBezTo>
                      <a:pt x="254000" y="7556"/>
                      <a:pt x="292600" y="0"/>
                      <a:pt x="330378" y="0"/>
                    </a:cubicBezTo>
                    <a:cubicBezTo>
                      <a:pt x="368157" y="0"/>
                      <a:pt x="404509" y="6476"/>
                      <a:pt x="438009" y="17990"/>
                    </a:cubicBezTo>
                    <a:cubicBezTo>
                      <a:pt x="438723" y="18350"/>
                      <a:pt x="439435" y="18350"/>
                      <a:pt x="440148" y="18710"/>
                    </a:cubicBezTo>
                    <a:cubicBezTo>
                      <a:pt x="565955" y="64765"/>
                      <a:pt x="658618" y="186379"/>
                      <a:pt x="660400" y="330711"/>
                    </a:cubicBezTo>
                    <a:lnTo>
                      <a:pt x="660400" y="912225"/>
                    </a:lnTo>
                    <a:lnTo>
                      <a:pt x="0" y="912225"/>
                    </a:lnTo>
                    <a:lnTo>
                      <a:pt x="0" y="331142"/>
                    </a:lnTo>
                    <a:cubicBezTo>
                      <a:pt x="1782" y="185660"/>
                      <a:pt x="93019" y="64045"/>
                      <a:pt x="220252" y="19070"/>
                    </a:cubicBezTo>
                    <a:close/>
                  </a:path>
                </a:pathLst>
              </a:custGeom>
              <a:gradFill rotWithShape="true">
                <a:gsLst>
                  <a:gs pos="0">
                    <a:srgbClr val="FFE489">
                      <a:alpha val="100000"/>
                    </a:srgbClr>
                  </a:gs>
                  <a:gs pos="100000">
                    <a:srgbClr val="DBB34C">
                      <a:alpha val="100000"/>
                    </a:srgbClr>
                  </a:gs>
                </a:gsLst>
                <a:lin ang="0"/>
              </a:gradFill>
            </p:spPr>
          </p:sp>
          <p:sp>
            <p:nvSpPr>
              <p:cNvPr name="TextBox 47" id="47"/>
              <p:cNvSpPr txBox="true"/>
              <p:nvPr/>
            </p:nvSpPr>
            <p:spPr>
              <a:xfrm>
                <a:off x="0" y="79375"/>
                <a:ext cx="660400" cy="832850"/>
              </a:xfrm>
              <a:prstGeom prst="rect">
                <a:avLst/>
              </a:prstGeom>
            </p:spPr>
            <p:txBody>
              <a:bodyPr anchor="ctr" rtlCol="false" tIns="32723" lIns="32723" bIns="32723" rIns="32723"/>
              <a:lstStyle/>
              <a:p>
                <a:pPr algn="ctr">
                  <a:lnSpc>
                    <a:spcPts val="1984"/>
                  </a:lnSpc>
                </a:pPr>
              </a:p>
            </p:txBody>
          </p:sp>
        </p:grpSp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4972250" cy="6342596"/>
            </a:xfrm>
            <a:custGeom>
              <a:avLst/>
              <a:gdLst/>
              <a:ahLst/>
              <a:cxnLst/>
              <a:rect r="r" b="b" t="t" l="l"/>
              <a:pathLst>
                <a:path h="6342596" w="4972250">
                  <a:moveTo>
                    <a:pt x="0" y="0"/>
                  </a:moveTo>
                  <a:lnTo>
                    <a:pt x="4972250" y="0"/>
                  </a:lnTo>
                  <a:lnTo>
                    <a:pt x="4972250" y="6342596"/>
                  </a:lnTo>
                  <a:lnTo>
                    <a:pt x="0" y="634259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434" t="0" r="-67645" b="0"/>
              </a:stretch>
            </a:blipFill>
          </p:spPr>
        </p:sp>
      </p:grpSp>
      <p:sp>
        <p:nvSpPr>
          <p:cNvPr name="TextBox 49" id="49"/>
          <p:cNvSpPr txBox="true"/>
          <p:nvPr/>
        </p:nvSpPr>
        <p:spPr>
          <a:xfrm rot="0">
            <a:off x="6232494" y="2825632"/>
            <a:ext cx="6368684" cy="1367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479"/>
              </a:lnSpc>
            </a:pPr>
            <a:r>
              <a:rPr lang="en-US" sz="11998" spc="-239">
                <a:solidFill>
                  <a:srgbClr val="545454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THANK YOU.</a:t>
            </a:r>
          </a:p>
        </p:txBody>
      </p:sp>
      <p:sp>
        <p:nvSpPr>
          <p:cNvPr name="TextBox 50" id="50"/>
          <p:cNvSpPr txBox="true"/>
          <p:nvPr/>
        </p:nvSpPr>
        <p:spPr>
          <a:xfrm rot="0">
            <a:off x="6747210" y="4832734"/>
            <a:ext cx="4793580" cy="13677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479"/>
              </a:lnSpc>
            </a:pPr>
            <a:r>
              <a:rPr lang="en-US" sz="11999" spc="515">
                <a:solidFill>
                  <a:srgbClr val="004AAD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GRACIAS.</a:t>
            </a:r>
          </a:p>
        </p:txBody>
      </p:sp>
      <p:sp>
        <p:nvSpPr>
          <p:cNvPr name="TextBox 51" id="51"/>
          <p:cNvSpPr txBox="true"/>
          <p:nvPr/>
        </p:nvSpPr>
        <p:spPr>
          <a:xfrm rot="0">
            <a:off x="7240870" y="6657673"/>
            <a:ext cx="11294918" cy="13677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479"/>
              </a:lnSpc>
            </a:pPr>
            <a:r>
              <a:rPr lang="en-US" sz="11999" spc="515">
                <a:solidFill>
                  <a:srgbClr val="000000"/>
                </a:solidFill>
                <a:latin typeface="Bebas Neue Cyrillic"/>
                <a:ea typeface="Bebas Neue Cyrillic"/>
                <a:cs typeface="Bebas Neue Cyrillic"/>
                <a:sym typeface="Bebas Neue Cyrillic"/>
              </a:rPr>
              <a:t>méSSI.</a:t>
            </a:r>
          </a:p>
        </p:txBody>
      </p:sp>
      <p:sp>
        <p:nvSpPr>
          <p:cNvPr name="Freeform 52" id="52"/>
          <p:cNvSpPr/>
          <p:nvPr/>
        </p:nvSpPr>
        <p:spPr>
          <a:xfrm flipH="false" flipV="false" rot="0">
            <a:off x="1028700" y="9458032"/>
            <a:ext cx="1747219" cy="448091"/>
          </a:xfrm>
          <a:custGeom>
            <a:avLst/>
            <a:gdLst/>
            <a:ahLst/>
            <a:cxnLst/>
            <a:rect r="r" b="b" t="t" l="l"/>
            <a:pathLst>
              <a:path h="448091" w="1747219">
                <a:moveTo>
                  <a:pt x="0" y="0"/>
                </a:moveTo>
                <a:lnTo>
                  <a:pt x="1747219" y="0"/>
                </a:lnTo>
                <a:lnTo>
                  <a:pt x="1747219" y="448091"/>
                </a:lnTo>
                <a:lnTo>
                  <a:pt x="0" y="44809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DAGGiLAhBPE</dc:identifier>
  <dcterms:modified xsi:type="dcterms:W3CDTF">2011-08-01T06:04:30Z</dcterms:modified>
  <cp:revision>1</cp:revision>
  <dc:title>Presentación Mentoreo I 01 jun 24</dc:title>
</cp:coreProperties>
</file>