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79" r:id="rId3"/>
    <p:sldId id="282" r:id="rId4"/>
    <p:sldId id="283" r:id="rId5"/>
    <p:sldId id="280" r:id="rId6"/>
    <p:sldId id="281" r:id="rId7"/>
    <p:sldId id="284" r:id="rId8"/>
    <p:sldId id="285" r:id="rId9"/>
    <p:sldId id="315" r:id="rId10"/>
    <p:sldId id="286" r:id="rId11"/>
    <p:sldId id="287" r:id="rId12"/>
    <p:sldId id="288" r:id="rId13"/>
    <p:sldId id="289" r:id="rId14"/>
    <p:sldId id="290" r:id="rId15"/>
    <p:sldId id="291" r:id="rId16"/>
    <p:sldId id="292" r:id="rId17"/>
    <p:sldId id="293" r:id="rId18"/>
    <p:sldId id="278" r:id="rId19"/>
    <p:sldId id="294" r:id="rId20"/>
    <p:sldId id="297" r:id="rId21"/>
    <p:sldId id="295" r:id="rId22"/>
    <p:sldId id="296" r:id="rId23"/>
    <p:sldId id="298" r:id="rId24"/>
    <p:sldId id="300" r:id="rId25"/>
    <p:sldId id="301" r:id="rId26"/>
    <p:sldId id="299" r:id="rId27"/>
    <p:sldId id="302" r:id="rId28"/>
    <p:sldId id="304" r:id="rId29"/>
    <p:sldId id="305" r:id="rId30"/>
    <p:sldId id="306" r:id="rId31"/>
    <p:sldId id="303" r:id="rId32"/>
    <p:sldId id="308" r:id="rId33"/>
    <p:sldId id="311" r:id="rId34"/>
    <p:sldId id="310" r:id="rId35"/>
    <p:sldId id="309" r:id="rId36"/>
    <p:sldId id="312" r:id="rId37"/>
    <p:sldId id="313" r:id="rId38"/>
    <p:sldId id="314" r:id="rId39"/>
    <p:sldId id="277" r:id="rId40"/>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90836" autoAdjust="0"/>
  </p:normalViewPr>
  <p:slideViewPr>
    <p:cSldViewPr snapToGrid="0" snapToObjects="1">
      <p:cViewPr varScale="1">
        <p:scale>
          <a:sx n="35" d="100"/>
          <a:sy n="35" d="100"/>
        </p:scale>
        <p:origin x="24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26" name="Shape 126"/>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106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14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33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707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665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547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3418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303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88721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62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10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6067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990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19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158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02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516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61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61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539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1133342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815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75847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037247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292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sz="2500" kern="1200" dirty="0">
              <a:solidFill>
                <a:schemeClr val="tx1"/>
              </a:solidFill>
            </a:endParaRPr>
          </a:p>
        </p:txBody>
      </p:sp>
    </p:spTree>
    <p:extLst>
      <p:ext uri="{BB962C8B-B14F-4D97-AF65-F5344CB8AC3E}">
        <p14:creationId xmlns:p14="http://schemas.microsoft.com/office/powerpoint/2010/main" val="411171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41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66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767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056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109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baseline="0" dirty="0"/>
          </a:p>
        </p:txBody>
      </p:sp>
    </p:spTree>
    <p:extLst>
      <p:ext uri="{BB962C8B-B14F-4D97-AF65-F5344CB8AC3E}">
        <p14:creationId xmlns:p14="http://schemas.microsoft.com/office/powerpoint/2010/main" val="2327044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760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80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971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414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28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67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37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5BCFF4B-5076-4BB8-816E-5DB7C8B5BD16}" type="datetimeFigureOut">
              <a:rPr lang="en-CA" smtClean="0">
                <a:solidFill>
                  <a:srgbClr val="464653"/>
                </a:solidFill>
              </a:rPr>
              <a:pPr/>
              <a:t>2021-08-25</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a:xfrm>
            <a:off x="11946001" y="13081000"/>
            <a:ext cx="479298" cy="471924"/>
          </a:xfrm>
        </p:spPr>
        <p:txBody>
          <a:bodyPr/>
          <a:lstStyle/>
          <a:p>
            <a:fld id="{DF238136-43D4-4093-9804-4C12D56F409B}"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1219200" y="2438400"/>
            <a:ext cx="21945600" cy="98755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5293095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p:fade/>
  </p:transition>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5"/>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9"/>
          <a:stretch>
            <a:fillRect/>
          </a:stretch>
        </p:blipFill>
        <p:spPr>
          <a:xfrm>
            <a:off x="9583165" y="6915707"/>
            <a:ext cx="5217670" cy="1203685"/>
          </a:xfrm>
          <a:prstGeom prst="rect">
            <a:avLst/>
          </a:prstGeom>
          <a:ln w="12700">
            <a:miter lim="400000"/>
          </a:ln>
        </p:spPr>
      </p:pic>
      <p:sp>
        <p:nvSpPr>
          <p:cNvPr id="137" name="A…"/>
          <p:cNvSpPr txBox="1"/>
          <p:nvPr/>
        </p:nvSpPr>
        <p:spPr>
          <a:xfrm>
            <a:off x="8372846" y="2292328"/>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cstate="print">
            <a:extLst>
              <a:ext uri="{28A0092B-C50C-407E-A947-70E740481C1C}">
                <a14:useLocalDpi xmlns:a14="http://schemas.microsoft.com/office/drawing/2010/main" val="0"/>
              </a:ext>
            </a:extLst>
          </a:blip>
          <a:srcRect l="3324" r="3324"/>
          <a:stretch>
            <a:fillRect/>
          </a:stretch>
        </p:blipFill>
        <p:spPr>
          <a:xfrm>
            <a:off x="12192000" y="4306824"/>
            <a:ext cx="9776640" cy="698195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4205224"/>
            <a:ext cx="10198100" cy="7083552"/>
          </a:xfrm>
        </p:spPr>
        <p:txBody>
          <a:bodyPr>
            <a:normAutofit/>
          </a:bodyPr>
          <a:lstStyle/>
          <a:p>
            <a:pPr marL="0" indent="0">
              <a:buNone/>
            </a:pPr>
            <a:r>
              <a:rPr lang="en-CA" b="1" dirty="0">
                <a:solidFill>
                  <a:schemeClr val="bg1"/>
                </a:solidFill>
              </a:rPr>
              <a:t>Pray for the Holy Spirit to </a:t>
            </a:r>
            <a:r>
              <a:rPr lang="en-CA" b="1" u="sng" dirty="0">
                <a:solidFill>
                  <a:schemeClr val="bg1"/>
                </a:solidFill>
              </a:rPr>
              <a:t>Illuminate</a:t>
            </a:r>
            <a:r>
              <a:rPr lang="en-CA" b="1" dirty="0">
                <a:solidFill>
                  <a:schemeClr val="bg1"/>
                </a:solidFill>
              </a:rPr>
              <a:t> people</a:t>
            </a:r>
          </a:p>
          <a:p>
            <a:pPr marL="0" indent="0">
              <a:buNone/>
            </a:pPr>
            <a:r>
              <a:rPr lang="en-CA" dirty="0">
                <a:solidFill>
                  <a:schemeClr val="bg1"/>
                </a:solidFill>
              </a:rPr>
              <a:t>Ephesians 1:17-19a: I keep asking that the God of our Lord Jesus Christ, the glorious Father, may give you the Spirit of wisdom and revelation, so that you may know him better. I pray that the eyes of your heart may be enlightened in order that you may know the hope to which he has called you, the riches of his glorious inheritance in his holy people, and his incomparably great power for us who believe.</a:t>
            </a:r>
          </a:p>
        </p:txBody>
      </p:sp>
    </p:spTree>
    <p:extLst>
      <p:ext uri="{BB962C8B-B14F-4D97-AF65-F5344CB8AC3E}">
        <p14:creationId xmlns:p14="http://schemas.microsoft.com/office/powerpoint/2010/main" val="57116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425685" y="4306824"/>
            <a:ext cx="9309269" cy="698195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4205224"/>
            <a:ext cx="10198100" cy="7083552"/>
          </a:xfrm>
        </p:spPr>
        <p:txBody>
          <a:bodyPr>
            <a:normAutofit/>
          </a:bodyPr>
          <a:lstStyle/>
          <a:p>
            <a:pPr marL="0" indent="0">
              <a:buNone/>
            </a:pPr>
            <a:r>
              <a:rPr lang="en-CA" b="1" dirty="0">
                <a:solidFill>
                  <a:schemeClr val="bg1"/>
                </a:solidFill>
              </a:rPr>
              <a:t>Pray for </a:t>
            </a:r>
            <a:r>
              <a:rPr lang="en-CA" b="1" u="sng" dirty="0">
                <a:solidFill>
                  <a:schemeClr val="bg1"/>
                </a:solidFill>
              </a:rPr>
              <a:t>Doors to Be Opened </a:t>
            </a:r>
            <a:r>
              <a:rPr lang="en-CA" b="1" dirty="0">
                <a:solidFill>
                  <a:schemeClr val="bg1"/>
                </a:solidFill>
              </a:rPr>
              <a:t>in your relationships with people.</a:t>
            </a:r>
          </a:p>
          <a:p>
            <a:pPr marL="0" indent="0">
              <a:buNone/>
            </a:pPr>
            <a:r>
              <a:rPr lang="en-CA" dirty="0">
                <a:solidFill>
                  <a:schemeClr val="bg1"/>
                </a:solidFill>
              </a:rPr>
              <a:t>Colossians 4:3: “And pray for us, too, that God may open a door for our message, so that we may proclaim the mystery of Christ, for which I am in chains.” </a:t>
            </a:r>
          </a:p>
        </p:txBody>
      </p:sp>
    </p:spTree>
    <p:extLst>
      <p:ext uri="{BB962C8B-B14F-4D97-AF65-F5344CB8AC3E}">
        <p14:creationId xmlns:p14="http://schemas.microsoft.com/office/powerpoint/2010/main" val="3806871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3436689" y="4306824"/>
            <a:ext cx="7287261" cy="698195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4205224"/>
            <a:ext cx="10198100" cy="7083552"/>
          </a:xfrm>
        </p:spPr>
        <p:txBody>
          <a:bodyPr>
            <a:normAutofit/>
          </a:bodyPr>
          <a:lstStyle/>
          <a:p>
            <a:pPr marL="0" indent="0">
              <a:buNone/>
            </a:pPr>
            <a:r>
              <a:rPr lang="en-US" b="1" dirty="0">
                <a:solidFill>
                  <a:schemeClr val="bg1"/>
                </a:solidFill>
              </a:rPr>
              <a:t>Pray for </a:t>
            </a:r>
            <a:r>
              <a:rPr lang="en-US" b="1" u="sng" dirty="0">
                <a:solidFill>
                  <a:schemeClr val="bg1"/>
                </a:solidFill>
              </a:rPr>
              <a:t>Courage to Speak </a:t>
            </a:r>
            <a:r>
              <a:rPr lang="en-US" b="1" dirty="0">
                <a:solidFill>
                  <a:schemeClr val="bg1"/>
                </a:solidFill>
              </a:rPr>
              <a:t>when appropriate.</a:t>
            </a:r>
          </a:p>
          <a:p>
            <a:pPr marL="0" indent="0">
              <a:buNone/>
            </a:pPr>
            <a:r>
              <a:rPr lang="en-US" dirty="0">
                <a:solidFill>
                  <a:schemeClr val="bg1"/>
                </a:solidFill>
              </a:rPr>
              <a:t>Colossians 4:3: “And pray for us, too, that God may open a door for our message, so that we may proclaim the mystery of Christ, for which I am in chains.” </a:t>
            </a:r>
          </a:p>
          <a:p>
            <a:pPr marL="0" indent="0">
              <a:buNone/>
            </a:pPr>
            <a:endParaRPr lang="en-US" b="1" dirty="0">
              <a:solidFill>
                <a:schemeClr val="bg1"/>
              </a:solidFill>
            </a:endParaRPr>
          </a:p>
        </p:txBody>
      </p:sp>
    </p:spTree>
    <p:extLst>
      <p:ext uri="{BB962C8B-B14F-4D97-AF65-F5344CB8AC3E}">
        <p14:creationId xmlns:p14="http://schemas.microsoft.com/office/powerpoint/2010/main" val="163557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1887200" y="4306824"/>
            <a:ext cx="10464752" cy="6981952"/>
          </a:xfrm>
          <a:prstGeom prst="rect">
            <a:avLst/>
          </a:prstGeo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4205224"/>
            <a:ext cx="10198100" cy="7083552"/>
          </a:xfrm>
        </p:spPr>
        <p:txBody>
          <a:bodyPr>
            <a:normAutofit/>
          </a:bodyPr>
          <a:lstStyle/>
          <a:p>
            <a:pPr marL="0" indent="0">
              <a:buNone/>
            </a:pPr>
            <a:r>
              <a:rPr lang="en-US" b="1" dirty="0">
                <a:solidFill>
                  <a:schemeClr val="bg1"/>
                </a:solidFill>
              </a:rPr>
              <a:t>Pray for </a:t>
            </a:r>
            <a:r>
              <a:rPr lang="en-US" b="1" u="sng" dirty="0">
                <a:solidFill>
                  <a:schemeClr val="bg1"/>
                </a:solidFill>
              </a:rPr>
              <a:t>Clarity of Words </a:t>
            </a:r>
            <a:r>
              <a:rPr lang="en-US" b="1" dirty="0">
                <a:solidFill>
                  <a:schemeClr val="bg1"/>
                </a:solidFill>
              </a:rPr>
              <a:t>to speak when asked.</a:t>
            </a:r>
          </a:p>
          <a:p>
            <a:pPr marL="0" indent="0">
              <a:buNone/>
            </a:pPr>
            <a:r>
              <a:rPr lang="en-US" dirty="0">
                <a:solidFill>
                  <a:schemeClr val="bg1"/>
                </a:solidFill>
              </a:rPr>
              <a:t>1 Peter 3:15: “Always be prepared to give an answer to everyone who asks you to give the reason for the hope that you have.” </a:t>
            </a:r>
          </a:p>
          <a:p>
            <a:pPr marL="0" indent="0">
              <a:buNone/>
            </a:pPr>
            <a:endParaRPr lang="en-US" b="1" dirty="0">
              <a:solidFill>
                <a:schemeClr val="bg1"/>
              </a:solidFill>
            </a:endParaRPr>
          </a:p>
        </p:txBody>
      </p:sp>
    </p:spTree>
    <p:extLst>
      <p:ext uri="{BB962C8B-B14F-4D97-AF65-F5344CB8AC3E}">
        <p14:creationId xmlns:p14="http://schemas.microsoft.com/office/powerpoint/2010/main" val="469745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192000" y="4538920"/>
            <a:ext cx="9776640" cy="6517760"/>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4062319"/>
            <a:ext cx="10198100" cy="7470961"/>
          </a:xfrm>
        </p:spPr>
        <p:txBody>
          <a:bodyPr>
            <a:normAutofit fontScale="92500" lnSpcReduction="20000"/>
          </a:bodyPr>
          <a:lstStyle/>
          <a:p>
            <a:pPr marL="0" indent="0">
              <a:buNone/>
            </a:pPr>
            <a:r>
              <a:rPr lang="en-US" b="1" dirty="0">
                <a:solidFill>
                  <a:schemeClr val="bg1"/>
                </a:solidFill>
              </a:rPr>
              <a:t>Pray for an </a:t>
            </a:r>
            <a:r>
              <a:rPr lang="en-US" b="1" u="sng" dirty="0">
                <a:solidFill>
                  <a:schemeClr val="bg1"/>
                </a:solidFill>
              </a:rPr>
              <a:t>Increase in Love</a:t>
            </a:r>
            <a:r>
              <a:rPr lang="en-US" b="1" dirty="0">
                <a:solidFill>
                  <a:schemeClr val="bg1"/>
                </a:solidFill>
              </a:rPr>
              <a:t>:</a:t>
            </a:r>
          </a:p>
          <a:p>
            <a:pPr marL="0" indent="0">
              <a:buNone/>
            </a:pPr>
            <a:r>
              <a:rPr lang="en-US" dirty="0">
                <a:solidFill>
                  <a:schemeClr val="bg1"/>
                </a:solidFill>
              </a:rPr>
              <a:t>Ephesians 3:16-19: I pray that out of his glorious riches the Father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a:t>
            </a:r>
          </a:p>
          <a:p>
            <a:pPr marL="0" indent="0">
              <a:buNone/>
            </a:pPr>
            <a:r>
              <a:rPr lang="en-US" dirty="0">
                <a:solidFill>
                  <a:schemeClr val="bg1"/>
                </a:solidFill>
              </a:rPr>
              <a:t>“I pray that _______ may grasp how wide and long and high and deep is the love of Christ. I pray that I might love them as Jesus loves them.”</a:t>
            </a:r>
          </a:p>
        </p:txBody>
      </p:sp>
    </p:spTree>
    <p:extLst>
      <p:ext uri="{BB962C8B-B14F-4D97-AF65-F5344CB8AC3E}">
        <p14:creationId xmlns:p14="http://schemas.microsoft.com/office/powerpoint/2010/main" val="74399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498600"/>
            <a:ext cx="21005800" cy="2286000"/>
          </a:xfrm>
        </p:spPr>
        <p:txBody>
          <a:bodyPr/>
          <a:lstStyle/>
          <a:p>
            <a:r>
              <a:rPr lang="en-US" dirty="0">
                <a:solidFill>
                  <a:schemeClr val="bg1"/>
                </a:solidFill>
              </a:rPr>
              <a:t>Breakout Room - Discussion</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a:bodyPr>
          <a:lstStyle/>
          <a:p>
            <a:r>
              <a:rPr lang="en-US" dirty="0">
                <a:solidFill>
                  <a:schemeClr val="bg1"/>
                </a:solidFill>
              </a:rPr>
              <a:t>Who prayed for you to become a follower of Jesus? How do you feel about that person today?</a:t>
            </a:r>
          </a:p>
          <a:p>
            <a:r>
              <a:rPr lang="en-US" dirty="0">
                <a:solidFill>
                  <a:schemeClr val="bg1"/>
                </a:solidFill>
              </a:rPr>
              <a:t>Who are three people you know who are not following Jesus yet? How can you pray for them? What would you ask God to do in their lives?</a:t>
            </a:r>
          </a:p>
          <a:p>
            <a:r>
              <a:rPr lang="en-US" dirty="0">
                <a:solidFill>
                  <a:schemeClr val="bg1"/>
                </a:solidFill>
              </a:rPr>
              <a:t>Take time in the breakout room to pray for one another. Ask God to increase your love for the people you know who are not followers of Jesus.</a:t>
            </a:r>
          </a:p>
        </p:txBody>
      </p:sp>
    </p:spTree>
    <p:extLst>
      <p:ext uri="{BB962C8B-B14F-4D97-AF65-F5344CB8AC3E}">
        <p14:creationId xmlns:p14="http://schemas.microsoft.com/office/powerpoint/2010/main" val="96427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5"/>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9"/>
          <a:stretch>
            <a:fillRect/>
          </a:stretch>
        </p:blipFill>
        <p:spPr>
          <a:xfrm>
            <a:off x="9583165" y="6915707"/>
            <a:ext cx="5217670" cy="1203685"/>
          </a:xfrm>
          <a:prstGeom prst="rect">
            <a:avLst/>
          </a:prstGeom>
          <a:ln w="12700">
            <a:miter lim="400000"/>
          </a:ln>
        </p:spPr>
      </p:pic>
      <p:sp>
        <p:nvSpPr>
          <p:cNvPr id="137" name="A…"/>
          <p:cNvSpPr txBox="1"/>
          <p:nvPr/>
        </p:nvSpPr>
        <p:spPr>
          <a:xfrm>
            <a:off x="8372846" y="2292328"/>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Tree>
    <p:extLst>
      <p:ext uri="{BB962C8B-B14F-4D97-AF65-F5344CB8AC3E}">
        <p14:creationId xmlns:p14="http://schemas.microsoft.com/office/powerpoint/2010/main" val="5721308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4F5F5"/>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 IS OUR PART </a:t>
            </a:r>
            <a:r>
              <a:rPr lang="en-US" sz="5400" dirty="0"/>
              <a:t>O</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4F5F5"/>
              </a:solidFill>
              <a:effectLst/>
              <a:uLnTx/>
              <a:uFillTx/>
              <a:latin typeface="Brandon Grotesque Regular"/>
              <a:sym typeface="Brandon Grotesque Regular"/>
            </a:endParaRP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39873963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1704388"/>
            <a:ext cx="21005800" cy="10464166"/>
          </a:xfrm>
        </p:spPr>
        <p:txBody>
          <a:bodyPr>
            <a:normAutofit/>
          </a:bodyPr>
          <a:lstStyle/>
          <a:p>
            <a:pPr marL="0" indent="0">
              <a:buNone/>
            </a:pPr>
            <a:r>
              <a:rPr lang="en-US" sz="5400" dirty="0">
                <a:solidFill>
                  <a:schemeClr val="bg1"/>
                </a:solidFill>
              </a:rPr>
              <a:t>Romans 10:14-15 NLT</a:t>
            </a:r>
          </a:p>
          <a:p>
            <a:pPr marL="0" indent="0">
              <a:buNone/>
            </a:pPr>
            <a:r>
              <a:rPr lang="en-US" sz="5400" dirty="0">
                <a:solidFill>
                  <a:schemeClr val="bg1"/>
                </a:solidFill>
              </a:rPr>
              <a:t>14 But how can they call on him to save them unless they believe in him? And how can they believe in him if they have never heard about him? And how can they hear about him unless someone tells them? 15 And how will anyone go and tell them without being sent? That is why the Scriptures say, “How beautiful are the feet of messengers who bring good news!”</a:t>
            </a:r>
          </a:p>
        </p:txBody>
      </p:sp>
    </p:spTree>
    <p:extLst>
      <p:ext uri="{BB962C8B-B14F-4D97-AF65-F5344CB8AC3E}">
        <p14:creationId xmlns:p14="http://schemas.microsoft.com/office/powerpoint/2010/main" val="27054466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275663"/>
            <a:ext cx="21005800" cy="2286000"/>
          </a:xfrm>
        </p:spPr>
        <p:txBody>
          <a:bodyPr/>
          <a:lstStyle/>
          <a:p>
            <a:r>
              <a:rPr lang="en-US" dirty="0">
                <a:solidFill>
                  <a:schemeClr val="bg1"/>
                </a:solidFill>
              </a:rPr>
              <a:t>Personal Stories</a:t>
            </a: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461" y="3147218"/>
            <a:ext cx="12485077" cy="9298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9721448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4"/>
          <a:stretch>
            <a:fillRect/>
          </a:stretch>
        </p:blipFill>
        <p:spPr>
          <a:xfrm>
            <a:off x="16032153" y="-662214"/>
            <a:ext cx="7672039" cy="15294428"/>
          </a:xfrm>
          <a:prstGeom prst="rect">
            <a:avLst/>
          </a:prstGeom>
          <a:ln w="12700">
            <a:miter lim="400000"/>
          </a:ln>
        </p:spPr>
      </p:pic>
      <p:grpSp>
        <p:nvGrpSpPr>
          <p:cNvPr id="2" name="Group 1">
            <a:extLst>
              <a:ext uri="{FF2B5EF4-FFF2-40B4-BE49-F238E27FC236}">
                <a16:creationId xmlns:a16="http://schemas.microsoft.com/office/drawing/2014/main" id="{F9C9766D-EA89-574D-BDCC-13916D3CADF4}"/>
              </a:ext>
            </a:extLst>
          </p:cNvPr>
          <p:cNvGrpSpPr/>
          <p:nvPr/>
        </p:nvGrpSpPr>
        <p:grpSpPr>
          <a:xfrm>
            <a:off x="4705019" y="1390410"/>
            <a:ext cx="4965532" cy="11216514"/>
            <a:chOff x="4705019" y="1390410"/>
            <a:chExt cx="4965532" cy="11216514"/>
          </a:xfrm>
        </p:grpSpPr>
        <p:pic>
          <p:nvPicPr>
            <p:cNvPr id="237" name="Image" descr="Image"/>
            <p:cNvPicPr>
              <a:picLocks noChangeAspect="1"/>
            </p:cNvPicPr>
            <p:nvPr/>
          </p:nvPicPr>
          <p:blipFill>
            <a:blip r:embed="rId5"/>
            <a:stretch>
              <a:fillRect/>
            </a:stretch>
          </p:blipFill>
          <p:spPr>
            <a:xfrm>
              <a:off x="4705019" y="1390410"/>
              <a:ext cx="4965532" cy="11216514"/>
            </a:xfrm>
            <a:prstGeom prst="rect">
              <a:avLst/>
            </a:prstGeom>
            <a:ln w="12700">
              <a:miter lim="400000"/>
            </a:ln>
          </p:spPr>
        </p:pic>
        <p:sp>
          <p:nvSpPr>
            <p:cNvPr id="240" name="THE WAY"/>
            <p:cNvSpPr txBox="1"/>
            <p:nvPr/>
          </p:nvSpPr>
          <p:spPr>
            <a:xfrm>
              <a:off x="6023449" y="3682054"/>
              <a:ext cx="1991107"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t>THE </a:t>
              </a:r>
              <a:r>
                <a:rPr>
                  <a:latin typeface="Brandon Grotesque Bold"/>
                  <a:ea typeface="Brandon Grotesque Bold"/>
                  <a:cs typeface="Brandon Grotesque Bold"/>
                  <a:sym typeface="Brandon Grotesque Bold"/>
                </a:rPr>
                <a:t>WAY</a:t>
              </a:r>
            </a:p>
          </p:txBody>
        </p:sp>
        <p:sp>
          <p:nvSpPr>
            <p:cNvPr id="243" name="PREVENIENT…"/>
            <p:cNvSpPr txBox="1"/>
            <p:nvPr/>
          </p:nvSpPr>
          <p:spPr>
            <a:xfrm>
              <a:off x="5901631" y="5951292"/>
              <a:ext cx="2234743"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pic>
          <p:nvPicPr>
            <p:cNvPr id="249" name="Image" descr="Image"/>
            <p:cNvPicPr>
              <a:picLocks noChangeAspect="1"/>
            </p:cNvPicPr>
            <p:nvPr/>
          </p:nvPicPr>
          <p:blipFill>
            <a:blip r:embed="rId6"/>
            <a:stretch>
              <a:fillRect/>
            </a:stretch>
          </p:blipFill>
          <p:spPr>
            <a:xfrm>
              <a:off x="6420274" y="2260078"/>
              <a:ext cx="1197457" cy="1053369"/>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985534"/>
              <a:ext cx="3044407"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God goes before us to make a way and to draw us into relationship through prevenient grace.</a:t>
              </a:r>
              <a:endParaRPr sz="2200" dirty="0"/>
            </a:p>
          </p:txBody>
        </p:sp>
      </p:grpSp>
      <p:grpSp>
        <p:nvGrpSpPr>
          <p:cNvPr id="5" name="Group 4">
            <a:extLst>
              <a:ext uri="{FF2B5EF4-FFF2-40B4-BE49-F238E27FC236}">
                <a16:creationId xmlns:a16="http://schemas.microsoft.com/office/drawing/2014/main" id="{32429D26-C754-6949-95F1-AF768E46B248}"/>
              </a:ext>
            </a:extLst>
          </p:cNvPr>
          <p:cNvGrpSpPr/>
          <p:nvPr/>
        </p:nvGrpSpPr>
        <p:grpSpPr>
          <a:xfrm>
            <a:off x="9983612" y="1376743"/>
            <a:ext cx="5073407" cy="11216514"/>
            <a:chOff x="9983612" y="1376743"/>
            <a:chExt cx="5073407" cy="11216514"/>
          </a:xfrm>
        </p:grpSpPr>
        <p:pic>
          <p:nvPicPr>
            <p:cNvPr id="238" name="Image" descr="Image"/>
            <p:cNvPicPr>
              <a:picLocks noChangeAspect="1"/>
            </p:cNvPicPr>
            <p:nvPr/>
          </p:nvPicPr>
          <p:blipFill>
            <a:blip r:embed="rId7"/>
            <a:stretch>
              <a:fillRect/>
            </a:stretch>
          </p:blipFill>
          <p:spPr>
            <a:xfrm>
              <a:off x="9983612" y="1376743"/>
              <a:ext cx="5073407" cy="11216514"/>
            </a:xfrm>
            <a:prstGeom prst="rect">
              <a:avLst/>
            </a:prstGeom>
            <a:ln w="12700">
              <a:miter lim="400000"/>
            </a:ln>
          </p:spPr>
        </p:pic>
        <p:grpSp>
          <p:nvGrpSpPr>
            <p:cNvPr id="3" name="Group 2">
              <a:extLst>
                <a:ext uri="{FF2B5EF4-FFF2-40B4-BE49-F238E27FC236}">
                  <a16:creationId xmlns:a16="http://schemas.microsoft.com/office/drawing/2014/main" id="{292EBD84-5FD6-F84F-8450-4655F510BAFF}"/>
                </a:ext>
              </a:extLst>
            </p:cNvPr>
            <p:cNvGrpSpPr/>
            <p:nvPr/>
          </p:nvGrpSpPr>
          <p:grpSpPr>
            <a:xfrm>
              <a:off x="10500547" y="2278762"/>
              <a:ext cx="3172849" cy="8806834"/>
              <a:chOff x="10500547" y="2278762"/>
              <a:chExt cx="3172849" cy="8806834"/>
            </a:xfrm>
          </p:grpSpPr>
          <p:sp>
            <p:nvSpPr>
              <p:cNvPr id="241" name="THE TRUTH"/>
              <p:cNvSpPr txBox="1"/>
              <p:nvPr/>
            </p:nvSpPr>
            <p:spPr>
              <a:xfrm>
                <a:off x="10844987" y="3682054"/>
                <a:ext cx="2490826"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t>THE </a:t>
                </a:r>
                <a:r>
                  <a:rPr>
                    <a:latin typeface="Brandon Grotesque Bold"/>
                    <a:ea typeface="Brandon Grotesque Bold"/>
                    <a:cs typeface="Brandon Grotesque Bold"/>
                    <a:sym typeface="Brandon Grotesque Bold"/>
                  </a:rPr>
                  <a:t>TRUTH</a:t>
                </a:r>
              </a:p>
            </p:txBody>
          </p:sp>
          <p:sp>
            <p:nvSpPr>
              <p:cNvPr id="244" name="SAVING…"/>
              <p:cNvSpPr txBox="1"/>
              <p:nvPr/>
            </p:nvSpPr>
            <p:spPr>
              <a:xfrm>
                <a:off x="11395659" y="5951292"/>
                <a:ext cx="1389482"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Jesus rescues us from sin and leads us into the truth that sets us free through saving grace.</a:t>
                </a:r>
                <a:endParaRPr sz="2200" dirty="0"/>
              </a:p>
            </p:txBody>
          </p:sp>
        </p:grpSp>
      </p:grpSp>
      <p:grpSp>
        <p:nvGrpSpPr>
          <p:cNvPr id="4" name="Group 3">
            <a:extLst>
              <a:ext uri="{FF2B5EF4-FFF2-40B4-BE49-F238E27FC236}">
                <a16:creationId xmlns:a16="http://schemas.microsoft.com/office/drawing/2014/main" id="{05FC1E91-1602-3445-874D-1CD27462C1F9}"/>
              </a:ext>
            </a:extLst>
          </p:cNvPr>
          <p:cNvGrpSpPr/>
          <p:nvPr/>
        </p:nvGrpSpPr>
        <p:grpSpPr>
          <a:xfrm>
            <a:off x="15169345" y="1404078"/>
            <a:ext cx="4051970" cy="11216514"/>
            <a:chOff x="15169345" y="1404078"/>
            <a:chExt cx="4051970" cy="11216514"/>
          </a:xfrm>
        </p:grpSpPr>
        <p:pic>
          <p:nvPicPr>
            <p:cNvPr id="239" name="Image" descr="Image"/>
            <p:cNvPicPr>
              <a:picLocks noChangeAspect="1"/>
            </p:cNvPicPr>
            <p:nvPr/>
          </p:nvPicPr>
          <p:blipFill>
            <a:blip r:embed="rId9"/>
            <a:stretch>
              <a:fillRect/>
            </a:stretch>
          </p:blipFill>
          <p:spPr>
            <a:xfrm>
              <a:off x="15169345" y="1404078"/>
              <a:ext cx="4051970" cy="11216514"/>
            </a:xfrm>
            <a:prstGeom prst="rect">
              <a:avLst/>
            </a:prstGeom>
            <a:ln w="12700">
              <a:miter lim="400000"/>
            </a:ln>
          </p:spPr>
        </p:pic>
        <p:sp>
          <p:nvSpPr>
            <p:cNvPr id="242" name="THE LIFE"/>
            <p:cNvSpPr txBox="1"/>
            <p:nvPr/>
          </p:nvSpPr>
          <p:spPr>
            <a:xfrm>
              <a:off x="16187504" y="3682054"/>
              <a:ext cx="1948587"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dirty="0"/>
                <a:t>THE </a:t>
              </a:r>
              <a:r>
                <a:rPr dirty="0">
                  <a:latin typeface="Brandon Grotesque Bold"/>
                  <a:ea typeface="Brandon Grotesque Bold"/>
                  <a:cs typeface="Brandon Grotesque Bold"/>
                  <a:sym typeface="Brandon Grotesque Bold"/>
                </a:rPr>
                <a:t>LIFE</a:t>
              </a:r>
            </a:p>
          </p:txBody>
        </p:sp>
        <p:sp>
          <p:nvSpPr>
            <p:cNvPr id="245" name="SANCTIFYING…"/>
            <p:cNvSpPr txBox="1"/>
            <p:nvPr/>
          </p:nvSpPr>
          <p:spPr>
            <a:xfrm>
              <a:off x="15979529" y="5951292"/>
              <a:ext cx="236453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pic>
          <p:nvPicPr>
            <p:cNvPr id="251" name="Image" descr="Image"/>
            <p:cNvPicPr>
              <a:picLocks noChangeAspect="1"/>
            </p:cNvPicPr>
            <p:nvPr/>
          </p:nvPicPr>
          <p:blipFill>
            <a:blip r:embed="rId10"/>
            <a:stretch>
              <a:fillRect/>
            </a:stretch>
          </p:blipFill>
          <p:spPr>
            <a:xfrm>
              <a:off x="16635111" y="2278762"/>
              <a:ext cx="1034689" cy="1034685"/>
            </a:xfrm>
            <a:prstGeom prst="rect">
              <a:avLst/>
            </a:prstGeom>
            <a:ln w="12700">
              <a:miter lim="400000"/>
            </a:ln>
          </p:spPr>
        </p:pic>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985534"/>
              <a:ext cx="3325345"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The Holy Spirit empowers us to live a life fully consecrated to God through sanctifying grace.</a:t>
              </a:r>
              <a:endParaRPr sz="2200" dirty="0"/>
            </a:p>
          </p:txBody>
        </p:sp>
      </p:grpSp>
    </p:spTree>
    <p:extLst>
      <p:ext uri="{BB962C8B-B14F-4D97-AF65-F5344CB8AC3E}">
        <p14:creationId xmlns:p14="http://schemas.microsoft.com/office/powerpoint/2010/main" val="669019496"/>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1704388"/>
            <a:ext cx="21005800" cy="10464166"/>
          </a:xfrm>
        </p:spPr>
        <p:txBody>
          <a:bodyPr>
            <a:normAutofit/>
          </a:bodyPr>
          <a:lstStyle/>
          <a:p>
            <a:pPr marL="0" indent="0">
              <a:buNone/>
            </a:pPr>
            <a:r>
              <a:rPr lang="en-CA" sz="5400" dirty="0">
                <a:solidFill>
                  <a:schemeClr val="bg1"/>
                </a:solidFill>
              </a:rPr>
              <a:t>Day after day, in the temple courts and from house to house, they never stopped teaching and proclaiming the good news that Jesus is the Messiah. </a:t>
            </a:r>
            <a:r>
              <a:rPr lang="en-CA" sz="5400" i="1" dirty="0">
                <a:solidFill>
                  <a:schemeClr val="bg1"/>
                </a:solidFill>
              </a:rPr>
              <a:t>Acts 5:42 (NIV)</a:t>
            </a:r>
          </a:p>
        </p:txBody>
      </p:sp>
    </p:spTree>
    <p:extLst>
      <p:ext uri="{BB962C8B-B14F-4D97-AF65-F5344CB8AC3E}">
        <p14:creationId xmlns:p14="http://schemas.microsoft.com/office/powerpoint/2010/main" val="32175259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half" idx="21"/>
          </p:nvPr>
        </p:nvPicPr>
        <p:blipFill>
          <a:blip r:embed="rId4"/>
          <a:srcRect l="5931" r="5931"/>
          <a:stretch>
            <a:fillRect/>
          </a:stretch>
        </p:blipFill>
        <p:spPr>
          <a:xfrm>
            <a:off x="15419966" y="3149600"/>
            <a:ext cx="7815262" cy="9296400"/>
          </a:xfrm>
          <a:prstGeom prst="rect">
            <a:avLst/>
          </a:prstGeom>
        </p:spPr>
      </p:pic>
      <p:sp>
        <p:nvSpPr>
          <p:cNvPr id="2" name="Title 1"/>
          <p:cNvSpPr>
            <a:spLocks noGrp="1"/>
          </p:cNvSpPr>
          <p:nvPr>
            <p:ph type="title"/>
          </p:nvPr>
        </p:nvSpPr>
        <p:spPr>
          <a:xfrm>
            <a:off x="1689100" y="928255"/>
            <a:ext cx="21005800" cy="2286000"/>
          </a:xfrm>
        </p:spPr>
        <p:txBody>
          <a:bodyPr/>
          <a:lstStyle/>
          <a:p>
            <a:r>
              <a:rPr lang="en-US" dirty="0">
                <a:solidFill>
                  <a:schemeClr val="bg1"/>
                </a:solidFill>
              </a:rPr>
              <a:t>The Evangelists</a:t>
            </a:r>
          </a:p>
        </p:txBody>
      </p:sp>
      <p:sp>
        <p:nvSpPr>
          <p:cNvPr id="3" name="Text Placeholder 2"/>
          <p:cNvSpPr>
            <a:spLocks noGrp="1"/>
          </p:cNvSpPr>
          <p:nvPr>
            <p:ph type="body" sz="half" idx="1"/>
          </p:nvPr>
        </p:nvSpPr>
        <p:spPr>
          <a:xfrm>
            <a:off x="1689099" y="3149600"/>
            <a:ext cx="13190683" cy="9296400"/>
          </a:xfrm>
        </p:spPr>
        <p:txBody>
          <a:bodyPr>
            <a:normAutofit/>
          </a:bodyPr>
          <a:lstStyle/>
          <a:p>
            <a:pPr marL="171450" lvl="0" indent="-171450"/>
            <a:r>
              <a:rPr lang="en-CA" sz="5400" b="1" dirty="0">
                <a:solidFill>
                  <a:schemeClr val="bg1"/>
                </a:solidFill>
              </a:rPr>
              <a:t>Evangelists</a:t>
            </a:r>
            <a:r>
              <a:rPr lang="en-CA" sz="5400" dirty="0">
                <a:solidFill>
                  <a:schemeClr val="bg1"/>
                </a:solidFill>
              </a:rPr>
              <a:t> are characterized by a keen desire to tell the gospel to others.</a:t>
            </a:r>
          </a:p>
          <a:p>
            <a:pPr marL="171450" lvl="0" indent="-171450"/>
            <a:r>
              <a:rPr lang="en-CA" sz="5400" b="1" dirty="0">
                <a:solidFill>
                  <a:schemeClr val="bg1"/>
                </a:solidFill>
              </a:rPr>
              <a:t>Evangelists</a:t>
            </a:r>
            <a:r>
              <a:rPr lang="en-CA" sz="5400" dirty="0">
                <a:solidFill>
                  <a:schemeClr val="bg1"/>
                </a:solidFill>
              </a:rPr>
              <a:t> relate well to those who do not yet believe.</a:t>
            </a:r>
          </a:p>
          <a:p>
            <a:pPr marL="171450" lvl="0" indent="-171450"/>
            <a:r>
              <a:rPr lang="en-CA" sz="5400" b="1" dirty="0">
                <a:solidFill>
                  <a:schemeClr val="bg1"/>
                </a:solidFill>
              </a:rPr>
              <a:t>Evangelists</a:t>
            </a:r>
            <a:r>
              <a:rPr lang="en-CA" sz="5400" dirty="0">
                <a:solidFill>
                  <a:schemeClr val="bg1"/>
                </a:solidFill>
              </a:rPr>
              <a:t> are mature Christians who display self-control, honesty and commitment to the truth.</a:t>
            </a:r>
          </a:p>
          <a:p>
            <a:pPr marL="171450" lvl="0" indent="-171450"/>
            <a:r>
              <a:rPr lang="en-CA" sz="5400" b="1" dirty="0">
                <a:solidFill>
                  <a:schemeClr val="bg1"/>
                </a:solidFill>
              </a:rPr>
              <a:t>Evangelists</a:t>
            </a:r>
            <a:r>
              <a:rPr lang="en-CA" sz="5400" dirty="0">
                <a:solidFill>
                  <a:schemeClr val="bg1"/>
                </a:solidFill>
              </a:rPr>
              <a:t> are clear with the gospel and its demands.</a:t>
            </a:r>
          </a:p>
        </p:txBody>
      </p:sp>
    </p:spTree>
    <p:extLst>
      <p:ext uri="{BB962C8B-B14F-4D97-AF65-F5344CB8AC3E}">
        <p14:creationId xmlns:p14="http://schemas.microsoft.com/office/powerpoint/2010/main" val="901879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21"/>
          </p:nvPr>
        </p:nvPicPr>
        <p:blipFill>
          <a:blip r:embed="rId4">
            <a:extLst>
              <a:ext uri="{28A0092B-C50C-407E-A947-70E740481C1C}">
                <a14:useLocalDpi xmlns:a14="http://schemas.microsoft.com/office/drawing/2010/main" val="0"/>
              </a:ext>
            </a:extLst>
          </a:blip>
          <a:stretch>
            <a:fillRect/>
          </a:stretch>
        </p:blipFill>
        <p:spPr>
          <a:xfrm>
            <a:off x="16747880" y="7035800"/>
            <a:ext cx="6263597" cy="5600700"/>
          </a:xfrm>
        </p:spPr>
      </p:pic>
      <p:pic>
        <p:nvPicPr>
          <p:cNvPr id="8" name="Picture Placeholder 7" descr="Open Up - Conversations on Open Education for Language Learning"/>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255" r="255"/>
          <a:stretch>
            <a:fillRect/>
          </a:stretch>
        </p:blipFill>
        <p:spPr/>
      </p:pic>
      <p:pic>
        <p:nvPicPr>
          <p:cNvPr id="7" name="Picture Placeholder 6"/>
          <p:cNvPicPr>
            <a:picLocks noGrp="1" noChangeAspect="1"/>
          </p:cNvPicPr>
          <p:nvPr>
            <p:ph type="pic" idx="23"/>
          </p:nvPr>
        </p:nvPicPr>
        <p:blipFill>
          <a:blip r:embed="rId6">
            <a:extLst>
              <a:ext uri="{28A0092B-C50C-407E-A947-70E740481C1C}">
                <a14:useLocalDpi xmlns:a14="http://schemas.microsoft.com/office/drawing/2010/main" val="0"/>
              </a:ext>
            </a:extLst>
          </a:blip>
          <a:stretch>
            <a:fillRect/>
          </a:stretch>
        </p:blipFill>
        <p:spPr>
          <a:xfrm>
            <a:off x="1010652" y="1829133"/>
            <a:ext cx="13427243" cy="10070433"/>
          </a:xfrm>
          <a:prstGeom prst="rect">
            <a:avLst/>
          </a:prstGeom>
        </p:spPr>
      </p:pic>
      <p:sp>
        <p:nvSpPr>
          <p:cNvPr id="10" name="Title 1"/>
          <p:cNvSpPr txBox="1">
            <a:spLocks/>
          </p:cNvSpPr>
          <p:nvPr/>
        </p:nvSpPr>
        <p:spPr>
          <a:xfrm>
            <a:off x="1689100" y="43873"/>
            <a:ext cx="21005800" cy="2286000"/>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dirty="0">
                <a:solidFill>
                  <a:schemeClr val="bg1"/>
                </a:solidFill>
              </a:rPr>
              <a:t>The Informal Evangelists</a:t>
            </a:r>
          </a:p>
        </p:txBody>
      </p:sp>
    </p:spTree>
    <p:extLst>
      <p:ext uri="{BB962C8B-B14F-4D97-AF65-F5344CB8AC3E}">
        <p14:creationId xmlns:p14="http://schemas.microsoft.com/office/powerpoint/2010/main" val="24823942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320800"/>
            <a:ext cx="21005800" cy="2286000"/>
          </a:xfrm>
        </p:spPr>
        <p:txBody>
          <a:bodyPr/>
          <a:lstStyle/>
          <a:p>
            <a:r>
              <a:rPr lang="en-US" dirty="0">
                <a:solidFill>
                  <a:schemeClr val="bg1"/>
                </a:solidFill>
              </a:rPr>
              <a:t>Preparation</a:t>
            </a:r>
          </a:p>
        </p:txBody>
      </p:sp>
      <p:sp>
        <p:nvSpPr>
          <p:cNvPr id="5" name="Text Placeholder 4"/>
          <p:cNvSpPr>
            <a:spLocks noGrp="1"/>
          </p:cNvSpPr>
          <p:nvPr>
            <p:ph type="body" idx="1"/>
          </p:nvPr>
        </p:nvSpPr>
        <p:spPr/>
        <p:txBody>
          <a:bodyPr>
            <a:normAutofit/>
          </a:bodyPr>
          <a:lstStyle/>
          <a:p>
            <a:pPr marL="0" lvl="0" indent="0" defTabSz="457200">
              <a:lnSpc>
                <a:spcPct val="117999"/>
              </a:lnSpc>
              <a:spcBef>
                <a:spcPts val="0"/>
              </a:spcBef>
              <a:buSzTx/>
              <a:buNone/>
            </a:pPr>
            <a:r>
              <a:rPr lang="en-CA" sz="6000" b="1" dirty="0">
                <a:solidFill>
                  <a:schemeClr val="bg1"/>
                </a:solidFill>
              </a:rPr>
              <a:t>1 Peter 3:15 (NIV)</a:t>
            </a:r>
          </a:p>
          <a:p>
            <a:pPr marL="0" lvl="0" indent="0" defTabSz="457200">
              <a:lnSpc>
                <a:spcPct val="117999"/>
              </a:lnSpc>
              <a:spcBef>
                <a:spcPts val="0"/>
              </a:spcBef>
              <a:buSzTx/>
              <a:buNone/>
            </a:pPr>
            <a:r>
              <a:rPr lang="en-CA" sz="6000" baseline="30000" dirty="0">
                <a:solidFill>
                  <a:schemeClr val="bg1"/>
                </a:solidFill>
              </a:rPr>
              <a:t>15 </a:t>
            </a:r>
            <a:r>
              <a:rPr lang="en-CA" sz="6000" dirty="0">
                <a:solidFill>
                  <a:schemeClr val="bg1"/>
                </a:solidFill>
              </a:rPr>
              <a:t>But in your hearts revere Christ as Lord. </a:t>
            </a:r>
            <a:r>
              <a:rPr lang="en-CA" sz="6000" b="1" dirty="0">
                <a:solidFill>
                  <a:schemeClr val="bg1"/>
                </a:solidFill>
              </a:rPr>
              <a:t>Always be prepared to give an answer to everyone who asks you to give the reason for the hope that you have. </a:t>
            </a:r>
            <a:r>
              <a:rPr lang="en-CA" sz="6000" dirty="0">
                <a:solidFill>
                  <a:schemeClr val="bg1"/>
                </a:solidFill>
              </a:rPr>
              <a:t>But do this with gentleness and respect</a:t>
            </a:r>
            <a:endParaRPr lang="en-US" sz="6000" dirty="0">
              <a:solidFill>
                <a:schemeClr val="bg1"/>
              </a:solidFill>
            </a:endParaRPr>
          </a:p>
        </p:txBody>
      </p:sp>
    </p:spTree>
    <p:extLst>
      <p:ext uri="{BB962C8B-B14F-4D97-AF65-F5344CB8AC3E}">
        <p14:creationId xmlns:p14="http://schemas.microsoft.com/office/powerpoint/2010/main" val="19073803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320800"/>
            <a:ext cx="21005800" cy="2286000"/>
          </a:xfrm>
        </p:spPr>
        <p:txBody>
          <a:bodyPr/>
          <a:lstStyle/>
          <a:p>
            <a:r>
              <a:rPr lang="en-US" dirty="0">
                <a:solidFill>
                  <a:schemeClr val="bg1"/>
                </a:solidFill>
              </a:rPr>
              <a:t>Preparation</a:t>
            </a:r>
          </a:p>
        </p:txBody>
      </p:sp>
      <p:sp>
        <p:nvSpPr>
          <p:cNvPr id="5" name="Text Placeholder 4"/>
          <p:cNvSpPr>
            <a:spLocks noGrp="1"/>
          </p:cNvSpPr>
          <p:nvPr>
            <p:ph type="body" idx="1"/>
          </p:nvPr>
        </p:nvSpPr>
        <p:spPr/>
        <p:txBody>
          <a:bodyPr>
            <a:normAutofit/>
          </a:bodyPr>
          <a:lstStyle/>
          <a:p>
            <a:pPr marL="171450" lvl="0" indent="-171450"/>
            <a:r>
              <a:rPr lang="en-CA" sz="6600" dirty="0">
                <a:solidFill>
                  <a:schemeClr val="bg1"/>
                </a:solidFill>
              </a:rPr>
              <a:t>Rehearse </a:t>
            </a:r>
            <a:r>
              <a:rPr lang="en-CA" sz="6600" b="1" u="sng" dirty="0">
                <a:solidFill>
                  <a:schemeClr val="bg1"/>
                </a:solidFill>
              </a:rPr>
              <a:t>God’s Big</a:t>
            </a:r>
            <a:r>
              <a:rPr lang="en-CA" sz="6600" b="1" dirty="0">
                <a:solidFill>
                  <a:schemeClr val="bg1"/>
                </a:solidFill>
              </a:rPr>
              <a:t> </a:t>
            </a:r>
            <a:r>
              <a:rPr lang="en-CA" sz="6600" dirty="0">
                <a:solidFill>
                  <a:schemeClr val="bg1"/>
                </a:solidFill>
              </a:rPr>
              <a:t>Story</a:t>
            </a:r>
          </a:p>
          <a:p>
            <a:pPr marL="171450" lvl="0" indent="-171450"/>
            <a:r>
              <a:rPr lang="en-CA" sz="6600" dirty="0">
                <a:solidFill>
                  <a:schemeClr val="bg1"/>
                </a:solidFill>
              </a:rPr>
              <a:t>Rehearse </a:t>
            </a:r>
            <a:r>
              <a:rPr lang="en-CA" sz="6600" b="1" u="sng" dirty="0">
                <a:solidFill>
                  <a:schemeClr val="bg1"/>
                </a:solidFill>
              </a:rPr>
              <a:t>Jesus</a:t>
            </a:r>
            <a:r>
              <a:rPr lang="en-CA" sz="6600" b="1" dirty="0">
                <a:solidFill>
                  <a:schemeClr val="bg1"/>
                </a:solidFill>
              </a:rPr>
              <a:t>’ </a:t>
            </a:r>
            <a:r>
              <a:rPr lang="en-CA" sz="6600" dirty="0">
                <a:solidFill>
                  <a:schemeClr val="bg1"/>
                </a:solidFill>
              </a:rPr>
              <a:t>Story</a:t>
            </a:r>
          </a:p>
          <a:p>
            <a:pPr marL="171450" lvl="0" indent="-171450"/>
            <a:r>
              <a:rPr lang="en-CA" sz="6600" dirty="0">
                <a:solidFill>
                  <a:schemeClr val="bg1"/>
                </a:solidFill>
              </a:rPr>
              <a:t>Rehearse </a:t>
            </a:r>
            <a:r>
              <a:rPr lang="en-CA" sz="6600" b="1" u="sng" dirty="0">
                <a:solidFill>
                  <a:schemeClr val="bg1"/>
                </a:solidFill>
              </a:rPr>
              <a:t>Your</a:t>
            </a:r>
            <a:r>
              <a:rPr lang="en-CA" sz="6600" b="1" dirty="0">
                <a:solidFill>
                  <a:schemeClr val="bg1"/>
                </a:solidFill>
              </a:rPr>
              <a:t> </a:t>
            </a:r>
            <a:r>
              <a:rPr lang="en-CA" sz="6600" dirty="0">
                <a:solidFill>
                  <a:schemeClr val="bg1"/>
                </a:solidFill>
              </a:rPr>
              <a:t>Story</a:t>
            </a:r>
          </a:p>
        </p:txBody>
      </p:sp>
    </p:spTree>
    <p:extLst>
      <p:ext uri="{BB962C8B-B14F-4D97-AF65-F5344CB8AC3E}">
        <p14:creationId xmlns:p14="http://schemas.microsoft.com/office/powerpoint/2010/main" val="348458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362364"/>
            <a:ext cx="21005800" cy="2286000"/>
          </a:xfrm>
        </p:spPr>
        <p:txBody>
          <a:bodyPr/>
          <a:lstStyle/>
          <a:p>
            <a:r>
              <a:rPr lang="en-US" dirty="0">
                <a:solidFill>
                  <a:schemeClr val="bg1"/>
                </a:solidFill>
              </a:rPr>
              <a:t>God’s Big Story</a:t>
            </a:r>
          </a:p>
        </p:txBody>
      </p:sp>
      <p:sp>
        <p:nvSpPr>
          <p:cNvPr id="5" name="Text Placeholder 4"/>
          <p:cNvSpPr>
            <a:spLocks noGrp="1"/>
          </p:cNvSpPr>
          <p:nvPr>
            <p:ph type="body" idx="1"/>
          </p:nvPr>
        </p:nvSpPr>
        <p:spPr/>
        <p:txBody>
          <a:bodyPr/>
          <a:lstStyle/>
          <a:p>
            <a:r>
              <a:rPr lang="en-CA" i="1" dirty="0">
                <a:solidFill>
                  <a:schemeClr val="bg1"/>
                </a:solidFill>
              </a:rPr>
              <a:t>Background beliefs about the God of </a:t>
            </a:r>
            <a:r>
              <a:rPr lang="en-CA" b="1" i="1" u="sng" dirty="0">
                <a:solidFill>
                  <a:schemeClr val="bg1"/>
                </a:solidFill>
              </a:rPr>
              <a:t>creation</a:t>
            </a:r>
            <a:r>
              <a:rPr lang="en-CA" dirty="0">
                <a:solidFill>
                  <a:schemeClr val="bg1"/>
                </a:solidFill>
              </a:rPr>
              <a:t>.</a:t>
            </a:r>
          </a:p>
          <a:p>
            <a:r>
              <a:rPr lang="en-CA" i="1" dirty="0">
                <a:solidFill>
                  <a:schemeClr val="bg1"/>
                </a:solidFill>
              </a:rPr>
              <a:t>Convictions about the uniqueness of human beings as </a:t>
            </a:r>
            <a:r>
              <a:rPr lang="en-CA" b="1" i="1" u="sng" dirty="0">
                <a:solidFill>
                  <a:schemeClr val="bg1"/>
                </a:solidFill>
              </a:rPr>
              <a:t>image bearers</a:t>
            </a:r>
            <a:r>
              <a:rPr lang="en-CA" i="1" u="sng" dirty="0">
                <a:solidFill>
                  <a:schemeClr val="bg1"/>
                </a:solidFill>
              </a:rPr>
              <a:t> </a:t>
            </a:r>
            <a:r>
              <a:rPr lang="en-CA" i="1" dirty="0">
                <a:solidFill>
                  <a:schemeClr val="bg1"/>
                </a:solidFill>
              </a:rPr>
              <a:t>of God</a:t>
            </a:r>
            <a:r>
              <a:rPr lang="en-CA" dirty="0">
                <a:solidFill>
                  <a:schemeClr val="bg1"/>
                </a:solidFill>
              </a:rPr>
              <a:t>.</a:t>
            </a:r>
          </a:p>
          <a:p>
            <a:r>
              <a:rPr lang="en-CA" i="1" dirty="0">
                <a:solidFill>
                  <a:schemeClr val="bg1"/>
                </a:solidFill>
              </a:rPr>
              <a:t>A diagnosis of what has gone </a:t>
            </a:r>
            <a:r>
              <a:rPr lang="en-CA" b="1" i="1" u="sng" dirty="0">
                <a:solidFill>
                  <a:schemeClr val="bg1"/>
                </a:solidFill>
              </a:rPr>
              <a:t>wrong</a:t>
            </a:r>
            <a:r>
              <a:rPr lang="en-CA" i="1" dirty="0">
                <a:solidFill>
                  <a:schemeClr val="bg1"/>
                </a:solidFill>
              </a:rPr>
              <a:t> with the world.</a:t>
            </a:r>
          </a:p>
          <a:p>
            <a:r>
              <a:rPr lang="en-CA" i="1" dirty="0">
                <a:solidFill>
                  <a:schemeClr val="bg1"/>
                </a:solidFill>
              </a:rPr>
              <a:t>God’s </a:t>
            </a:r>
            <a:r>
              <a:rPr lang="en-CA" b="1" i="1" u="sng" dirty="0">
                <a:solidFill>
                  <a:schemeClr val="bg1"/>
                </a:solidFill>
              </a:rPr>
              <a:t>interventions</a:t>
            </a:r>
            <a:r>
              <a:rPr lang="en-CA" i="1" dirty="0">
                <a:solidFill>
                  <a:schemeClr val="bg1"/>
                </a:solidFill>
              </a:rPr>
              <a:t> to restore justice, mercy and peace.</a:t>
            </a:r>
          </a:p>
          <a:p>
            <a:r>
              <a:rPr lang="en-CA" i="1" dirty="0">
                <a:solidFill>
                  <a:schemeClr val="bg1"/>
                </a:solidFill>
              </a:rPr>
              <a:t>A </a:t>
            </a:r>
            <a:r>
              <a:rPr lang="en-CA" b="1" i="1" u="sng" dirty="0">
                <a:solidFill>
                  <a:schemeClr val="bg1"/>
                </a:solidFill>
              </a:rPr>
              <a:t>vision</a:t>
            </a:r>
            <a:r>
              <a:rPr lang="en-CA" i="1" dirty="0">
                <a:solidFill>
                  <a:schemeClr val="bg1"/>
                </a:solidFill>
              </a:rPr>
              <a:t> for the future.</a:t>
            </a:r>
          </a:p>
          <a:p>
            <a:r>
              <a:rPr lang="en-CA" i="1" dirty="0">
                <a:solidFill>
                  <a:schemeClr val="bg1"/>
                </a:solidFill>
              </a:rPr>
              <a:t>A way of </a:t>
            </a:r>
            <a:r>
              <a:rPr lang="en-CA" b="1" i="1" u="sng" dirty="0">
                <a:solidFill>
                  <a:schemeClr val="bg1"/>
                </a:solidFill>
              </a:rPr>
              <a:t>living</a:t>
            </a:r>
            <a:r>
              <a:rPr lang="en-CA" i="1" dirty="0">
                <a:solidFill>
                  <a:schemeClr val="bg1"/>
                </a:solidFill>
              </a:rPr>
              <a:t> today. </a:t>
            </a:r>
            <a:endParaRPr lang="en-CA" dirty="0">
              <a:solidFill>
                <a:schemeClr val="bg1"/>
              </a:solidFill>
            </a:endParaRPr>
          </a:p>
        </p:txBody>
      </p:sp>
    </p:spTree>
    <p:extLst>
      <p:ext uri="{BB962C8B-B14F-4D97-AF65-F5344CB8AC3E}">
        <p14:creationId xmlns:p14="http://schemas.microsoft.com/office/powerpoint/2010/main" val="367834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403927"/>
            <a:ext cx="21005800" cy="2286000"/>
          </a:xfrm>
        </p:spPr>
        <p:txBody>
          <a:bodyPr/>
          <a:lstStyle/>
          <a:p>
            <a:r>
              <a:rPr lang="en-US" dirty="0">
                <a:solidFill>
                  <a:schemeClr val="bg1"/>
                </a:solidFill>
              </a:rPr>
              <a:t>Jesus’ Story</a:t>
            </a:r>
          </a:p>
        </p:txBody>
      </p:sp>
      <p:sp>
        <p:nvSpPr>
          <p:cNvPr id="5" name="Text Placeholder 4"/>
          <p:cNvSpPr>
            <a:spLocks noGrp="1"/>
          </p:cNvSpPr>
          <p:nvPr>
            <p:ph type="body" idx="1"/>
          </p:nvPr>
        </p:nvSpPr>
        <p:spPr>
          <a:xfrm>
            <a:off x="1689100" y="3689927"/>
            <a:ext cx="10413253" cy="8779164"/>
          </a:xfrm>
        </p:spPr>
        <p:txBody>
          <a:bodyPr anchor="t">
            <a:normAutofit lnSpcReduction="10000"/>
          </a:bodyPr>
          <a:lstStyle/>
          <a:p>
            <a:pPr marL="274320" lvl="0" indent="-274320" defTabSz="914400" rtl="0">
              <a:spcBef>
                <a:spcPts val="600"/>
              </a:spcBef>
              <a:buClr>
                <a:srgbClr val="2DA2BF"/>
              </a:buClr>
              <a:buSzPct val="76000"/>
              <a:buFont typeface="Wingdings 3"/>
              <a:buChar char=""/>
            </a:pPr>
            <a:r>
              <a:rPr lang="en-CA" sz="5400" b="1" kern="1200" dirty="0">
                <a:solidFill>
                  <a:prstClr val="white"/>
                </a:solidFill>
                <a:latin typeface="+mn-lt"/>
                <a:ea typeface="+mn-ea"/>
                <a:cs typeface="+mn-cs"/>
              </a:rPr>
              <a:t>The gospels are the Gospel. </a:t>
            </a:r>
          </a:p>
          <a:p>
            <a:pPr marL="548640" lvl="1" indent="-27432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Matthew, Mark, Luke, John</a:t>
            </a:r>
          </a:p>
          <a:p>
            <a:pPr marL="274320" lvl="0" indent="-274320" defTabSz="914400" rtl="0">
              <a:spcBef>
                <a:spcPts val="600"/>
              </a:spcBef>
              <a:buClr>
                <a:srgbClr val="2DA2BF"/>
              </a:buClr>
              <a:buSzPct val="76000"/>
              <a:buFont typeface="Wingdings 3"/>
              <a:buChar char=""/>
            </a:pPr>
            <a:r>
              <a:rPr lang="en-CA" sz="5400" b="1" kern="1200" dirty="0">
                <a:solidFill>
                  <a:prstClr val="white"/>
                </a:solidFill>
                <a:latin typeface="+mn-lt"/>
                <a:ea typeface="+mn-ea"/>
                <a:cs typeface="+mn-cs"/>
              </a:rPr>
              <a:t>Apostolic Preaching in Acts</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2:14-39</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3:12-26</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4:8-12</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10:34-43, with 11:4-18</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13:16-41</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14:15-17</a:t>
            </a:r>
          </a:p>
          <a:p>
            <a:pPr marL="445770" lvl="1" indent="-171450" defTabSz="914400" rtl="0">
              <a:spcBef>
                <a:spcPts val="500"/>
              </a:spcBef>
              <a:buClr>
                <a:srgbClr val="DA1F28"/>
              </a:buClr>
              <a:buSzPct val="76000"/>
              <a:buFont typeface="Wingdings 3"/>
              <a:buChar char=""/>
            </a:pPr>
            <a:r>
              <a:rPr lang="en-CA" sz="5400" kern="1200" dirty="0">
                <a:solidFill>
                  <a:srgbClr val="DEF5FA"/>
                </a:solidFill>
                <a:latin typeface="+mn-lt"/>
                <a:ea typeface="+mn-ea"/>
                <a:cs typeface="+mn-cs"/>
              </a:rPr>
              <a:t>Acts 17:22-31</a:t>
            </a:r>
          </a:p>
        </p:txBody>
      </p:sp>
      <p:sp>
        <p:nvSpPr>
          <p:cNvPr id="6" name="Text Placeholder 4"/>
          <p:cNvSpPr txBox="1">
            <a:spLocks/>
          </p:cNvSpPr>
          <p:nvPr/>
        </p:nvSpPr>
        <p:spPr>
          <a:xfrm>
            <a:off x="12192000" y="3560619"/>
            <a:ext cx="10413253"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lvl="0" indent="-274320" defTabSz="914400" hangingPunct="1">
              <a:spcBef>
                <a:spcPts val="600"/>
              </a:spcBef>
              <a:buClr>
                <a:srgbClr val="2DA2BF"/>
              </a:buClr>
              <a:buSzPct val="76000"/>
              <a:buFont typeface="Wingdings 3"/>
              <a:buChar char=""/>
            </a:pPr>
            <a:r>
              <a:rPr lang="en-CA" sz="5400" b="1" kern="1200" dirty="0">
                <a:solidFill>
                  <a:prstClr val="white"/>
                </a:solidFill>
                <a:latin typeface="+mn-lt"/>
                <a:ea typeface="+mn-ea"/>
                <a:cs typeface="+mn-cs"/>
              </a:rPr>
              <a:t>Gospel Summaries in Epistles</a:t>
            </a:r>
          </a:p>
          <a:p>
            <a:pPr marL="548640" lvl="1" indent="-274320" defTabSz="914400" hangingPunct="1">
              <a:spcBef>
                <a:spcPts val="500"/>
              </a:spcBef>
              <a:buClr>
                <a:srgbClr val="DA1F28"/>
              </a:buClr>
              <a:buSzPct val="76000"/>
              <a:buFont typeface="Wingdings 3"/>
              <a:buChar char=""/>
            </a:pPr>
            <a:r>
              <a:rPr lang="en-CA" sz="5400" kern="1200" dirty="0">
                <a:solidFill>
                  <a:srgbClr val="DEF5FA"/>
                </a:solidFill>
                <a:latin typeface="+mn-lt"/>
                <a:ea typeface="+mn-ea"/>
                <a:cs typeface="+mn-cs"/>
              </a:rPr>
              <a:t>Romans 1:1-6</a:t>
            </a:r>
          </a:p>
          <a:p>
            <a:pPr marL="548640" lvl="1" indent="-274320" defTabSz="914400" hangingPunct="1">
              <a:spcBef>
                <a:spcPts val="500"/>
              </a:spcBef>
              <a:buClr>
                <a:srgbClr val="DA1F28"/>
              </a:buClr>
              <a:buSzPct val="76000"/>
              <a:buFont typeface="Wingdings 3"/>
              <a:buChar char=""/>
            </a:pPr>
            <a:r>
              <a:rPr lang="en-CA" sz="5400" kern="1200" dirty="0">
                <a:solidFill>
                  <a:srgbClr val="DEF5FA"/>
                </a:solidFill>
                <a:latin typeface="+mn-lt"/>
                <a:ea typeface="+mn-ea"/>
                <a:cs typeface="+mn-cs"/>
              </a:rPr>
              <a:t>1 Corinthians 15:1-8, 20-28</a:t>
            </a:r>
          </a:p>
          <a:p>
            <a:pPr marL="548640" lvl="1" indent="-274320" defTabSz="914400" hangingPunct="1">
              <a:spcBef>
                <a:spcPts val="500"/>
              </a:spcBef>
              <a:buClr>
                <a:srgbClr val="DA1F28"/>
              </a:buClr>
              <a:buSzPct val="76000"/>
              <a:buFont typeface="Wingdings 3"/>
              <a:buChar char=""/>
            </a:pPr>
            <a:r>
              <a:rPr lang="en-CA" sz="5400" kern="1200" dirty="0">
                <a:solidFill>
                  <a:srgbClr val="DEF5FA"/>
                </a:solidFill>
                <a:latin typeface="+mn-lt"/>
                <a:ea typeface="+mn-ea"/>
                <a:cs typeface="+mn-cs"/>
              </a:rPr>
              <a:t>Colossians 1:15-23</a:t>
            </a:r>
          </a:p>
          <a:p>
            <a:pPr marL="548640" lvl="1" indent="-274320" defTabSz="914400" hangingPunct="1">
              <a:spcBef>
                <a:spcPts val="500"/>
              </a:spcBef>
              <a:buClr>
                <a:srgbClr val="DA1F28"/>
              </a:buClr>
              <a:buSzPct val="76000"/>
              <a:buFont typeface="Wingdings 3"/>
              <a:buChar char=""/>
            </a:pPr>
            <a:r>
              <a:rPr lang="en-CA" sz="5400" kern="1200" dirty="0">
                <a:solidFill>
                  <a:srgbClr val="DEF5FA"/>
                </a:solidFill>
                <a:latin typeface="+mn-lt"/>
                <a:ea typeface="+mn-ea"/>
                <a:cs typeface="+mn-cs"/>
              </a:rPr>
              <a:t>2 Timothy 2:8-9</a:t>
            </a:r>
          </a:p>
          <a:p>
            <a:pPr marL="274320" lvl="0" indent="-274320" defTabSz="914400" hangingPunct="1">
              <a:spcBef>
                <a:spcPts val="600"/>
              </a:spcBef>
              <a:buClr>
                <a:srgbClr val="2DA2BF"/>
              </a:buClr>
              <a:buSzPct val="76000"/>
              <a:buFont typeface="Wingdings 3"/>
              <a:buChar char=""/>
            </a:pPr>
            <a:r>
              <a:rPr lang="en-CA" sz="5400" b="1" kern="1200" dirty="0">
                <a:solidFill>
                  <a:prstClr val="white"/>
                </a:solidFill>
                <a:latin typeface="+mn-lt"/>
                <a:ea typeface="+mn-ea"/>
                <a:cs typeface="+mn-cs"/>
              </a:rPr>
              <a:t>Gospel Summary in Revelation</a:t>
            </a:r>
          </a:p>
          <a:p>
            <a:pPr marL="548640" lvl="1" indent="-274320" defTabSz="914400" hangingPunct="1">
              <a:spcBef>
                <a:spcPts val="500"/>
              </a:spcBef>
              <a:buClr>
                <a:srgbClr val="DA1F28"/>
              </a:buClr>
              <a:buSzPct val="76000"/>
              <a:buFont typeface="Wingdings 3"/>
              <a:buChar char=""/>
            </a:pPr>
            <a:r>
              <a:rPr lang="en-CA" sz="5400" kern="1200" dirty="0">
                <a:solidFill>
                  <a:srgbClr val="DEF5FA"/>
                </a:solidFill>
                <a:latin typeface="+mn-lt"/>
                <a:ea typeface="+mn-ea"/>
                <a:cs typeface="+mn-cs"/>
              </a:rPr>
              <a:t>Revelation 14:6-7</a:t>
            </a:r>
          </a:p>
        </p:txBody>
      </p:sp>
    </p:spTree>
    <p:extLst>
      <p:ext uri="{BB962C8B-B14F-4D97-AF65-F5344CB8AC3E}">
        <p14:creationId xmlns:p14="http://schemas.microsoft.com/office/powerpoint/2010/main" val="421886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 calcmode="lin" valueType="num">
                                      <p:cBhvr additive="base">
                                        <p:cTn id="6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1" end="1"/>
                                            </p:txEl>
                                          </p:spTgt>
                                        </p:tgtEl>
                                        <p:attrNameLst>
                                          <p:attrName>style.visibility</p:attrName>
                                        </p:attrNameLst>
                                      </p:cBhvr>
                                      <p:to>
                                        <p:strVal val="visible"/>
                                      </p:to>
                                    </p:set>
                                    <p:anim calcmode="lin" valueType="num">
                                      <p:cBhvr additive="base">
                                        <p:cTn id="7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
                                            <p:txEl>
                                              <p:pRg st="2" end="2"/>
                                            </p:txEl>
                                          </p:spTgt>
                                        </p:tgtEl>
                                        <p:attrNameLst>
                                          <p:attrName>style.visibility</p:attrName>
                                        </p:attrNameLst>
                                      </p:cBhvr>
                                      <p:to>
                                        <p:strVal val="visible"/>
                                      </p:to>
                                    </p:set>
                                    <p:anim calcmode="lin" valueType="num">
                                      <p:cBhvr additive="base">
                                        <p:cTn id="7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6">
                                            <p:txEl>
                                              <p:pRg st="3" end="3"/>
                                            </p:txEl>
                                          </p:spTgt>
                                        </p:tgtEl>
                                        <p:attrNameLst>
                                          <p:attrName>style.visibility</p:attrName>
                                        </p:attrNameLst>
                                      </p:cBhvr>
                                      <p:to>
                                        <p:strVal val="visible"/>
                                      </p:to>
                                    </p:set>
                                    <p:anim calcmode="lin" valueType="num">
                                      <p:cBhvr additive="base">
                                        <p:cTn id="8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6">
                                            <p:txEl>
                                              <p:pRg st="4" end="4"/>
                                            </p:txEl>
                                          </p:spTgt>
                                        </p:tgtEl>
                                        <p:attrNameLst>
                                          <p:attrName>style.visibility</p:attrName>
                                        </p:attrNameLst>
                                      </p:cBhvr>
                                      <p:to>
                                        <p:strVal val="visible"/>
                                      </p:to>
                                    </p:set>
                                    <p:anim calcmode="lin" valueType="num">
                                      <p:cBhvr additive="base">
                                        <p:cTn id="9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6">
                                            <p:txEl>
                                              <p:pRg st="5" end="5"/>
                                            </p:txEl>
                                          </p:spTgt>
                                        </p:tgtEl>
                                        <p:attrNameLst>
                                          <p:attrName>style.visibility</p:attrName>
                                        </p:attrNameLst>
                                      </p:cBhvr>
                                      <p:to>
                                        <p:strVal val="visible"/>
                                      </p:to>
                                    </p:set>
                                    <p:anim calcmode="lin" valueType="num">
                                      <p:cBhvr additive="base">
                                        <p:cTn id="9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6">
                                            <p:txEl>
                                              <p:pRg st="6" end="6"/>
                                            </p:txEl>
                                          </p:spTgt>
                                        </p:tgtEl>
                                        <p:attrNameLst>
                                          <p:attrName>style.visibility</p:attrName>
                                        </p:attrNameLst>
                                      </p:cBhvr>
                                      <p:to>
                                        <p:strVal val="visible"/>
                                      </p:to>
                                    </p:set>
                                    <p:anim calcmode="lin" valueType="num">
                                      <p:cBhvr additive="base">
                                        <p:cTn id="10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1694873"/>
            <a:ext cx="21005800" cy="2286000"/>
          </a:xfrm>
        </p:spPr>
        <p:txBody>
          <a:bodyPr/>
          <a:lstStyle/>
          <a:p>
            <a:r>
              <a:rPr lang="en-US" dirty="0">
                <a:solidFill>
                  <a:schemeClr val="bg1"/>
                </a:solidFill>
              </a:rPr>
              <a:t>Your Story</a:t>
            </a:r>
          </a:p>
        </p:txBody>
      </p:sp>
      <p:sp>
        <p:nvSpPr>
          <p:cNvPr id="5" name="Text Placeholder 4"/>
          <p:cNvSpPr>
            <a:spLocks noGrp="1"/>
          </p:cNvSpPr>
          <p:nvPr>
            <p:ph type="body" idx="1"/>
          </p:nvPr>
        </p:nvSpPr>
        <p:spPr/>
        <p:txBody>
          <a:bodyPr>
            <a:normAutofit/>
          </a:bodyPr>
          <a:lstStyle/>
          <a:p>
            <a:pPr marL="0" indent="0">
              <a:buNone/>
            </a:pPr>
            <a:r>
              <a:rPr lang="en-CA" sz="5400" dirty="0">
                <a:solidFill>
                  <a:schemeClr val="bg1"/>
                </a:solidFill>
              </a:rPr>
              <a:t>“We live in a society where a testimony from our friend carries as much weight as one from a so-called professional. For example, in buying a car many of us will ask our friends what they like and dislike about their vehicle. We trust what they are telling us to be true and will often make a decision based upon their testimony.” </a:t>
            </a:r>
          </a:p>
          <a:p>
            <a:pPr marL="0" indent="0">
              <a:buNone/>
            </a:pPr>
            <a:r>
              <a:rPr lang="en-CA" sz="4000" dirty="0">
                <a:solidFill>
                  <a:schemeClr val="bg1"/>
                </a:solidFill>
              </a:rPr>
              <a:t>(Henry Knight and Douglas </a:t>
            </a:r>
            <a:r>
              <a:rPr lang="en-CA" sz="4000" dirty="0" err="1">
                <a:solidFill>
                  <a:schemeClr val="bg1"/>
                </a:solidFill>
              </a:rPr>
              <a:t>Powe</a:t>
            </a:r>
            <a:r>
              <a:rPr lang="en-CA" sz="4000" dirty="0">
                <a:solidFill>
                  <a:schemeClr val="bg1"/>
                </a:solidFill>
              </a:rPr>
              <a:t>, </a:t>
            </a:r>
            <a:r>
              <a:rPr lang="en-CA" sz="4000" i="1" dirty="0">
                <a:solidFill>
                  <a:schemeClr val="bg1"/>
                </a:solidFill>
              </a:rPr>
              <a:t>Transforming Evangelism</a:t>
            </a:r>
            <a:r>
              <a:rPr lang="en-CA" sz="4000" dirty="0">
                <a:solidFill>
                  <a:schemeClr val="bg1"/>
                </a:solidFill>
              </a:rPr>
              <a:t>)</a:t>
            </a:r>
          </a:p>
        </p:txBody>
      </p:sp>
    </p:spTree>
    <p:extLst>
      <p:ext uri="{BB962C8B-B14F-4D97-AF65-F5344CB8AC3E}">
        <p14:creationId xmlns:p14="http://schemas.microsoft.com/office/powerpoint/2010/main" val="1411352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335442"/>
            <a:ext cx="21005800" cy="2286000"/>
          </a:xfrm>
        </p:spPr>
        <p:txBody>
          <a:bodyPr>
            <a:normAutofit/>
          </a:bodyPr>
          <a:lstStyle/>
          <a:p>
            <a:r>
              <a:rPr lang="en-US" sz="8800" dirty="0">
                <a:solidFill>
                  <a:schemeClr val="bg1"/>
                </a:solidFill>
              </a:rPr>
              <a:t>Activity</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962525" y="2069433"/>
            <a:ext cx="22426863" cy="9962148"/>
          </a:xfrm>
        </p:spPr>
        <p:txBody>
          <a:bodyPr>
            <a:normAutofit fontScale="77500" lnSpcReduction="20000"/>
          </a:bodyPr>
          <a:lstStyle/>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On a piece of paper draw a timeline (from birth to your current age) down the left-hand side of the page.</a:t>
            </a: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Write down (in rough chronological order) every key moment on your Journey of Grace. (when people prayed for you, when you heard about Jesus, when you met a Christian who influenced you, significant moments of insight or understanding, moments of crisis, significant moments of decision, etc…)</a:t>
            </a: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Now select three or more of most important points on the time-line and put a “star” next to them.</a:t>
            </a:r>
            <a:endParaRPr lang="en-US"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Identify two or three key people who journeyed with you to these important points and briefly describe how they did so.</a:t>
            </a:r>
            <a:endParaRPr lang="en-US"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Include two or three Scriptures that meaningfully connect your story to Jesus’ story.</a:t>
            </a:r>
            <a:endParaRPr lang="en-US"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Take turns. Share your personal story, emphasising the events, people and Scripture that contributed to your present faith in Jesus Christ.</a:t>
            </a:r>
            <a:endParaRPr lang="en-US"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chemeClr val="bg1"/>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chemeClr val="bg1"/>
                </a:solidFill>
                <a:latin typeface="+mn-lt"/>
                <a:ea typeface="Calibri" panose="020F0502020204030204" pitchFamily="34" charset="0"/>
                <a:cs typeface="Times New Roman" panose="02020603050405020304" pitchFamily="18" charset="0"/>
              </a:rPr>
              <a:t>Offer encouragement and positive feedback as well as ideas for further development of your story.</a:t>
            </a:r>
            <a:endParaRPr lang="en-US" dirty="0">
              <a:solidFill>
                <a:schemeClr val="bg1"/>
              </a:solidFill>
              <a:latin typeface="+mn-lt"/>
            </a:endParaRPr>
          </a:p>
        </p:txBody>
      </p:sp>
    </p:spTree>
    <p:extLst>
      <p:ext uri="{BB962C8B-B14F-4D97-AF65-F5344CB8AC3E}">
        <p14:creationId xmlns:p14="http://schemas.microsoft.com/office/powerpoint/2010/main" val="4065655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5"/>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9"/>
          <a:stretch>
            <a:fillRect/>
          </a:stretch>
        </p:blipFill>
        <p:spPr>
          <a:xfrm>
            <a:off x="9583165" y="6915707"/>
            <a:ext cx="5217670" cy="1203685"/>
          </a:xfrm>
          <a:prstGeom prst="rect">
            <a:avLst/>
          </a:prstGeom>
          <a:ln w="12700">
            <a:miter lim="400000"/>
          </a:ln>
        </p:spPr>
      </p:pic>
      <p:sp>
        <p:nvSpPr>
          <p:cNvPr id="137" name="A…"/>
          <p:cNvSpPr txBox="1"/>
          <p:nvPr/>
        </p:nvSpPr>
        <p:spPr>
          <a:xfrm>
            <a:off x="8372846" y="2292328"/>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Tree>
    <p:extLst>
      <p:ext uri="{BB962C8B-B14F-4D97-AF65-F5344CB8AC3E}">
        <p14:creationId xmlns:p14="http://schemas.microsoft.com/office/powerpoint/2010/main" val="22117442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4F5F5"/>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 IS OUR PART </a:t>
            </a:r>
            <a:r>
              <a:rPr lang="en-US" sz="5400" dirty="0"/>
              <a:t>O</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4F5F5"/>
              </a:solidFill>
              <a:effectLst/>
              <a:uLnTx/>
              <a:uFillTx/>
              <a:latin typeface="Brandon Grotesque Regular"/>
              <a:sym typeface="Brandon Grotesque Regular"/>
            </a:endParaRP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24869883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4F5F5"/>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 IS OUR PART </a:t>
            </a:r>
            <a:r>
              <a:rPr lang="en-US" sz="5400" dirty="0"/>
              <a:t>O</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4F5F5"/>
              </a:solidFill>
              <a:effectLst/>
              <a:uLnTx/>
              <a:uFillTx/>
              <a:latin typeface="Brandon Grotesque Regular"/>
              <a:sym typeface="Brandon Grotesque Regular"/>
            </a:endParaRP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105421057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half" idx="21"/>
          </p:nvPr>
        </p:nvPicPr>
        <p:blipFill>
          <a:blip r:embed="rId4"/>
          <a:srcRect l="168" r="168"/>
          <a:stretch>
            <a:fillRect/>
          </a:stretch>
        </p:blipFill>
        <p:spPr>
          <a:xfrm>
            <a:off x="11751407" y="4149969"/>
            <a:ext cx="10943493" cy="7295662"/>
          </a:xfrm>
          <a:prstGeom prst="rect">
            <a:avLst/>
          </a:prstGeom>
        </p:spPr>
      </p:pic>
      <p:sp>
        <p:nvSpPr>
          <p:cNvPr id="4" name="Title 3"/>
          <p:cNvSpPr>
            <a:spLocks noGrp="1"/>
          </p:cNvSpPr>
          <p:nvPr>
            <p:ph type="title"/>
          </p:nvPr>
        </p:nvSpPr>
        <p:spPr>
          <a:xfrm>
            <a:off x="1689100" y="847969"/>
            <a:ext cx="21005800" cy="2286000"/>
          </a:xfrm>
        </p:spPr>
        <p:txBody>
          <a:bodyPr/>
          <a:lstStyle/>
          <a:p>
            <a:r>
              <a:rPr lang="en-US" dirty="0">
                <a:solidFill>
                  <a:schemeClr val="bg1"/>
                </a:solidFill>
              </a:rPr>
              <a:t>A Journey of Grace</a:t>
            </a:r>
          </a:p>
        </p:txBody>
      </p:sp>
      <p:sp>
        <p:nvSpPr>
          <p:cNvPr id="5" name="Text Placeholder 4"/>
          <p:cNvSpPr>
            <a:spLocks noGrp="1"/>
          </p:cNvSpPr>
          <p:nvPr>
            <p:ph type="body" sz="half" idx="1"/>
          </p:nvPr>
        </p:nvSpPr>
        <p:spPr/>
        <p:txBody>
          <a:bodyPr>
            <a:normAutofit/>
          </a:bodyPr>
          <a:lstStyle/>
          <a:p>
            <a:r>
              <a:rPr lang="en-US" sz="8000" dirty="0">
                <a:solidFill>
                  <a:schemeClr val="bg1"/>
                </a:solidFill>
              </a:rPr>
              <a:t>Personal Prayer</a:t>
            </a:r>
          </a:p>
          <a:p>
            <a:r>
              <a:rPr lang="en-US" sz="8000" dirty="0">
                <a:solidFill>
                  <a:schemeClr val="bg1"/>
                </a:solidFill>
              </a:rPr>
              <a:t>Personal Stories</a:t>
            </a:r>
          </a:p>
          <a:p>
            <a:r>
              <a:rPr lang="en-US" sz="8000" dirty="0">
                <a:solidFill>
                  <a:schemeClr val="bg1"/>
                </a:solidFill>
              </a:rPr>
              <a:t>Personal Journey</a:t>
            </a:r>
          </a:p>
        </p:txBody>
      </p:sp>
    </p:spTree>
    <p:extLst>
      <p:ext uri="{BB962C8B-B14F-4D97-AF65-F5344CB8AC3E}">
        <p14:creationId xmlns:p14="http://schemas.microsoft.com/office/powerpoint/2010/main" val="1531303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Placeholder 7" descr="Hoh River Trail | Olympic National Park, WA | Frank Fujimoto | Flickr"/>
          <p:cNvPicPr>
            <a:picLocks noGrp="1" noChangeAspect="1"/>
          </p:cNvPicPr>
          <p:nvPr>
            <p:ph type="pic" sz="half" idx="21"/>
          </p:nvPr>
        </p:nvPicPr>
        <p:blipFill>
          <a:blip r:embed="rId4">
            <a:extLst>
              <a:ext uri="{28A0092B-C50C-407E-A947-70E740481C1C}">
                <a14:useLocalDpi xmlns:a14="http://schemas.microsoft.com/office/drawing/2010/main" val="0"/>
              </a:ext>
            </a:extLst>
          </a:blip>
          <a:srcRect t="8323" b="8323"/>
          <a:stretch>
            <a:fillRect/>
          </a:stretch>
        </p:blipFill>
        <p:spPr>
          <a:xfrm>
            <a:off x="12192000" y="4466492"/>
            <a:ext cx="9993923" cy="6662615"/>
          </a:xfrm>
        </p:spPr>
      </p:pic>
      <p:sp>
        <p:nvSpPr>
          <p:cNvPr id="4" name="Title 3"/>
          <p:cNvSpPr>
            <a:spLocks noGrp="1"/>
          </p:cNvSpPr>
          <p:nvPr>
            <p:ph type="title"/>
          </p:nvPr>
        </p:nvSpPr>
        <p:spPr/>
        <p:txBody>
          <a:bodyPr/>
          <a:lstStyle/>
          <a:p>
            <a:r>
              <a:rPr lang="en-US" dirty="0">
                <a:solidFill>
                  <a:schemeClr val="bg1"/>
                </a:solidFill>
              </a:rPr>
              <a:t>Personal Journey</a:t>
            </a:r>
          </a:p>
        </p:txBody>
      </p:sp>
      <p:sp>
        <p:nvSpPr>
          <p:cNvPr id="6" name="Text Placeholder 5"/>
          <p:cNvSpPr>
            <a:spLocks noGrp="1"/>
          </p:cNvSpPr>
          <p:nvPr>
            <p:ph type="body" sz="half" idx="1"/>
          </p:nvPr>
        </p:nvSpPr>
        <p:spPr>
          <a:xfrm>
            <a:off x="1689100" y="3149600"/>
            <a:ext cx="9271000" cy="9296400"/>
          </a:xfrm>
        </p:spPr>
        <p:txBody>
          <a:bodyPr>
            <a:normAutofit/>
          </a:bodyPr>
          <a:lstStyle/>
          <a:p>
            <a:pPr marL="0" indent="0">
              <a:buNone/>
            </a:pPr>
            <a:r>
              <a:rPr lang="en-CA" sz="4800" i="1" dirty="0">
                <a:solidFill>
                  <a:schemeClr val="bg1"/>
                </a:solidFill>
              </a:rPr>
              <a:t>As they traveled along the road, they came to some water and the eunuch said, "Look, here is water. Why shouldn't I be baptized?“ (Acts 8:36)</a:t>
            </a:r>
            <a:endParaRPr lang="en-US" sz="4800" dirty="0"/>
          </a:p>
        </p:txBody>
      </p:sp>
    </p:spTree>
    <p:extLst>
      <p:ext uri="{BB962C8B-B14F-4D97-AF65-F5344CB8AC3E}">
        <p14:creationId xmlns:p14="http://schemas.microsoft.com/office/powerpoint/2010/main" val="9289551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89100" y="363904"/>
            <a:ext cx="21005800" cy="2286000"/>
          </a:xfrm>
        </p:spPr>
        <p:txBody>
          <a:bodyPr/>
          <a:lstStyle/>
          <a:p>
            <a:r>
              <a:rPr lang="en-US" dirty="0">
                <a:solidFill>
                  <a:schemeClr val="bg1"/>
                </a:solidFill>
              </a:rPr>
              <a:t>Personal Journey</a:t>
            </a:r>
          </a:p>
        </p:txBody>
      </p:sp>
      <p:pic>
        <p:nvPicPr>
          <p:cNvPr id="2" name="Picture 1" descr="The Beginning of the Good News | Glass Overflow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492" y="4148992"/>
            <a:ext cx="12969694" cy="7297615"/>
          </a:xfrm>
          <a:prstGeom prst="rect">
            <a:avLst/>
          </a:prstGeom>
        </p:spPr>
      </p:pic>
      <p:sp>
        <p:nvSpPr>
          <p:cNvPr id="5" name="Text Placeholder 4"/>
          <p:cNvSpPr>
            <a:spLocks noGrp="1"/>
          </p:cNvSpPr>
          <p:nvPr>
            <p:ph type="body" sz="half" idx="1"/>
          </p:nvPr>
        </p:nvSpPr>
        <p:spPr>
          <a:xfrm>
            <a:off x="1689100" y="3149600"/>
            <a:ext cx="8003540" cy="9296400"/>
          </a:xfrm>
        </p:spPr>
        <p:txBody>
          <a:bodyPr>
            <a:normAutofit/>
          </a:bodyPr>
          <a:lstStyle/>
          <a:p>
            <a:pPr marL="0" indent="0">
              <a:buNone/>
            </a:pPr>
            <a:r>
              <a:rPr lang="en-US" sz="6500" dirty="0">
                <a:solidFill>
                  <a:schemeClr val="bg1"/>
                </a:solidFill>
              </a:rPr>
              <a:t>“Jesus actually spent more time with his disciples than with everybody else in the world put together.”   </a:t>
            </a:r>
          </a:p>
          <a:p>
            <a:pPr marL="0" indent="0">
              <a:buNone/>
            </a:pPr>
            <a:r>
              <a:rPr lang="en-US" dirty="0">
                <a:solidFill>
                  <a:schemeClr val="bg1"/>
                </a:solidFill>
              </a:rPr>
              <a:t>Robert Coleman, </a:t>
            </a:r>
            <a:r>
              <a:rPr lang="en-US" i="1" dirty="0">
                <a:solidFill>
                  <a:schemeClr val="bg1"/>
                </a:solidFill>
              </a:rPr>
              <a:t>The Master Plan of Evangelism</a:t>
            </a:r>
            <a:endParaRPr lang="en-US" dirty="0">
              <a:solidFill>
                <a:schemeClr val="bg1"/>
              </a:solidFill>
            </a:endParaRPr>
          </a:p>
        </p:txBody>
      </p:sp>
    </p:spTree>
    <p:extLst>
      <p:ext uri="{BB962C8B-B14F-4D97-AF65-F5344CB8AC3E}">
        <p14:creationId xmlns:p14="http://schemas.microsoft.com/office/powerpoint/2010/main" val="308794571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Placeholder 4" descr="Track your time in the same tool you do your work | GitLab"/>
          <p:cNvPicPr>
            <a:picLocks noGrp="1" noChangeAspect="1"/>
          </p:cNvPicPr>
          <p:nvPr>
            <p:ph type="pic" sz="half" idx="21"/>
          </p:nvPr>
        </p:nvPicPr>
        <p:blipFill>
          <a:blip r:embed="rId4">
            <a:extLst>
              <a:ext uri="{28A0092B-C50C-407E-A947-70E740481C1C}">
                <a14:useLocalDpi xmlns:a14="http://schemas.microsoft.com/office/drawing/2010/main" val="0"/>
              </a:ext>
            </a:extLst>
          </a:blip>
          <a:srcRect/>
          <a:stretch>
            <a:fillRect/>
          </a:stretch>
        </p:blipFill>
        <p:spPr>
          <a:xfrm>
            <a:off x="10894785" y="3864428"/>
            <a:ext cx="11800115" cy="7866743"/>
          </a:xfrm>
        </p:spPr>
      </p:pic>
      <p:sp>
        <p:nvSpPr>
          <p:cNvPr id="4" name="Title 3"/>
          <p:cNvSpPr>
            <a:spLocks noGrp="1"/>
          </p:cNvSpPr>
          <p:nvPr>
            <p:ph type="title"/>
          </p:nvPr>
        </p:nvSpPr>
        <p:spPr/>
        <p:txBody>
          <a:bodyPr/>
          <a:lstStyle/>
          <a:p>
            <a:r>
              <a:rPr lang="en-US" dirty="0">
                <a:solidFill>
                  <a:schemeClr val="bg1"/>
                </a:solidFill>
              </a:rPr>
              <a:t>Personal Journey</a:t>
            </a:r>
          </a:p>
        </p:txBody>
      </p:sp>
      <p:sp>
        <p:nvSpPr>
          <p:cNvPr id="2" name="Text Placeholder 1"/>
          <p:cNvSpPr>
            <a:spLocks noGrp="1"/>
          </p:cNvSpPr>
          <p:nvPr>
            <p:ph type="body" sz="half" idx="1"/>
          </p:nvPr>
        </p:nvSpPr>
        <p:spPr>
          <a:xfrm>
            <a:off x="1689100" y="3149600"/>
            <a:ext cx="9205685" cy="9296400"/>
          </a:xfrm>
        </p:spPr>
        <p:txBody>
          <a:bodyPr/>
          <a:lstStyle/>
          <a:p>
            <a:pPr marL="0" indent="0">
              <a:buNone/>
            </a:pPr>
            <a:r>
              <a:rPr lang="en-US" sz="6000" dirty="0">
                <a:solidFill>
                  <a:schemeClr val="bg1"/>
                </a:solidFill>
              </a:rPr>
              <a:t>“Most of the time, initiation into the Christian life takes a lot of time.”</a:t>
            </a:r>
          </a:p>
          <a:p>
            <a:pPr marL="0" indent="0">
              <a:buNone/>
            </a:pPr>
            <a:r>
              <a:rPr lang="en-US" sz="3200" dirty="0">
                <a:solidFill>
                  <a:schemeClr val="bg1"/>
                </a:solidFill>
              </a:rPr>
              <a:t>Scott J Jones, </a:t>
            </a:r>
            <a:r>
              <a:rPr lang="en-US" sz="3200" i="1" dirty="0">
                <a:solidFill>
                  <a:schemeClr val="bg1"/>
                </a:solidFill>
              </a:rPr>
              <a:t>The Evangelistic Love of God and Neighbor: A Theology of Witness and Discipleship </a:t>
            </a:r>
          </a:p>
        </p:txBody>
      </p:sp>
    </p:spTree>
    <p:extLst>
      <p:ext uri="{BB962C8B-B14F-4D97-AF65-F5344CB8AC3E}">
        <p14:creationId xmlns:p14="http://schemas.microsoft.com/office/powerpoint/2010/main" val="26854668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Personal Journey</a:t>
            </a:r>
          </a:p>
        </p:txBody>
      </p:sp>
      <p:pic>
        <p:nvPicPr>
          <p:cNvPr id="6" name="Content Placeholder 5" descr="Why children should study philosophy"/>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225143" y="2583297"/>
            <a:ext cx="13933714" cy="9295558"/>
          </a:xfrm>
        </p:spPr>
      </p:pic>
    </p:spTree>
    <p:extLst>
      <p:ext uri="{BB962C8B-B14F-4D97-AF65-F5344CB8AC3E}">
        <p14:creationId xmlns:p14="http://schemas.microsoft.com/office/powerpoint/2010/main" val="4804112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Placeholder 9" descr="Papa Francis, The Prodigal, and “the Good Son.” - FAMVIN NewsEN"/>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5530" b="5530"/>
          <a:stretch>
            <a:fillRect/>
          </a:stretch>
        </p:blipFill>
        <p:spPr>
          <a:xfrm>
            <a:off x="16163703" y="7888938"/>
            <a:ext cx="6195554" cy="4132520"/>
          </a:xfrm>
        </p:spPr>
      </p:pic>
      <p:pic>
        <p:nvPicPr>
          <p:cNvPr id="9" name="Picture Placeholder 8" descr="The Lost Coin | The Parable of the Lost Coin 8 “Or what woma… | Flick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4424" b="4424"/>
          <a:stretch>
            <a:fillRect/>
          </a:stretch>
        </p:blipFill>
        <p:spPr>
          <a:xfrm>
            <a:off x="15755997" y="1971230"/>
            <a:ext cx="6147241" cy="4098161"/>
          </a:xfrm>
        </p:spPr>
      </p:pic>
      <p:pic>
        <p:nvPicPr>
          <p:cNvPr id="8" name="Picture Placeholder 7" descr="Lost Sheep | Fif' | Flickr"/>
          <p:cNvPicPr>
            <a:picLocks noGrp="1" noChangeAspect="1"/>
          </p:cNvPicPr>
          <p:nvPr>
            <p:ph type="pic" idx="23"/>
          </p:nvPr>
        </p:nvPicPr>
        <p:blipFill>
          <a:blip r:embed="rId6">
            <a:extLst>
              <a:ext uri="{28A0092B-C50C-407E-A947-70E740481C1C}">
                <a14:useLocalDpi xmlns:a14="http://schemas.microsoft.com/office/drawing/2010/main" val="0"/>
              </a:ext>
            </a:extLst>
          </a:blip>
          <a:srcRect t="5088" b="5088"/>
          <a:stretch>
            <a:fillRect/>
          </a:stretch>
        </p:blipFill>
        <p:spPr>
          <a:xfrm>
            <a:off x="2485847" y="3521530"/>
            <a:ext cx="12692741" cy="8461827"/>
          </a:xfrm>
        </p:spPr>
      </p:pic>
      <p:sp>
        <p:nvSpPr>
          <p:cNvPr id="4" name="Title 3"/>
          <p:cNvSpPr>
            <a:spLocks noGrp="1"/>
          </p:cNvSpPr>
          <p:nvPr>
            <p:ph type="title" idx="4294967295"/>
          </p:nvPr>
        </p:nvSpPr>
        <p:spPr>
          <a:xfrm>
            <a:off x="1658257" y="325757"/>
            <a:ext cx="21005800" cy="2286000"/>
          </a:xfrm>
        </p:spPr>
        <p:txBody>
          <a:bodyPr/>
          <a:lstStyle/>
          <a:p>
            <a:r>
              <a:rPr lang="en-US" dirty="0">
                <a:solidFill>
                  <a:schemeClr val="bg1"/>
                </a:solidFill>
              </a:rPr>
              <a:t>Personal Journey</a:t>
            </a:r>
          </a:p>
        </p:txBody>
      </p:sp>
    </p:spTree>
    <p:extLst>
      <p:ext uri="{BB962C8B-B14F-4D97-AF65-F5344CB8AC3E}">
        <p14:creationId xmlns:p14="http://schemas.microsoft.com/office/powerpoint/2010/main" val="29264270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Personal Journey</a:t>
            </a:r>
          </a:p>
        </p:txBody>
      </p:sp>
      <p:sp>
        <p:nvSpPr>
          <p:cNvPr id="5" name="Text Placeholder 4"/>
          <p:cNvSpPr>
            <a:spLocks noGrp="1"/>
          </p:cNvSpPr>
          <p:nvPr>
            <p:ph type="body" sz="half" idx="1"/>
          </p:nvPr>
        </p:nvSpPr>
        <p:spPr/>
        <p:txBody>
          <a:bodyPr>
            <a:normAutofit/>
          </a:bodyPr>
          <a:lstStyle/>
          <a:p>
            <a:pPr marL="0" indent="0">
              <a:buNone/>
            </a:pPr>
            <a:r>
              <a:rPr lang="en-CA" sz="6000" kern="1200" dirty="0">
                <a:solidFill>
                  <a:schemeClr val="bg1"/>
                </a:solidFill>
              </a:rPr>
              <a:t>“While it is true that spiritual pilgrimage is neatly defined for some people, the search for God is much messier for most.” </a:t>
            </a:r>
          </a:p>
          <a:p>
            <a:pPr marL="0" indent="0">
              <a:buNone/>
            </a:pPr>
            <a:r>
              <a:rPr lang="en-CA" sz="3200" kern="1200" dirty="0">
                <a:solidFill>
                  <a:schemeClr val="bg1"/>
                </a:solidFill>
              </a:rPr>
              <a:t>Richard Peace, </a:t>
            </a:r>
            <a:r>
              <a:rPr lang="en-CA" sz="3200" i="1" kern="1200" dirty="0">
                <a:solidFill>
                  <a:schemeClr val="bg1"/>
                </a:solidFill>
              </a:rPr>
              <a:t>Conversion in the New Testament</a:t>
            </a:r>
            <a:endParaRPr lang="en-US" sz="3200" dirty="0">
              <a:solidFill>
                <a:schemeClr val="bg1"/>
              </a:solidFill>
            </a:endParaRPr>
          </a:p>
        </p:txBody>
      </p:sp>
      <p:pic>
        <p:nvPicPr>
          <p:cNvPr id="3" name="Content Placeholder 2" descr="File:The old road winding over St. Gotthard pass (el. 2106 m. or 6,909 ft.) high in the Swiss ..."/>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2803188" y="4502150"/>
            <a:ext cx="9891712" cy="6591300"/>
          </a:xfrm>
        </p:spPr>
      </p:pic>
    </p:spTree>
    <p:extLst>
      <p:ext uri="{BB962C8B-B14F-4D97-AF65-F5344CB8AC3E}">
        <p14:creationId xmlns:p14="http://schemas.microsoft.com/office/powerpoint/2010/main" val="143912029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498600"/>
            <a:ext cx="21005800" cy="2286000"/>
          </a:xfrm>
        </p:spPr>
        <p:txBody>
          <a:bodyPr/>
          <a:lstStyle/>
          <a:p>
            <a:r>
              <a:rPr lang="en-US" dirty="0">
                <a:solidFill>
                  <a:schemeClr val="bg1"/>
                </a:solidFill>
              </a:rPr>
              <a:t>Breakout Room - Discussion</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a:bodyPr>
          <a:lstStyle/>
          <a:p>
            <a:r>
              <a:rPr lang="en-US" dirty="0">
                <a:solidFill>
                  <a:schemeClr val="bg1"/>
                </a:solidFill>
              </a:rPr>
              <a:t>Who walked the Journey of Grace with you?</a:t>
            </a:r>
          </a:p>
          <a:p>
            <a:r>
              <a:rPr lang="en-US" dirty="0">
                <a:solidFill>
                  <a:schemeClr val="bg1"/>
                </a:solidFill>
              </a:rPr>
              <a:t>What are some of the ways that people were helpful to you on your Journey of Grace?</a:t>
            </a:r>
          </a:p>
          <a:p>
            <a:r>
              <a:rPr lang="en-US" dirty="0">
                <a:solidFill>
                  <a:schemeClr val="bg1"/>
                </a:solidFill>
              </a:rPr>
              <a:t>Who are you walking the Journey of Grace with?</a:t>
            </a:r>
          </a:p>
          <a:p>
            <a:r>
              <a:rPr lang="en-US" dirty="0">
                <a:solidFill>
                  <a:schemeClr val="bg1"/>
                </a:solidFill>
              </a:rPr>
              <a:t>What is one thing you can do this week to help this person on their Journey of Grace?</a:t>
            </a:r>
          </a:p>
        </p:txBody>
      </p:sp>
    </p:spTree>
    <p:extLst>
      <p:ext uri="{BB962C8B-B14F-4D97-AF65-F5344CB8AC3E}">
        <p14:creationId xmlns:p14="http://schemas.microsoft.com/office/powerpoint/2010/main" val="482172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8361887" y="4569460"/>
            <a:ext cx="5312487" cy="843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b="0"/>
              <a:t>FROM </a:t>
            </a:r>
            <a:r>
              <a:t>GRACE</a:t>
            </a:r>
          </a:p>
        </p:txBody>
      </p:sp>
      <p:sp>
        <p:nvSpPr>
          <p:cNvPr id="130" name="TO GRACE"/>
          <p:cNvSpPr txBox="1"/>
          <p:nvPr/>
        </p:nvSpPr>
        <p:spPr>
          <a:xfrm>
            <a:off x="9568438" y="6419427"/>
            <a:ext cx="4099307" cy="843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b="0"/>
              <a:t>TO </a:t>
            </a:r>
            <a:r>
              <a:t>GRACE</a:t>
            </a:r>
          </a:p>
        </p:txBody>
      </p:sp>
      <p:sp>
        <p:nvSpPr>
          <p:cNvPr id="131" name="THROUGH GRACE"/>
          <p:cNvSpPr txBox="1"/>
          <p:nvPr/>
        </p:nvSpPr>
        <p:spPr>
          <a:xfrm>
            <a:off x="9389547" y="8282716"/>
            <a:ext cx="4284827"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TO</a:t>
            </a:r>
            <a:r>
              <a:rPr dirty="0"/>
              <a:t> GRACE</a:t>
            </a:r>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par>
                                <p:cTn id="9" presetID="9" presetClass="entr" fill="hold" grpId="0" nodeType="withEffect">
                                  <p:stCondLst>
                                    <p:cond delay="0"/>
                                  </p:stCondLst>
                                  <p:iterate>
                                    <p:tmAbs val="0"/>
                                  </p:iterate>
                                  <p:childTnLst>
                                    <p:set>
                                      <p:cBhvr>
                                        <p:cTn id="10" fill="hold"/>
                                        <p:tgtEl>
                                          <p:spTgt spid="132"/>
                                        </p:tgtEl>
                                        <p:attrNameLst>
                                          <p:attrName>style.visibility</p:attrName>
                                        </p:attrNameLst>
                                      </p:cBhvr>
                                      <p:to>
                                        <p:strVal val="visible"/>
                                      </p:to>
                                    </p:set>
                                    <p:animEffect transition="in" filter="dissolve">
                                      <p:cBhvr>
                                        <p:cTn id="11" dur="2000"/>
                                        <p:tgtEl>
                                          <p:spTgt spid="132"/>
                                        </p:tgtEl>
                                      </p:cBhvr>
                                    </p:animEffect>
                                  </p:childTnLst>
                                </p:cTn>
                              </p:par>
                              <p:par>
                                <p:cTn id="12" presetID="19" presetClass="entr" presetSubtype="10" fill="hold" grpId="0" nodeType="withEffect">
                                  <p:stCondLst>
                                    <p:cond delay="0"/>
                                  </p:stCondLst>
                                  <p:iterate>
                                    <p:tmAbs val="0"/>
                                  </p:iterate>
                                  <p:childTnLst>
                                    <p:set>
                                      <p:cBhvr>
                                        <p:cTn id="13" fill="hold"/>
                                        <p:tgtEl>
                                          <p:spTgt spid="133"/>
                                        </p:tgtEl>
                                        <p:attrNameLst>
                                          <p:attrName>style.visibility</p:attrName>
                                        </p:attrNameLst>
                                      </p:cBhvr>
                                      <p:to>
                                        <p:strVal val="visible"/>
                                      </p:to>
                                    </p:set>
                                    <p:anim calcmode="lin" valueType="num">
                                      <p:cBhvr>
                                        <p:cTn id="14" dur="1000" fill="hold"/>
                                        <p:tgtEl>
                                          <p:spTgt spid="133"/>
                                        </p:tgtEl>
                                        <p:attrNameLst>
                                          <p:attrName>ppt_w</p:attrName>
                                        </p:attrNameLst>
                                      </p:cBhvr>
                                      <p:tavLst>
                                        <p:tav tm="0" fmla="#ppt_w*sin(2.5*pi*$)">
                                          <p:val>
                                            <p:fltVal val="0"/>
                                          </p:val>
                                        </p:tav>
                                        <p:tav tm="100000">
                                          <p:val>
                                            <p:fltVal val="1"/>
                                          </p:val>
                                        </p:tav>
                                      </p:tavLst>
                                    </p:anim>
                                    <p:anim calcmode="lin" valueType="num">
                                      <p:cBhvr>
                                        <p:cTn id="15" dur="1000" fill="hold"/>
                                        <p:tgtEl>
                                          <p:spTgt spid="133"/>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2" presetClass="entr" presetSubtype="8" fill="hold" grpId="0" nodeType="afterEffect">
                                  <p:stCondLst>
                                    <p:cond delay="300"/>
                                  </p:stCondLst>
                                  <p:iterate>
                                    <p:tmAbs val="0"/>
                                  </p:iterate>
                                  <p:childTnLst>
                                    <p:set>
                                      <p:cBhvr>
                                        <p:cTn id="18" fill="hold"/>
                                        <p:tgtEl>
                                          <p:spTgt spid="130"/>
                                        </p:tgtEl>
                                        <p:attrNameLst>
                                          <p:attrName>style.visibility</p:attrName>
                                        </p:attrNameLst>
                                      </p:cBhvr>
                                      <p:to>
                                        <p:strVal val="visible"/>
                                      </p:to>
                                    </p:set>
                                    <p:anim calcmode="lin" valueType="num">
                                      <p:cBhvr>
                                        <p:cTn id="19" dur="1000" fill="hold"/>
                                        <p:tgtEl>
                                          <p:spTgt spid="130"/>
                                        </p:tgtEl>
                                        <p:attrNameLst>
                                          <p:attrName>ppt_x</p:attrName>
                                        </p:attrNameLst>
                                      </p:cBhvr>
                                      <p:tavLst>
                                        <p:tav tm="0">
                                          <p:val>
                                            <p:strVal val="0-#ppt_w/2"/>
                                          </p:val>
                                        </p:tav>
                                        <p:tav tm="100000">
                                          <p:val>
                                            <p:strVal val="#ppt_x"/>
                                          </p:val>
                                        </p:tav>
                                      </p:tavLst>
                                    </p:anim>
                                    <p:anim calcmode="lin" valueType="num">
                                      <p:cBhvr>
                                        <p:cTn id="20" dur="1000" fill="hold"/>
                                        <p:tgtEl>
                                          <p:spTgt spid="130"/>
                                        </p:tgtEl>
                                        <p:attrNameLst>
                                          <p:attrName>ppt_y</p:attrName>
                                        </p:attrNameLst>
                                      </p:cBhvr>
                                      <p:tavLst>
                                        <p:tav tm="0">
                                          <p:val>
                                            <p:strVal val="#ppt_y"/>
                                          </p:val>
                                        </p:tav>
                                        <p:tav tm="100000">
                                          <p:val>
                                            <p:strVal val="#ppt_y"/>
                                          </p:val>
                                        </p:tav>
                                      </p:tavLst>
                                    </p:anim>
                                  </p:childTnLst>
                                </p:cTn>
                              </p:par>
                              <p:par>
                                <p:cTn id="21" presetID="19"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fmla="#ppt_w*sin(2.5*pi*$)">
                                          <p:val>
                                            <p:fltVal val="0"/>
                                          </p:val>
                                        </p:tav>
                                        <p:tav tm="100000">
                                          <p:val>
                                            <p:fltVal val="1"/>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childTnLst>
                                </p:cTn>
                              </p:par>
                            </p:childTnLst>
                          </p:cTn>
                        </p:par>
                        <p:par>
                          <p:cTn id="25" fill="hold">
                            <p:stCondLst>
                              <p:cond delay="3300"/>
                            </p:stCondLst>
                            <p:childTnLst>
                              <p:par>
                                <p:cTn id="26" presetID="2" presetClass="entr" presetSubtype="8" fill="hold" grpId="0" nodeType="afterEffect">
                                  <p:stCondLst>
                                    <p:cond delay="300"/>
                                  </p:stCondLst>
                                  <p:iterate>
                                    <p:tmAbs val="0"/>
                                  </p:iterate>
                                  <p:childTnLst>
                                    <p:set>
                                      <p:cBhvr>
                                        <p:cTn id="27" fill="hold"/>
                                        <p:tgtEl>
                                          <p:spTgt spid="131"/>
                                        </p:tgtEl>
                                        <p:attrNameLst>
                                          <p:attrName>style.visibility</p:attrName>
                                        </p:attrNameLst>
                                      </p:cBhvr>
                                      <p:to>
                                        <p:strVal val="visible"/>
                                      </p:to>
                                    </p:set>
                                    <p:anim calcmode="lin" valueType="num">
                                      <p:cBhvr>
                                        <p:cTn id="28" dur="1000" fill="hold"/>
                                        <p:tgtEl>
                                          <p:spTgt spid="131"/>
                                        </p:tgtEl>
                                        <p:attrNameLst>
                                          <p:attrName>ppt_x</p:attrName>
                                        </p:attrNameLst>
                                      </p:cBhvr>
                                      <p:tavLst>
                                        <p:tav tm="0">
                                          <p:val>
                                            <p:strVal val="0-#ppt_w/2"/>
                                          </p:val>
                                        </p:tav>
                                        <p:tav tm="100000">
                                          <p:val>
                                            <p:strVal val="#ppt_x"/>
                                          </p:val>
                                        </p:tav>
                                      </p:tavLst>
                                    </p:anim>
                                    <p:anim calcmode="lin" valueType="num">
                                      <p:cBhvr>
                                        <p:cTn id="29" dur="1000" fill="hold"/>
                                        <p:tgtEl>
                                          <p:spTgt spid="131"/>
                                        </p:tgtEl>
                                        <p:attrNameLst>
                                          <p:attrName>ppt_y</p:attrName>
                                        </p:attrNameLst>
                                      </p:cBhvr>
                                      <p:tavLst>
                                        <p:tav tm="0">
                                          <p:val>
                                            <p:strVal val="#ppt_y"/>
                                          </p:val>
                                        </p:tav>
                                        <p:tav tm="100000">
                                          <p:val>
                                            <p:strVal val="#ppt_y"/>
                                          </p:val>
                                        </p:tav>
                                      </p:tavLst>
                                    </p:anim>
                                  </p:childTnLst>
                                </p:cTn>
                              </p:par>
                              <p:par>
                                <p:cTn id="30" presetID="19" presetClass="entr" presetSubtype="10" fill="hold" grpId="0" nodeType="withEffect">
                                  <p:stCondLst>
                                    <p:cond delay="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4F5F5"/>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4F5F5"/>
                </a:solidFill>
                <a:effectLst/>
                <a:uLnTx/>
                <a:uFillTx/>
                <a:latin typeface="Brandon Grotesque Regular"/>
                <a:sym typeface="Brandon Grotesque Regular"/>
              </a:rPr>
              <a:t> IS OUR PART ON THE JOURNEY OF GRACE WITH OTHERS?</a:t>
            </a:r>
            <a:endParaRPr kumimoji="0" sz="5400" b="0" i="0" u="none" strike="noStrike" kern="0" cap="none" spc="926" normalizeH="0" baseline="0" noProof="0" dirty="0">
              <a:ln>
                <a:noFill/>
              </a:ln>
              <a:solidFill>
                <a:srgbClr val="F4F5F5"/>
              </a:solidFill>
              <a:effectLst/>
              <a:uLnTx/>
              <a:uFillTx/>
              <a:latin typeface="Brandon Grotesque Regular"/>
              <a:sym typeface="Brandon Grotesque Regular"/>
            </a:endParaRP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9"/>
          <a:stretch>
            <a:fillRect/>
          </a:stretch>
        </p:blipFill>
        <p:spPr>
          <a:xfrm>
            <a:off x="12604148" y="9422666"/>
            <a:ext cx="1909014" cy="2866870"/>
          </a:xfrm>
          <a:prstGeom prst="rect">
            <a:avLst/>
          </a:prstGeom>
        </p:spPr>
      </p:pic>
      <p:pic>
        <p:nvPicPr>
          <p:cNvPr id="4" name="Picture 3"/>
          <p:cNvPicPr>
            <a:picLocks noChangeAspect="1"/>
          </p:cNvPicPr>
          <p:nvPr/>
        </p:nvPicPr>
        <p:blipFill>
          <a:blip r:embed="rId9"/>
          <a:stretch>
            <a:fillRect/>
          </a:stretch>
        </p:blipFill>
        <p:spPr>
          <a:xfrm>
            <a:off x="10635634" y="10494761"/>
            <a:ext cx="2215583" cy="3327261"/>
          </a:xfrm>
          <a:prstGeom prst="rect">
            <a:avLst/>
          </a:prstGeom>
        </p:spPr>
      </p:pic>
      <p:pic>
        <p:nvPicPr>
          <p:cNvPr id="2" name="Picture 1"/>
          <p:cNvPicPr>
            <a:picLocks noChangeAspect="1"/>
          </p:cNvPicPr>
          <p:nvPr/>
        </p:nvPicPr>
        <p:blipFill>
          <a:blip r:embed="rId10"/>
          <a:stretch>
            <a:fillRect/>
          </a:stretch>
        </p:blipFill>
        <p:spPr>
          <a:xfrm>
            <a:off x="9766519" y="8585852"/>
            <a:ext cx="1738230" cy="2607344"/>
          </a:xfrm>
          <a:prstGeom prst="rect">
            <a:avLst/>
          </a:prstGeom>
        </p:spPr>
      </p:pic>
      <p:pic>
        <p:nvPicPr>
          <p:cNvPr id="5" name="Picture 4"/>
          <p:cNvPicPr>
            <a:picLocks noChangeAspect="1"/>
          </p:cNvPicPr>
          <p:nvPr/>
        </p:nvPicPr>
        <p:blipFill>
          <a:blip r:embed="rId9"/>
          <a:stretch>
            <a:fillRect/>
          </a:stretch>
        </p:blipFill>
        <p:spPr>
          <a:xfrm>
            <a:off x="8336898" y="9680222"/>
            <a:ext cx="1737511" cy="2609314"/>
          </a:xfrm>
          <a:prstGeom prst="rect">
            <a:avLst/>
          </a:prstGeom>
        </p:spPr>
      </p:pic>
      <p:pic>
        <p:nvPicPr>
          <p:cNvPr id="6" name="Picture 5"/>
          <p:cNvPicPr>
            <a:picLocks noChangeAspect="1"/>
          </p:cNvPicPr>
          <p:nvPr/>
        </p:nvPicPr>
        <p:blipFill>
          <a:blip r:embed="rId9"/>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9"/>
          <a:stretch>
            <a:fillRect/>
          </a:stretch>
        </p:blipFill>
        <p:spPr>
          <a:xfrm>
            <a:off x="7026749" y="11018815"/>
            <a:ext cx="1737511" cy="2609314"/>
          </a:xfrm>
          <a:prstGeom prst="rect">
            <a:avLst/>
          </a:prstGeom>
        </p:spPr>
      </p:pic>
    </p:spTree>
    <p:extLst>
      <p:ext uri="{BB962C8B-B14F-4D97-AF65-F5344CB8AC3E}">
        <p14:creationId xmlns:p14="http://schemas.microsoft.com/office/powerpoint/2010/main" val="3733844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r>
              <a:rPr lang="en-US" dirty="0">
                <a:solidFill>
                  <a:schemeClr val="bg1"/>
                </a:solidFill>
              </a:rPr>
              <a:t>Evangelism</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normAutofit/>
          </a:bodyPr>
          <a:lstStyle/>
          <a:p>
            <a:pPr marL="0" indent="0">
              <a:buNone/>
            </a:pPr>
            <a:r>
              <a:rPr lang="en-US" sz="6600" dirty="0">
                <a:solidFill>
                  <a:schemeClr val="bg1"/>
                </a:solidFill>
              </a:rPr>
              <a:t>When you hear the word “evangelism” what pictures come into your mind?</a:t>
            </a:r>
          </a:p>
          <a:p>
            <a:pPr marL="0" indent="0">
              <a:buNone/>
            </a:pPr>
            <a:r>
              <a:rPr lang="en-US" sz="6600" dirty="0">
                <a:solidFill>
                  <a:schemeClr val="bg1"/>
                </a:solidFill>
              </a:rPr>
              <a:t>What is someone who is “evangelizing” doing?</a:t>
            </a:r>
          </a:p>
        </p:txBody>
      </p:sp>
    </p:spTree>
    <p:extLst>
      <p:ext uri="{BB962C8B-B14F-4D97-AF65-F5344CB8AC3E}">
        <p14:creationId xmlns:p14="http://schemas.microsoft.com/office/powerpoint/2010/main" val="37481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093" y="1706264"/>
            <a:ext cx="5683145" cy="51752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0730" y="1909065"/>
            <a:ext cx="7167560" cy="476968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539" y="7128329"/>
            <a:ext cx="5687630" cy="4878235"/>
          </a:xfrm>
          <a:prstGeom prst="rect">
            <a:avLst/>
          </a:prstGeom>
        </p:spPr>
      </p:pic>
      <p:pic>
        <p:nvPicPr>
          <p:cNvPr id="13" name="Picture 12"/>
          <p:cNvPicPr>
            <a:picLocks noChangeAspect="1"/>
          </p:cNvPicPr>
          <p:nvPr/>
        </p:nvPicPr>
        <p:blipFill>
          <a:blip r:embed="rId7"/>
          <a:stretch>
            <a:fillRect/>
          </a:stretch>
        </p:blipFill>
        <p:spPr>
          <a:xfrm>
            <a:off x="8272879" y="7128329"/>
            <a:ext cx="6684131" cy="5013098"/>
          </a:xfrm>
          <a:prstGeom prst="rect">
            <a:avLst/>
          </a:prstGeom>
        </p:spPr>
      </p:pic>
      <p:pic>
        <p:nvPicPr>
          <p:cNvPr id="2" name="Picture 1"/>
          <p:cNvPicPr>
            <a:picLocks noChangeAspect="1"/>
          </p:cNvPicPr>
          <p:nvPr/>
        </p:nvPicPr>
        <p:blipFill>
          <a:blip r:embed="rId8"/>
          <a:stretch>
            <a:fillRect/>
          </a:stretch>
        </p:blipFill>
        <p:spPr>
          <a:xfrm rot="20891551">
            <a:off x="15233490" y="7002389"/>
            <a:ext cx="7262038" cy="5264977"/>
          </a:xfrm>
          <a:prstGeom prst="rect">
            <a:avLst/>
          </a:prstGeom>
        </p:spPr>
      </p:pic>
      <p:pic>
        <p:nvPicPr>
          <p:cNvPr id="3" name="Picture 2"/>
          <p:cNvPicPr>
            <a:picLocks noChangeAspect="1"/>
          </p:cNvPicPr>
          <p:nvPr/>
        </p:nvPicPr>
        <p:blipFill>
          <a:blip r:embed="rId9"/>
          <a:stretch>
            <a:fillRect/>
          </a:stretch>
        </p:blipFill>
        <p:spPr>
          <a:xfrm>
            <a:off x="1600169" y="1766791"/>
            <a:ext cx="5742432" cy="4745690"/>
          </a:xfrm>
          <a:prstGeom prst="rect">
            <a:avLst/>
          </a:prstGeom>
        </p:spPr>
      </p:pic>
    </p:spTree>
    <p:extLst>
      <p:ext uri="{BB962C8B-B14F-4D97-AF65-F5344CB8AC3E}">
        <p14:creationId xmlns:p14="http://schemas.microsoft.com/office/powerpoint/2010/main" val="3298337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A JOURNEY"/>
          <p:cNvSpPr txBox="1"/>
          <p:nvPr/>
        </p:nvSpPr>
        <p:spPr>
          <a:xfrm>
            <a:off x="7402681" y="3970757"/>
            <a:ext cx="9578638"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926" normalizeH="0" baseline="0" noProof="0" dirty="0">
                <a:ln>
                  <a:noFill/>
                </a:ln>
                <a:solidFill>
                  <a:srgbClr val="F4F5F5"/>
                </a:solidFill>
                <a:effectLst/>
                <a:uLnTx/>
                <a:uFillTx/>
                <a:sym typeface="Brandon Grotesque Regular"/>
              </a:rPr>
              <a:t>WHAT </a:t>
            </a:r>
            <a:r>
              <a:rPr lang="en-US" sz="4800" dirty="0"/>
              <a:t>IF WE THOUGHT OF EVANGELISM AS JOINING </a:t>
            </a:r>
            <a:r>
              <a:rPr kumimoji="0" lang="en-US" sz="4800" b="0" i="0" u="none" strike="noStrike" kern="0" cap="none" spc="926" normalizeH="0" baseline="0" noProof="0" dirty="0">
                <a:ln>
                  <a:noFill/>
                </a:ln>
                <a:solidFill>
                  <a:srgbClr val="F4F5F5"/>
                </a:solidFill>
                <a:effectLst/>
                <a:uLnTx/>
                <a:uFillTx/>
                <a:sym typeface="Brandon Grotesque Regular"/>
              </a:rPr>
              <a:t>THE JOURNEY OF GRACE WITH OTHERS?</a:t>
            </a:r>
            <a:endParaRPr kumimoji="0" sz="4800" b="0" i="0" u="none" strike="noStrike" kern="0" cap="none" spc="926" normalizeH="0" baseline="0" noProof="0" dirty="0">
              <a:ln>
                <a:noFill/>
              </a:ln>
              <a:solidFill>
                <a:srgbClr val="F4F5F5"/>
              </a:solidFill>
              <a:effectLst/>
              <a:uLnTx/>
              <a:uFillTx/>
              <a:sym typeface="Brandon Grotesque Regular"/>
            </a:endParaRP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9"/>
          <a:stretch>
            <a:fillRect/>
          </a:stretch>
        </p:blipFill>
        <p:spPr>
          <a:xfrm>
            <a:off x="12604148" y="9422666"/>
            <a:ext cx="1909014" cy="2866870"/>
          </a:xfrm>
          <a:prstGeom prst="rect">
            <a:avLst/>
          </a:prstGeom>
        </p:spPr>
      </p:pic>
      <p:pic>
        <p:nvPicPr>
          <p:cNvPr id="4" name="Picture 3"/>
          <p:cNvPicPr>
            <a:picLocks noChangeAspect="1"/>
          </p:cNvPicPr>
          <p:nvPr/>
        </p:nvPicPr>
        <p:blipFill>
          <a:blip r:embed="rId9"/>
          <a:stretch>
            <a:fillRect/>
          </a:stretch>
        </p:blipFill>
        <p:spPr>
          <a:xfrm>
            <a:off x="10635634" y="10494761"/>
            <a:ext cx="2215583" cy="3327261"/>
          </a:xfrm>
          <a:prstGeom prst="rect">
            <a:avLst/>
          </a:prstGeom>
        </p:spPr>
      </p:pic>
      <p:pic>
        <p:nvPicPr>
          <p:cNvPr id="2" name="Picture 1"/>
          <p:cNvPicPr>
            <a:picLocks noChangeAspect="1"/>
          </p:cNvPicPr>
          <p:nvPr/>
        </p:nvPicPr>
        <p:blipFill>
          <a:blip r:embed="rId10"/>
          <a:stretch>
            <a:fillRect/>
          </a:stretch>
        </p:blipFill>
        <p:spPr>
          <a:xfrm>
            <a:off x="9766519" y="8585852"/>
            <a:ext cx="1738230" cy="2607344"/>
          </a:xfrm>
          <a:prstGeom prst="rect">
            <a:avLst/>
          </a:prstGeom>
        </p:spPr>
      </p:pic>
      <p:pic>
        <p:nvPicPr>
          <p:cNvPr id="5" name="Picture 4"/>
          <p:cNvPicPr>
            <a:picLocks noChangeAspect="1"/>
          </p:cNvPicPr>
          <p:nvPr/>
        </p:nvPicPr>
        <p:blipFill>
          <a:blip r:embed="rId9"/>
          <a:stretch>
            <a:fillRect/>
          </a:stretch>
        </p:blipFill>
        <p:spPr>
          <a:xfrm>
            <a:off x="8336898" y="9680222"/>
            <a:ext cx="1737511" cy="2609314"/>
          </a:xfrm>
          <a:prstGeom prst="rect">
            <a:avLst/>
          </a:prstGeom>
        </p:spPr>
      </p:pic>
      <p:pic>
        <p:nvPicPr>
          <p:cNvPr id="6" name="Picture 5"/>
          <p:cNvPicPr>
            <a:picLocks noChangeAspect="1"/>
          </p:cNvPicPr>
          <p:nvPr/>
        </p:nvPicPr>
        <p:blipFill>
          <a:blip r:embed="rId9"/>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9"/>
          <a:stretch>
            <a:fillRect/>
          </a:stretch>
        </p:blipFill>
        <p:spPr>
          <a:xfrm>
            <a:off x="6887839" y="11106686"/>
            <a:ext cx="1737511" cy="2609314"/>
          </a:xfrm>
          <a:prstGeom prst="rect">
            <a:avLst/>
          </a:prstGeom>
        </p:spPr>
      </p:pic>
    </p:spTree>
    <p:extLst>
      <p:ext uri="{BB962C8B-B14F-4D97-AF65-F5344CB8AC3E}">
        <p14:creationId xmlns:p14="http://schemas.microsoft.com/office/powerpoint/2010/main" val="3760961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a:bodyPr>
          <a:lstStyle/>
          <a:p>
            <a:pPr marL="0" indent="0">
              <a:buNone/>
            </a:pPr>
            <a:r>
              <a:rPr lang="en-US" sz="8000" dirty="0">
                <a:solidFill>
                  <a:schemeClr val="bg1"/>
                </a:solidFill>
              </a:rPr>
              <a:t>1. Personal Prayer</a:t>
            </a:r>
          </a:p>
          <a:p>
            <a:pPr marL="0" indent="0">
              <a:buNone/>
            </a:pPr>
            <a:r>
              <a:rPr lang="en-US" sz="8000" dirty="0">
                <a:solidFill>
                  <a:schemeClr val="bg1"/>
                </a:solidFill>
              </a:rPr>
              <a:t>2. Sharing Personal Stories</a:t>
            </a:r>
          </a:p>
          <a:p>
            <a:pPr marL="0" indent="0">
              <a:buNone/>
            </a:pPr>
            <a:r>
              <a:rPr lang="en-US" sz="8000" dirty="0">
                <a:solidFill>
                  <a:schemeClr val="bg1"/>
                </a:solidFill>
              </a:rPr>
              <a:t>3. Going on Personal Journey’s</a:t>
            </a:r>
          </a:p>
        </p:txBody>
      </p:sp>
      <p:sp>
        <p:nvSpPr>
          <p:cNvPr id="5" name="Title 4"/>
          <p:cNvSpPr>
            <a:spLocks noGrp="1"/>
          </p:cNvSpPr>
          <p:nvPr>
            <p:ph type="title"/>
          </p:nvPr>
        </p:nvSpPr>
        <p:spPr/>
        <p:txBody>
          <a:bodyPr/>
          <a:lstStyle/>
          <a:p>
            <a:r>
              <a:rPr lang="en-US" dirty="0">
                <a:solidFill>
                  <a:schemeClr val="bg1"/>
                </a:solidFill>
              </a:rPr>
              <a:t>Evangelism that is Personal</a:t>
            </a:r>
          </a:p>
        </p:txBody>
      </p:sp>
    </p:spTree>
    <p:extLst>
      <p:ext uri="{BB962C8B-B14F-4D97-AF65-F5344CB8AC3E}">
        <p14:creationId xmlns:p14="http://schemas.microsoft.com/office/powerpoint/2010/main" val="2249157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192000" y="4527729"/>
            <a:ext cx="9776640" cy="654014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19224"/>
            <a:ext cx="21005800" cy="2286000"/>
          </a:xfrm>
        </p:spPr>
        <p:txBody>
          <a:bodyPr/>
          <a:lstStyle/>
          <a:p>
            <a:r>
              <a:rPr lang="en-US" dirty="0">
                <a:solidFill>
                  <a:schemeClr val="bg1"/>
                </a:solidFill>
              </a:rPr>
              <a:t>Personal Prayer</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3149600"/>
            <a:ext cx="10198100" cy="9296400"/>
          </a:xfrm>
        </p:spPr>
        <p:txBody>
          <a:bodyPr/>
          <a:lstStyle/>
          <a:p>
            <a:pPr marL="0" indent="0">
              <a:buNone/>
            </a:pPr>
            <a:r>
              <a:rPr lang="en-US" dirty="0">
                <a:solidFill>
                  <a:schemeClr val="bg1"/>
                </a:solidFill>
              </a:rPr>
              <a:t>Prayer is “the hidden mission” of evangelism. </a:t>
            </a:r>
          </a:p>
        </p:txBody>
      </p:sp>
    </p:spTree>
    <p:extLst>
      <p:ext uri="{BB962C8B-B14F-4D97-AF65-F5344CB8AC3E}">
        <p14:creationId xmlns:p14="http://schemas.microsoft.com/office/powerpoint/2010/main" val="1901300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8538</TotalTime>
  <Words>1485</Words>
  <Application>Microsoft Macintosh PowerPoint</Application>
  <PresentationFormat>Custom</PresentationFormat>
  <Paragraphs>139</Paragraphs>
  <Slides>39</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Brandon Grotesque Bold</vt:lpstr>
      <vt:lpstr>Brandon Grotesque Light</vt:lpstr>
      <vt:lpstr>Brandon Grotesque Regular</vt:lpstr>
      <vt:lpstr>Gotham Book</vt:lpstr>
      <vt:lpstr>Gotham Medium</vt:lpstr>
      <vt:lpstr>Helvetica Neue</vt:lpstr>
      <vt:lpstr>Helvetica Neue Light</vt:lpstr>
      <vt:lpstr>Helvetica Neue Medium</vt:lpstr>
      <vt:lpstr>Times New Roman</vt:lpstr>
      <vt:lpstr>Wingdings 3</vt:lpstr>
      <vt:lpstr>White</vt:lpstr>
      <vt:lpstr>PowerPoint Presentation</vt:lpstr>
      <vt:lpstr>PowerPoint Presentation</vt:lpstr>
      <vt:lpstr>PowerPoint Presentation</vt:lpstr>
      <vt:lpstr>PowerPoint Presentation</vt:lpstr>
      <vt:lpstr>Evangelism</vt:lpstr>
      <vt:lpstr>PowerPoint Presentation</vt:lpstr>
      <vt:lpstr>PowerPoint Presentation</vt:lpstr>
      <vt:lpstr>Evangelism that is Personal</vt:lpstr>
      <vt:lpstr>Personal Prayer</vt:lpstr>
      <vt:lpstr>Personal Prayer</vt:lpstr>
      <vt:lpstr>Personal Prayer</vt:lpstr>
      <vt:lpstr>Personal Prayer</vt:lpstr>
      <vt:lpstr>Personal Prayer</vt:lpstr>
      <vt:lpstr>Personal Prayer</vt:lpstr>
      <vt:lpstr>Breakout Room - Discussion</vt:lpstr>
      <vt:lpstr>PowerPoint Presentation</vt:lpstr>
      <vt:lpstr>PowerPoint Presentation</vt:lpstr>
      <vt:lpstr>PowerPoint Presentation</vt:lpstr>
      <vt:lpstr>Personal Stories</vt:lpstr>
      <vt:lpstr>PowerPoint Presentation</vt:lpstr>
      <vt:lpstr>The Evangelists</vt:lpstr>
      <vt:lpstr>PowerPoint Presentation</vt:lpstr>
      <vt:lpstr>Preparation</vt:lpstr>
      <vt:lpstr>Preparation</vt:lpstr>
      <vt:lpstr>God’s Big Story</vt:lpstr>
      <vt:lpstr>Jesus’ Story</vt:lpstr>
      <vt:lpstr>Your Story</vt:lpstr>
      <vt:lpstr>Activity</vt:lpstr>
      <vt:lpstr>PowerPoint Presentation</vt:lpstr>
      <vt:lpstr>PowerPoint Presentation</vt:lpstr>
      <vt:lpstr>A Journey of Grace</vt:lpstr>
      <vt:lpstr>Personal Journey</vt:lpstr>
      <vt:lpstr>Personal Journey</vt:lpstr>
      <vt:lpstr>Personal Journey</vt:lpstr>
      <vt:lpstr>Personal Journey</vt:lpstr>
      <vt:lpstr>Personal Journey</vt:lpstr>
      <vt:lpstr>Personal Journey</vt:lpstr>
      <vt:lpstr>Breakout Room -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Zweigle</dc:creator>
  <cp:lastModifiedBy>Monte Cyr</cp:lastModifiedBy>
  <cp:revision>85</cp:revision>
  <cp:lastPrinted>2021-07-30T15:50:17Z</cp:lastPrinted>
  <dcterms:modified xsi:type="dcterms:W3CDTF">2021-08-25T20:24:31Z</dcterms:modified>
</cp:coreProperties>
</file>