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3" r:id="rId4"/>
    <p:sldId id="287" r:id="rId5"/>
    <p:sldId id="266" r:id="rId6"/>
    <p:sldId id="269" r:id="rId7"/>
    <p:sldId id="272" r:id="rId8"/>
    <p:sldId id="273" r:id="rId9"/>
    <p:sldId id="288" r:id="rId10"/>
    <p:sldId id="275" r:id="rId11"/>
    <p:sldId id="276" r:id="rId12"/>
    <p:sldId id="289" r:id="rId13"/>
    <p:sldId id="290" r:id="rId14"/>
    <p:sldId id="28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TC Avant Garde Gothic Std" panose="02000503030000020004" pitchFamily="2" charset="77"/>
      <p:regular r:id="rId20"/>
      <p:bold r:id="rId21"/>
    </p:embeddedFont>
    <p:embeddedFont>
      <p:font typeface="Poppins" pitchFamily="2" charset="77"/>
      <p:regular r:id="rId22"/>
      <p:bold r:id="rId23"/>
      <p:italic r:id="rId24"/>
      <p:boldItalic r:id="rId25"/>
    </p:embeddedFont>
    <p:embeddedFont>
      <p:font typeface="Poppins Bold" pitchFamily="2" charset="77"/>
      <p:regular r:id="rId26"/>
      <p:bold r:id="rId27"/>
      <p:italic r:id="rId28"/>
      <p:boldItalic r:id="rId29"/>
    </p:embeddedFont>
    <p:embeddedFont>
      <p:font typeface="Poppins Ultra-Bold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 autoAdjust="0"/>
    <p:restoredTop sz="94628" autoAdjust="0"/>
  </p:normalViewPr>
  <p:slideViewPr>
    <p:cSldViewPr>
      <p:cViewPr>
        <p:scale>
          <a:sx n="49" d="100"/>
          <a:sy n="49" d="100"/>
        </p:scale>
        <p:origin x="968" y="1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6" name="TextBox 16"/>
          <p:cNvSpPr txBox="1"/>
          <p:nvPr/>
        </p:nvSpPr>
        <p:spPr>
          <a:xfrm>
            <a:off x="1028700" y="8413950"/>
            <a:ext cx="14664508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5"/>
              </a:lnSpc>
            </a:pPr>
            <a:r>
              <a:rPr lang="en-US" sz="6500" dirty="0">
                <a:solidFill>
                  <a:srgbClr val="956949"/>
                </a:solidFill>
                <a:latin typeface="Poppins Bold"/>
              </a:rPr>
              <a:t>TRANSFORMATIONAL LEADERSHIP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26133" y="1123507"/>
            <a:ext cx="9088726" cy="6354959"/>
            <a:chOff x="0" y="0"/>
            <a:chExt cx="12118301" cy="8473278"/>
          </a:xfrm>
        </p:grpSpPr>
        <p:grpSp>
          <p:nvGrpSpPr>
            <p:cNvPr id="19" name="Group 19"/>
            <p:cNvGrpSpPr/>
            <p:nvPr/>
          </p:nvGrpSpPr>
          <p:grpSpPr>
            <a:xfrm>
              <a:off x="1822511" y="0"/>
              <a:ext cx="8473278" cy="847327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567" b="-12717"/>
                </a:stretch>
              </a:blipFill>
            </p:spPr>
            <p:txBody>
              <a:bodyPr/>
              <a:lstStyle/>
              <a:p>
                <a:endParaRPr lang="es-GT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7409096"/>
              <a:ext cx="12118301" cy="1064182"/>
              <a:chOff x="0" y="0"/>
              <a:chExt cx="5745682" cy="5045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745681" cy="504563"/>
              </a:xfrm>
              <a:custGeom>
                <a:avLst/>
                <a:gdLst/>
                <a:ahLst/>
                <a:cxnLst/>
                <a:rect l="l" t="t" r="r" b="b"/>
                <a:pathLst>
                  <a:path w="5745681" h="504563">
                    <a:moveTo>
                      <a:pt x="0" y="0"/>
                    </a:moveTo>
                    <a:lnTo>
                      <a:pt x="5745681" y="0"/>
                    </a:lnTo>
                    <a:lnTo>
                      <a:pt x="5745681" y="504563"/>
                    </a:lnTo>
                    <a:lnTo>
                      <a:pt x="0" y="504563"/>
                    </a:lnTo>
                    <a:close/>
                  </a:path>
                </a:pathLst>
              </a:custGeom>
              <a:solidFill>
                <a:srgbClr val="323232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9525"/>
                <a:ext cx="5745682" cy="514089"/>
              </a:xfrm>
              <a:prstGeom prst="rect">
                <a:avLst/>
              </a:prstGeom>
            </p:spPr>
            <p:txBody>
              <a:bodyPr lIns="20849" tIns="20849" rIns="20849" bIns="20849" rtlCol="0" anchor="ctr"/>
              <a:lstStyle/>
              <a:p>
                <a:pPr algn="ctr">
                  <a:lnSpc>
                    <a:spcPts val="33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702135" y="7350192"/>
              <a:ext cx="6714032" cy="73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7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Poppins Ultra-Bold"/>
                </a:rPr>
                <a:t> Dr. Gustavo Crocker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80873" y="8000388"/>
              <a:ext cx="11521839" cy="43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1"/>
                </a:lnSpc>
                <a:spcBef>
                  <a:spcPct val="0"/>
                </a:spcBef>
              </a:pPr>
              <a:r>
                <a:rPr lang="en-US" sz="1908">
                  <a:solidFill>
                    <a:srgbClr val="FFFFFF"/>
                  </a:solidFill>
                  <a:latin typeface="Poppins"/>
                </a:rPr>
                <a:t>General Superintendent Church of the Nazarene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6662637" y="9354385"/>
            <a:ext cx="1472963" cy="814006"/>
          </a:xfrm>
          <a:custGeom>
            <a:avLst/>
            <a:gdLst/>
            <a:ahLst/>
            <a:cxnLst/>
            <a:rect l="l" t="t" r="r" b="b"/>
            <a:pathLst>
              <a:path w="1472963" h="814006">
                <a:moveTo>
                  <a:pt x="0" y="0"/>
                </a:moveTo>
                <a:lnTo>
                  <a:pt x="1472963" y="0"/>
                </a:lnTo>
                <a:lnTo>
                  <a:pt x="1472963" y="814006"/>
                </a:lnTo>
                <a:lnTo>
                  <a:pt x="0" y="81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3578212" y="3568113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93892" y="3568113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50997" y="2567863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70433" y="135718"/>
            <a:ext cx="9650692" cy="44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2800" dirty="0">
                <a:solidFill>
                  <a:srgbClr val="C4C2B8"/>
                </a:solidFill>
                <a:latin typeface="League Gothic Bold"/>
              </a:rPr>
              <a:t>TRANSFORMATIONAL LEADERSHIP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524599" y="2567863"/>
            <a:ext cx="7989089" cy="79890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8" name="TextBox 18"/>
          <p:cNvSpPr txBox="1"/>
          <p:nvPr/>
        </p:nvSpPr>
        <p:spPr>
          <a:xfrm>
            <a:off x="1334537" y="2951621"/>
            <a:ext cx="1466450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Poppins Bold"/>
              </a:rPr>
              <a:t>The 10 “Ss” of Transformational Leadership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7B0848D-458A-9E74-BBAB-394E588D19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30"/>
          <a:stretch/>
        </p:blipFill>
        <p:spPr>
          <a:xfrm>
            <a:off x="16187592" y="7867582"/>
            <a:ext cx="1833533" cy="345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179" y="-1570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400" y="2065042"/>
            <a:ext cx="15601551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5799" b="1" dirty="0">
                <a:latin typeface="Poppins Bold"/>
              </a:rPr>
              <a:t>The Transformational Leader is a: Son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A25E2D2-3A30-0E2C-F1B3-2F2B60340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466537"/>
            <a:ext cx="4076700" cy="407670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869373" y="4278446"/>
            <a:ext cx="16768020" cy="839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The Transformational Leader is a: Strategist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2438400" y="6506800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The Transformational Leader is a: Seeker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0" y="-27826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400" y="2065042"/>
            <a:ext cx="15601551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5799" b="1" dirty="0">
                <a:latin typeface="Poppins Bold"/>
              </a:rPr>
              <a:t>The Transformational Leader is a: Seer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A25E2D2-3A30-0E2C-F1B3-2F2B60340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466537"/>
            <a:ext cx="4076700" cy="407670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685800" y="4285921"/>
            <a:ext cx="17167157" cy="800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rgbClr val="956949"/>
                </a:solidFill>
                <a:latin typeface="Poppins Bold"/>
              </a:rPr>
              <a:t>The Transformational Leader is a: Strong One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1905000" y="6506800"/>
            <a:ext cx="16768020" cy="8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The Transformational Leader is a: Servant</a:t>
            </a:r>
          </a:p>
        </p:txBody>
      </p:sp>
    </p:spTree>
    <p:extLst>
      <p:ext uri="{BB962C8B-B14F-4D97-AF65-F5344CB8AC3E}">
        <p14:creationId xmlns:p14="http://schemas.microsoft.com/office/powerpoint/2010/main" val="153202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0" y="-215070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86600" y="248530"/>
            <a:ext cx="10949930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600" y="910227"/>
            <a:ext cx="15601551" cy="233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5799" b="1" dirty="0">
                <a:latin typeface="Poppins Bold"/>
              </a:rPr>
              <a:t>The Transformational Leader is a: Shepherd-maker</a:t>
            </a:r>
          </a:p>
          <a:p>
            <a:pPr>
              <a:lnSpc>
                <a:spcPts val="5973"/>
              </a:lnSpc>
            </a:pPr>
            <a:endParaRPr lang="en-US" sz="5799" b="1" dirty="0">
              <a:latin typeface="Poppins Bold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A25E2D2-3A30-0E2C-F1B3-2F2B60340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466537"/>
            <a:ext cx="4076700" cy="407670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DEB6C885-9F4C-5481-F3B8-0F4C42C9F9B4}"/>
              </a:ext>
            </a:extLst>
          </p:cNvPr>
          <p:cNvSpPr txBox="1"/>
          <p:nvPr/>
        </p:nvSpPr>
        <p:spPr>
          <a:xfrm>
            <a:off x="1524000" y="2992794"/>
            <a:ext cx="17167157" cy="1532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67"/>
              </a:lnSpc>
              <a:spcBef>
                <a:spcPct val="0"/>
              </a:spcBef>
            </a:pPr>
            <a:r>
              <a:rPr lang="en-US" sz="6000" u="none" strike="noStrike" dirty="0">
                <a:solidFill>
                  <a:srgbClr val="956949"/>
                </a:solidFill>
                <a:latin typeface="Poppins Bold"/>
              </a:rPr>
              <a:t>The Transformational Leader is a: Spokesperson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A295B7A-0D03-772E-36D1-CD9466E54D96}"/>
              </a:ext>
            </a:extLst>
          </p:cNvPr>
          <p:cNvSpPr txBox="1"/>
          <p:nvPr/>
        </p:nvSpPr>
        <p:spPr>
          <a:xfrm>
            <a:off x="3198390" y="4893678"/>
            <a:ext cx="16768020" cy="156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The Transformational Leader is a: </a:t>
            </a:r>
          </a:p>
          <a:p>
            <a:pPr marL="0" lvl="0" indent="0" algn="l">
              <a:lnSpc>
                <a:spcPts val="5973"/>
              </a:lnSpc>
              <a:spcBef>
                <a:spcPct val="0"/>
              </a:spcBef>
            </a:pPr>
            <a:r>
              <a:rPr lang="en-US" sz="57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Struggler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6672532-38E6-FF3D-B0EA-F1E340F8BE75}"/>
              </a:ext>
            </a:extLst>
          </p:cNvPr>
          <p:cNvSpPr txBox="1"/>
          <p:nvPr/>
        </p:nvSpPr>
        <p:spPr>
          <a:xfrm>
            <a:off x="5105400" y="6973041"/>
            <a:ext cx="16768020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67"/>
              </a:lnSpc>
              <a:spcBef>
                <a:spcPct val="0"/>
              </a:spcBef>
            </a:pPr>
            <a:r>
              <a:rPr lang="en-US" sz="5599" u="none" strike="noStrike" dirty="0">
                <a:latin typeface="Poppins Bold"/>
              </a:rPr>
              <a:t>The Transformational Leader is a: </a:t>
            </a:r>
          </a:p>
          <a:p>
            <a:pPr marL="0" lvl="0" indent="0" algn="l">
              <a:lnSpc>
                <a:spcPts val="5767"/>
              </a:lnSpc>
              <a:spcBef>
                <a:spcPct val="0"/>
              </a:spcBef>
            </a:pPr>
            <a:r>
              <a:rPr lang="en-US" sz="5599" u="none" strike="noStrike" dirty="0">
                <a:latin typeface="Poppins Bold"/>
              </a:rPr>
              <a:t>Sustainer</a:t>
            </a:r>
          </a:p>
        </p:txBody>
      </p:sp>
    </p:spTree>
    <p:extLst>
      <p:ext uri="{BB962C8B-B14F-4D97-AF65-F5344CB8AC3E}">
        <p14:creationId xmlns:p14="http://schemas.microsoft.com/office/powerpoint/2010/main" val="42171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664F0-BA87-5F5D-1180-979DE438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381D5F-9FC8-6D7C-F85F-A268DF10539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20606" r="-2060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07B3702-68FB-4BB1-22C0-641325657667}"/>
              </a:ext>
            </a:extLst>
          </p:cNvPr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F0C2ECE-F12B-114E-708B-336660DFA17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B5E70F8-10B1-371E-57D1-25A0EF809B50}"/>
              </a:ext>
            </a:extLst>
          </p:cNvPr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09F7AFB-EDD6-1DD9-38B7-677FC69A2A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DF34FB7-6638-2638-5AFA-BC979FD6CE82}"/>
              </a:ext>
            </a:extLst>
          </p:cNvPr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DD14D8D-2A60-65CE-EE89-7952D1945306}"/>
                </a:ext>
              </a:extLst>
            </p:cNvPr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A289A8C-47A3-7025-790F-28033D9CBE98}"/>
                </a:ext>
              </a:extLst>
            </p:cNvPr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720786E2-C54D-8265-AEA0-884D9B80B296}"/>
              </a:ext>
            </a:extLst>
          </p:cNvPr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36D4890-6B99-0D85-004A-4FD555FA35E3}"/>
              </a:ext>
            </a:extLst>
          </p:cNvPr>
          <p:cNvSpPr txBox="1"/>
          <p:nvPr/>
        </p:nvSpPr>
        <p:spPr>
          <a:xfrm>
            <a:off x="1207899" y="3666172"/>
            <a:ext cx="14664508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56949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TRANSFORMATIONAL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56949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LEADERSHIP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4FE4A4D-2FB5-3C37-A300-93C6204B9159}"/>
              </a:ext>
            </a:extLst>
          </p:cNvPr>
          <p:cNvSpPr/>
          <p:nvPr/>
        </p:nvSpPr>
        <p:spPr>
          <a:xfrm>
            <a:off x="16674301" y="9367003"/>
            <a:ext cx="1472963" cy="814006"/>
          </a:xfrm>
          <a:custGeom>
            <a:avLst/>
            <a:gdLst/>
            <a:ahLst/>
            <a:cxnLst/>
            <a:rect l="l" t="t" r="r" b="b"/>
            <a:pathLst>
              <a:path w="1472963" h="814006">
                <a:moveTo>
                  <a:pt x="0" y="0"/>
                </a:moveTo>
                <a:lnTo>
                  <a:pt x="1472963" y="0"/>
                </a:lnTo>
                <a:lnTo>
                  <a:pt x="1472963" y="814006"/>
                </a:lnTo>
                <a:lnTo>
                  <a:pt x="0" y="814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2707244" y="1489159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3595614" y="9224962"/>
            <a:ext cx="1158200" cy="0"/>
          </a:xfrm>
          <a:prstGeom prst="line">
            <a:avLst/>
          </a:prstGeom>
          <a:ln w="66675" cap="flat">
            <a:solidFill>
              <a:srgbClr val="322C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13" name="Group 13"/>
          <p:cNvGrpSpPr/>
          <p:nvPr/>
        </p:nvGrpSpPr>
        <p:grpSpPr>
          <a:xfrm>
            <a:off x="576787" y="-935565"/>
            <a:ext cx="1597913" cy="3111801"/>
            <a:chOff x="0" y="0"/>
            <a:chExt cx="587593" cy="11442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7593" cy="1144288"/>
            </a:xfrm>
            <a:custGeom>
              <a:avLst/>
              <a:gdLst/>
              <a:ahLst/>
              <a:cxnLst/>
              <a:rect l="l" t="t" r="r" b="b"/>
              <a:pathLst>
                <a:path w="587593" h="1144288">
                  <a:moveTo>
                    <a:pt x="0" y="0"/>
                  </a:moveTo>
                  <a:lnTo>
                    <a:pt x="587593" y="0"/>
                  </a:lnTo>
                  <a:lnTo>
                    <a:pt x="587593" y="1144288"/>
                  </a:lnTo>
                  <a:lnTo>
                    <a:pt x="0" y="1144288"/>
                  </a:lnTo>
                  <a:close/>
                </a:path>
              </a:pathLst>
            </a:custGeom>
            <a:solidFill>
              <a:srgbClr val="C4C2B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87593" cy="1172863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32818" y="620336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7" y="0"/>
                </a:lnTo>
                <a:lnTo>
                  <a:pt x="1473107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9" name="TextBox 19"/>
          <p:cNvSpPr txBox="1"/>
          <p:nvPr/>
        </p:nvSpPr>
        <p:spPr>
          <a:xfrm>
            <a:off x="212576" y="2834672"/>
            <a:ext cx="12975204" cy="917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r>
              <a:rPr lang="en-US" sz="3299" dirty="0">
                <a:solidFill>
                  <a:schemeClr val="bg1"/>
                </a:solidFill>
                <a:latin typeface="Poppins Bold"/>
              </a:rPr>
              <a:t>What is the most accepted definition of “LEADERSHIP” in this part of the world?</a:t>
            </a: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r>
              <a:rPr lang="en-US" sz="3299" dirty="0">
                <a:solidFill>
                  <a:schemeClr val="bg1"/>
                </a:solidFill>
                <a:latin typeface="Poppins Bold"/>
              </a:rPr>
              <a:t>Identify three key Christian leaders in your context. What makes them special?</a:t>
            </a: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Poppins Bold"/>
              </a:rPr>
              <a:t>Identify three key national leaders in your context. In what are they different from the respected Christian leaders in the country?</a:t>
            </a: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600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r>
              <a:rPr lang="en-US" sz="3600" u="none" strike="noStrike" dirty="0">
                <a:solidFill>
                  <a:schemeClr val="bg1"/>
                </a:solidFill>
                <a:latin typeface="Poppins Bold"/>
              </a:rPr>
              <a:t>What are the five greatest difficulties for developing new leaders for the your organization or ministry?</a:t>
            </a: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600" u="none" strike="noStrike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r>
              <a:rPr lang="en-US" sz="3600" u="none" strike="noStrike" dirty="0">
                <a:solidFill>
                  <a:schemeClr val="bg1"/>
                </a:solidFill>
                <a:latin typeface="Poppins Bold"/>
              </a:rPr>
              <a:t>What can YOU do to overcome these difficulties?</a:t>
            </a: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600" u="none" strike="noStrike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600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 marL="712464" lvl="1" indent="-356232">
              <a:lnSpc>
                <a:spcPts val="3398"/>
              </a:lnSpc>
              <a:buFont typeface="Arial"/>
              <a:buChar char="•"/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  <a:p>
            <a:pPr>
              <a:lnSpc>
                <a:spcPts val="3398"/>
              </a:lnSpc>
            </a:pPr>
            <a:endParaRPr lang="en-US" sz="3299" dirty="0">
              <a:solidFill>
                <a:schemeClr val="bg1"/>
              </a:solidFill>
              <a:latin typeface="Poppins Bold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0E7EF12-F2EA-E532-C4BB-1AE27C315C04}"/>
              </a:ext>
            </a:extLst>
          </p:cNvPr>
          <p:cNvSpPr txBox="1"/>
          <p:nvPr/>
        </p:nvSpPr>
        <p:spPr>
          <a:xfrm>
            <a:off x="2729716" y="723915"/>
            <a:ext cx="26071153" cy="134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2"/>
              </a:lnSpc>
            </a:pPr>
            <a:r>
              <a:rPr lang="en-US" sz="6500" dirty="0">
                <a:solidFill>
                  <a:srgbClr val="F1F48B"/>
                </a:solidFill>
                <a:latin typeface="ITC Avant Garde Gothic Std"/>
              </a:rPr>
              <a:t>Five questions: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EC4A1E4-E862-E331-8A6C-0D2A356FF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30"/>
          <a:stretch/>
        </p:blipFill>
        <p:spPr>
          <a:xfrm>
            <a:off x="16187592" y="7867582"/>
            <a:ext cx="1833533" cy="345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115800" y="190500"/>
            <a:ext cx="7978130" cy="92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  <a:p>
            <a:pPr algn="ctr">
              <a:lnSpc>
                <a:spcPts val="3605"/>
              </a:lnSpc>
            </a:pPr>
            <a:endParaRPr lang="en-US" sz="3500" dirty="0">
              <a:solidFill>
                <a:srgbClr val="322C15">
                  <a:alpha val="49804"/>
                </a:srgbClr>
              </a:solidFill>
              <a:latin typeface="League Gothic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209015" y="8716740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8" y="0"/>
                </a:lnTo>
                <a:lnTo>
                  <a:pt x="1473108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050854" y="2562562"/>
            <a:ext cx="8484158" cy="544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Acceleration of change</a:t>
            </a:r>
          </a:p>
          <a:p>
            <a:pPr algn="ctr">
              <a:lnSpc>
                <a:spcPts val="3810"/>
              </a:lnSpc>
            </a:pPr>
            <a:endParaRPr lang="en-US" sz="3699" dirty="0">
              <a:solidFill>
                <a:srgbClr val="956949"/>
              </a:solidFill>
              <a:latin typeface="Poppins Bold"/>
            </a:endParaRPr>
          </a:p>
          <a:p>
            <a:pPr marL="798829" lvl="1" indent="-399415">
              <a:lnSpc>
                <a:spcPts val="3810"/>
              </a:lnSpc>
              <a:buFont typeface="Arial"/>
              <a:buChar char="•"/>
            </a:pPr>
            <a:r>
              <a:rPr lang="en-US" sz="4400" dirty="0">
                <a:latin typeface="Poppins Bold"/>
              </a:rPr>
              <a:t>From modernity to post-modernity</a:t>
            </a:r>
          </a:p>
          <a:p>
            <a:pPr marL="798829" lvl="1" indent="-399415">
              <a:lnSpc>
                <a:spcPts val="3810"/>
              </a:lnSpc>
              <a:buFont typeface="Arial"/>
              <a:buChar char="•"/>
            </a:pPr>
            <a:endParaRPr lang="en-US" sz="4400" dirty="0">
              <a:latin typeface="Poppins Bold"/>
            </a:endParaRPr>
          </a:p>
          <a:p>
            <a:pPr marL="798829" lvl="1" indent="-399415">
              <a:lnSpc>
                <a:spcPts val="3810"/>
              </a:lnSpc>
              <a:buFont typeface="Arial"/>
              <a:buChar char="•"/>
            </a:pPr>
            <a:r>
              <a:rPr lang="en-US" sz="4400" dirty="0">
                <a:latin typeface="Poppins Bold"/>
              </a:rPr>
              <a:t>From printing press to cyber-technology</a:t>
            </a:r>
          </a:p>
          <a:p>
            <a:pPr marL="798829" lvl="1" indent="-399415">
              <a:lnSpc>
                <a:spcPts val="3810"/>
              </a:lnSpc>
              <a:buFont typeface="Arial"/>
              <a:buChar char="•"/>
            </a:pPr>
            <a:endParaRPr lang="en-US" sz="4400" dirty="0">
              <a:latin typeface="Poppins Bold"/>
            </a:endParaRPr>
          </a:p>
          <a:p>
            <a:pPr marL="798829" lvl="1" indent="-399415" algn="l">
              <a:lnSpc>
                <a:spcPts val="3810"/>
              </a:lnSpc>
              <a:buFont typeface="Arial"/>
              <a:buChar char="•"/>
            </a:pPr>
            <a:r>
              <a:rPr lang="en-US" sz="4400" dirty="0">
                <a:latin typeface="Poppins Bold"/>
              </a:rPr>
              <a:t>From primarily rural to urban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30F198D-E41B-CFCB-42F0-58CBACA3A75A}"/>
              </a:ext>
            </a:extLst>
          </p:cNvPr>
          <p:cNvSpPr txBox="1"/>
          <p:nvPr/>
        </p:nvSpPr>
        <p:spPr>
          <a:xfrm>
            <a:off x="1811746" y="951116"/>
            <a:ext cx="14664508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600" dirty="0">
                <a:solidFill>
                  <a:srgbClr val="956949"/>
                </a:solidFill>
                <a:latin typeface="Poppins Bold"/>
              </a:rPr>
              <a:t>The relevance of leadership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837DC5B-6D60-CF8A-A670-77F506A09854}"/>
              </a:ext>
            </a:extLst>
          </p:cNvPr>
          <p:cNvSpPr txBox="1"/>
          <p:nvPr/>
        </p:nvSpPr>
        <p:spPr>
          <a:xfrm>
            <a:off x="9554606" y="2878139"/>
            <a:ext cx="8153926" cy="4986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A marked dialectic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endParaRPr lang="en-US" sz="4199" u="none" strike="noStrike" dirty="0">
              <a:solidFill>
                <a:srgbClr val="956949"/>
              </a:solidFill>
              <a:latin typeface="Poppins Bold"/>
            </a:endParaRPr>
          </a:p>
          <a:p>
            <a:pPr marL="906777" lvl="1" indent="-453388" algn="l">
              <a:lnSpc>
                <a:spcPts val="4325"/>
              </a:lnSpc>
              <a:spcBef>
                <a:spcPct val="0"/>
              </a:spcBef>
              <a:buFont typeface="Arial"/>
              <a:buChar char="•"/>
            </a:pPr>
            <a:r>
              <a:rPr lang="en-US" sz="4199" u="none" strike="noStrike" dirty="0">
                <a:latin typeface="Poppins Bold"/>
              </a:rPr>
              <a:t>A sense of purpose fueled by Christian principles</a:t>
            </a:r>
          </a:p>
          <a:p>
            <a:pPr marL="906777" lvl="1" indent="-453388" algn="l">
              <a:lnSpc>
                <a:spcPts val="4325"/>
              </a:lnSpc>
              <a:spcBef>
                <a:spcPct val="0"/>
              </a:spcBef>
              <a:buFont typeface="Arial"/>
              <a:buChar char="•"/>
            </a:pPr>
            <a:endParaRPr lang="en-US" sz="4199" u="none" strike="noStrike" dirty="0">
              <a:latin typeface="Poppins Bold"/>
            </a:endParaRPr>
          </a:p>
          <a:p>
            <a:pPr marL="906777" lvl="1" indent="-453388" algn="l">
              <a:lnSpc>
                <a:spcPts val="4325"/>
              </a:lnSpc>
              <a:spcBef>
                <a:spcPct val="0"/>
              </a:spcBef>
              <a:buFont typeface="Arial"/>
              <a:buChar char="•"/>
            </a:pPr>
            <a:r>
              <a:rPr lang="en-US" sz="4199" u="none" strike="noStrike" dirty="0">
                <a:latin typeface="Poppins Bold"/>
              </a:rPr>
              <a:t>The power of thought emerged from Greek thought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endParaRPr lang="en-US" sz="4199" u="none" strike="noStrike" dirty="0">
              <a:solidFill>
                <a:srgbClr val="956949"/>
              </a:solidFill>
              <a:latin typeface="Poppins Bold"/>
            </a:endParaRP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4B1BE484-0093-2855-34E9-57C8BFD65143}"/>
              </a:ext>
            </a:extLst>
          </p:cNvPr>
          <p:cNvSpPr/>
          <p:nvPr/>
        </p:nvSpPr>
        <p:spPr>
          <a:xfrm>
            <a:off x="8837719" y="9046290"/>
            <a:ext cx="1472963" cy="814006"/>
          </a:xfrm>
          <a:custGeom>
            <a:avLst/>
            <a:gdLst/>
            <a:ahLst/>
            <a:cxnLst/>
            <a:rect l="l" t="t" r="r" b="b"/>
            <a:pathLst>
              <a:path w="1472963" h="814006">
                <a:moveTo>
                  <a:pt x="0" y="0"/>
                </a:moveTo>
                <a:lnTo>
                  <a:pt x="1472963" y="0"/>
                </a:lnTo>
                <a:lnTo>
                  <a:pt x="1472963" y="814006"/>
                </a:lnTo>
                <a:lnTo>
                  <a:pt x="0" y="81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72800" y="130823"/>
            <a:ext cx="7978130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sp>
        <p:nvSpPr>
          <p:cNvPr id="7" name="Freeform 7"/>
          <p:cNvSpPr/>
          <p:nvPr/>
        </p:nvSpPr>
        <p:spPr>
          <a:xfrm>
            <a:off x="7209015" y="8716740"/>
            <a:ext cx="1473107" cy="1473107"/>
          </a:xfrm>
          <a:custGeom>
            <a:avLst/>
            <a:gdLst/>
            <a:ahLst/>
            <a:cxnLst/>
            <a:rect l="l" t="t" r="r" b="b"/>
            <a:pathLst>
              <a:path w="1473107" h="1473107">
                <a:moveTo>
                  <a:pt x="0" y="0"/>
                </a:moveTo>
                <a:lnTo>
                  <a:pt x="1473108" y="0"/>
                </a:lnTo>
                <a:lnTo>
                  <a:pt x="1473108" y="1473107"/>
                </a:lnTo>
                <a:lnTo>
                  <a:pt x="0" y="147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30F198D-E41B-CFCB-42F0-58CBACA3A75A}"/>
              </a:ext>
            </a:extLst>
          </p:cNvPr>
          <p:cNvSpPr txBox="1"/>
          <p:nvPr/>
        </p:nvSpPr>
        <p:spPr>
          <a:xfrm>
            <a:off x="1676400" y="1296314"/>
            <a:ext cx="14664508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600" dirty="0">
                <a:solidFill>
                  <a:srgbClr val="956949"/>
                </a:solidFill>
                <a:latin typeface="Poppins Bold"/>
              </a:rPr>
              <a:t>The relevance of leadership</a:t>
            </a: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4B1BE484-0093-2855-34E9-57C8BFD65143}"/>
              </a:ext>
            </a:extLst>
          </p:cNvPr>
          <p:cNvSpPr/>
          <p:nvPr/>
        </p:nvSpPr>
        <p:spPr>
          <a:xfrm>
            <a:off x="8837719" y="9046290"/>
            <a:ext cx="1472963" cy="814006"/>
          </a:xfrm>
          <a:custGeom>
            <a:avLst/>
            <a:gdLst/>
            <a:ahLst/>
            <a:cxnLst/>
            <a:rect l="l" t="t" r="r" b="b"/>
            <a:pathLst>
              <a:path w="1472963" h="814006">
                <a:moveTo>
                  <a:pt x="0" y="0"/>
                </a:moveTo>
                <a:lnTo>
                  <a:pt x="1472963" y="0"/>
                </a:lnTo>
                <a:lnTo>
                  <a:pt x="1472963" y="814006"/>
                </a:lnTo>
                <a:lnTo>
                  <a:pt x="0" y="81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CEB10E0-8D2C-298B-8F8C-49D637F5D33E}"/>
              </a:ext>
            </a:extLst>
          </p:cNvPr>
          <p:cNvSpPr txBox="1"/>
          <p:nvPr/>
        </p:nvSpPr>
        <p:spPr>
          <a:xfrm>
            <a:off x="2015308" y="3264140"/>
            <a:ext cx="143256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League Gothic Bold"/>
              </a:rPr>
              <a:t>Leadership vacuum</a:t>
            </a:r>
          </a:p>
          <a:p>
            <a:pPr algn="ctr"/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algn="ctr"/>
            <a:r>
              <a:rPr lang="en-US" sz="5400" dirty="0">
                <a:latin typeface="Poppins Bold"/>
              </a:rPr>
              <a:t>Leaders from modernity giving (or not) way to the new leadership generations</a:t>
            </a:r>
          </a:p>
        </p:txBody>
      </p:sp>
    </p:spTree>
    <p:extLst>
      <p:ext uri="{BB962C8B-B14F-4D97-AF65-F5344CB8AC3E}">
        <p14:creationId xmlns:p14="http://schemas.microsoft.com/office/powerpoint/2010/main" val="13304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1963400" y="173307"/>
            <a:ext cx="7292330" cy="44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2800" dirty="0">
                <a:solidFill>
                  <a:srgbClr val="FFFFFF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11746" y="1419294"/>
            <a:ext cx="1466450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4"/>
              </a:lnSpc>
            </a:pPr>
            <a:r>
              <a:rPr lang="en-US" sz="8000" dirty="0">
                <a:solidFill>
                  <a:srgbClr val="F1F48B"/>
                </a:solidFill>
                <a:latin typeface="ITC Avant Garde Gothic Std"/>
              </a:rPr>
              <a:t>The Key Factors of Leadership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CCDE8AD3-89D3-222B-BCB6-E8956501CA96}"/>
              </a:ext>
            </a:extLst>
          </p:cNvPr>
          <p:cNvSpPr txBox="1"/>
          <p:nvPr/>
        </p:nvSpPr>
        <p:spPr>
          <a:xfrm>
            <a:off x="1551766" y="4457700"/>
            <a:ext cx="15184468" cy="1834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r>
              <a:rPr lang="en-US" sz="4599" dirty="0">
                <a:solidFill>
                  <a:schemeClr val="bg1"/>
                </a:solidFill>
                <a:latin typeface="Poppins Bold"/>
              </a:rPr>
              <a:t>The ability to take the lead</a:t>
            </a:r>
          </a:p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endParaRPr lang="en-US" sz="4599" dirty="0">
              <a:solidFill>
                <a:schemeClr val="bg1"/>
              </a:solidFill>
              <a:latin typeface="Poppins Bold"/>
            </a:endParaRPr>
          </a:p>
          <a:p>
            <a:pPr marL="993135" lvl="1" indent="-496567">
              <a:lnSpc>
                <a:spcPts val="4737"/>
              </a:lnSpc>
              <a:buFont typeface="Arial"/>
              <a:buChar char="•"/>
            </a:pPr>
            <a:r>
              <a:rPr lang="en-US" sz="4599" dirty="0">
                <a:solidFill>
                  <a:schemeClr val="bg1"/>
                </a:solidFill>
                <a:latin typeface="Poppins Bold"/>
              </a:rPr>
              <a:t>The ability to move people to follow the leader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D6888C-C9A6-B5EA-E77A-67C5CF354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57426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72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85670" y="294132"/>
            <a:ext cx="10873730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5"/>
              </a:lnSpc>
            </a:pPr>
            <a:r>
              <a:rPr lang="en-US" sz="3500" dirty="0">
                <a:solidFill>
                  <a:srgbClr val="322C15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400" y="3080558"/>
            <a:ext cx="16487140" cy="760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029" lvl="1" indent="-604515" algn="just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6000" b="1" dirty="0">
                <a:solidFill>
                  <a:srgbClr val="322C15"/>
                </a:solidFill>
                <a:latin typeface="League Gothic Bold"/>
              </a:rPr>
              <a:t>The POSITION which the leader holds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F47D61B1-C85C-F989-5AC2-82CD168811F9}"/>
              </a:ext>
            </a:extLst>
          </p:cNvPr>
          <p:cNvSpPr txBox="1"/>
          <p:nvPr/>
        </p:nvSpPr>
        <p:spPr>
          <a:xfrm>
            <a:off x="1811746" y="1156575"/>
            <a:ext cx="1466450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499" dirty="0">
                <a:latin typeface="ITC Avant Garde Gothic Std"/>
              </a:rPr>
              <a:t>The Key Elements of Leadership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8C8372D-8378-ECE4-9C1F-0F1C4659FFDF}"/>
              </a:ext>
            </a:extLst>
          </p:cNvPr>
          <p:cNvSpPr txBox="1"/>
          <p:nvPr/>
        </p:nvSpPr>
        <p:spPr>
          <a:xfrm>
            <a:off x="838200" y="4967632"/>
            <a:ext cx="13096521" cy="7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29" lvl="1" indent="-604515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5599" u="none" strike="noStrike" dirty="0">
                <a:solidFill>
                  <a:schemeClr val="accent6">
                    <a:lumMod val="75000"/>
                  </a:schemeClr>
                </a:solidFill>
                <a:latin typeface="Poppins Bold"/>
              </a:rPr>
              <a:t>The PERSON that the leader is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722051FE-B648-9B2F-CB92-C4749DB6775B}"/>
              </a:ext>
            </a:extLst>
          </p:cNvPr>
          <p:cNvSpPr txBox="1"/>
          <p:nvPr/>
        </p:nvSpPr>
        <p:spPr>
          <a:xfrm>
            <a:off x="1371600" y="6866953"/>
            <a:ext cx="17112717" cy="7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29" lvl="1" indent="-604515" algn="l">
              <a:lnSpc>
                <a:spcPts val="5767"/>
              </a:lnSpc>
              <a:spcBef>
                <a:spcPct val="0"/>
              </a:spcBef>
              <a:buFont typeface="Arial"/>
              <a:buChar char="•"/>
            </a:pPr>
            <a:r>
              <a:rPr lang="en-US" sz="5599" u="none" strike="noStrike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The PROCESS that the leader uses to lead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F6EDCF8-21FB-074D-1DCC-D99DC7116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57426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3010850" y="292656"/>
            <a:ext cx="5277150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3500">
                <a:solidFill>
                  <a:srgbClr val="FFFFFF">
                    <a:alpha val="49804"/>
                  </a:srgbClr>
                </a:solidFill>
                <a:latin typeface="League Gothic Bold"/>
              </a:rPr>
              <a:t>TRANSFORMATIONAL LEADERSHIP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8716740"/>
            <a:ext cx="18288000" cy="2826497"/>
            <a:chOff x="0" y="0"/>
            <a:chExt cx="6724960" cy="103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960" cy="1039374"/>
            </a:xfrm>
            <a:custGeom>
              <a:avLst/>
              <a:gdLst/>
              <a:ahLst/>
              <a:cxnLst/>
              <a:rect l="l" t="t" r="r" b="b"/>
              <a:pathLst>
                <a:path w="6724960" h="1039374">
                  <a:moveTo>
                    <a:pt x="0" y="0"/>
                  </a:moveTo>
                  <a:lnTo>
                    <a:pt x="6724960" y="0"/>
                  </a:lnTo>
                  <a:lnTo>
                    <a:pt x="6724960" y="1039374"/>
                  </a:lnTo>
                  <a:lnTo>
                    <a:pt x="0" y="1039374"/>
                  </a:lnTo>
                  <a:close/>
                </a:path>
              </a:pathLst>
            </a:custGeom>
            <a:solidFill>
              <a:srgbClr val="C4C2B8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724960" cy="1067949"/>
            </a:xfrm>
            <a:prstGeom prst="rect">
              <a:avLst/>
            </a:prstGeom>
          </p:spPr>
          <p:txBody>
            <a:bodyPr lIns="49509" tIns="49509" rIns="49509" bIns="49509" rtlCol="0" anchor="ctr"/>
            <a:lstStyle/>
            <a:p>
              <a:pPr algn="ctr">
                <a:lnSpc>
                  <a:spcPts val="163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11746" y="3193358"/>
            <a:ext cx="1466450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Poppins Bold"/>
              </a:rPr>
              <a:t>The Essentials of 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Poppins Bold"/>
              </a:rPr>
              <a:t>Empowering Leadership*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C1A8F62-5E0E-B9FD-4FAE-CD4D2B52C389}"/>
              </a:ext>
            </a:extLst>
          </p:cNvPr>
          <p:cNvSpPr txBox="1"/>
          <p:nvPr/>
        </p:nvSpPr>
        <p:spPr>
          <a:xfrm>
            <a:off x="585193" y="8208317"/>
            <a:ext cx="14664508" cy="5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6"/>
              </a:lnSpc>
            </a:pPr>
            <a:r>
              <a:rPr lang="en-US" sz="1899" dirty="0">
                <a:solidFill>
                  <a:schemeClr val="bg2">
                    <a:lumMod val="90000"/>
                  </a:schemeClr>
                </a:solidFill>
                <a:latin typeface="Poppins Bold"/>
              </a:rPr>
              <a:t>*Warren Bennis and Burt Nanus, Leaders: The Strategies for Taking Charge (New York: Harper &amp; Row, 1986)</a:t>
            </a:r>
          </a:p>
          <a:p>
            <a:pPr>
              <a:lnSpc>
                <a:spcPts val="1956"/>
              </a:lnSpc>
            </a:pPr>
            <a:endParaRPr lang="en-US" sz="1899" dirty="0">
              <a:solidFill>
                <a:schemeClr val="bg2">
                  <a:lumMod val="90000"/>
                </a:schemeClr>
              </a:solidFill>
              <a:latin typeface="Poppins Bold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A3E8844-A612-18CB-A535-16E2D19AE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50570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29833" y="1046759"/>
            <a:ext cx="11951119" cy="803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Vision</a:t>
            </a: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>
                <a:solidFill>
                  <a:srgbClr val="956949"/>
                </a:solidFill>
                <a:latin typeface="Poppins Bold"/>
              </a:rPr>
              <a:t>Leaders get attention through vision</a:t>
            </a:r>
          </a:p>
          <a:p>
            <a:pPr marL="777240" lvl="1" indent="-388620">
              <a:buFont typeface="Arial"/>
              <a:buChar char="•"/>
            </a:pPr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Communication</a:t>
            </a: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>
                <a:solidFill>
                  <a:srgbClr val="956949"/>
                </a:solidFill>
                <a:latin typeface="Poppins Bold"/>
              </a:rPr>
              <a:t>Leaders bring meaning through communication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1FEA52C-88DC-5A29-9B54-39DFA2651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559" y="7393335"/>
            <a:ext cx="4076700" cy="407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0606" r="-20606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1966291" y="1442596"/>
            <a:ext cx="5988590" cy="59885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37144" r="-113901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614" y="1442596"/>
            <a:ext cx="5988590" cy="59885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52720" y="442347"/>
            <a:ext cx="7989089" cy="79890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75523" r="-755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26321" y="442347"/>
            <a:ext cx="7989089" cy="79890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4C2B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B9EB04CC-D4BB-918C-6CA1-AD1144E601FA}"/>
              </a:ext>
            </a:extLst>
          </p:cNvPr>
          <p:cNvSpPr txBox="1"/>
          <p:nvPr/>
        </p:nvSpPr>
        <p:spPr>
          <a:xfrm>
            <a:off x="676305" y="988516"/>
            <a:ext cx="11951119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Trust</a:t>
            </a: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>
                <a:solidFill>
                  <a:srgbClr val="956949"/>
                </a:solidFill>
                <a:latin typeface="Poppins Bold"/>
              </a:rPr>
              <a:t>Leaders develop trust by taking a clear, committed stance</a:t>
            </a:r>
          </a:p>
          <a:p>
            <a:pPr marL="777240" lvl="1" indent="-388620">
              <a:buFont typeface="Arial"/>
              <a:buChar char="•"/>
            </a:pPr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Poppins Bold"/>
              </a:rPr>
              <a:t>Empowerment</a:t>
            </a:r>
          </a:p>
          <a:p>
            <a:endParaRPr lang="en-US" sz="5400" dirty="0">
              <a:solidFill>
                <a:srgbClr val="956949"/>
              </a:solidFill>
              <a:latin typeface="Poppins Bold"/>
            </a:endParaRPr>
          </a:p>
          <a:p>
            <a:pPr marL="777240" lvl="1" indent="-388620">
              <a:buFont typeface="Arial"/>
              <a:buChar char="•"/>
            </a:pPr>
            <a:r>
              <a:rPr lang="en-US" sz="5400" dirty="0">
                <a:solidFill>
                  <a:srgbClr val="956949"/>
                </a:solidFill>
                <a:latin typeface="Poppins Bold"/>
              </a:rPr>
              <a:t>Leaders deploy themselves through a positive self-regard that empowers others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1FEA52C-88DC-5A29-9B54-39DFA2651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559" y="7393335"/>
            <a:ext cx="4076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364</Words>
  <Application>Microsoft Macintosh PowerPoint</Application>
  <PresentationFormat>Personalizado</PresentationFormat>
  <Paragraphs>84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Poppins</vt:lpstr>
      <vt:lpstr>League Gothic Bold</vt:lpstr>
      <vt:lpstr>Calibri</vt:lpstr>
      <vt:lpstr>Poppins Bold</vt:lpstr>
      <vt:lpstr>ITC Avant Garde Gothic Std</vt:lpstr>
      <vt:lpstr>Arial</vt:lpstr>
      <vt:lpstr>Poppins Ultra-Bold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Presentación MI 2024 (Presentación)</dc:title>
  <cp:lastModifiedBy>Evangelismo Mesoamérica Iglesia del Nazareno</cp:lastModifiedBy>
  <cp:revision>8</cp:revision>
  <dcterms:created xsi:type="dcterms:W3CDTF">2006-08-16T00:00:00Z</dcterms:created>
  <dcterms:modified xsi:type="dcterms:W3CDTF">2024-02-23T17:27:38Z</dcterms:modified>
  <dc:identifier>DAF8ygQ14V0</dc:identifier>
</cp:coreProperties>
</file>