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Lst>
  <p:sldSz cx="18288000" cy="10287000"/>
  <p:notesSz cx="6858000" cy="9144000"/>
  <p:embeddedFontLst>
    <p:embeddedFont>
      <p:font typeface="Bernoru SemiCondensed" charset="1" panose="00000A06000000000000"/>
      <p:regular r:id="rId39"/>
    </p:embeddedFont>
    <p:embeddedFont>
      <p:font typeface="Brittany" charset="1" panose="00000000000000000000"/>
      <p:regular r:id="rId40"/>
    </p:embeddedFont>
    <p:embeddedFont>
      <p:font typeface="Open Sans Bold" charset="1" panose="020B0806030504020204"/>
      <p:regular r:id="rId41"/>
    </p:embeddedFont>
    <p:embeddedFont>
      <p:font typeface="Barlow Bold" charset="1" panose="00000800000000000000"/>
      <p:regular r:id="rId42"/>
    </p:embeddedFont>
    <p:embeddedFont>
      <p:font typeface="Barlow" charset="1" panose="00000500000000000000"/>
      <p:regular r:id="rId43"/>
    </p:embeddedFont>
    <p:embeddedFont>
      <p:font typeface="Arimo" charset="1" panose="020B0604020202020204"/>
      <p:regular r:id="rId44"/>
    </p:embeddedFont>
    <p:embeddedFont>
      <p:font typeface="Arimo Bold" charset="1" panose="020B0704020202020204"/>
      <p:regular r:id="rId45"/>
    </p:embeddedFont>
    <p:embeddedFont>
      <p:font typeface="Open Sans Bold Italics" charset="1" panose="020B0806030504020204"/>
      <p:regular r:id="rId46"/>
    </p:embeddedFont>
    <p:embeddedFont>
      <p:font typeface="Arimo Italics" charset="1" panose="020B0604020202090204"/>
      <p:regular r:id="rId47"/>
    </p:embeddedFont>
    <p:embeddedFont>
      <p:font typeface="Arimo Bold Italics" charset="1" panose="020B0704020202090204"/>
      <p:regular r:id="rId48"/>
    </p:embeddedFont>
    <p:embeddedFont>
      <p:font typeface="Barlow Italics" charset="1" panose="00000500000000000000"/>
      <p:regular r:id="rId49"/>
    </p:embeddedFont>
    <p:embeddedFont>
      <p:font typeface="Barlow Bold Italics" charset="1" panose="00000800000000000000"/>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fonts/font39.fntdata" Type="http://schemas.openxmlformats.org/officeDocument/2006/relationships/font"/><Relationship Id="rId4" Target="theme/theme1.xml" Type="http://schemas.openxmlformats.org/officeDocument/2006/relationships/theme"/><Relationship Id="rId40" Target="fonts/font40.fntdata" Type="http://schemas.openxmlformats.org/officeDocument/2006/relationships/font"/><Relationship Id="rId41" Target="fonts/font41.fntdata" Type="http://schemas.openxmlformats.org/officeDocument/2006/relationships/font"/><Relationship Id="rId42" Target="fonts/font42.fntdata" Type="http://schemas.openxmlformats.org/officeDocument/2006/relationships/font"/><Relationship Id="rId43" Target="fonts/font43.fntdata" Type="http://schemas.openxmlformats.org/officeDocument/2006/relationships/font"/><Relationship Id="rId44" Target="fonts/font44.fntdata" Type="http://schemas.openxmlformats.org/officeDocument/2006/relationships/font"/><Relationship Id="rId45" Target="fonts/font45.fntdata" Type="http://schemas.openxmlformats.org/officeDocument/2006/relationships/font"/><Relationship Id="rId46" Target="fonts/font46.fntdata" Type="http://schemas.openxmlformats.org/officeDocument/2006/relationships/font"/><Relationship Id="rId47" Target="fonts/font47.fntdata" Type="http://schemas.openxmlformats.org/officeDocument/2006/relationships/font"/><Relationship Id="rId48" Target="fonts/font48.fntdata" Type="http://schemas.openxmlformats.org/officeDocument/2006/relationships/font"/><Relationship Id="rId49" Target="fonts/font49.fntdata" Type="http://schemas.openxmlformats.org/officeDocument/2006/relationships/font"/><Relationship Id="rId5" Target="tableStyles.xml" Type="http://schemas.openxmlformats.org/officeDocument/2006/relationships/tableStyles"/><Relationship Id="rId50" Target="fonts/font50.fntdata" Type="http://schemas.openxmlformats.org/officeDocument/2006/relationships/font"/><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sv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Freeform 16" id="16"/>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Freeform 17" id="17"/>
          <p:cNvSpPr/>
          <p:nvPr/>
        </p:nvSpPr>
        <p:spPr>
          <a:xfrm flipH="false" flipV="false" rot="0">
            <a:off x="16704001" y="8701868"/>
            <a:ext cx="1396513" cy="1112864"/>
          </a:xfrm>
          <a:custGeom>
            <a:avLst/>
            <a:gdLst/>
            <a:ahLst/>
            <a:cxnLst/>
            <a:rect r="r" b="b" t="t" l="l"/>
            <a:pathLst>
              <a:path h="1112864" w="1396513">
                <a:moveTo>
                  <a:pt x="0" y="0"/>
                </a:moveTo>
                <a:lnTo>
                  <a:pt x="1396513" y="0"/>
                </a:lnTo>
                <a:lnTo>
                  <a:pt x="1396513" y="1112864"/>
                </a:lnTo>
                <a:lnTo>
                  <a:pt x="0" y="1112864"/>
                </a:lnTo>
                <a:lnTo>
                  <a:pt x="0" y="0"/>
                </a:lnTo>
                <a:close/>
              </a:path>
            </a:pathLst>
          </a:custGeom>
          <a:blipFill>
            <a:blip r:embed="rId5"/>
            <a:stretch>
              <a:fillRect l="-23279" t="-98944" r="-106475" b="-89369"/>
            </a:stretch>
          </a:blipFill>
        </p:spPr>
      </p:sp>
      <p:sp>
        <p:nvSpPr>
          <p:cNvPr name="TextBox 18" id="18"/>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grpSp>
        <p:nvGrpSpPr>
          <p:cNvPr name="Group 19" id="19"/>
          <p:cNvGrpSpPr/>
          <p:nvPr/>
        </p:nvGrpSpPr>
        <p:grpSpPr>
          <a:xfrm rot="0">
            <a:off x="2790926" y="2732692"/>
            <a:ext cx="12706149" cy="3758747"/>
            <a:chOff x="0" y="0"/>
            <a:chExt cx="16941532" cy="5011663"/>
          </a:xfrm>
        </p:grpSpPr>
        <p:sp>
          <p:nvSpPr>
            <p:cNvPr name="TextBox 20" id="20"/>
            <p:cNvSpPr txBox="true"/>
            <p:nvPr/>
          </p:nvSpPr>
          <p:spPr>
            <a:xfrm rot="0">
              <a:off x="0" y="2027287"/>
              <a:ext cx="16941532" cy="2984375"/>
            </a:xfrm>
            <a:prstGeom prst="rect">
              <a:avLst/>
            </a:prstGeom>
          </p:spPr>
          <p:txBody>
            <a:bodyPr anchor="t" rtlCol="false" tIns="0" lIns="0" bIns="0" rIns="0">
              <a:spAutoFit/>
            </a:bodyPr>
            <a:lstStyle/>
            <a:p>
              <a:pPr algn="ctr">
                <a:lnSpc>
                  <a:spcPts val="14167"/>
                </a:lnSpc>
              </a:pPr>
              <a:r>
                <a:rPr lang="en-US" sz="18399">
                  <a:solidFill>
                    <a:srgbClr val="35341E"/>
                  </a:solidFill>
                  <a:latin typeface="Bernoru SemiCondensed"/>
                  <a:ea typeface="Bernoru SemiCondensed"/>
                  <a:cs typeface="Bernoru SemiCondensed"/>
                  <a:sym typeface="Bernoru SemiCondensed"/>
                </a:rPr>
                <a:t>LEADERSHIP</a:t>
              </a:r>
            </a:p>
          </p:txBody>
        </p:sp>
        <p:sp>
          <p:nvSpPr>
            <p:cNvPr name="TextBox 21" id="21"/>
            <p:cNvSpPr txBox="true"/>
            <p:nvPr/>
          </p:nvSpPr>
          <p:spPr>
            <a:xfrm rot="0">
              <a:off x="198765" y="-228600"/>
              <a:ext cx="16544001" cy="2587718"/>
            </a:xfrm>
            <a:prstGeom prst="rect">
              <a:avLst/>
            </a:prstGeom>
          </p:spPr>
          <p:txBody>
            <a:bodyPr anchor="t" rtlCol="false" tIns="0" lIns="0" bIns="0" rIns="0">
              <a:spAutoFit/>
            </a:bodyPr>
            <a:lstStyle/>
            <a:p>
              <a:pPr algn="l">
                <a:lnSpc>
                  <a:spcPts val="16412"/>
                </a:lnSpc>
                <a:spcBef>
                  <a:spcPct val="0"/>
                </a:spcBef>
              </a:pPr>
              <a:r>
                <a:rPr lang="en-US" sz="11723" spc="562">
                  <a:solidFill>
                    <a:srgbClr val="000000"/>
                  </a:solidFill>
                  <a:latin typeface="Brittany"/>
                  <a:ea typeface="Brittany"/>
                  <a:cs typeface="Brittany"/>
                  <a:sym typeface="Brittany"/>
                </a:rPr>
                <a:t>The temptations of </a:t>
              </a:r>
            </a:p>
          </p:txBody>
        </p:sp>
      </p:grpSp>
      <p:sp>
        <p:nvSpPr>
          <p:cNvPr name="TextBox 22" id="22"/>
          <p:cNvSpPr txBox="true"/>
          <p:nvPr/>
        </p:nvSpPr>
        <p:spPr>
          <a:xfrm rot="0">
            <a:off x="5287156" y="6330855"/>
            <a:ext cx="7713687" cy="862736"/>
          </a:xfrm>
          <a:prstGeom prst="rect">
            <a:avLst/>
          </a:prstGeom>
        </p:spPr>
        <p:txBody>
          <a:bodyPr anchor="t" rtlCol="false" tIns="0" lIns="0" bIns="0" rIns="0">
            <a:spAutoFit/>
          </a:bodyPr>
          <a:lstStyle/>
          <a:p>
            <a:pPr algn="ctr">
              <a:lnSpc>
                <a:spcPts val="7047"/>
              </a:lnSpc>
              <a:spcBef>
                <a:spcPct val="0"/>
              </a:spcBef>
            </a:pPr>
            <a:r>
              <a:rPr lang="en-US" b="true" sz="5034">
                <a:solidFill>
                  <a:srgbClr val="737373"/>
                </a:solidFill>
                <a:latin typeface="Open Sans Bold"/>
                <a:ea typeface="Open Sans Bold"/>
                <a:cs typeface="Open Sans Bold"/>
                <a:sym typeface="Open Sans Bold"/>
              </a:rPr>
              <a:t>1 Corinthians 9: 22-10:14</a:t>
            </a:r>
          </a:p>
        </p:txBody>
      </p:sp>
      <p:sp>
        <p:nvSpPr>
          <p:cNvPr name="TextBox 23" id="23"/>
          <p:cNvSpPr txBox="true"/>
          <p:nvPr/>
        </p:nvSpPr>
        <p:spPr>
          <a:xfrm rot="0">
            <a:off x="6203296" y="8625668"/>
            <a:ext cx="6017865" cy="688111"/>
          </a:xfrm>
          <a:prstGeom prst="rect">
            <a:avLst/>
          </a:prstGeom>
        </p:spPr>
        <p:txBody>
          <a:bodyPr anchor="t" rtlCol="false" tIns="0" lIns="0" bIns="0" rIns="0">
            <a:spAutoFit/>
          </a:bodyPr>
          <a:lstStyle/>
          <a:p>
            <a:pPr algn="ctr">
              <a:lnSpc>
                <a:spcPts val="5647"/>
              </a:lnSpc>
              <a:spcBef>
                <a:spcPct val="0"/>
              </a:spcBef>
            </a:pPr>
            <a:r>
              <a:rPr lang="en-US" b="true" sz="4034">
                <a:solidFill>
                  <a:srgbClr val="000000"/>
                </a:solidFill>
                <a:latin typeface="Open Sans Bold"/>
                <a:ea typeface="Open Sans Bold"/>
                <a:cs typeface="Open Sans Bold"/>
                <a:sym typeface="Open Sans Bold"/>
              </a:rPr>
              <a:t>Dr. Christian Sarmiento</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8225825"/>
            <a:ext cx="4403300" cy="1662891"/>
            <a:chOff x="0" y="0"/>
            <a:chExt cx="1500810" cy="566776"/>
          </a:xfrm>
        </p:grpSpPr>
        <p:sp>
          <p:nvSpPr>
            <p:cNvPr name="Freeform 4" id="4"/>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5" id="5"/>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6842621"/>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9" id="1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0" id="2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1" id="21"/>
          <p:cNvGrpSpPr/>
          <p:nvPr/>
        </p:nvGrpSpPr>
        <p:grpSpPr>
          <a:xfrm rot="0">
            <a:off x="601296" y="8753057"/>
            <a:ext cx="3085813" cy="683656"/>
            <a:chOff x="0" y="0"/>
            <a:chExt cx="4114417" cy="911541"/>
          </a:xfrm>
        </p:grpSpPr>
        <p:sp>
          <p:nvSpPr>
            <p:cNvPr name="TextBox 22" id="22"/>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3" id="23"/>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4" id="24"/>
          <p:cNvSpPr txBox="true"/>
          <p:nvPr/>
        </p:nvSpPr>
        <p:spPr>
          <a:xfrm rot="0">
            <a:off x="4041943" y="736531"/>
            <a:ext cx="10213855" cy="2195689"/>
          </a:xfrm>
          <a:prstGeom prst="rect">
            <a:avLst/>
          </a:prstGeom>
        </p:spPr>
        <p:txBody>
          <a:bodyPr anchor="t" rtlCol="false" tIns="0" lIns="0" bIns="0" rIns="0">
            <a:spAutoFit/>
          </a:bodyPr>
          <a:lstStyle/>
          <a:p>
            <a:pPr algn="ctr">
              <a:lnSpc>
                <a:spcPts val="10908"/>
              </a:lnSpc>
            </a:pPr>
            <a:r>
              <a:rPr lang="en-US" b="true" sz="7791" spc="950">
                <a:solidFill>
                  <a:srgbClr val="000000"/>
                </a:solidFill>
                <a:latin typeface="Barlow Bold"/>
                <a:ea typeface="Barlow Bold"/>
                <a:cs typeface="Barlow Bold"/>
                <a:sym typeface="Barlow Bold"/>
              </a:rPr>
              <a:t>THE CONTEXT</a:t>
            </a:r>
          </a:p>
          <a:p>
            <a:pPr algn="ctr" marL="0" indent="0" lvl="0">
              <a:lnSpc>
                <a:spcPts val="6397"/>
              </a:lnSpc>
              <a:spcBef>
                <a:spcPct val="0"/>
              </a:spcBef>
            </a:pPr>
            <a:r>
              <a:rPr lang="en-US" sz="4569" spc="557">
                <a:solidFill>
                  <a:srgbClr val="737373"/>
                </a:solidFill>
                <a:latin typeface="Barlow"/>
                <a:ea typeface="Barlow"/>
                <a:cs typeface="Barlow"/>
                <a:sym typeface="Barlow"/>
              </a:rPr>
              <a:t>Discipline and Obedience</a:t>
            </a:r>
          </a:p>
        </p:txBody>
      </p:sp>
      <p:sp>
        <p:nvSpPr>
          <p:cNvPr name="TextBox 25" id="25"/>
          <p:cNvSpPr txBox="true"/>
          <p:nvPr/>
        </p:nvSpPr>
        <p:spPr>
          <a:xfrm rot="0">
            <a:off x="964710" y="3649439"/>
            <a:ext cx="16368321" cy="4003675"/>
          </a:xfrm>
          <a:prstGeom prst="rect">
            <a:avLst/>
          </a:prstGeom>
        </p:spPr>
        <p:txBody>
          <a:bodyPr anchor="t" rtlCol="false" tIns="0" lIns="0" bIns="0" rIns="0">
            <a:spAutoFit/>
          </a:bodyPr>
          <a:lstStyle/>
          <a:p>
            <a:pPr algn="ctr">
              <a:lnSpc>
                <a:spcPts val="4549"/>
              </a:lnSpc>
            </a:pPr>
            <a:r>
              <a:rPr lang="en-US" sz="3249" spc="341">
                <a:solidFill>
                  <a:srgbClr val="000000"/>
                </a:solidFill>
                <a:latin typeface="Arimo"/>
                <a:ea typeface="Arimo"/>
                <a:cs typeface="Arimo"/>
                <a:sym typeface="Arimo"/>
              </a:rPr>
              <a:t>... I have become all things to all people, so that I may </a:t>
            </a:r>
            <a:r>
              <a:rPr lang="en-US" b="true" sz="3249" spc="341">
                <a:solidFill>
                  <a:srgbClr val="000000"/>
                </a:solidFill>
                <a:latin typeface="Arimo Bold"/>
                <a:ea typeface="Arimo Bold"/>
                <a:cs typeface="Arimo Bold"/>
                <a:sym typeface="Arimo Bold"/>
              </a:rPr>
              <a:t>by all means save some</a:t>
            </a:r>
            <a:r>
              <a:rPr lang="en-US" sz="3249" spc="341">
                <a:solidFill>
                  <a:srgbClr val="000000"/>
                </a:solidFill>
                <a:latin typeface="Arimo"/>
                <a:ea typeface="Arimo"/>
                <a:cs typeface="Arimo"/>
                <a:sym typeface="Arimo"/>
              </a:rPr>
              <a:t>...therefore I run in such a way as not to run aimlessly; I box in such a way, </a:t>
            </a:r>
            <a:r>
              <a:rPr lang="en-US" b="true" sz="3249" spc="341">
                <a:solidFill>
                  <a:srgbClr val="000000"/>
                </a:solidFill>
                <a:latin typeface="Arimo Bold"/>
                <a:ea typeface="Arimo Bold"/>
                <a:cs typeface="Arimo Bold"/>
                <a:sym typeface="Arimo Bold"/>
              </a:rPr>
              <a:t>as to avoid hitting air; but I strictly discipline my body and make it my slave</a:t>
            </a:r>
            <a:r>
              <a:rPr lang="en-US" sz="3249" spc="341">
                <a:solidFill>
                  <a:srgbClr val="000000"/>
                </a:solidFill>
                <a:latin typeface="Arimo"/>
                <a:ea typeface="Arimo"/>
                <a:cs typeface="Arimo"/>
                <a:sym typeface="Arimo"/>
              </a:rPr>
              <a:t>, so that, after I have preached to others, </a:t>
            </a:r>
            <a:r>
              <a:rPr lang="en-US" b="true" sz="3249" spc="341">
                <a:solidFill>
                  <a:srgbClr val="000000"/>
                </a:solidFill>
                <a:latin typeface="Arimo Bold"/>
                <a:ea typeface="Arimo Bold"/>
                <a:cs typeface="Arimo Bold"/>
                <a:sym typeface="Arimo Bold"/>
              </a:rPr>
              <a:t>I myself will not be disqualified.</a:t>
            </a:r>
          </a:p>
          <a:p>
            <a:pPr algn="ctr">
              <a:lnSpc>
                <a:spcPts val="4549"/>
              </a:lnSpc>
            </a:pPr>
          </a:p>
          <a:p>
            <a:pPr algn="ctr">
              <a:lnSpc>
                <a:spcPts val="4549"/>
              </a:lnSpc>
              <a:spcBef>
                <a:spcPct val="0"/>
              </a:spcBef>
            </a:pPr>
            <a:r>
              <a:rPr lang="en-US" sz="3249" spc="341">
                <a:solidFill>
                  <a:srgbClr val="000000"/>
                </a:solidFill>
                <a:latin typeface="Arimo"/>
                <a:ea typeface="Arimo"/>
                <a:cs typeface="Arimo"/>
                <a:sym typeface="Arimo"/>
              </a:rPr>
              <a:t>1 Corinthians 9:22-27</a:t>
            </a:r>
          </a:p>
        </p:txBody>
      </p:sp>
      <p:sp>
        <p:nvSpPr>
          <p:cNvPr name="Freeform 26" id="26"/>
          <p:cNvSpPr/>
          <p:nvPr/>
        </p:nvSpPr>
        <p:spPr>
          <a:xfrm flipH="false" flipV="false" rot="0">
            <a:off x="16442424" y="8500839"/>
            <a:ext cx="1396513" cy="1112864"/>
          </a:xfrm>
          <a:custGeom>
            <a:avLst/>
            <a:gdLst/>
            <a:ahLst/>
            <a:cxnLst/>
            <a:rect r="r" b="b" t="t" l="l"/>
            <a:pathLst>
              <a:path h="1112864" w="1396513">
                <a:moveTo>
                  <a:pt x="0" y="0"/>
                </a:moveTo>
                <a:lnTo>
                  <a:pt x="1396512" y="0"/>
                </a:lnTo>
                <a:lnTo>
                  <a:pt x="1396512" y="1112864"/>
                </a:lnTo>
                <a:lnTo>
                  <a:pt x="0" y="1112864"/>
                </a:lnTo>
                <a:lnTo>
                  <a:pt x="0" y="0"/>
                </a:lnTo>
                <a:close/>
              </a:path>
            </a:pathLst>
          </a:custGeom>
          <a:blipFill>
            <a:blip r:embed="rId5"/>
            <a:stretch>
              <a:fillRect l="-23279" t="-98944" r="-106475" b="-89369"/>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601296" y="8977148"/>
            <a:ext cx="3301113" cy="683656"/>
            <a:chOff x="0" y="0"/>
            <a:chExt cx="4401484" cy="911541"/>
          </a:xfrm>
        </p:grpSpPr>
        <p:sp>
          <p:nvSpPr>
            <p:cNvPr name="TextBox 19" id="19"/>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231306" y="398438"/>
            <a:ext cx="10614622" cy="3006978"/>
          </a:xfrm>
          <a:prstGeom prst="rect">
            <a:avLst/>
          </a:prstGeom>
        </p:spPr>
        <p:txBody>
          <a:bodyPr anchor="t" rtlCol="false" tIns="0" lIns="0" bIns="0" rIns="0">
            <a:spAutoFit/>
          </a:bodyPr>
          <a:lstStyle/>
          <a:p>
            <a:pPr algn="ctr">
              <a:lnSpc>
                <a:spcPts val="8786"/>
              </a:lnSpc>
            </a:pPr>
            <a:r>
              <a:rPr lang="en-US" b="true" sz="6275" spc="765">
                <a:solidFill>
                  <a:srgbClr val="000000"/>
                </a:solidFill>
                <a:latin typeface="Barlow Bold"/>
                <a:ea typeface="Barlow Bold"/>
                <a:cs typeface="Barlow Bold"/>
                <a:sym typeface="Barlow Bold"/>
              </a:rPr>
              <a:t>THE TEMPTATIONS </a:t>
            </a:r>
          </a:p>
          <a:p>
            <a:pPr algn="ctr">
              <a:lnSpc>
                <a:spcPts val="8786"/>
              </a:lnSpc>
            </a:pPr>
            <a:r>
              <a:rPr lang="en-US" b="true" sz="6275" spc="765">
                <a:solidFill>
                  <a:srgbClr val="000000"/>
                </a:solidFill>
                <a:latin typeface="Barlow Bold"/>
                <a:ea typeface="Barlow Bold"/>
                <a:cs typeface="Barlow Bold"/>
                <a:sym typeface="Barlow Bold"/>
              </a:rPr>
              <a:t>OF LEADERSHIP</a:t>
            </a:r>
          </a:p>
          <a:p>
            <a:pPr algn="ctr">
              <a:lnSpc>
                <a:spcPts val="6235"/>
              </a:lnSpc>
            </a:pPr>
            <a:r>
              <a:rPr lang="en-US" sz="4454" spc="543">
                <a:solidFill>
                  <a:srgbClr val="737373"/>
                </a:solidFill>
                <a:latin typeface="Barlow"/>
                <a:ea typeface="Barlow"/>
                <a:cs typeface="Barlow"/>
                <a:sym typeface="Barlow"/>
              </a:rPr>
              <a:t>Key Concepts</a:t>
            </a:r>
          </a:p>
        </p:txBody>
      </p:sp>
      <p:sp>
        <p:nvSpPr>
          <p:cNvPr name="TextBox 22" id="22"/>
          <p:cNvSpPr txBox="true"/>
          <p:nvPr/>
        </p:nvSpPr>
        <p:spPr>
          <a:xfrm rot="0">
            <a:off x="2836358" y="4478836"/>
            <a:ext cx="12615283" cy="2849881"/>
          </a:xfrm>
          <a:prstGeom prst="rect">
            <a:avLst/>
          </a:prstGeom>
        </p:spPr>
        <p:txBody>
          <a:bodyPr anchor="t" rtlCol="false" tIns="0" lIns="0" bIns="0" rIns="0">
            <a:spAutoFit/>
          </a:bodyPr>
          <a:lstStyle/>
          <a:p>
            <a:pPr algn="l">
              <a:lnSpc>
                <a:spcPts val="5669"/>
              </a:lnSpc>
            </a:pPr>
            <a:r>
              <a:rPr lang="en-US" sz="4049" spc="101">
                <a:solidFill>
                  <a:srgbClr val="000000"/>
                </a:solidFill>
                <a:latin typeface="Arimo"/>
                <a:ea typeface="Arimo"/>
                <a:cs typeface="Arimo"/>
                <a:sym typeface="Arimo"/>
              </a:rPr>
              <a:t>Therefore,</a:t>
            </a:r>
            <a:r>
              <a:rPr lang="en-US" sz="4049" spc="101">
                <a:solidFill>
                  <a:srgbClr val="FF3131"/>
                </a:solidFill>
                <a:latin typeface="Arimo"/>
                <a:ea typeface="Arimo"/>
                <a:cs typeface="Arimo"/>
                <a:sym typeface="Arimo"/>
              </a:rPr>
              <a:t>let the one who thinks he stands</a:t>
            </a:r>
            <a:r>
              <a:rPr lang="en-US" sz="4049" spc="101">
                <a:solidFill>
                  <a:srgbClr val="000000"/>
                </a:solidFill>
                <a:latin typeface="Arimo"/>
                <a:ea typeface="Arimo"/>
                <a:cs typeface="Arimo"/>
                <a:sym typeface="Arimo"/>
              </a:rPr>
              <a:t> watch out that he does not fall.</a:t>
            </a:r>
          </a:p>
          <a:p>
            <a:pPr algn="l">
              <a:lnSpc>
                <a:spcPts val="5669"/>
              </a:lnSpc>
            </a:pPr>
          </a:p>
          <a:p>
            <a:pPr algn="l">
              <a:lnSpc>
                <a:spcPts val="5669"/>
              </a:lnSpc>
              <a:spcBef>
                <a:spcPct val="0"/>
              </a:spcBef>
            </a:pPr>
            <a:r>
              <a:rPr lang="en-US" sz="4049" spc="101">
                <a:solidFill>
                  <a:srgbClr val="000000"/>
                </a:solidFill>
                <a:latin typeface="Arimo"/>
                <a:ea typeface="Arimo"/>
                <a:cs typeface="Arimo"/>
                <a:sym typeface="Arimo"/>
              </a:rPr>
              <a:t>1 Corinthians 10:12</a:t>
            </a:r>
          </a:p>
        </p:txBody>
      </p:sp>
      <p:sp>
        <p:nvSpPr>
          <p:cNvPr name="Freeform 23" id="23"/>
          <p:cNvSpPr/>
          <p:nvPr/>
        </p:nvSpPr>
        <p:spPr>
          <a:xfrm flipH="false" flipV="false" rot="0">
            <a:off x="16442424" y="8752517"/>
            <a:ext cx="1501424" cy="908287"/>
          </a:xfrm>
          <a:custGeom>
            <a:avLst/>
            <a:gdLst/>
            <a:ahLst/>
            <a:cxnLst/>
            <a:rect r="r" b="b" t="t" l="l"/>
            <a:pathLst>
              <a:path h="908287" w="1501424">
                <a:moveTo>
                  <a:pt x="0" y="0"/>
                </a:moveTo>
                <a:lnTo>
                  <a:pt x="1501424" y="0"/>
                </a:lnTo>
                <a:lnTo>
                  <a:pt x="1501424" y="908287"/>
                </a:lnTo>
                <a:lnTo>
                  <a:pt x="0" y="908287"/>
                </a:lnTo>
                <a:lnTo>
                  <a:pt x="0" y="0"/>
                </a:lnTo>
                <a:close/>
              </a:path>
            </a:pathLst>
          </a:custGeom>
          <a:blipFill>
            <a:blip r:embed="rId5"/>
            <a:stretch>
              <a:fillRect l="0" t="-109152" r="-86369" b="-98921"/>
            </a:stretch>
          </a:blipFill>
        </p:spPr>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7" id="7"/>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sp>
        <p:nvSpPr>
          <p:cNvPr name="Freeform 8" id="8"/>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9" id="9"/>
          <p:cNvSpPr txBox="true"/>
          <p:nvPr/>
        </p:nvSpPr>
        <p:spPr>
          <a:xfrm rot="0">
            <a:off x="4174089" y="239413"/>
            <a:ext cx="12994210" cy="4044934"/>
          </a:xfrm>
          <a:prstGeom prst="rect">
            <a:avLst/>
          </a:prstGeom>
        </p:spPr>
        <p:txBody>
          <a:bodyPr anchor="t" rtlCol="false" tIns="0" lIns="0" bIns="0" rIns="0">
            <a:spAutoFit/>
          </a:bodyPr>
          <a:lstStyle/>
          <a:p>
            <a:pPr algn="r">
              <a:lnSpc>
                <a:spcPts val="9520"/>
              </a:lnSpc>
            </a:pPr>
            <a:r>
              <a:rPr lang="en-US" b="true" sz="6800" spc="829">
                <a:solidFill>
                  <a:srgbClr val="000000"/>
                </a:solidFill>
                <a:latin typeface="Barlow Bold"/>
                <a:ea typeface="Barlow Bold"/>
                <a:cs typeface="Barlow Bold"/>
                <a:sym typeface="Barlow Bold"/>
              </a:rPr>
              <a:t>THE TEMPTATIONS OF LEADERSHIP</a:t>
            </a:r>
          </a:p>
          <a:p>
            <a:pPr algn="r">
              <a:lnSpc>
                <a:spcPts val="6580"/>
              </a:lnSpc>
            </a:pPr>
            <a:r>
              <a:rPr lang="en-US" sz="4700" spc="573">
                <a:solidFill>
                  <a:srgbClr val="737373"/>
                </a:solidFill>
                <a:latin typeface="Barlow"/>
                <a:ea typeface="Barlow"/>
                <a:cs typeface="Barlow"/>
                <a:sym typeface="Barlow"/>
              </a:rPr>
              <a:t>Key Concepts</a:t>
            </a:r>
          </a:p>
          <a:p>
            <a:pPr algn="r" marL="0" indent="0" lvl="0">
              <a:lnSpc>
                <a:spcPts val="6580"/>
              </a:lnSpc>
              <a:spcBef>
                <a:spcPct val="0"/>
              </a:spcBef>
            </a:pPr>
          </a:p>
        </p:txBody>
      </p:sp>
      <p:sp>
        <p:nvSpPr>
          <p:cNvPr name="TextBox 10" id="10"/>
          <p:cNvSpPr txBox="true"/>
          <p:nvPr/>
        </p:nvSpPr>
        <p:spPr>
          <a:xfrm rot="0">
            <a:off x="1626970" y="4489413"/>
            <a:ext cx="15020679" cy="2860675"/>
          </a:xfrm>
          <a:prstGeom prst="rect">
            <a:avLst/>
          </a:prstGeom>
        </p:spPr>
        <p:txBody>
          <a:bodyPr anchor="t" rtlCol="false" tIns="0" lIns="0" bIns="0" rIns="0">
            <a:spAutoFit/>
          </a:bodyPr>
          <a:lstStyle/>
          <a:p>
            <a:pPr algn="just">
              <a:lnSpc>
                <a:spcPts val="4549"/>
              </a:lnSpc>
              <a:spcBef>
                <a:spcPct val="0"/>
              </a:spcBef>
            </a:pPr>
            <a:r>
              <a:rPr lang="en-US" sz="3249" spc="259">
                <a:solidFill>
                  <a:srgbClr val="000000"/>
                </a:solidFill>
                <a:latin typeface="Arimo"/>
                <a:ea typeface="Arimo"/>
                <a:cs typeface="Arimo"/>
                <a:sym typeface="Arimo"/>
              </a:rPr>
              <a:t>No temptation has overtaken </a:t>
            </a:r>
            <a:r>
              <a:rPr lang="en-US" b="true" sz="3249" spc="259">
                <a:solidFill>
                  <a:srgbClr val="FF3131"/>
                </a:solidFill>
                <a:latin typeface="Arimo Bold"/>
                <a:ea typeface="Arimo Bold"/>
                <a:cs typeface="Arimo Bold"/>
                <a:sym typeface="Arimo Bold"/>
              </a:rPr>
              <a:t>you except </a:t>
            </a:r>
            <a:r>
              <a:rPr lang="en-US" b="true" sz="3249" spc="259">
                <a:solidFill>
                  <a:srgbClr val="FF3131"/>
                </a:solidFill>
                <a:latin typeface="Arimo Bold"/>
                <a:ea typeface="Arimo Bold"/>
                <a:cs typeface="Arimo Bold"/>
                <a:sym typeface="Arimo Bold"/>
              </a:rPr>
              <a:t>something common to mankind</a:t>
            </a:r>
            <a:r>
              <a:rPr lang="en-US" b="true" sz="3249" spc="259">
                <a:solidFill>
                  <a:srgbClr val="000000"/>
                </a:solidFill>
                <a:latin typeface="Arimo Bold"/>
                <a:ea typeface="Arimo Bold"/>
                <a:cs typeface="Arimo Bold"/>
                <a:sym typeface="Arimo Bold"/>
              </a:rPr>
              <a:t>;</a:t>
            </a:r>
            <a:r>
              <a:rPr lang="en-US" sz="3249" spc="259">
                <a:solidFill>
                  <a:srgbClr val="000000"/>
                </a:solidFill>
                <a:latin typeface="Arimo"/>
                <a:ea typeface="Arimo"/>
                <a:cs typeface="Arimo"/>
                <a:sym typeface="Arimo"/>
              </a:rPr>
              <a:t> </a:t>
            </a:r>
            <a:r>
              <a:rPr lang="en-US" b="true" sz="3249" spc="259">
                <a:solidFill>
                  <a:srgbClr val="000000"/>
                </a:solidFill>
                <a:latin typeface="Arimo Bold"/>
                <a:ea typeface="Arimo Bold"/>
                <a:cs typeface="Arimo Bold"/>
                <a:sym typeface="Arimo Bold"/>
              </a:rPr>
              <a:t>and God is faithful,so He will not allow you to be tempted beyond what you are able</a:t>
            </a:r>
            <a:r>
              <a:rPr lang="en-US" sz="3249" spc="259">
                <a:solidFill>
                  <a:srgbClr val="000000"/>
                </a:solidFill>
                <a:latin typeface="Arimo"/>
                <a:ea typeface="Arimo"/>
                <a:cs typeface="Arimo"/>
                <a:sym typeface="Arimo"/>
              </a:rPr>
              <a:t>, but with </a:t>
            </a:r>
            <a:r>
              <a:rPr lang="en-US" b="true" sz="3249" spc="259">
                <a:solidFill>
                  <a:srgbClr val="000000"/>
                </a:solidFill>
                <a:latin typeface="Arimo Bold"/>
                <a:ea typeface="Arimo Bold"/>
                <a:cs typeface="Arimo Bold"/>
                <a:sym typeface="Arimo Bold"/>
              </a:rPr>
              <a:t>the temptation will provide the way of escape</a:t>
            </a:r>
            <a:r>
              <a:rPr lang="en-US" sz="3249" spc="259">
                <a:solidFill>
                  <a:srgbClr val="000000"/>
                </a:solidFill>
                <a:latin typeface="Arimo"/>
                <a:ea typeface="Arimo"/>
                <a:cs typeface="Arimo"/>
                <a:sym typeface="Arimo"/>
              </a:rPr>
              <a:t> also, </a:t>
            </a:r>
            <a:r>
              <a:rPr lang="en-US" b="true" sz="3249" spc="259">
                <a:solidFill>
                  <a:srgbClr val="FF3131"/>
                </a:solidFill>
                <a:latin typeface="Arimo Bold"/>
                <a:ea typeface="Arimo Bold"/>
                <a:cs typeface="Arimo Bold"/>
                <a:sym typeface="Arimo Bold"/>
              </a:rPr>
              <a:t>so that you will be able to endure it.</a:t>
            </a:r>
            <a:r>
              <a:rPr lang="en-US" sz="3249" spc="259">
                <a:solidFill>
                  <a:srgbClr val="000000"/>
                </a:solidFill>
                <a:latin typeface="Arimo"/>
                <a:ea typeface="Arimo"/>
                <a:cs typeface="Arimo"/>
                <a:sym typeface="Arimo"/>
              </a:rPr>
              <a:t>(V.13)</a:t>
            </a:r>
          </a:p>
        </p:txBody>
      </p:sp>
      <p:sp>
        <p:nvSpPr>
          <p:cNvPr name="Freeform 11" id="11"/>
          <p:cNvSpPr/>
          <p:nvPr/>
        </p:nvSpPr>
        <p:spPr>
          <a:xfrm flipH="false" flipV="false" rot="0">
            <a:off x="16647649" y="8671286"/>
            <a:ext cx="1361542" cy="1042913"/>
          </a:xfrm>
          <a:custGeom>
            <a:avLst/>
            <a:gdLst/>
            <a:ahLst/>
            <a:cxnLst/>
            <a:rect r="r" b="b" t="t" l="l"/>
            <a:pathLst>
              <a:path h="1042913" w="1361542">
                <a:moveTo>
                  <a:pt x="0" y="0"/>
                </a:moveTo>
                <a:lnTo>
                  <a:pt x="1361543" y="0"/>
                </a:lnTo>
                <a:lnTo>
                  <a:pt x="1361543" y="1042913"/>
                </a:lnTo>
                <a:lnTo>
                  <a:pt x="0" y="1042913"/>
                </a:lnTo>
                <a:lnTo>
                  <a:pt x="0" y="0"/>
                </a:lnTo>
                <a:close/>
              </a:path>
            </a:pathLst>
          </a:custGeom>
          <a:blipFill>
            <a:blip r:embed="rId5"/>
            <a:stretch>
              <a:fillRect l="-18497" t="-98944" r="-102345" b="-89369"/>
            </a:stretch>
          </a:blipFill>
        </p:spPr>
      </p:sp>
      <p:grpSp>
        <p:nvGrpSpPr>
          <p:cNvPr name="Group 12" id="12"/>
          <p:cNvGrpSpPr/>
          <p:nvPr/>
        </p:nvGrpSpPr>
        <p:grpSpPr>
          <a:xfrm rot="0">
            <a:off x="-361357" y="33778"/>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0" y="-1349426"/>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601296" y="561010"/>
            <a:ext cx="3085813" cy="683656"/>
            <a:chOff x="0" y="0"/>
            <a:chExt cx="4114417" cy="911541"/>
          </a:xfrm>
        </p:grpSpPr>
        <p:sp>
          <p:nvSpPr>
            <p:cNvPr name="TextBox 26" id="26"/>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7" id="27"/>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5400000">
            <a:off x="-523779" y="304286"/>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368933" y="522263"/>
            <a:ext cx="3146147" cy="683656"/>
            <a:chOff x="0" y="0"/>
            <a:chExt cx="4194863" cy="911541"/>
          </a:xfrm>
        </p:grpSpPr>
        <p:sp>
          <p:nvSpPr>
            <p:cNvPr name="TextBox 19" id="19"/>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699376" y="711691"/>
            <a:ext cx="12468923" cy="3401679"/>
          </a:xfrm>
          <a:prstGeom prst="rect">
            <a:avLst/>
          </a:prstGeom>
        </p:spPr>
        <p:txBody>
          <a:bodyPr anchor="t" rtlCol="false" tIns="0" lIns="0" bIns="0" rIns="0">
            <a:spAutoFit/>
          </a:bodyPr>
          <a:lstStyle/>
          <a:p>
            <a:pPr algn="r">
              <a:lnSpc>
                <a:spcPts val="10220"/>
              </a:lnSpc>
            </a:pPr>
            <a:r>
              <a:rPr lang="en-US" b="true" sz="7300" spc="890">
                <a:solidFill>
                  <a:srgbClr val="000000"/>
                </a:solidFill>
                <a:latin typeface="Barlow Bold"/>
                <a:ea typeface="Barlow Bold"/>
                <a:cs typeface="Barlow Bold"/>
                <a:sym typeface="Barlow Bold"/>
              </a:rPr>
              <a:t>THE TEMPTATIONS OF LEADERSHIP</a:t>
            </a:r>
          </a:p>
          <a:p>
            <a:pPr algn="r" marL="0" indent="0" lvl="0">
              <a:lnSpc>
                <a:spcPts val="6440"/>
              </a:lnSpc>
              <a:spcBef>
                <a:spcPct val="0"/>
              </a:spcBef>
            </a:pPr>
            <a:r>
              <a:rPr lang="en-US" sz="4600" spc="561">
                <a:solidFill>
                  <a:srgbClr val="737373"/>
                </a:solidFill>
                <a:latin typeface="Barlow"/>
                <a:ea typeface="Barlow"/>
                <a:cs typeface="Barlow"/>
                <a:sym typeface="Barlow"/>
              </a:rPr>
              <a:t>Key Concepts</a:t>
            </a:r>
          </a:p>
        </p:txBody>
      </p:sp>
      <p:sp>
        <p:nvSpPr>
          <p:cNvPr name="TextBox 22" id="22"/>
          <p:cNvSpPr txBox="true"/>
          <p:nvPr/>
        </p:nvSpPr>
        <p:spPr>
          <a:xfrm rot="0">
            <a:off x="2452769" y="4740734"/>
            <a:ext cx="13382463" cy="1527811"/>
          </a:xfrm>
          <a:prstGeom prst="rect">
            <a:avLst/>
          </a:prstGeom>
        </p:spPr>
        <p:txBody>
          <a:bodyPr anchor="t" rtlCol="false" tIns="0" lIns="0" bIns="0" rIns="0">
            <a:spAutoFit/>
          </a:bodyPr>
          <a:lstStyle/>
          <a:p>
            <a:pPr algn="l">
              <a:lnSpc>
                <a:spcPts val="6089"/>
              </a:lnSpc>
              <a:spcBef>
                <a:spcPct val="0"/>
              </a:spcBef>
            </a:pPr>
            <a:r>
              <a:rPr lang="en-US" sz="4349">
                <a:solidFill>
                  <a:srgbClr val="000000"/>
                </a:solidFill>
                <a:latin typeface="Arimo"/>
                <a:ea typeface="Arimo"/>
                <a:cs typeface="Arimo"/>
                <a:sym typeface="Arimo"/>
              </a:rPr>
              <a:t>Therefore, my beloved, flee from idolatry...Be imitators of me, just as I also am of Christ. (v. 14; 11:1).</a:t>
            </a:r>
          </a:p>
        </p:txBody>
      </p:sp>
      <p:sp>
        <p:nvSpPr>
          <p:cNvPr name="Freeform 23" id="23"/>
          <p:cNvSpPr/>
          <p:nvPr/>
        </p:nvSpPr>
        <p:spPr>
          <a:xfrm flipH="false" flipV="false" rot="0">
            <a:off x="16423412" y="8748568"/>
            <a:ext cx="1489773" cy="1019465"/>
          </a:xfrm>
          <a:custGeom>
            <a:avLst/>
            <a:gdLst/>
            <a:ahLst/>
            <a:cxnLst/>
            <a:rect r="r" b="b" t="t" l="l"/>
            <a:pathLst>
              <a:path h="1019465" w="1489773">
                <a:moveTo>
                  <a:pt x="0" y="0"/>
                </a:moveTo>
                <a:lnTo>
                  <a:pt x="1489774" y="0"/>
                </a:lnTo>
                <a:lnTo>
                  <a:pt x="1489774" y="1019464"/>
                </a:lnTo>
                <a:lnTo>
                  <a:pt x="0" y="1019464"/>
                </a:lnTo>
                <a:lnTo>
                  <a:pt x="0" y="0"/>
                </a:lnTo>
                <a:close/>
              </a:path>
            </a:pathLst>
          </a:custGeom>
          <a:blipFill>
            <a:blip r:embed="rId5"/>
            <a:stretch>
              <a:fillRect l="-5863" t="-98944" r="-91433" b="-89369"/>
            </a:stretch>
          </a:blipFill>
        </p:spPr>
      </p:sp>
      <p:sp>
        <p:nvSpPr>
          <p:cNvPr name="TextBox 24" id="24"/>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240187"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2435158" y="568621"/>
            <a:ext cx="13417684" cy="1884351"/>
          </a:xfrm>
          <a:prstGeom prst="rect">
            <a:avLst/>
          </a:prstGeom>
        </p:spPr>
        <p:txBody>
          <a:bodyPr anchor="t" rtlCol="false" tIns="0" lIns="0" bIns="0" rIns="0">
            <a:spAutoFit/>
          </a:bodyPr>
          <a:lstStyle/>
          <a:p>
            <a:pPr algn="ctr">
              <a:lnSpc>
                <a:spcPts val="9840"/>
              </a:lnSpc>
            </a:pPr>
            <a:r>
              <a:rPr lang="en-US" b="true" sz="7029" spc="857">
                <a:solidFill>
                  <a:srgbClr val="000000"/>
                </a:solidFill>
                <a:latin typeface="Barlow Bold"/>
                <a:ea typeface="Barlow Bold"/>
                <a:cs typeface="Barlow Bold"/>
                <a:sym typeface="Barlow Bold"/>
              </a:rPr>
              <a:t>THE WARNING</a:t>
            </a:r>
          </a:p>
          <a:p>
            <a:pPr algn="ctr" marL="0" indent="0" lvl="0">
              <a:lnSpc>
                <a:spcPts val="5035"/>
              </a:lnSpc>
              <a:spcBef>
                <a:spcPct val="0"/>
              </a:spcBef>
            </a:pPr>
            <a:r>
              <a:rPr lang="en-US" sz="3596" spc="438">
                <a:solidFill>
                  <a:srgbClr val="737373"/>
                </a:solidFill>
                <a:latin typeface="Barlow"/>
                <a:ea typeface="Barlow"/>
                <a:cs typeface="Barlow"/>
                <a:sym typeface="Barlow"/>
              </a:rPr>
              <a:t>Example of Israel The Benefits of God's Grace</a:t>
            </a:r>
          </a:p>
        </p:txBody>
      </p:sp>
      <p:sp>
        <p:nvSpPr>
          <p:cNvPr name="TextBox 9" id="9"/>
          <p:cNvSpPr txBox="true"/>
          <p:nvPr/>
        </p:nvSpPr>
        <p:spPr>
          <a:xfrm rot="0">
            <a:off x="1636695" y="3576922"/>
            <a:ext cx="16020957" cy="4041775"/>
          </a:xfrm>
          <a:prstGeom prst="rect">
            <a:avLst/>
          </a:prstGeom>
        </p:spPr>
        <p:txBody>
          <a:bodyPr anchor="t" rtlCol="false" tIns="0" lIns="0" bIns="0" rIns="0">
            <a:spAutoFit/>
          </a:bodyPr>
          <a:lstStyle/>
          <a:p>
            <a:pPr algn="l" marL="701674" indent="-350837" lvl="1">
              <a:lnSpc>
                <a:spcPts val="4549"/>
              </a:lnSpc>
              <a:buAutoNum type="arabicPeriod" startAt="1"/>
            </a:pPr>
            <a:r>
              <a:rPr lang="en-US" b="true" sz="3249" spc="48">
                <a:solidFill>
                  <a:srgbClr val="000000"/>
                </a:solidFill>
                <a:latin typeface="Arimo Bold"/>
                <a:ea typeface="Arimo Bold"/>
                <a:cs typeface="Arimo Bold"/>
                <a:sym typeface="Arimo Bold"/>
              </a:rPr>
              <a:t>"Our fathers were all under the cloud"(v. 1).</a:t>
            </a:r>
          </a:p>
          <a:p>
            <a:pPr algn="l">
              <a:lnSpc>
                <a:spcPts val="4829"/>
              </a:lnSpc>
            </a:pPr>
          </a:p>
          <a:p>
            <a:pPr algn="l">
              <a:lnSpc>
                <a:spcPts val="4549"/>
              </a:lnSpc>
            </a:pPr>
            <a:r>
              <a:rPr lang="en-US" sz="3249" spc="48">
                <a:solidFill>
                  <a:srgbClr val="000000"/>
                </a:solidFill>
                <a:latin typeface="Arimo"/>
                <a:ea typeface="Arimo"/>
                <a:cs typeface="Arimo"/>
                <a:sym typeface="Arimo"/>
              </a:rPr>
              <a:t>God's direction and guidance through the wilderness </a:t>
            </a:r>
            <a:r>
              <a:rPr lang="en-US" sz="3249" spc="48" b="true">
                <a:solidFill>
                  <a:srgbClr val="FF3131"/>
                </a:solidFill>
                <a:latin typeface="Arimo Bold"/>
                <a:ea typeface="Arimo Bold"/>
                <a:cs typeface="Arimo Bold"/>
                <a:sym typeface="Arimo Bold"/>
              </a:rPr>
              <a:t>to the promised land.</a:t>
            </a:r>
          </a:p>
          <a:p>
            <a:pPr algn="l">
              <a:lnSpc>
                <a:spcPts val="4549"/>
              </a:lnSpc>
            </a:pPr>
          </a:p>
          <a:p>
            <a:pPr algn="l">
              <a:lnSpc>
                <a:spcPts val="4549"/>
              </a:lnSpc>
            </a:pPr>
            <a:r>
              <a:rPr lang="en-US" sz="3249" spc="48" b="true">
                <a:solidFill>
                  <a:srgbClr val="000000"/>
                </a:solidFill>
                <a:latin typeface="Arimo Bold"/>
                <a:ea typeface="Arimo Bold"/>
                <a:cs typeface="Arimo Bold"/>
                <a:sym typeface="Arimo Bold"/>
              </a:rPr>
              <a:t>2.</a:t>
            </a:r>
            <a:r>
              <a:rPr lang="en-US" sz="3249" spc="48" b="true">
                <a:solidFill>
                  <a:srgbClr val="000000"/>
                </a:solidFill>
                <a:latin typeface="Arimo Bold"/>
                <a:ea typeface="Arimo Bold"/>
                <a:cs typeface="Arimo Bold"/>
                <a:sym typeface="Arimo Bold"/>
              </a:rPr>
              <a:t>"They all passed through the sea" (v. 1).</a:t>
            </a:r>
          </a:p>
          <a:p>
            <a:pPr algn="l">
              <a:lnSpc>
                <a:spcPts val="4549"/>
              </a:lnSpc>
            </a:pPr>
          </a:p>
          <a:p>
            <a:pPr algn="l">
              <a:lnSpc>
                <a:spcPts val="4549"/>
              </a:lnSpc>
              <a:spcBef>
                <a:spcPct val="0"/>
              </a:spcBef>
            </a:pPr>
            <a:r>
              <a:rPr lang="en-US" sz="3249" spc="48">
                <a:solidFill>
                  <a:srgbClr val="000000"/>
                </a:solidFill>
                <a:latin typeface="Arimo"/>
                <a:ea typeface="Arimo"/>
                <a:cs typeface="Arimo"/>
                <a:sym typeface="Arimo"/>
              </a:rPr>
              <a:t>They came out of the bondage of Egypt </a:t>
            </a:r>
            <a:r>
              <a:rPr lang="en-US" b="true" sz="3249" spc="48">
                <a:solidFill>
                  <a:srgbClr val="FF3131"/>
                </a:solidFill>
                <a:latin typeface="Arimo Bold"/>
                <a:ea typeface="Arimo Bold"/>
                <a:cs typeface="Arimo Bold"/>
                <a:sym typeface="Arimo Bold"/>
              </a:rPr>
              <a:t>to be a</a:t>
            </a:r>
            <a:r>
              <a:rPr lang="en-US" sz="3249" spc="48">
                <a:solidFill>
                  <a:srgbClr val="000000"/>
                </a:solidFill>
                <a:latin typeface="Arimo"/>
                <a:ea typeface="Arimo"/>
                <a:cs typeface="Arimo"/>
                <a:sym typeface="Arimo"/>
              </a:rPr>
              <a:t> </a:t>
            </a:r>
            <a:r>
              <a:rPr lang="en-US" b="true" sz="3249" spc="48">
                <a:solidFill>
                  <a:srgbClr val="000000"/>
                </a:solidFill>
                <a:latin typeface="Arimo Bold"/>
                <a:ea typeface="Arimo Bold"/>
                <a:cs typeface="Arimo Bold"/>
                <a:sym typeface="Arimo Bold"/>
              </a:rPr>
              <a:t>"free" people.</a:t>
            </a:r>
          </a:p>
        </p:txBody>
      </p:sp>
      <p:sp>
        <p:nvSpPr>
          <p:cNvPr name="Freeform 10" id="10"/>
          <p:cNvSpPr/>
          <p:nvPr/>
        </p:nvSpPr>
        <p:spPr>
          <a:xfrm flipH="false" flipV="false" rot="0">
            <a:off x="16802465" y="8944524"/>
            <a:ext cx="1159174" cy="923732"/>
          </a:xfrm>
          <a:custGeom>
            <a:avLst/>
            <a:gdLst/>
            <a:ahLst/>
            <a:cxnLst/>
            <a:rect r="r" b="b" t="t" l="l"/>
            <a:pathLst>
              <a:path h="923732" w="1159174">
                <a:moveTo>
                  <a:pt x="0" y="0"/>
                </a:moveTo>
                <a:lnTo>
                  <a:pt x="1159174" y="0"/>
                </a:lnTo>
                <a:lnTo>
                  <a:pt x="1159174" y="923732"/>
                </a:lnTo>
                <a:lnTo>
                  <a:pt x="0" y="923732"/>
                </a:lnTo>
                <a:lnTo>
                  <a:pt x="0" y="0"/>
                </a:lnTo>
                <a:close/>
              </a:path>
            </a:pathLst>
          </a:custGeom>
          <a:blipFill>
            <a:blip r:embed="rId5"/>
            <a:stretch>
              <a:fillRect l="-23279" t="-98944" r="-106475" b="-89369"/>
            </a:stretch>
          </a:blipFill>
        </p:spPr>
      </p:sp>
      <p:grpSp>
        <p:nvGrpSpPr>
          <p:cNvPr name="Group 11" id="11"/>
          <p:cNvGrpSpPr/>
          <p:nvPr/>
        </p:nvGrpSpPr>
        <p:grpSpPr>
          <a:xfrm rot="0">
            <a:off x="-361357" y="82258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0" y="68426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601296" y="8753057"/>
            <a:ext cx="3085813" cy="683656"/>
            <a:chOff x="0" y="0"/>
            <a:chExt cx="4114417" cy="911541"/>
          </a:xfrm>
        </p:grpSpPr>
        <p:sp>
          <p:nvSpPr>
            <p:cNvPr name="TextBox 25" id="25"/>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7039507"/>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9977114" y="9995572"/>
            <a:ext cx="8310886" cy="147357"/>
            <a:chOff x="0" y="0"/>
            <a:chExt cx="2832662" cy="50225"/>
          </a:xfrm>
        </p:grpSpPr>
        <p:sp>
          <p:nvSpPr>
            <p:cNvPr name="Freeform 17" id="17"/>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18" id="18"/>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8172156" y="8761697"/>
            <a:ext cx="1543050" cy="1884625"/>
            <a:chOff x="0" y="0"/>
            <a:chExt cx="406400" cy="496362"/>
          </a:xfrm>
        </p:grpSpPr>
        <p:sp>
          <p:nvSpPr>
            <p:cNvPr name="Freeform 20" id="20"/>
            <p:cNvSpPr/>
            <p:nvPr/>
          </p:nvSpPr>
          <p:spPr>
            <a:xfrm flipH="false" flipV="false" rot="0">
              <a:off x="0" y="0"/>
              <a:ext cx="406400" cy="496362"/>
            </a:xfrm>
            <a:custGeom>
              <a:avLst/>
              <a:gdLst/>
              <a:ahLst/>
              <a:cxnLst/>
              <a:rect r="r" b="b" t="t" l="l"/>
              <a:pathLst>
                <a:path h="496362" w="406400">
                  <a:moveTo>
                    <a:pt x="203200" y="0"/>
                  </a:moveTo>
                  <a:lnTo>
                    <a:pt x="203200" y="0"/>
                  </a:lnTo>
                  <a:cubicBezTo>
                    <a:pt x="315424" y="0"/>
                    <a:pt x="406400" y="90976"/>
                    <a:pt x="406400" y="203200"/>
                  </a:cubicBezTo>
                  <a:lnTo>
                    <a:pt x="406400" y="293162"/>
                  </a:lnTo>
                  <a:cubicBezTo>
                    <a:pt x="406400" y="347054"/>
                    <a:pt x="384991" y="398739"/>
                    <a:pt x="346884" y="436846"/>
                  </a:cubicBezTo>
                  <a:cubicBezTo>
                    <a:pt x="308777" y="474953"/>
                    <a:pt x="257092" y="496362"/>
                    <a:pt x="203200" y="496362"/>
                  </a:cubicBezTo>
                  <a:lnTo>
                    <a:pt x="203200" y="496362"/>
                  </a:lnTo>
                  <a:cubicBezTo>
                    <a:pt x="90976" y="496362"/>
                    <a:pt x="0" y="405386"/>
                    <a:pt x="0" y="293162"/>
                  </a:cubicBezTo>
                  <a:lnTo>
                    <a:pt x="0" y="203200"/>
                  </a:lnTo>
                  <a:cubicBezTo>
                    <a:pt x="0" y="90976"/>
                    <a:pt x="90976" y="0"/>
                    <a:pt x="203200" y="0"/>
                  </a:cubicBezTo>
                  <a:close/>
                </a:path>
              </a:pathLst>
            </a:custGeom>
            <a:solidFill>
              <a:srgbClr val="FFFFFF"/>
            </a:solidFill>
          </p:spPr>
        </p:sp>
        <p:sp>
          <p:nvSpPr>
            <p:cNvPr name="TextBox 21" id="21"/>
            <p:cNvSpPr txBox="true"/>
            <p:nvPr/>
          </p:nvSpPr>
          <p:spPr>
            <a:xfrm>
              <a:off x="0" y="-28575"/>
              <a:ext cx="406400" cy="524937"/>
            </a:xfrm>
            <a:prstGeom prst="rect">
              <a:avLst/>
            </a:prstGeom>
          </p:spPr>
          <p:txBody>
            <a:bodyPr anchor="ctr" rtlCol="false" tIns="50800" lIns="50800" bIns="50800" rIns="50800"/>
            <a:lstStyle/>
            <a:p>
              <a:pPr algn="ctr">
                <a:lnSpc>
                  <a:spcPts val="2147"/>
                </a:lnSpc>
              </a:pPr>
            </a:p>
          </p:txBody>
        </p:sp>
      </p:grpSp>
      <p:sp>
        <p:nvSpPr>
          <p:cNvPr name="Freeform 22" id="22"/>
          <p:cNvSpPr/>
          <p:nvPr/>
        </p:nvSpPr>
        <p:spPr>
          <a:xfrm flipH="false" flipV="false" rot="0">
            <a:off x="8240187"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23" id="23"/>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grpSp>
        <p:nvGrpSpPr>
          <p:cNvPr name="Group 24" id="24"/>
          <p:cNvGrpSpPr/>
          <p:nvPr/>
        </p:nvGrpSpPr>
        <p:grpSpPr>
          <a:xfrm rot="0">
            <a:off x="592760" y="9175137"/>
            <a:ext cx="3115980" cy="683656"/>
            <a:chOff x="0" y="0"/>
            <a:chExt cx="4154640" cy="911541"/>
          </a:xfrm>
        </p:grpSpPr>
        <p:sp>
          <p:nvSpPr>
            <p:cNvPr name="TextBox 25" id="25"/>
            <p:cNvSpPr txBox="true"/>
            <p:nvPr/>
          </p:nvSpPr>
          <p:spPr>
            <a:xfrm rot="0">
              <a:off x="0" y="171450"/>
              <a:ext cx="4154640"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48744" y="-337731"/>
              <a:ext cx="4057152"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7" id="27"/>
          <p:cNvSpPr txBox="true"/>
          <p:nvPr/>
        </p:nvSpPr>
        <p:spPr>
          <a:xfrm rot="0">
            <a:off x="4885401" y="108731"/>
            <a:ext cx="8517198" cy="2666349"/>
          </a:xfrm>
          <a:prstGeom prst="rect">
            <a:avLst/>
          </a:prstGeom>
        </p:spPr>
        <p:txBody>
          <a:bodyPr anchor="t" rtlCol="false" tIns="0" lIns="0" bIns="0" rIns="0">
            <a:spAutoFit/>
          </a:bodyPr>
          <a:lstStyle/>
          <a:p>
            <a:pPr algn="ctr">
              <a:lnSpc>
                <a:spcPts val="10640"/>
              </a:lnSpc>
            </a:pPr>
            <a:r>
              <a:rPr lang="en-US" b="true" sz="7600" spc="927">
                <a:solidFill>
                  <a:srgbClr val="000000"/>
                </a:solidFill>
                <a:latin typeface="Barlow Bold"/>
                <a:ea typeface="Barlow Bold"/>
                <a:cs typeface="Barlow Bold"/>
                <a:sym typeface="Barlow Bold"/>
              </a:rPr>
              <a:t>THE WARNING</a:t>
            </a:r>
          </a:p>
          <a:p>
            <a:pPr algn="ctr">
              <a:lnSpc>
                <a:spcPts val="5180"/>
              </a:lnSpc>
            </a:pPr>
            <a:r>
              <a:rPr lang="en-US" sz="3700" spc="451">
                <a:solidFill>
                  <a:srgbClr val="000000"/>
                </a:solidFill>
                <a:latin typeface="Barlow"/>
                <a:ea typeface="Barlow"/>
                <a:cs typeface="Barlow"/>
                <a:sym typeface="Barlow"/>
              </a:rPr>
              <a:t>Example of Israel</a:t>
            </a:r>
          </a:p>
          <a:p>
            <a:pPr algn="ctr" marL="0" indent="0" lvl="0">
              <a:lnSpc>
                <a:spcPts val="5180"/>
              </a:lnSpc>
              <a:spcBef>
                <a:spcPct val="0"/>
              </a:spcBef>
            </a:pPr>
            <a:r>
              <a:rPr lang="en-US" sz="3700" spc="451">
                <a:solidFill>
                  <a:srgbClr val="000000"/>
                </a:solidFill>
                <a:latin typeface="Barlow"/>
                <a:ea typeface="Barlow"/>
                <a:cs typeface="Barlow"/>
                <a:sym typeface="Barlow"/>
              </a:rPr>
              <a:t>The Benefits of God's Grace</a:t>
            </a:r>
          </a:p>
        </p:txBody>
      </p:sp>
      <p:sp>
        <p:nvSpPr>
          <p:cNvPr name="TextBox 28" id="28"/>
          <p:cNvSpPr txBox="true"/>
          <p:nvPr/>
        </p:nvSpPr>
        <p:spPr>
          <a:xfrm rot="0">
            <a:off x="1599785" y="3727516"/>
            <a:ext cx="15224889" cy="4003675"/>
          </a:xfrm>
          <a:prstGeom prst="rect">
            <a:avLst/>
          </a:prstGeom>
        </p:spPr>
        <p:txBody>
          <a:bodyPr anchor="t" rtlCol="false" tIns="0" lIns="0" bIns="0" rIns="0">
            <a:spAutoFit/>
          </a:bodyPr>
          <a:lstStyle/>
          <a:p>
            <a:pPr algn="just">
              <a:lnSpc>
                <a:spcPts val="4549"/>
              </a:lnSpc>
            </a:pPr>
            <a:r>
              <a:rPr lang="en-US" b="true" sz="3249" spc="227">
                <a:solidFill>
                  <a:srgbClr val="000000"/>
                </a:solidFill>
                <a:latin typeface="Arimo Bold"/>
                <a:ea typeface="Arimo Bold"/>
                <a:cs typeface="Arimo Bold"/>
                <a:sym typeface="Arimo Bold"/>
              </a:rPr>
              <a:t>3."... in Moses they were all baptized in the cloud and in the sea" (v. 2).</a:t>
            </a:r>
          </a:p>
          <a:p>
            <a:pPr algn="just">
              <a:lnSpc>
                <a:spcPts val="4549"/>
              </a:lnSpc>
            </a:pPr>
          </a:p>
          <a:p>
            <a:pPr algn="just" marL="701674" indent="-350837" lvl="1">
              <a:lnSpc>
                <a:spcPts val="4549"/>
              </a:lnSpc>
              <a:buFont typeface="Arial"/>
              <a:buChar char="•"/>
            </a:pPr>
            <a:r>
              <a:rPr lang="en-US" sz="3249" spc="227">
                <a:solidFill>
                  <a:srgbClr val="000000"/>
                </a:solidFill>
                <a:latin typeface="Arimo"/>
                <a:ea typeface="Arimo"/>
                <a:cs typeface="Arimo"/>
                <a:sym typeface="Arimo"/>
              </a:rPr>
              <a:t>Passed through </a:t>
            </a:r>
            <a:r>
              <a:rPr lang="en-US" b="true" sz="3249" spc="227">
                <a:solidFill>
                  <a:srgbClr val="FF3131"/>
                </a:solidFill>
                <a:latin typeface="Arimo Bold"/>
                <a:ea typeface="Arimo Bold"/>
                <a:cs typeface="Arimo Bold"/>
                <a:sym typeface="Arimo Bold"/>
              </a:rPr>
              <a:t>dry land</a:t>
            </a:r>
            <a:r>
              <a:rPr lang="en-US" sz="3249" spc="227">
                <a:solidFill>
                  <a:srgbClr val="000000"/>
                </a:solidFill>
                <a:latin typeface="Arimo"/>
                <a:ea typeface="Arimo"/>
                <a:cs typeface="Arimo"/>
                <a:sym typeface="Arimo"/>
              </a:rPr>
              <a:t> (immersed in the red sea by Moses, but immersed without water).</a:t>
            </a:r>
          </a:p>
          <a:p>
            <a:pPr algn="just">
              <a:lnSpc>
                <a:spcPts val="4549"/>
              </a:lnSpc>
            </a:pPr>
          </a:p>
          <a:p>
            <a:pPr algn="just" marL="701674" indent="-350837" lvl="1">
              <a:lnSpc>
                <a:spcPts val="4549"/>
              </a:lnSpc>
              <a:buFont typeface="Arial"/>
              <a:buChar char="•"/>
            </a:pPr>
            <a:r>
              <a:rPr lang="en-US" sz="3249" spc="227">
                <a:solidFill>
                  <a:srgbClr val="000000"/>
                </a:solidFill>
                <a:latin typeface="Arimo"/>
                <a:ea typeface="Arimo"/>
                <a:cs typeface="Arimo"/>
                <a:sym typeface="Arimo"/>
              </a:rPr>
              <a:t>Baptized </a:t>
            </a:r>
            <a:r>
              <a:rPr lang="en-US" b="true" sz="3249" spc="227">
                <a:solidFill>
                  <a:srgbClr val="FF3131"/>
                </a:solidFill>
                <a:latin typeface="Arimo Bold"/>
                <a:ea typeface="Arimo Bold"/>
                <a:cs typeface="Arimo Bold"/>
                <a:sym typeface="Arimo Bold"/>
              </a:rPr>
              <a:t>into Christ</a:t>
            </a:r>
            <a:r>
              <a:rPr lang="en-US" sz="3249" spc="227">
                <a:solidFill>
                  <a:srgbClr val="000000"/>
                </a:solidFill>
                <a:latin typeface="Arimo"/>
                <a:ea typeface="Arimo"/>
                <a:cs typeface="Arimo"/>
                <a:sym typeface="Arimo"/>
              </a:rPr>
              <a:t> (Galatians 3:27; Romans 6:3)</a:t>
            </a:r>
          </a:p>
        </p:txBody>
      </p:sp>
      <p:sp>
        <p:nvSpPr>
          <p:cNvPr name="Freeform 29" id="29"/>
          <p:cNvSpPr/>
          <p:nvPr/>
        </p:nvSpPr>
        <p:spPr>
          <a:xfrm flipH="false" flipV="false" rot="0">
            <a:off x="16679713" y="9071841"/>
            <a:ext cx="1159174" cy="923732"/>
          </a:xfrm>
          <a:custGeom>
            <a:avLst/>
            <a:gdLst/>
            <a:ahLst/>
            <a:cxnLst/>
            <a:rect r="r" b="b" t="t" l="l"/>
            <a:pathLst>
              <a:path h="923732" w="1159174">
                <a:moveTo>
                  <a:pt x="0" y="0"/>
                </a:moveTo>
                <a:lnTo>
                  <a:pt x="1159174" y="0"/>
                </a:lnTo>
                <a:lnTo>
                  <a:pt x="1159174" y="923731"/>
                </a:lnTo>
                <a:lnTo>
                  <a:pt x="0" y="923731"/>
                </a:lnTo>
                <a:lnTo>
                  <a:pt x="0" y="0"/>
                </a:lnTo>
                <a:close/>
              </a:path>
            </a:pathLst>
          </a:custGeom>
          <a:blipFill>
            <a:blip r:embed="rId5"/>
            <a:stretch>
              <a:fillRect l="-23279" t="-98944" r="-106475" b="-89369"/>
            </a:stretch>
          </a:blipFill>
        </p:spPr>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480428" y="9205417"/>
            <a:ext cx="1166746" cy="884629"/>
          </a:xfrm>
          <a:custGeom>
            <a:avLst/>
            <a:gdLst/>
            <a:ahLst/>
            <a:cxnLst/>
            <a:rect r="r" b="b" t="t" l="l"/>
            <a:pathLst>
              <a:path h="884629" w="1166746">
                <a:moveTo>
                  <a:pt x="0" y="0"/>
                </a:moveTo>
                <a:lnTo>
                  <a:pt x="1166746" y="0"/>
                </a:lnTo>
                <a:lnTo>
                  <a:pt x="1166746" y="884629"/>
                </a:lnTo>
                <a:lnTo>
                  <a:pt x="0" y="884629"/>
                </a:lnTo>
                <a:lnTo>
                  <a:pt x="0" y="0"/>
                </a:lnTo>
                <a:close/>
              </a:path>
            </a:pathLst>
          </a:custGeom>
          <a:blipFill>
            <a:blip r:embed="rId4"/>
            <a:stretch>
              <a:fillRect l="0" t="-26835" r="0" b="-5055"/>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3390671" y="913594"/>
            <a:ext cx="12513006" cy="2500700"/>
          </a:xfrm>
          <a:prstGeom prst="rect">
            <a:avLst/>
          </a:prstGeom>
        </p:spPr>
        <p:txBody>
          <a:bodyPr anchor="t" rtlCol="false" tIns="0" lIns="0" bIns="0" rIns="0">
            <a:spAutoFit/>
          </a:bodyPr>
          <a:lstStyle/>
          <a:p>
            <a:pPr algn="ctr">
              <a:lnSpc>
                <a:spcPts val="7678"/>
              </a:lnSpc>
            </a:pPr>
            <a:r>
              <a:rPr lang="en-US" b="true" sz="5484" spc="669">
                <a:solidFill>
                  <a:srgbClr val="000000"/>
                </a:solidFill>
                <a:latin typeface="Barlow Bold"/>
                <a:ea typeface="Barlow Bold"/>
                <a:cs typeface="Barlow Bold"/>
                <a:sym typeface="Barlow Bold"/>
              </a:rPr>
              <a:t>THE CONSEQUENCES</a:t>
            </a:r>
          </a:p>
          <a:p>
            <a:pPr algn="ctr">
              <a:lnSpc>
                <a:spcPts val="7678"/>
              </a:lnSpc>
            </a:pPr>
            <a:r>
              <a:rPr lang="en-US" b="true" sz="5484" spc="669">
                <a:solidFill>
                  <a:srgbClr val="000000"/>
                </a:solidFill>
                <a:latin typeface="Barlow Bold"/>
                <a:ea typeface="Barlow Bold"/>
                <a:cs typeface="Barlow Bold"/>
                <a:sym typeface="Barlow Bold"/>
              </a:rPr>
              <a:t> OF THE REBELLION</a:t>
            </a:r>
          </a:p>
          <a:p>
            <a:pPr algn="ctr" marL="0" indent="0" lvl="0">
              <a:lnSpc>
                <a:spcPts val="4353"/>
              </a:lnSpc>
              <a:spcBef>
                <a:spcPct val="0"/>
              </a:spcBef>
            </a:pPr>
            <a:r>
              <a:rPr lang="en-US" sz="3109" spc="379">
                <a:solidFill>
                  <a:srgbClr val="737373"/>
                </a:solidFill>
                <a:latin typeface="Barlow"/>
                <a:ea typeface="Barlow"/>
                <a:cs typeface="Barlow"/>
                <a:sym typeface="Barlow"/>
              </a:rPr>
              <a:t>Example of Israel The Benefits of God's Grace</a:t>
            </a:r>
          </a:p>
        </p:txBody>
      </p:sp>
      <p:sp>
        <p:nvSpPr>
          <p:cNvPr name="TextBox 9" id="9"/>
          <p:cNvSpPr txBox="true"/>
          <p:nvPr/>
        </p:nvSpPr>
        <p:spPr>
          <a:xfrm rot="0">
            <a:off x="1744846" y="4336805"/>
            <a:ext cx="14945471" cy="2815526"/>
          </a:xfrm>
          <a:prstGeom prst="rect">
            <a:avLst/>
          </a:prstGeom>
        </p:spPr>
        <p:txBody>
          <a:bodyPr anchor="t" rtlCol="false" tIns="0" lIns="0" bIns="0" rIns="0">
            <a:spAutoFit/>
          </a:bodyPr>
          <a:lstStyle/>
          <a:p>
            <a:pPr algn="l">
              <a:lnSpc>
                <a:spcPts val="3690"/>
              </a:lnSpc>
            </a:pPr>
            <a:r>
              <a:rPr lang="en-US" sz="3050" spc="61">
                <a:solidFill>
                  <a:srgbClr val="000000"/>
                </a:solidFill>
                <a:latin typeface="Arimo"/>
                <a:ea typeface="Arimo"/>
                <a:cs typeface="Arimo"/>
                <a:sym typeface="Arimo"/>
              </a:rPr>
              <a:t>4. "They all ate the same spiritual food" (v. 3). (Exodus 16:4, 14-18)</a:t>
            </a:r>
          </a:p>
          <a:p>
            <a:pPr algn="l">
              <a:lnSpc>
                <a:spcPts val="3690"/>
              </a:lnSpc>
            </a:pPr>
          </a:p>
          <a:p>
            <a:pPr algn="l" marL="658496" indent="-329248" lvl="1">
              <a:lnSpc>
                <a:spcPts val="3690"/>
              </a:lnSpc>
              <a:buFont typeface="Arial"/>
              <a:buChar char="•"/>
            </a:pPr>
            <a:r>
              <a:rPr lang="en-US" sz="3050" spc="61">
                <a:solidFill>
                  <a:srgbClr val="000000"/>
                </a:solidFill>
                <a:latin typeface="Arimo"/>
                <a:ea typeface="Arimo"/>
                <a:cs typeface="Arimo"/>
                <a:sym typeface="Arimo"/>
              </a:rPr>
              <a:t>Mana</a:t>
            </a:r>
          </a:p>
          <a:p>
            <a:pPr algn="l">
              <a:lnSpc>
                <a:spcPts val="3690"/>
              </a:lnSpc>
            </a:pPr>
          </a:p>
          <a:p>
            <a:pPr algn="l" marL="658496" indent="-329248" lvl="1">
              <a:lnSpc>
                <a:spcPts val="3690"/>
              </a:lnSpc>
              <a:buFont typeface="Arial"/>
              <a:buChar char="•"/>
            </a:pPr>
            <a:r>
              <a:rPr lang="en-US" b="true" sz="3050" spc="61">
                <a:solidFill>
                  <a:srgbClr val="000000"/>
                </a:solidFill>
                <a:latin typeface="Arimo Bold"/>
                <a:ea typeface="Arimo Bold"/>
                <a:cs typeface="Arimo Bold"/>
                <a:sym typeface="Arimo Bold"/>
              </a:rPr>
              <a:t> </a:t>
            </a:r>
            <a:r>
              <a:rPr lang="en-US" sz="3050" spc="61">
                <a:solidFill>
                  <a:srgbClr val="000000"/>
                </a:solidFill>
                <a:latin typeface="Arimo"/>
                <a:ea typeface="Arimo"/>
                <a:cs typeface="Arimo"/>
                <a:sym typeface="Arimo"/>
              </a:rPr>
              <a:t>Jesus said to them, “I am the bread of life; the one who comes to Me will not be hungry, and the one who believes in Me will never be thirsty.  John 6:35</a:t>
            </a:r>
          </a:p>
        </p:txBody>
      </p:sp>
      <p:sp>
        <p:nvSpPr>
          <p:cNvPr name="Freeform 10" id="10"/>
          <p:cNvSpPr/>
          <p:nvPr/>
        </p:nvSpPr>
        <p:spPr>
          <a:xfrm flipH="false" flipV="false" rot="0">
            <a:off x="16690316" y="9027343"/>
            <a:ext cx="1214279" cy="967645"/>
          </a:xfrm>
          <a:custGeom>
            <a:avLst/>
            <a:gdLst/>
            <a:ahLst/>
            <a:cxnLst/>
            <a:rect r="r" b="b" t="t" l="l"/>
            <a:pathLst>
              <a:path h="967645" w="1214279">
                <a:moveTo>
                  <a:pt x="0" y="0"/>
                </a:moveTo>
                <a:lnTo>
                  <a:pt x="1214280" y="0"/>
                </a:lnTo>
                <a:lnTo>
                  <a:pt x="1214280" y="967644"/>
                </a:lnTo>
                <a:lnTo>
                  <a:pt x="0" y="967644"/>
                </a:lnTo>
                <a:lnTo>
                  <a:pt x="0" y="0"/>
                </a:lnTo>
                <a:close/>
              </a:path>
            </a:pathLst>
          </a:custGeom>
          <a:blipFill>
            <a:blip r:embed="rId5"/>
            <a:stretch>
              <a:fillRect l="-23279" t="-98944" r="-106475" b="-89369"/>
            </a:stretch>
          </a:blipFill>
        </p:spPr>
      </p:sp>
      <p:grpSp>
        <p:nvGrpSpPr>
          <p:cNvPr name="Group 11" id="11"/>
          <p:cNvGrpSpPr/>
          <p:nvPr/>
        </p:nvGrpSpPr>
        <p:grpSpPr>
          <a:xfrm rot="0">
            <a:off x="-361357" y="82258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0" y="68426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601296" y="8753057"/>
            <a:ext cx="3085813" cy="683656"/>
            <a:chOff x="0" y="0"/>
            <a:chExt cx="4114417" cy="911541"/>
          </a:xfrm>
        </p:grpSpPr>
        <p:sp>
          <p:nvSpPr>
            <p:cNvPr name="TextBox 25" id="25"/>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5400000">
            <a:off x="-523779" y="304286"/>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368933" y="522263"/>
            <a:ext cx="3146147" cy="683656"/>
            <a:chOff x="0" y="0"/>
            <a:chExt cx="4194863" cy="911541"/>
          </a:xfrm>
        </p:grpSpPr>
        <p:sp>
          <p:nvSpPr>
            <p:cNvPr name="TextBox 19" id="19"/>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699376" y="251050"/>
            <a:ext cx="12468923" cy="3270233"/>
          </a:xfrm>
          <a:prstGeom prst="rect">
            <a:avLst/>
          </a:prstGeom>
        </p:spPr>
        <p:txBody>
          <a:bodyPr anchor="t" rtlCol="false" tIns="0" lIns="0" bIns="0" rIns="0">
            <a:spAutoFit/>
          </a:bodyPr>
          <a:lstStyle/>
          <a:p>
            <a:pPr algn="r">
              <a:lnSpc>
                <a:spcPts val="10080"/>
              </a:lnSpc>
            </a:pPr>
            <a:r>
              <a:rPr lang="en-US" b="true" sz="7200" spc="878">
                <a:solidFill>
                  <a:srgbClr val="000000"/>
                </a:solidFill>
                <a:latin typeface="Barlow Bold"/>
                <a:ea typeface="Barlow Bold"/>
                <a:cs typeface="Barlow Bold"/>
                <a:sym typeface="Barlow Bold"/>
              </a:rPr>
              <a:t>THE WARNING</a:t>
            </a:r>
          </a:p>
          <a:p>
            <a:pPr algn="r">
              <a:lnSpc>
                <a:spcPts val="5320"/>
              </a:lnSpc>
            </a:pPr>
            <a:r>
              <a:rPr lang="en-US" sz="3800" spc="463">
                <a:solidFill>
                  <a:srgbClr val="737373"/>
                </a:solidFill>
                <a:latin typeface="Barlow"/>
                <a:ea typeface="Barlow"/>
                <a:cs typeface="Barlow"/>
                <a:sym typeface="Barlow"/>
              </a:rPr>
              <a:t>Example of Israel</a:t>
            </a:r>
          </a:p>
          <a:p>
            <a:pPr algn="r">
              <a:lnSpc>
                <a:spcPts val="5320"/>
              </a:lnSpc>
            </a:pPr>
            <a:r>
              <a:rPr lang="en-US" sz="3800" spc="463">
                <a:solidFill>
                  <a:srgbClr val="737373"/>
                </a:solidFill>
                <a:latin typeface="Barlow"/>
                <a:ea typeface="Barlow"/>
                <a:cs typeface="Barlow"/>
                <a:sym typeface="Barlow"/>
              </a:rPr>
              <a:t>The Benefits of God's Grace</a:t>
            </a:r>
          </a:p>
          <a:p>
            <a:pPr algn="r" marL="0" indent="0" lvl="0">
              <a:lnSpc>
                <a:spcPts val="5320"/>
              </a:lnSpc>
              <a:spcBef>
                <a:spcPct val="0"/>
              </a:spcBef>
            </a:pPr>
          </a:p>
        </p:txBody>
      </p:sp>
      <p:sp>
        <p:nvSpPr>
          <p:cNvPr name="TextBox 22" id="22"/>
          <p:cNvSpPr txBox="true"/>
          <p:nvPr/>
        </p:nvSpPr>
        <p:spPr>
          <a:xfrm rot="0">
            <a:off x="1251353" y="3540314"/>
            <a:ext cx="15775553" cy="4396105"/>
          </a:xfrm>
          <a:prstGeom prst="rect">
            <a:avLst/>
          </a:prstGeom>
        </p:spPr>
        <p:txBody>
          <a:bodyPr anchor="t" rtlCol="false" tIns="0" lIns="0" bIns="0" rIns="0">
            <a:spAutoFit/>
          </a:bodyPr>
          <a:lstStyle/>
          <a:p>
            <a:pPr algn="just">
              <a:lnSpc>
                <a:spcPts val="4969"/>
              </a:lnSpc>
            </a:pPr>
            <a:r>
              <a:rPr lang="en-US" b="true" sz="3549" spc="70">
                <a:solidFill>
                  <a:srgbClr val="000000"/>
                </a:solidFill>
                <a:latin typeface="Arimo Bold"/>
                <a:ea typeface="Arimo Bold"/>
                <a:cs typeface="Arimo Bold"/>
                <a:sym typeface="Arimo Bold"/>
              </a:rPr>
              <a:t>5. "They all drank of the same spiritual drink, because they drank from a spiritual rock that followed them; and the rock was Christ" (v. 4).</a:t>
            </a:r>
          </a:p>
          <a:p>
            <a:pPr algn="just">
              <a:lnSpc>
                <a:spcPts val="4969"/>
              </a:lnSpc>
            </a:pPr>
          </a:p>
          <a:p>
            <a:pPr algn="just" marL="766443" indent="-383221" lvl="1">
              <a:lnSpc>
                <a:spcPts val="4969"/>
              </a:lnSpc>
              <a:buFont typeface="Arial"/>
              <a:buChar char="•"/>
            </a:pPr>
            <a:r>
              <a:rPr lang="en-US" sz="3549" spc="70">
                <a:solidFill>
                  <a:srgbClr val="000000"/>
                </a:solidFill>
                <a:latin typeface="Arimo"/>
                <a:ea typeface="Arimo"/>
                <a:cs typeface="Arimo"/>
                <a:sym typeface="Arimo"/>
              </a:rPr>
              <a:t>God provides water through Moses:</a:t>
            </a:r>
          </a:p>
          <a:p>
            <a:pPr algn="just" marL="766443" indent="-383221" lvl="1">
              <a:lnSpc>
                <a:spcPts val="4969"/>
              </a:lnSpc>
              <a:buFont typeface="Arial"/>
              <a:buChar char="•"/>
            </a:pPr>
            <a:r>
              <a:rPr lang="en-US" sz="3549" spc="70">
                <a:solidFill>
                  <a:srgbClr val="000000"/>
                </a:solidFill>
                <a:latin typeface="Arimo"/>
                <a:ea typeface="Arimo"/>
                <a:cs typeface="Arimo"/>
                <a:sym typeface="Arimo"/>
              </a:rPr>
              <a:t>Exodus 17:6-7,NKJV.</a:t>
            </a:r>
          </a:p>
          <a:p>
            <a:pPr algn="just" marL="766443" indent="-383221" lvl="1">
              <a:lnSpc>
                <a:spcPts val="4969"/>
              </a:lnSpc>
              <a:buFont typeface="Arial"/>
              <a:buChar char="•"/>
            </a:pPr>
            <a:r>
              <a:rPr lang="en-US" sz="3549" spc="70">
                <a:solidFill>
                  <a:srgbClr val="000000"/>
                </a:solidFill>
                <a:latin typeface="Arimo"/>
                <a:ea typeface="Arimo"/>
                <a:cs typeface="Arimo"/>
                <a:sym typeface="Arimo"/>
              </a:rPr>
              <a:t>Numbers 20:7-13</a:t>
            </a:r>
          </a:p>
          <a:p>
            <a:pPr algn="just">
              <a:lnSpc>
                <a:spcPts val="4969"/>
              </a:lnSpc>
              <a:spcBef>
                <a:spcPct val="0"/>
              </a:spcBef>
            </a:pPr>
          </a:p>
        </p:txBody>
      </p:sp>
      <p:sp>
        <p:nvSpPr>
          <p:cNvPr name="Freeform 23" id="23"/>
          <p:cNvSpPr/>
          <p:nvPr/>
        </p:nvSpPr>
        <p:spPr>
          <a:xfrm flipH="false" flipV="false" rot="0">
            <a:off x="16679713" y="8968666"/>
            <a:ext cx="1159174" cy="923732"/>
          </a:xfrm>
          <a:custGeom>
            <a:avLst/>
            <a:gdLst/>
            <a:ahLst/>
            <a:cxnLst/>
            <a:rect r="r" b="b" t="t" l="l"/>
            <a:pathLst>
              <a:path h="923732" w="1159174">
                <a:moveTo>
                  <a:pt x="0" y="0"/>
                </a:moveTo>
                <a:lnTo>
                  <a:pt x="1159174" y="0"/>
                </a:lnTo>
                <a:lnTo>
                  <a:pt x="1159174" y="923731"/>
                </a:lnTo>
                <a:lnTo>
                  <a:pt x="0" y="923731"/>
                </a:lnTo>
                <a:lnTo>
                  <a:pt x="0" y="0"/>
                </a:lnTo>
                <a:close/>
              </a:path>
            </a:pathLst>
          </a:custGeom>
          <a:blipFill>
            <a:blip r:embed="rId5"/>
            <a:stretch>
              <a:fillRect l="-23279" t="-98944" r="-106475" b="-89369"/>
            </a:stretch>
          </a:blipFill>
        </p:spPr>
      </p:sp>
      <p:sp>
        <p:nvSpPr>
          <p:cNvPr name="TextBox 24" id="24"/>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125552" y="9035071"/>
            <a:ext cx="1501419" cy="1251929"/>
          </a:xfrm>
          <a:custGeom>
            <a:avLst/>
            <a:gdLst/>
            <a:ahLst/>
            <a:cxnLst/>
            <a:rect r="r" b="b" t="t" l="l"/>
            <a:pathLst>
              <a:path h="1251929" w="1501419">
                <a:moveTo>
                  <a:pt x="0" y="0"/>
                </a:moveTo>
                <a:lnTo>
                  <a:pt x="1501418" y="0"/>
                </a:lnTo>
                <a:lnTo>
                  <a:pt x="1501418" y="1251929"/>
                </a:lnTo>
                <a:lnTo>
                  <a:pt x="0" y="1251929"/>
                </a:lnTo>
                <a:lnTo>
                  <a:pt x="0" y="0"/>
                </a:lnTo>
                <a:close/>
              </a:path>
            </a:pathLst>
          </a:custGeom>
          <a:blipFill>
            <a:blip r:embed="rId4"/>
            <a:stretch>
              <a:fillRect l="0" t="-11975" r="0" b="-7952"/>
            </a:stretch>
          </a:blipFill>
        </p:spPr>
      </p:sp>
      <p:sp>
        <p:nvSpPr>
          <p:cNvPr name="TextBox 8" id="8"/>
          <p:cNvSpPr txBox="true"/>
          <p:nvPr/>
        </p:nvSpPr>
        <p:spPr>
          <a:xfrm rot="0">
            <a:off x="6466769" y="319292"/>
            <a:ext cx="10475005" cy="3457965"/>
          </a:xfrm>
          <a:prstGeom prst="rect">
            <a:avLst/>
          </a:prstGeom>
        </p:spPr>
        <p:txBody>
          <a:bodyPr anchor="t" rtlCol="false" tIns="0" lIns="0" bIns="0" rIns="0">
            <a:spAutoFit/>
          </a:bodyPr>
          <a:lstStyle/>
          <a:p>
            <a:pPr algn="r">
              <a:lnSpc>
                <a:spcPts val="8690"/>
              </a:lnSpc>
            </a:pPr>
            <a:r>
              <a:rPr lang="en-US" b="true" sz="6207" spc="757">
                <a:solidFill>
                  <a:srgbClr val="000000"/>
                </a:solidFill>
                <a:latin typeface="Barlow Bold"/>
                <a:ea typeface="Barlow Bold"/>
                <a:cs typeface="Barlow Bold"/>
                <a:sym typeface="Barlow Bold"/>
              </a:rPr>
              <a:t>THE WARNING</a:t>
            </a:r>
          </a:p>
          <a:p>
            <a:pPr algn="r">
              <a:lnSpc>
                <a:spcPts val="5192"/>
              </a:lnSpc>
            </a:pPr>
            <a:r>
              <a:rPr lang="en-US" sz="3708" spc="452">
                <a:solidFill>
                  <a:srgbClr val="000000"/>
                </a:solidFill>
                <a:latin typeface="Barlow"/>
                <a:ea typeface="Barlow"/>
                <a:cs typeface="Barlow"/>
                <a:sym typeface="Barlow"/>
              </a:rPr>
              <a:t>Example of Israel</a:t>
            </a:r>
          </a:p>
          <a:p>
            <a:pPr algn="r">
              <a:lnSpc>
                <a:spcPts val="5192"/>
              </a:lnSpc>
            </a:pPr>
            <a:r>
              <a:rPr lang="en-US" sz="3708" spc="452">
                <a:solidFill>
                  <a:srgbClr val="000000"/>
                </a:solidFill>
                <a:latin typeface="Barlow"/>
                <a:ea typeface="Barlow"/>
                <a:cs typeface="Barlow"/>
                <a:sym typeface="Barlow"/>
              </a:rPr>
              <a:t>The Benefits of God's Grace</a:t>
            </a:r>
          </a:p>
          <a:p>
            <a:pPr algn="r" marL="0" indent="0" lvl="0">
              <a:lnSpc>
                <a:spcPts val="8690"/>
              </a:lnSpc>
              <a:spcBef>
                <a:spcPct val="0"/>
              </a:spcBef>
            </a:pPr>
          </a:p>
        </p:txBody>
      </p:sp>
      <p:sp>
        <p:nvSpPr>
          <p:cNvPr name="TextBox 9" id="9"/>
          <p:cNvSpPr txBox="true"/>
          <p:nvPr/>
        </p:nvSpPr>
        <p:spPr>
          <a:xfrm rot="0">
            <a:off x="1626970" y="3562930"/>
            <a:ext cx="15813510" cy="4284346"/>
          </a:xfrm>
          <a:prstGeom prst="rect">
            <a:avLst/>
          </a:prstGeom>
        </p:spPr>
        <p:txBody>
          <a:bodyPr anchor="t" rtlCol="false" tIns="0" lIns="0" bIns="0" rIns="0">
            <a:spAutoFit/>
          </a:bodyPr>
          <a:lstStyle/>
          <a:p>
            <a:pPr algn="l" marL="582919" indent="-291459" lvl="1">
              <a:lnSpc>
                <a:spcPts val="3779"/>
              </a:lnSpc>
              <a:buFont typeface="Arial"/>
              <a:buChar char="•"/>
            </a:pPr>
            <a:r>
              <a:rPr lang="en-US" b="true" sz="2699" spc="318">
                <a:solidFill>
                  <a:srgbClr val="000000"/>
                </a:solidFill>
                <a:latin typeface="Arimo Bold"/>
                <a:ea typeface="Arimo Bold"/>
                <a:cs typeface="Arimo Bold"/>
                <a:sym typeface="Arimo Bold"/>
              </a:rPr>
              <a:t>Jesus the water of life: </a:t>
            </a:r>
            <a:r>
              <a:rPr lang="en-US" sz="2699" spc="318">
                <a:solidFill>
                  <a:srgbClr val="000000"/>
                </a:solidFill>
                <a:latin typeface="Arimo"/>
                <a:ea typeface="Arimo"/>
                <a:cs typeface="Arimo"/>
                <a:sym typeface="Arimo"/>
              </a:rPr>
              <a:t>". . but whoever drinks of the water that I will give him will never thirst, but the water that I will give him will become in him a spring of </a:t>
            </a:r>
            <a:r>
              <a:rPr lang="en-US" b="true" sz="2699" spc="318">
                <a:solidFill>
                  <a:srgbClr val="000000"/>
                </a:solidFill>
                <a:latin typeface="Arimo Bold"/>
                <a:ea typeface="Arimo Bold"/>
                <a:cs typeface="Arimo Bold"/>
                <a:sym typeface="Arimo Bold"/>
              </a:rPr>
              <a:t>water welling up to eternal life"</a:t>
            </a:r>
            <a:r>
              <a:rPr lang="en-US" sz="2699" spc="318">
                <a:solidFill>
                  <a:srgbClr val="000000"/>
                </a:solidFill>
                <a:latin typeface="Arimo"/>
                <a:ea typeface="Arimo"/>
                <a:cs typeface="Arimo"/>
                <a:sym typeface="Arimo"/>
              </a:rPr>
              <a:t> (John 4:14, NKJV).</a:t>
            </a:r>
          </a:p>
          <a:p>
            <a:pPr algn="l">
              <a:lnSpc>
                <a:spcPts val="3779"/>
              </a:lnSpc>
            </a:pPr>
          </a:p>
          <a:p>
            <a:pPr algn="l" marL="582919" indent="-291459" lvl="1">
              <a:lnSpc>
                <a:spcPts val="3779"/>
              </a:lnSpc>
              <a:buFont typeface="Arial"/>
              <a:buChar char="•"/>
            </a:pPr>
            <a:r>
              <a:rPr lang="en-US" sz="2699" spc="318">
                <a:solidFill>
                  <a:srgbClr val="000000"/>
                </a:solidFill>
                <a:latin typeface="Arimo"/>
                <a:ea typeface="Arimo"/>
                <a:cs typeface="Arimo"/>
                <a:sym typeface="Arimo"/>
              </a:rPr>
              <a:t>"If anyone thirsts, let him come to me and drink. He who believes in me, as the Scripture has said, </a:t>
            </a:r>
            <a:r>
              <a:rPr lang="en-US" b="true" sz="2699" spc="318">
                <a:solidFill>
                  <a:srgbClr val="000000"/>
                </a:solidFill>
                <a:latin typeface="Arimo Bold"/>
                <a:ea typeface="Arimo Bold"/>
                <a:cs typeface="Arimo Bold"/>
                <a:sym typeface="Arimo Bold"/>
              </a:rPr>
              <a:t>'Out of the depths of his being will flow rivers of living water.</a:t>
            </a:r>
            <a:r>
              <a:rPr lang="en-US" sz="2699" spc="318">
                <a:solidFill>
                  <a:srgbClr val="000000"/>
                </a:solidFill>
                <a:latin typeface="Arimo"/>
                <a:ea typeface="Arimo"/>
                <a:cs typeface="Arimo"/>
                <a:sym typeface="Arimo"/>
              </a:rPr>
              <a:t> But He spoke this of </a:t>
            </a:r>
            <a:r>
              <a:rPr lang="en-US" b="true" sz="2699" spc="318">
                <a:solidFill>
                  <a:srgbClr val="FF3131"/>
                </a:solidFill>
                <a:latin typeface="Arimo Bold"/>
                <a:ea typeface="Arimo Bold"/>
                <a:cs typeface="Arimo Bold"/>
                <a:sym typeface="Arimo Bold"/>
              </a:rPr>
              <a:t>the Spirit</a:t>
            </a:r>
            <a:r>
              <a:rPr lang="en-US" sz="2699" spc="318">
                <a:solidFill>
                  <a:srgbClr val="000000"/>
                </a:solidFill>
                <a:latin typeface="Arimo"/>
                <a:ea typeface="Arimo"/>
                <a:cs typeface="Arimo"/>
                <a:sym typeface="Arimo"/>
              </a:rPr>
              <a:t>, that those who believed in Him should receive; for the Spirit had not yet been given, because Jesus had not yet been glorified" (John 7:37-39, NKJV).</a:t>
            </a:r>
          </a:p>
        </p:txBody>
      </p:sp>
      <p:grpSp>
        <p:nvGrpSpPr>
          <p:cNvPr name="Group 10" id="10"/>
          <p:cNvGrpSpPr/>
          <p:nvPr/>
        </p:nvGrpSpPr>
        <p:grpSpPr>
          <a:xfrm rot="0">
            <a:off x="-361357" y="592522"/>
            <a:ext cx="4403300" cy="1662891"/>
            <a:chOff x="0" y="0"/>
            <a:chExt cx="1500810" cy="566776"/>
          </a:xfrm>
        </p:grpSpPr>
        <p:sp>
          <p:nvSpPr>
            <p:cNvPr name="Freeform 11" id="11"/>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2" id="12"/>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0" y="-790682"/>
            <a:ext cx="4301499" cy="3444379"/>
            <a:chOff x="0" y="0"/>
            <a:chExt cx="5735332" cy="4592506"/>
          </a:xfrm>
        </p:grpSpPr>
        <p:grpSp>
          <p:nvGrpSpPr>
            <p:cNvPr name="Group 14" id="14"/>
            <p:cNvGrpSpPr/>
            <p:nvPr/>
          </p:nvGrpSpPr>
          <p:grpSpPr>
            <a:xfrm rot="0">
              <a:off x="0" y="3984614"/>
              <a:ext cx="2475827" cy="445614"/>
              <a:chOff x="0" y="0"/>
              <a:chExt cx="1266403" cy="227935"/>
            </a:xfrm>
          </p:grpSpPr>
          <p:sp>
            <p:nvSpPr>
              <p:cNvPr name="Freeform 15" id="1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6" id="1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687139" y="4157628"/>
              <a:ext cx="5048193" cy="434877"/>
              <a:chOff x="0" y="0"/>
              <a:chExt cx="2582188" cy="222443"/>
            </a:xfrm>
          </p:grpSpPr>
          <p:sp>
            <p:nvSpPr>
              <p:cNvPr name="Freeform 18" id="1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9" id="1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0" id="20"/>
            <p:cNvGrpSpPr/>
            <p:nvPr/>
          </p:nvGrpSpPr>
          <p:grpSpPr>
            <a:xfrm rot="5400000">
              <a:off x="-1920094" y="2192145"/>
              <a:ext cx="4592506" cy="208217"/>
              <a:chOff x="0" y="0"/>
              <a:chExt cx="2349100" cy="106504"/>
            </a:xfrm>
          </p:grpSpPr>
          <p:sp>
            <p:nvSpPr>
              <p:cNvPr name="Freeform 21" id="2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2" id="2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3" id="23"/>
          <p:cNvGrpSpPr/>
          <p:nvPr/>
        </p:nvGrpSpPr>
        <p:grpSpPr>
          <a:xfrm rot="0">
            <a:off x="601296" y="1119754"/>
            <a:ext cx="3085813" cy="683656"/>
            <a:chOff x="0" y="0"/>
            <a:chExt cx="4114417" cy="911541"/>
          </a:xfrm>
        </p:grpSpPr>
        <p:sp>
          <p:nvSpPr>
            <p:cNvPr name="TextBox 24" id="24"/>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5" id="25"/>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601296" y="8977148"/>
            <a:ext cx="3301113" cy="683656"/>
            <a:chOff x="0" y="0"/>
            <a:chExt cx="4401484" cy="911541"/>
          </a:xfrm>
        </p:grpSpPr>
        <p:sp>
          <p:nvSpPr>
            <p:cNvPr name="TextBox 19" id="19"/>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252214" y="369863"/>
            <a:ext cx="10614622" cy="3014959"/>
          </a:xfrm>
          <a:prstGeom prst="rect">
            <a:avLst/>
          </a:prstGeom>
        </p:spPr>
        <p:txBody>
          <a:bodyPr anchor="t" rtlCol="false" tIns="0" lIns="0" bIns="0" rIns="0">
            <a:spAutoFit/>
          </a:bodyPr>
          <a:lstStyle/>
          <a:p>
            <a:pPr algn="ctr">
              <a:lnSpc>
                <a:spcPts val="10746"/>
              </a:lnSpc>
            </a:pPr>
            <a:r>
              <a:rPr lang="en-US" b="true" sz="7675" spc="936">
                <a:solidFill>
                  <a:srgbClr val="000000"/>
                </a:solidFill>
                <a:latin typeface="Barlow Bold"/>
                <a:ea typeface="Barlow Bold"/>
                <a:cs typeface="Barlow Bold"/>
                <a:sym typeface="Barlow Bold"/>
              </a:rPr>
              <a:t>THE WARNING</a:t>
            </a:r>
          </a:p>
          <a:p>
            <a:pPr algn="ctr">
              <a:lnSpc>
                <a:spcPts val="6546"/>
              </a:lnSpc>
            </a:pPr>
            <a:r>
              <a:rPr lang="en-US" sz="4675" spc="570">
                <a:solidFill>
                  <a:srgbClr val="737373"/>
                </a:solidFill>
                <a:latin typeface="Barlow"/>
                <a:ea typeface="Barlow"/>
                <a:cs typeface="Barlow"/>
                <a:sym typeface="Barlow"/>
              </a:rPr>
              <a:t>Example of Israel</a:t>
            </a:r>
          </a:p>
          <a:p>
            <a:pPr algn="ctr">
              <a:lnSpc>
                <a:spcPts val="6546"/>
              </a:lnSpc>
            </a:pPr>
            <a:r>
              <a:rPr lang="en-US" sz="4675" spc="570">
                <a:solidFill>
                  <a:srgbClr val="737373"/>
                </a:solidFill>
                <a:latin typeface="Barlow"/>
                <a:ea typeface="Barlow"/>
                <a:cs typeface="Barlow"/>
                <a:sym typeface="Barlow"/>
              </a:rPr>
              <a:t>The Benefits of God's Grace</a:t>
            </a:r>
          </a:p>
        </p:txBody>
      </p:sp>
      <p:sp>
        <p:nvSpPr>
          <p:cNvPr name="TextBox 22" id="22"/>
          <p:cNvSpPr txBox="true"/>
          <p:nvPr/>
        </p:nvSpPr>
        <p:spPr>
          <a:xfrm rot="0">
            <a:off x="2035292" y="4144298"/>
            <a:ext cx="14099794" cy="2135506"/>
          </a:xfrm>
          <a:prstGeom prst="rect">
            <a:avLst/>
          </a:prstGeom>
        </p:spPr>
        <p:txBody>
          <a:bodyPr anchor="t" rtlCol="false" tIns="0" lIns="0" bIns="0" rIns="0">
            <a:spAutoFit/>
          </a:bodyPr>
          <a:lstStyle/>
          <a:p>
            <a:pPr algn="l" marL="874390" indent="-437195" lvl="1">
              <a:lnSpc>
                <a:spcPts val="5669"/>
              </a:lnSpc>
              <a:buFont typeface="Arial"/>
              <a:buChar char="•"/>
            </a:pPr>
            <a:r>
              <a:rPr lang="en-US" sz="4049" spc="141">
                <a:solidFill>
                  <a:srgbClr val="000000"/>
                </a:solidFill>
                <a:latin typeface="Arimo"/>
                <a:ea typeface="Arimo"/>
                <a:cs typeface="Arimo"/>
                <a:sym typeface="Arimo"/>
              </a:rPr>
              <a:t>"Nevertheless. . . (v. 5) </a:t>
            </a:r>
            <a:r>
              <a:rPr lang="en-US" sz="4049" spc="141">
                <a:solidFill>
                  <a:srgbClr val="000000"/>
                </a:solidFill>
                <a:latin typeface="Arimo"/>
                <a:ea typeface="Arimo"/>
                <a:cs typeface="Arimo"/>
                <a:sym typeface="Arimo"/>
              </a:rPr>
              <a:t>With all the above benefits</a:t>
            </a:r>
          </a:p>
          <a:p>
            <a:pPr algn="l" marL="874390" indent="-437195" lvl="1">
              <a:lnSpc>
                <a:spcPts val="5669"/>
              </a:lnSpc>
              <a:buFont typeface="Arial"/>
              <a:buChar char="•"/>
            </a:pPr>
            <a:r>
              <a:rPr lang="en-US" b="true" sz="4049" spc="141">
                <a:solidFill>
                  <a:srgbClr val="000000"/>
                </a:solidFill>
                <a:latin typeface="Arimo Bold"/>
                <a:ea typeface="Arimo Bold"/>
                <a:cs typeface="Arimo Bold"/>
                <a:sym typeface="Arimo Bold"/>
              </a:rPr>
              <a:t>The calamity:</a:t>
            </a:r>
            <a:r>
              <a:rPr lang="en-US" sz="4049" spc="141">
                <a:solidFill>
                  <a:srgbClr val="000000"/>
                </a:solidFill>
                <a:latin typeface="Arimo"/>
                <a:ea typeface="Arimo"/>
                <a:cs typeface="Arimo"/>
                <a:sym typeface="Arimo"/>
              </a:rPr>
              <a:t> "God was not pleased with most of them, for they lay in the wilderness" (v. 5).</a:t>
            </a:r>
          </a:p>
        </p:txBody>
      </p:sp>
      <p:sp>
        <p:nvSpPr>
          <p:cNvPr name="Freeform 23" id="23"/>
          <p:cNvSpPr/>
          <p:nvPr/>
        </p:nvSpPr>
        <p:spPr>
          <a:xfrm flipH="false" flipV="false" rot="0">
            <a:off x="16556307" y="8841589"/>
            <a:ext cx="1198127" cy="954773"/>
          </a:xfrm>
          <a:custGeom>
            <a:avLst/>
            <a:gdLst/>
            <a:ahLst/>
            <a:cxnLst/>
            <a:rect r="r" b="b" t="t" l="l"/>
            <a:pathLst>
              <a:path h="954773" w="1198127">
                <a:moveTo>
                  <a:pt x="0" y="0"/>
                </a:moveTo>
                <a:lnTo>
                  <a:pt x="1198126" y="0"/>
                </a:lnTo>
                <a:lnTo>
                  <a:pt x="1198126" y="954773"/>
                </a:lnTo>
                <a:lnTo>
                  <a:pt x="0" y="954773"/>
                </a:lnTo>
                <a:lnTo>
                  <a:pt x="0" y="0"/>
                </a:lnTo>
                <a:close/>
              </a:path>
            </a:pathLst>
          </a:custGeom>
          <a:blipFill>
            <a:blip r:embed="rId5"/>
            <a:stretch>
              <a:fillRect l="-23279" t="-98944" r="-106475" b="-89369"/>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9977114" y="9995572"/>
            <a:ext cx="8310886" cy="147357"/>
            <a:chOff x="0" y="0"/>
            <a:chExt cx="2832662" cy="50225"/>
          </a:xfrm>
        </p:grpSpPr>
        <p:sp>
          <p:nvSpPr>
            <p:cNvPr name="Freeform 4" id="4"/>
            <p:cNvSpPr/>
            <p:nvPr/>
          </p:nvSpPr>
          <p:spPr>
            <a:xfrm flipH="false" flipV="false" rot="0">
              <a:off x="0" y="0"/>
              <a:ext cx="2832662" cy="50225"/>
            </a:xfrm>
            <a:custGeom>
              <a:avLst/>
              <a:gdLst/>
              <a:ahLst/>
              <a:cxnLst/>
              <a:rect r="r" b="b" t="t" l="l"/>
              <a:pathLst>
                <a:path h="50225" w="2832662">
                  <a:moveTo>
                    <a:pt x="0" y="0"/>
                  </a:moveTo>
                  <a:lnTo>
                    <a:pt x="2832662" y="0"/>
                  </a:lnTo>
                  <a:lnTo>
                    <a:pt x="2832662" y="50225"/>
                  </a:lnTo>
                  <a:lnTo>
                    <a:pt x="0" y="50225"/>
                  </a:lnTo>
                  <a:close/>
                </a:path>
              </a:pathLst>
            </a:custGeom>
            <a:solidFill>
              <a:srgbClr val="545454"/>
            </a:solidFill>
          </p:spPr>
        </p:sp>
        <p:sp>
          <p:nvSpPr>
            <p:cNvPr name="TextBox 5" id="5"/>
            <p:cNvSpPr txBox="true"/>
            <p:nvPr/>
          </p:nvSpPr>
          <p:spPr>
            <a:xfrm>
              <a:off x="0" y="-28575"/>
              <a:ext cx="2832662" cy="78800"/>
            </a:xfrm>
            <a:prstGeom prst="rect">
              <a:avLst/>
            </a:prstGeom>
          </p:spPr>
          <p:txBody>
            <a:bodyPr anchor="ctr" rtlCol="false" tIns="51955" lIns="51955" bIns="51955" rIns="51955"/>
            <a:lstStyle/>
            <a:p>
              <a:pPr algn="ctr">
                <a:lnSpc>
                  <a:spcPts val="2147"/>
                </a:lnSpc>
              </a:pPr>
            </a:p>
          </p:txBody>
        </p:sp>
      </p:grpSp>
      <p:sp>
        <p:nvSpPr>
          <p:cNvPr name="Freeform 6" id="6"/>
          <p:cNvSpPr/>
          <p:nvPr/>
        </p:nvSpPr>
        <p:spPr>
          <a:xfrm flipH="false" flipV="false" rot="0">
            <a:off x="8480428" y="9205417"/>
            <a:ext cx="1166746" cy="884629"/>
          </a:xfrm>
          <a:custGeom>
            <a:avLst/>
            <a:gdLst/>
            <a:ahLst/>
            <a:cxnLst/>
            <a:rect r="r" b="b" t="t" l="l"/>
            <a:pathLst>
              <a:path h="884629" w="1166746">
                <a:moveTo>
                  <a:pt x="0" y="0"/>
                </a:moveTo>
                <a:lnTo>
                  <a:pt x="1166746" y="0"/>
                </a:lnTo>
                <a:lnTo>
                  <a:pt x="1166746" y="884629"/>
                </a:lnTo>
                <a:lnTo>
                  <a:pt x="0" y="884629"/>
                </a:lnTo>
                <a:lnTo>
                  <a:pt x="0" y="0"/>
                </a:lnTo>
                <a:close/>
              </a:path>
            </a:pathLst>
          </a:custGeom>
          <a:blipFill>
            <a:blip r:embed="rId4"/>
            <a:stretch>
              <a:fillRect l="0" t="-26835" r="0" b="-5055"/>
            </a:stretch>
          </a:blipFill>
        </p:spPr>
      </p:sp>
      <p:sp>
        <p:nvSpPr>
          <p:cNvPr name="TextBox 7" id="7"/>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8" id="8"/>
          <p:cNvSpPr txBox="true"/>
          <p:nvPr/>
        </p:nvSpPr>
        <p:spPr>
          <a:xfrm rot="0">
            <a:off x="2202347" y="398438"/>
            <a:ext cx="13883306" cy="2836322"/>
          </a:xfrm>
          <a:prstGeom prst="rect">
            <a:avLst/>
          </a:prstGeom>
        </p:spPr>
        <p:txBody>
          <a:bodyPr anchor="t" rtlCol="false" tIns="0" lIns="0" bIns="0" rIns="0">
            <a:spAutoFit/>
          </a:bodyPr>
          <a:lstStyle/>
          <a:p>
            <a:pPr algn="ctr">
              <a:lnSpc>
                <a:spcPts val="8610"/>
              </a:lnSpc>
            </a:pPr>
            <a:r>
              <a:rPr lang="en-US" b="true" sz="6150" spc="750">
                <a:solidFill>
                  <a:srgbClr val="000000"/>
                </a:solidFill>
                <a:latin typeface="Barlow Bold"/>
                <a:ea typeface="Barlow Bold"/>
                <a:cs typeface="Barlow Bold"/>
                <a:sym typeface="Barlow Bold"/>
              </a:rPr>
              <a:t>THE CONSEQUENCES </a:t>
            </a:r>
          </a:p>
          <a:p>
            <a:pPr algn="ctr">
              <a:lnSpc>
                <a:spcPts val="8610"/>
              </a:lnSpc>
            </a:pPr>
            <a:r>
              <a:rPr lang="en-US" b="true" sz="6150" spc="750">
                <a:solidFill>
                  <a:srgbClr val="000000"/>
                </a:solidFill>
                <a:latin typeface="Barlow Bold"/>
                <a:ea typeface="Barlow Bold"/>
                <a:cs typeface="Barlow Bold"/>
                <a:sym typeface="Barlow Bold"/>
              </a:rPr>
              <a:t>OF THE REBELLION</a:t>
            </a:r>
          </a:p>
          <a:p>
            <a:pPr algn="ctr" marL="0" indent="0" lvl="0">
              <a:lnSpc>
                <a:spcPts val="5274"/>
              </a:lnSpc>
              <a:spcBef>
                <a:spcPct val="0"/>
              </a:spcBef>
            </a:pPr>
            <a:r>
              <a:rPr lang="en-US" sz="3767" spc="459">
                <a:solidFill>
                  <a:srgbClr val="737373"/>
                </a:solidFill>
                <a:latin typeface="Barlow"/>
                <a:ea typeface="Barlow"/>
                <a:cs typeface="Barlow"/>
                <a:sym typeface="Barlow"/>
              </a:rPr>
              <a:t>Example of Israel The Benefits of God's Grace</a:t>
            </a:r>
          </a:p>
        </p:txBody>
      </p:sp>
      <p:sp>
        <p:nvSpPr>
          <p:cNvPr name="TextBox 9" id="9"/>
          <p:cNvSpPr txBox="true"/>
          <p:nvPr/>
        </p:nvSpPr>
        <p:spPr>
          <a:xfrm rot="0">
            <a:off x="1609901" y="3437290"/>
            <a:ext cx="15068199" cy="4226560"/>
          </a:xfrm>
          <a:prstGeom prst="rect">
            <a:avLst/>
          </a:prstGeom>
        </p:spPr>
        <p:txBody>
          <a:bodyPr anchor="t" rtlCol="false" tIns="0" lIns="0" bIns="0" rIns="0">
            <a:spAutoFit/>
          </a:bodyPr>
          <a:lstStyle/>
          <a:p>
            <a:pPr algn="ctr">
              <a:lnSpc>
                <a:spcPts val="6229"/>
              </a:lnSpc>
            </a:pPr>
            <a:r>
              <a:rPr lang="en-US" b="true" sz="4449">
                <a:solidFill>
                  <a:srgbClr val="EB1024"/>
                </a:solidFill>
                <a:latin typeface="Arimo Bold"/>
                <a:ea typeface="Arimo Bold"/>
                <a:cs typeface="Arimo Bold"/>
                <a:sym typeface="Arimo Bold"/>
              </a:rPr>
              <a:t>WHY?</a:t>
            </a:r>
          </a:p>
          <a:p>
            <a:pPr algn="l">
              <a:lnSpc>
                <a:spcPts val="4549"/>
              </a:lnSpc>
            </a:pPr>
          </a:p>
          <a:p>
            <a:pPr algn="l" marL="701674" indent="-350837" lvl="1">
              <a:lnSpc>
                <a:spcPts val="4549"/>
              </a:lnSpc>
              <a:buAutoNum type="arabicPeriod" startAt="1"/>
            </a:pPr>
            <a:r>
              <a:rPr lang="en-US" sz="3249">
                <a:solidFill>
                  <a:srgbClr val="000000"/>
                </a:solidFill>
                <a:latin typeface="Arimo"/>
                <a:ea typeface="Arimo"/>
                <a:cs typeface="Arimo"/>
                <a:sym typeface="Arimo"/>
              </a:rPr>
              <a:t>"THE PEOPLE SAT DOWN TO EAT AND DRINK, AND STANDED UP TO PLAY" (v. 7) </a:t>
            </a:r>
          </a:p>
          <a:p>
            <a:pPr algn="l">
              <a:lnSpc>
                <a:spcPts val="4549"/>
              </a:lnSpc>
            </a:pPr>
            <a:r>
              <a:rPr lang="en-US" sz="3249">
                <a:solidFill>
                  <a:srgbClr val="000000"/>
                </a:solidFill>
                <a:latin typeface="Arimo"/>
                <a:ea typeface="Arimo"/>
                <a:cs typeface="Arimo"/>
                <a:sym typeface="Arimo"/>
              </a:rPr>
              <a:t>Golden calf (Exodus 32:6).</a:t>
            </a:r>
          </a:p>
          <a:p>
            <a:pPr algn="l">
              <a:lnSpc>
                <a:spcPts val="4549"/>
              </a:lnSpc>
            </a:pPr>
          </a:p>
          <a:p>
            <a:pPr algn="l">
              <a:lnSpc>
                <a:spcPts val="4549"/>
              </a:lnSpc>
            </a:pPr>
            <a:r>
              <a:rPr lang="en-US" sz="3249">
                <a:solidFill>
                  <a:srgbClr val="000000"/>
                </a:solidFill>
                <a:latin typeface="Arimo"/>
                <a:ea typeface="Arimo"/>
                <a:cs typeface="Arimo"/>
                <a:sym typeface="Arimo"/>
              </a:rPr>
              <a:t>2. ". . some of them played the harlot" (v. 8).</a:t>
            </a:r>
          </a:p>
        </p:txBody>
      </p:sp>
      <p:sp>
        <p:nvSpPr>
          <p:cNvPr name="Freeform 10" id="10"/>
          <p:cNvSpPr/>
          <p:nvPr/>
        </p:nvSpPr>
        <p:spPr>
          <a:xfrm flipH="false" flipV="false" rot="0">
            <a:off x="16660159" y="9076149"/>
            <a:ext cx="1145035" cy="912465"/>
          </a:xfrm>
          <a:custGeom>
            <a:avLst/>
            <a:gdLst/>
            <a:ahLst/>
            <a:cxnLst/>
            <a:rect r="r" b="b" t="t" l="l"/>
            <a:pathLst>
              <a:path h="912465" w="1145035">
                <a:moveTo>
                  <a:pt x="0" y="0"/>
                </a:moveTo>
                <a:lnTo>
                  <a:pt x="1145035" y="0"/>
                </a:lnTo>
                <a:lnTo>
                  <a:pt x="1145035" y="912465"/>
                </a:lnTo>
                <a:lnTo>
                  <a:pt x="0" y="912465"/>
                </a:lnTo>
                <a:lnTo>
                  <a:pt x="0" y="0"/>
                </a:lnTo>
                <a:close/>
              </a:path>
            </a:pathLst>
          </a:custGeom>
          <a:blipFill>
            <a:blip r:embed="rId5"/>
            <a:stretch>
              <a:fillRect l="-23279" t="-98944" r="-106475" b="-89369"/>
            </a:stretch>
          </a:blipFill>
        </p:spPr>
      </p:sp>
      <p:grpSp>
        <p:nvGrpSpPr>
          <p:cNvPr name="Group 11" id="11"/>
          <p:cNvGrpSpPr/>
          <p:nvPr/>
        </p:nvGrpSpPr>
        <p:grpSpPr>
          <a:xfrm rot="0">
            <a:off x="-361357" y="8225825"/>
            <a:ext cx="4403300" cy="1662891"/>
            <a:chOff x="0" y="0"/>
            <a:chExt cx="1500810" cy="566776"/>
          </a:xfrm>
        </p:grpSpPr>
        <p:sp>
          <p:nvSpPr>
            <p:cNvPr name="Freeform 12" id="12"/>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3" id="13"/>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4" id="14"/>
          <p:cNvGrpSpPr/>
          <p:nvPr/>
        </p:nvGrpSpPr>
        <p:grpSpPr>
          <a:xfrm rot="0">
            <a:off x="0" y="6842621"/>
            <a:ext cx="4301499" cy="3444379"/>
            <a:chOff x="0" y="0"/>
            <a:chExt cx="5735332" cy="4592506"/>
          </a:xfrm>
        </p:grpSpPr>
        <p:grpSp>
          <p:nvGrpSpPr>
            <p:cNvPr name="Group 15" id="15"/>
            <p:cNvGrpSpPr/>
            <p:nvPr/>
          </p:nvGrpSpPr>
          <p:grpSpPr>
            <a:xfrm rot="0">
              <a:off x="0" y="3984614"/>
              <a:ext cx="2475827" cy="445614"/>
              <a:chOff x="0" y="0"/>
              <a:chExt cx="1266403" cy="227935"/>
            </a:xfrm>
          </p:grpSpPr>
          <p:sp>
            <p:nvSpPr>
              <p:cNvPr name="Freeform 16" id="1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7" id="1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687139" y="4157628"/>
              <a:ext cx="5048193" cy="434877"/>
              <a:chOff x="0" y="0"/>
              <a:chExt cx="2582188" cy="222443"/>
            </a:xfrm>
          </p:grpSpPr>
          <p:sp>
            <p:nvSpPr>
              <p:cNvPr name="Freeform 19" id="1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0" id="2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5400000">
              <a:off x="-1920094" y="2192145"/>
              <a:ext cx="4592506" cy="208217"/>
              <a:chOff x="0" y="0"/>
              <a:chExt cx="2349100" cy="106504"/>
            </a:xfrm>
          </p:grpSpPr>
          <p:sp>
            <p:nvSpPr>
              <p:cNvPr name="Freeform 22" id="2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3" id="2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4" id="24"/>
          <p:cNvGrpSpPr/>
          <p:nvPr/>
        </p:nvGrpSpPr>
        <p:grpSpPr>
          <a:xfrm rot="0">
            <a:off x="601296" y="8753057"/>
            <a:ext cx="3085813" cy="683656"/>
            <a:chOff x="0" y="0"/>
            <a:chExt cx="4114417" cy="911541"/>
          </a:xfrm>
        </p:grpSpPr>
        <p:sp>
          <p:nvSpPr>
            <p:cNvPr name="TextBox 25" id="25"/>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5400000">
            <a:off x="-523779" y="323336"/>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368933" y="522263"/>
            <a:ext cx="3146147" cy="683656"/>
            <a:chOff x="0" y="0"/>
            <a:chExt cx="4194863" cy="911541"/>
          </a:xfrm>
        </p:grpSpPr>
        <p:sp>
          <p:nvSpPr>
            <p:cNvPr name="TextBox 19" id="19"/>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016375" y="1416790"/>
            <a:ext cx="12479484" cy="2361584"/>
          </a:xfrm>
          <a:prstGeom prst="rect">
            <a:avLst/>
          </a:prstGeom>
        </p:spPr>
        <p:txBody>
          <a:bodyPr anchor="t" rtlCol="false" tIns="0" lIns="0" bIns="0" rIns="0">
            <a:spAutoFit/>
          </a:bodyPr>
          <a:lstStyle/>
          <a:p>
            <a:pPr algn="r">
              <a:lnSpc>
                <a:spcPts val="7110"/>
              </a:lnSpc>
            </a:pPr>
            <a:r>
              <a:rPr lang="en-US" b="true" sz="5079" spc="619">
                <a:solidFill>
                  <a:srgbClr val="000000"/>
                </a:solidFill>
                <a:latin typeface="Barlow Bold"/>
                <a:ea typeface="Barlow Bold"/>
                <a:cs typeface="Barlow Bold"/>
                <a:sym typeface="Barlow Bold"/>
              </a:rPr>
              <a:t>THE CONSEQUENCES </a:t>
            </a:r>
          </a:p>
          <a:p>
            <a:pPr algn="r">
              <a:lnSpc>
                <a:spcPts val="7110"/>
              </a:lnSpc>
            </a:pPr>
            <a:r>
              <a:rPr lang="en-US" b="true" sz="5079" spc="619">
                <a:solidFill>
                  <a:srgbClr val="000000"/>
                </a:solidFill>
                <a:latin typeface="Barlow Bold"/>
                <a:ea typeface="Barlow Bold"/>
                <a:cs typeface="Barlow Bold"/>
                <a:sym typeface="Barlow Bold"/>
              </a:rPr>
              <a:t>OF THE REBELLION</a:t>
            </a:r>
          </a:p>
          <a:p>
            <a:pPr algn="r" marL="0" indent="0" lvl="0">
              <a:lnSpc>
                <a:spcPts val="4506"/>
              </a:lnSpc>
              <a:spcBef>
                <a:spcPct val="0"/>
              </a:spcBef>
            </a:pPr>
            <a:r>
              <a:rPr lang="en-US" sz="3219" spc="392">
                <a:solidFill>
                  <a:srgbClr val="737373"/>
                </a:solidFill>
                <a:latin typeface="Barlow"/>
                <a:ea typeface="Barlow"/>
                <a:cs typeface="Barlow"/>
                <a:sym typeface="Barlow"/>
              </a:rPr>
              <a:t>Example of Israel The Benefits of God's Grace</a:t>
            </a:r>
          </a:p>
        </p:txBody>
      </p:sp>
      <p:sp>
        <p:nvSpPr>
          <p:cNvPr name="TextBox 22" id="22"/>
          <p:cNvSpPr txBox="true"/>
          <p:nvPr/>
        </p:nvSpPr>
        <p:spPr>
          <a:xfrm rot="0">
            <a:off x="1571534" y="4176755"/>
            <a:ext cx="15144932" cy="3884306"/>
          </a:xfrm>
          <a:prstGeom prst="rect">
            <a:avLst/>
          </a:prstGeom>
        </p:spPr>
        <p:txBody>
          <a:bodyPr anchor="t" rtlCol="false" tIns="0" lIns="0" bIns="0" rIns="0">
            <a:spAutoFit/>
          </a:bodyPr>
          <a:lstStyle/>
          <a:p>
            <a:pPr algn="just">
              <a:lnSpc>
                <a:spcPts val="3369"/>
              </a:lnSpc>
            </a:pPr>
            <a:r>
              <a:rPr lang="en-US" sz="2612" spc="39">
                <a:solidFill>
                  <a:srgbClr val="000000"/>
                </a:solidFill>
                <a:latin typeface="Arimo"/>
                <a:ea typeface="Arimo"/>
                <a:cs typeface="Arimo"/>
                <a:sym typeface="Arimo"/>
              </a:rPr>
              <a:t>5. "... some of them provoked him, and were destroyed by the serpents"</a:t>
            </a:r>
          </a:p>
          <a:p>
            <a:pPr algn="just">
              <a:lnSpc>
                <a:spcPts val="3369"/>
              </a:lnSpc>
            </a:pPr>
            <a:r>
              <a:rPr lang="en-US" sz="2612" spc="39">
                <a:solidFill>
                  <a:srgbClr val="000000"/>
                </a:solidFill>
                <a:latin typeface="Arimo"/>
                <a:ea typeface="Arimo"/>
                <a:cs typeface="Arimo"/>
                <a:sym typeface="Arimo"/>
              </a:rPr>
              <a:t> (v. 9). (Numbers 21:6) </a:t>
            </a:r>
          </a:p>
          <a:p>
            <a:pPr algn="just" marL="583947" indent="-291973" lvl="1">
              <a:lnSpc>
                <a:spcPts val="3489"/>
              </a:lnSpc>
              <a:buFont typeface="Arial"/>
              <a:buChar char="•"/>
            </a:pPr>
            <a:r>
              <a:rPr lang="en-US" sz="2704" spc="40">
                <a:solidFill>
                  <a:srgbClr val="000000"/>
                </a:solidFill>
                <a:latin typeface="Arimo"/>
                <a:ea typeface="Arimo"/>
                <a:cs typeface="Arimo"/>
                <a:sym typeface="Arimo"/>
              </a:rPr>
              <a:t>"And as Moses lifted up the serpent in the wilderness, even so must the Son of Man be lifted up, that whoever believes may have eternal life in Him" (John 3:14-15, NKJV).</a:t>
            </a:r>
          </a:p>
          <a:p>
            <a:pPr algn="just" marL="585527" indent="-292764" lvl="1">
              <a:lnSpc>
                <a:spcPts val="3498"/>
              </a:lnSpc>
              <a:buFont typeface="Arial"/>
              <a:buChar char="•"/>
            </a:pPr>
            <a:r>
              <a:rPr lang="en-US" sz="2712" spc="40">
                <a:solidFill>
                  <a:srgbClr val="000000"/>
                </a:solidFill>
                <a:latin typeface="Arimo"/>
                <a:ea typeface="Arimo"/>
                <a:cs typeface="Arimo"/>
                <a:sym typeface="Arimo"/>
              </a:rPr>
              <a:t>". . looking unto Jesus, the author and finisher of our faith, who for the joy that was set before Him endured the cross, despising the shame, and has sat down at the right hand of the throne of God" (Hebrews 12:2, NASB).</a:t>
            </a:r>
          </a:p>
          <a:p>
            <a:pPr algn="just">
              <a:lnSpc>
                <a:spcPts val="3240"/>
              </a:lnSpc>
            </a:pPr>
          </a:p>
          <a:p>
            <a:pPr algn="just">
              <a:lnSpc>
                <a:spcPts val="3507"/>
              </a:lnSpc>
            </a:pPr>
            <a:r>
              <a:rPr lang="en-US" sz="2719" spc="40">
                <a:solidFill>
                  <a:srgbClr val="000000"/>
                </a:solidFill>
                <a:latin typeface="Arimo"/>
                <a:ea typeface="Arimo"/>
                <a:cs typeface="Arimo"/>
                <a:sym typeface="Arimo"/>
              </a:rPr>
              <a:t>6. </a:t>
            </a:r>
            <a:r>
              <a:rPr lang="en-US" sz="2719" spc="40">
                <a:solidFill>
                  <a:srgbClr val="000000"/>
                </a:solidFill>
                <a:latin typeface="Arimo"/>
                <a:ea typeface="Arimo"/>
                <a:cs typeface="Arimo"/>
                <a:sym typeface="Arimo"/>
              </a:rPr>
              <a:t>"... some of them murmured, and were destroyed by the destroyer" (v.10).</a:t>
            </a:r>
          </a:p>
        </p:txBody>
      </p:sp>
      <p:sp>
        <p:nvSpPr>
          <p:cNvPr name="Freeform 23" id="23"/>
          <p:cNvSpPr/>
          <p:nvPr/>
        </p:nvSpPr>
        <p:spPr>
          <a:xfrm flipH="false" flipV="false" rot="0">
            <a:off x="16679713" y="8968666"/>
            <a:ext cx="1159174" cy="923732"/>
          </a:xfrm>
          <a:custGeom>
            <a:avLst/>
            <a:gdLst/>
            <a:ahLst/>
            <a:cxnLst/>
            <a:rect r="r" b="b" t="t" l="l"/>
            <a:pathLst>
              <a:path h="923732" w="1159174">
                <a:moveTo>
                  <a:pt x="0" y="0"/>
                </a:moveTo>
                <a:lnTo>
                  <a:pt x="1159174" y="0"/>
                </a:lnTo>
                <a:lnTo>
                  <a:pt x="1159174" y="923731"/>
                </a:lnTo>
                <a:lnTo>
                  <a:pt x="0" y="923731"/>
                </a:lnTo>
                <a:lnTo>
                  <a:pt x="0" y="0"/>
                </a:lnTo>
                <a:close/>
              </a:path>
            </a:pathLst>
          </a:custGeom>
          <a:blipFill>
            <a:blip r:embed="rId5"/>
            <a:stretch>
              <a:fillRect l="-23279" t="-98944" r="-106475" b="-89369"/>
            </a:stretch>
          </a:blipFill>
        </p:spPr>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6442424" y="-45541"/>
            <a:ext cx="2195187" cy="1588581"/>
            <a:chOff x="0" y="0"/>
            <a:chExt cx="748202" cy="541448"/>
          </a:xfrm>
        </p:grpSpPr>
        <p:sp>
          <p:nvSpPr>
            <p:cNvPr name="Freeform 4" id="4"/>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5" id="5"/>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5964382" y="8782257"/>
            <a:ext cx="7154141" cy="1662891"/>
            <a:chOff x="0" y="0"/>
            <a:chExt cx="2438400" cy="566776"/>
          </a:xfrm>
        </p:grpSpPr>
        <p:sp>
          <p:nvSpPr>
            <p:cNvPr name="Freeform 7" id="7"/>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8" id="8"/>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8814324" y="9892397"/>
            <a:ext cx="9473676" cy="126406"/>
            <a:chOff x="0" y="0"/>
            <a:chExt cx="3228985" cy="43084"/>
          </a:xfrm>
        </p:grpSpPr>
        <p:sp>
          <p:nvSpPr>
            <p:cNvPr name="Freeform 10" id="1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1" id="1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2" id="1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3" id="1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4" id="14"/>
          <p:cNvSpPr txBox="true"/>
          <p:nvPr/>
        </p:nvSpPr>
        <p:spPr>
          <a:xfrm rot="0">
            <a:off x="2657105" y="1116454"/>
            <a:ext cx="12973790" cy="1936965"/>
          </a:xfrm>
          <a:prstGeom prst="rect">
            <a:avLst/>
          </a:prstGeom>
        </p:spPr>
        <p:txBody>
          <a:bodyPr anchor="t" rtlCol="false" tIns="0" lIns="0" bIns="0" rIns="0">
            <a:spAutoFit/>
          </a:bodyPr>
          <a:lstStyle/>
          <a:p>
            <a:pPr algn="ctr">
              <a:lnSpc>
                <a:spcPts val="8808"/>
              </a:lnSpc>
            </a:pPr>
            <a:r>
              <a:rPr lang="en-US" b="true" sz="6291" spc="767">
                <a:solidFill>
                  <a:srgbClr val="000000"/>
                </a:solidFill>
                <a:latin typeface="Barlow Bold"/>
                <a:ea typeface="Barlow Bold"/>
                <a:cs typeface="Barlow Bold"/>
                <a:sym typeface="Barlow Bold"/>
              </a:rPr>
              <a:t>TODAY'S TEMPTATIONS</a:t>
            </a:r>
          </a:p>
          <a:p>
            <a:pPr algn="ctr" marL="0" indent="0" lvl="0">
              <a:lnSpc>
                <a:spcPts val="6568"/>
              </a:lnSpc>
              <a:spcBef>
                <a:spcPct val="0"/>
              </a:spcBef>
            </a:pPr>
            <a:r>
              <a:rPr lang="en-US" b="true" sz="4691" spc="572">
                <a:solidFill>
                  <a:srgbClr val="737373"/>
                </a:solidFill>
                <a:latin typeface="Barlow Bold"/>
                <a:ea typeface="Barlow Bold"/>
                <a:cs typeface="Barlow Bold"/>
                <a:sym typeface="Barlow Bold"/>
              </a:rPr>
              <a:t>Why?</a:t>
            </a:r>
          </a:p>
        </p:txBody>
      </p:sp>
      <p:sp>
        <p:nvSpPr>
          <p:cNvPr name="TextBox 15" id="15"/>
          <p:cNvSpPr txBox="true"/>
          <p:nvPr/>
        </p:nvSpPr>
        <p:spPr>
          <a:xfrm rot="0">
            <a:off x="2394979" y="4158318"/>
            <a:ext cx="12838691" cy="3432175"/>
          </a:xfrm>
          <a:prstGeom prst="rect">
            <a:avLst/>
          </a:prstGeom>
        </p:spPr>
        <p:txBody>
          <a:bodyPr anchor="t" rtlCol="false" tIns="0" lIns="0" bIns="0" rIns="0">
            <a:spAutoFit/>
          </a:bodyPr>
          <a:lstStyle/>
          <a:p>
            <a:pPr algn="just" marL="701674" indent="-350837" lvl="1">
              <a:lnSpc>
                <a:spcPts val="4549"/>
              </a:lnSpc>
              <a:buFont typeface="Arial"/>
              <a:buChar char="•"/>
            </a:pPr>
            <a:r>
              <a:rPr lang="en-US" sz="3249" spc="32">
                <a:solidFill>
                  <a:srgbClr val="000000"/>
                </a:solidFill>
                <a:latin typeface="Arimo"/>
                <a:ea typeface="Arimo"/>
                <a:cs typeface="Arimo"/>
                <a:sym typeface="Arimo"/>
              </a:rPr>
              <a:t>UNHEALTHY DISTRACTIONS</a:t>
            </a:r>
          </a:p>
          <a:p>
            <a:pPr algn="just" marL="701674" indent="-350837" lvl="1">
              <a:lnSpc>
                <a:spcPts val="4549"/>
              </a:lnSpc>
              <a:buFont typeface="Arial"/>
              <a:buChar char="•"/>
            </a:pPr>
            <a:r>
              <a:rPr lang="en-US" sz="3249" spc="32">
                <a:solidFill>
                  <a:srgbClr val="000000"/>
                </a:solidFill>
                <a:latin typeface="Arimo"/>
                <a:ea typeface="Arimo"/>
                <a:cs typeface="Arimo"/>
                <a:sym typeface="Arimo"/>
              </a:rPr>
              <a:t>Fornication</a:t>
            </a:r>
          </a:p>
          <a:p>
            <a:pPr algn="just" marL="701674" indent="-350837" lvl="1">
              <a:lnSpc>
                <a:spcPts val="4549"/>
              </a:lnSpc>
              <a:buFont typeface="Arial"/>
              <a:buChar char="•"/>
            </a:pPr>
            <a:r>
              <a:rPr lang="en-US" sz="3249" spc="32">
                <a:solidFill>
                  <a:srgbClr val="000000"/>
                </a:solidFill>
                <a:latin typeface="Arimo"/>
                <a:ea typeface="Arimo"/>
                <a:cs typeface="Arimo"/>
                <a:sym typeface="Arimo"/>
              </a:rPr>
              <a:t>Provoking the Lord (tempting him)</a:t>
            </a:r>
          </a:p>
          <a:p>
            <a:pPr algn="just" marL="701674" indent="-350837" lvl="1">
              <a:lnSpc>
                <a:spcPts val="4549"/>
              </a:lnSpc>
              <a:buFont typeface="Arial"/>
              <a:buChar char="•"/>
            </a:pPr>
            <a:r>
              <a:rPr lang="en-US" sz="3249" spc="32">
                <a:solidFill>
                  <a:srgbClr val="000000"/>
                </a:solidFill>
                <a:latin typeface="Arimo"/>
                <a:ea typeface="Arimo"/>
                <a:cs typeface="Arimo"/>
                <a:sym typeface="Arimo"/>
              </a:rPr>
              <a:t>Criticism and backbiting</a:t>
            </a:r>
          </a:p>
          <a:p>
            <a:pPr algn="just" marL="701674" indent="-350837" lvl="1">
              <a:lnSpc>
                <a:spcPts val="4549"/>
              </a:lnSpc>
              <a:buFont typeface="Arial"/>
              <a:buChar char="•"/>
            </a:pPr>
            <a:r>
              <a:rPr lang="en-US" sz="3249" spc="32">
                <a:solidFill>
                  <a:srgbClr val="000000"/>
                </a:solidFill>
                <a:latin typeface="Arimo"/>
                <a:ea typeface="Arimo"/>
                <a:cs typeface="Arimo"/>
                <a:sym typeface="Arimo"/>
              </a:rPr>
              <a:t>Lying</a:t>
            </a:r>
          </a:p>
          <a:p>
            <a:pPr algn="just" marL="701674" indent="-350837" lvl="1">
              <a:lnSpc>
                <a:spcPts val="4549"/>
              </a:lnSpc>
              <a:buFont typeface="Arial"/>
              <a:buChar char="•"/>
            </a:pPr>
            <a:r>
              <a:rPr lang="en-US" sz="3249" spc="32">
                <a:solidFill>
                  <a:srgbClr val="000000"/>
                </a:solidFill>
                <a:latin typeface="Arimo"/>
                <a:ea typeface="Arimo"/>
                <a:cs typeface="Arimo"/>
                <a:sym typeface="Arimo"/>
              </a:rPr>
              <a:t>Arrogance</a:t>
            </a:r>
          </a:p>
        </p:txBody>
      </p:sp>
      <p:sp>
        <p:nvSpPr>
          <p:cNvPr name="Freeform 16" id="16"/>
          <p:cNvSpPr/>
          <p:nvPr/>
        </p:nvSpPr>
        <p:spPr>
          <a:xfrm flipH="false" flipV="false" rot="0">
            <a:off x="16693527" y="8564810"/>
            <a:ext cx="1396513" cy="1112864"/>
          </a:xfrm>
          <a:custGeom>
            <a:avLst/>
            <a:gdLst/>
            <a:ahLst/>
            <a:cxnLst/>
            <a:rect r="r" b="b" t="t" l="l"/>
            <a:pathLst>
              <a:path h="1112864" w="1396513">
                <a:moveTo>
                  <a:pt x="0" y="0"/>
                </a:moveTo>
                <a:lnTo>
                  <a:pt x="1396513" y="0"/>
                </a:lnTo>
                <a:lnTo>
                  <a:pt x="1396513" y="1112864"/>
                </a:lnTo>
                <a:lnTo>
                  <a:pt x="0" y="1112864"/>
                </a:lnTo>
                <a:lnTo>
                  <a:pt x="0" y="0"/>
                </a:lnTo>
                <a:close/>
              </a:path>
            </a:pathLst>
          </a:custGeom>
          <a:blipFill>
            <a:blip r:embed="rId5"/>
            <a:stretch>
              <a:fillRect l="-23279" t="-98944" r="-106475" b="-89369"/>
            </a:stretch>
          </a:blipFill>
        </p:spPr>
      </p:sp>
      <p:grpSp>
        <p:nvGrpSpPr>
          <p:cNvPr name="Group 17" id="17"/>
          <p:cNvGrpSpPr/>
          <p:nvPr/>
        </p:nvGrpSpPr>
        <p:grpSpPr>
          <a:xfrm rot="0">
            <a:off x="-361357" y="8225825"/>
            <a:ext cx="4403300" cy="1662891"/>
            <a:chOff x="0" y="0"/>
            <a:chExt cx="1500810" cy="566776"/>
          </a:xfrm>
        </p:grpSpPr>
        <p:sp>
          <p:nvSpPr>
            <p:cNvPr name="Freeform 18" id="18"/>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9" id="19"/>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20" id="20"/>
          <p:cNvGrpSpPr/>
          <p:nvPr/>
        </p:nvGrpSpPr>
        <p:grpSpPr>
          <a:xfrm rot="0">
            <a:off x="0" y="6842621"/>
            <a:ext cx="4301499" cy="3444379"/>
            <a:chOff x="0" y="0"/>
            <a:chExt cx="5735332" cy="4592506"/>
          </a:xfrm>
        </p:grpSpPr>
        <p:grpSp>
          <p:nvGrpSpPr>
            <p:cNvPr name="Group 21" id="21"/>
            <p:cNvGrpSpPr/>
            <p:nvPr/>
          </p:nvGrpSpPr>
          <p:grpSpPr>
            <a:xfrm rot="0">
              <a:off x="0" y="3984614"/>
              <a:ext cx="2475827" cy="445614"/>
              <a:chOff x="0" y="0"/>
              <a:chExt cx="1266403" cy="227935"/>
            </a:xfrm>
          </p:grpSpPr>
          <p:sp>
            <p:nvSpPr>
              <p:cNvPr name="Freeform 22" id="22"/>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3" id="23"/>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0">
              <a:off x="687139" y="4157628"/>
              <a:ext cx="5048193" cy="434877"/>
              <a:chOff x="0" y="0"/>
              <a:chExt cx="2582188" cy="222443"/>
            </a:xfrm>
          </p:grpSpPr>
          <p:sp>
            <p:nvSpPr>
              <p:cNvPr name="Freeform 25" id="25"/>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6" id="26"/>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7" id="27"/>
            <p:cNvGrpSpPr/>
            <p:nvPr/>
          </p:nvGrpSpPr>
          <p:grpSpPr>
            <a:xfrm rot="5400000">
              <a:off x="-1920094" y="2192145"/>
              <a:ext cx="4592506" cy="208217"/>
              <a:chOff x="0" y="0"/>
              <a:chExt cx="2349100" cy="106504"/>
            </a:xfrm>
          </p:grpSpPr>
          <p:sp>
            <p:nvSpPr>
              <p:cNvPr name="Freeform 28" id="28"/>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9" id="29"/>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30" id="30"/>
          <p:cNvGrpSpPr/>
          <p:nvPr/>
        </p:nvGrpSpPr>
        <p:grpSpPr>
          <a:xfrm rot="0">
            <a:off x="601296" y="8753057"/>
            <a:ext cx="3085813" cy="683656"/>
            <a:chOff x="0" y="0"/>
            <a:chExt cx="4114417" cy="911541"/>
          </a:xfrm>
        </p:grpSpPr>
        <p:sp>
          <p:nvSpPr>
            <p:cNvPr name="TextBox 31" id="31"/>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32" id="32"/>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540961" y="9432833"/>
            <a:ext cx="3301113" cy="683656"/>
            <a:chOff x="0" y="0"/>
            <a:chExt cx="4401484" cy="911541"/>
          </a:xfrm>
        </p:grpSpPr>
        <p:sp>
          <p:nvSpPr>
            <p:cNvPr name="TextBox 19" id="19"/>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2618343" y="615399"/>
            <a:ext cx="10932819" cy="2140100"/>
          </a:xfrm>
          <a:prstGeom prst="rect">
            <a:avLst/>
          </a:prstGeom>
        </p:spPr>
        <p:txBody>
          <a:bodyPr anchor="t" rtlCol="false" tIns="0" lIns="0" bIns="0" rIns="0">
            <a:spAutoFit/>
          </a:bodyPr>
          <a:lstStyle/>
          <a:p>
            <a:pPr algn="l">
              <a:lnSpc>
                <a:spcPts val="9081"/>
              </a:lnSpc>
            </a:pPr>
            <a:r>
              <a:rPr lang="en-US" b="true" sz="6486" spc="791">
                <a:solidFill>
                  <a:srgbClr val="000000"/>
                </a:solidFill>
                <a:latin typeface="Barlow Bold"/>
                <a:ea typeface="Barlow Bold"/>
                <a:cs typeface="Barlow Bold"/>
                <a:sym typeface="Barlow Bold"/>
              </a:rPr>
              <a:t>IDOLATRY</a:t>
            </a:r>
          </a:p>
          <a:p>
            <a:pPr algn="l">
              <a:lnSpc>
                <a:spcPts val="3852"/>
              </a:lnSpc>
            </a:pPr>
            <a:r>
              <a:rPr lang="en-US" sz="2751" spc="335">
                <a:solidFill>
                  <a:srgbClr val="737373"/>
                </a:solidFill>
                <a:latin typeface="Barlow"/>
                <a:ea typeface="Barlow"/>
                <a:cs typeface="Barlow"/>
                <a:sym typeface="Barlow"/>
              </a:rPr>
              <a:t>The source from which springs the rebellion </a:t>
            </a:r>
          </a:p>
          <a:p>
            <a:pPr algn="l">
              <a:lnSpc>
                <a:spcPts val="3852"/>
              </a:lnSpc>
            </a:pPr>
            <a:r>
              <a:rPr lang="en-US" sz="2751" spc="335">
                <a:solidFill>
                  <a:srgbClr val="737373"/>
                </a:solidFill>
                <a:latin typeface="Barlow"/>
                <a:ea typeface="Barlow"/>
                <a:cs typeface="Barlow"/>
                <a:sym typeface="Barlow"/>
              </a:rPr>
              <a:t>of God's people in all times.</a:t>
            </a:r>
          </a:p>
        </p:txBody>
      </p:sp>
      <p:sp>
        <p:nvSpPr>
          <p:cNvPr name="TextBox 22" id="22"/>
          <p:cNvSpPr txBox="true"/>
          <p:nvPr/>
        </p:nvSpPr>
        <p:spPr>
          <a:xfrm rot="0">
            <a:off x="1614799" y="3538531"/>
            <a:ext cx="15078728" cy="4510139"/>
          </a:xfrm>
          <a:prstGeom prst="rect">
            <a:avLst/>
          </a:prstGeom>
        </p:spPr>
        <p:txBody>
          <a:bodyPr anchor="t" rtlCol="false" tIns="0" lIns="0" bIns="0" rIns="0">
            <a:spAutoFit/>
          </a:bodyPr>
          <a:lstStyle/>
          <a:p>
            <a:pPr algn="just" marL="595984" indent="-297992" lvl="1">
              <a:lnSpc>
                <a:spcPts val="3864"/>
              </a:lnSpc>
              <a:buFont typeface="Arial"/>
              <a:buChar char="•"/>
            </a:pPr>
            <a:r>
              <a:rPr lang="en-US" b="true" sz="2760" spc="13">
                <a:solidFill>
                  <a:srgbClr val="000000"/>
                </a:solidFill>
                <a:latin typeface="Arimo Bold"/>
                <a:ea typeface="Arimo Bold"/>
                <a:cs typeface="Arimo Bold"/>
                <a:sym typeface="Arimo Bold"/>
              </a:rPr>
              <a:t>"Therefore do not be idolaters" (v. 7).</a:t>
            </a:r>
            <a:r>
              <a:rPr lang="en-US" sz="2760" spc="13">
                <a:solidFill>
                  <a:srgbClr val="000000"/>
                </a:solidFill>
                <a:latin typeface="Arimo"/>
                <a:ea typeface="Arimo"/>
                <a:cs typeface="Arimo"/>
                <a:sym typeface="Arimo"/>
              </a:rPr>
              <a:t> </a:t>
            </a:r>
          </a:p>
          <a:p>
            <a:pPr algn="just">
              <a:lnSpc>
                <a:spcPts val="3864"/>
              </a:lnSpc>
            </a:pPr>
          </a:p>
          <a:p>
            <a:pPr algn="just">
              <a:lnSpc>
                <a:spcPts val="4004"/>
              </a:lnSpc>
            </a:pPr>
            <a:r>
              <a:rPr lang="en-US" sz="2860" spc="14">
                <a:solidFill>
                  <a:srgbClr val="000000"/>
                </a:solidFill>
                <a:latin typeface="Arimo"/>
                <a:ea typeface="Arimo"/>
                <a:cs typeface="Arimo"/>
                <a:sym typeface="Arimo"/>
              </a:rPr>
              <a:t>"Then all the people took off the golden earrings that were in their ears and brought them to Aaron. And he took them out of their hands, and fashioned them with a graver, and made a molten calf of them. And they said, </a:t>
            </a:r>
            <a:r>
              <a:rPr lang="en-US" b="true" sz="2860" spc="14">
                <a:solidFill>
                  <a:srgbClr val="EB1024"/>
                </a:solidFill>
                <a:latin typeface="Arimo Bold"/>
                <a:ea typeface="Arimo Bold"/>
                <a:cs typeface="Arimo Bold"/>
                <a:sym typeface="Arimo Bold"/>
              </a:rPr>
              <a:t>This is your god, O Israel, who has brought you out of the land of Egypt</a:t>
            </a:r>
            <a:r>
              <a:rPr lang="en-US" sz="2860" spc="14">
                <a:solidFill>
                  <a:srgbClr val="000000"/>
                </a:solidFill>
                <a:latin typeface="Arimo"/>
                <a:ea typeface="Arimo"/>
                <a:cs typeface="Arimo"/>
                <a:sym typeface="Arimo"/>
              </a:rPr>
              <a:t>. And when Aaron saw this, he built an altar before the calf. And Aaron made a proclamation, saying, </a:t>
            </a:r>
            <a:r>
              <a:rPr lang="en-US" b="true" sz="2860" spc="14">
                <a:solidFill>
                  <a:srgbClr val="000000"/>
                </a:solidFill>
                <a:latin typeface="Arimo Bold"/>
                <a:ea typeface="Arimo Bold"/>
                <a:cs typeface="Arimo Bold"/>
                <a:sym typeface="Arimo Bold"/>
              </a:rPr>
              <a:t>Tomorrow is a feast to the LORD.</a:t>
            </a:r>
            <a:r>
              <a:rPr lang="en-US" sz="2860" spc="14">
                <a:solidFill>
                  <a:srgbClr val="000000"/>
                </a:solidFill>
                <a:latin typeface="Arimo"/>
                <a:ea typeface="Arimo"/>
                <a:cs typeface="Arimo"/>
                <a:sym typeface="Arimo"/>
              </a:rPr>
              <a:t> And on the next day they rose early and offered burnt offerings and brought peace offerings; </a:t>
            </a:r>
            <a:r>
              <a:rPr lang="en-US" b="true" sz="2860" spc="14">
                <a:solidFill>
                  <a:srgbClr val="FF3131"/>
                </a:solidFill>
                <a:latin typeface="Arimo Bold"/>
                <a:ea typeface="Arimo Bold"/>
                <a:cs typeface="Arimo Bold"/>
                <a:sym typeface="Arimo Bold"/>
              </a:rPr>
              <a:t>and the people sat down to eat and drink, and rose up to rejoice" </a:t>
            </a:r>
            <a:r>
              <a:rPr lang="en-US" sz="2860" i="true" spc="14">
                <a:solidFill>
                  <a:srgbClr val="000000"/>
                </a:solidFill>
                <a:latin typeface="Arimo Italics"/>
                <a:ea typeface="Arimo Italics"/>
                <a:cs typeface="Arimo Italics"/>
                <a:sym typeface="Arimo Italics"/>
              </a:rPr>
              <a:t>(Exodus 32:3-6, NASB)</a:t>
            </a:r>
            <a:r>
              <a:rPr lang="en-US" sz="2860" spc="14">
                <a:solidFill>
                  <a:srgbClr val="000000"/>
                </a:solidFill>
                <a:latin typeface="Arimo"/>
                <a:ea typeface="Arimo"/>
                <a:cs typeface="Arimo"/>
                <a:sym typeface="Arimo"/>
              </a:rPr>
              <a:t>.</a:t>
            </a:r>
          </a:p>
        </p:txBody>
      </p:sp>
      <p:sp>
        <p:nvSpPr>
          <p:cNvPr name="Freeform 23" id="23"/>
          <p:cNvSpPr/>
          <p:nvPr/>
        </p:nvSpPr>
        <p:spPr>
          <a:xfrm flipH="false" flipV="false" rot="0">
            <a:off x="16834027" y="8984191"/>
            <a:ext cx="1125986" cy="897285"/>
          </a:xfrm>
          <a:custGeom>
            <a:avLst/>
            <a:gdLst/>
            <a:ahLst/>
            <a:cxnLst/>
            <a:rect r="r" b="b" t="t" l="l"/>
            <a:pathLst>
              <a:path h="897285" w="1125986">
                <a:moveTo>
                  <a:pt x="0" y="0"/>
                </a:moveTo>
                <a:lnTo>
                  <a:pt x="1125987" y="0"/>
                </a:lnTo>
                <a:lnTo>
                  <a:pt x="1125987" y="897285"/>
                </a:lnTo>
                <a:lnTo>
                  <a:pt x="0" y="897285"/>
                </a:lnTo>
                <a:lnTo>
                  <a:pt x="0" y="0"/>
                </a:lnTo>
                <a:close/>
              </a:path>
            </a:pathLst>
          </a:custGeom>
          <a:blipFill>
            <a:blip r:embed="rId5"/>
            <a:stretch>
              <a:fillRect l="-23279" t="-98944" r="-106475" b="-89369"/>
            </a:stretch>
          </a:blipFill>
        </p:spPr>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4265090" y="933966"/>
            <a:ext cx="12994210" cy="2051669"/>
          </a:xfrm>
          <a:prstGeom prst="rect">
            <a:avLst/>
          </a:prstGeom>
        </p:spPr>
        <p:txBody>
          <a:bodyPr anchor="t" rtlCol="false" tIns="0" lIns="0" bIns="0" rIns="0">
            <a:spAutoFit/>
          </a:bodyPr>
          <a:lstStyle/>
          <a:p>
            <a:pPr algn="r">
              <a:lnSpc>
                <a:spcPts val="9940"/>
              </a:lnSpc>
            </a:pPr>
            <a:r>
              <a:rPr lang="en-US" b="true" sz="7100" spc="866">
                <a:solidFill>
                  <a:srgbClr val="000000"/>
                </a:solidFill>
                <a:latin typeface="Barlow Bold"/>
                <a:ea typeface="Barlow Bold"/>
                <a:cs typeface="Barlow Bold"/>
                <a:sym typeface="Barlow Bold"/>
              </a:rPr>
              <a:t>THE WARNING</a:t>
            </a:r>
          </a:p>
          <a:p>
            <a:pPr algn="r" marL="0" indent="0" lvl="0">
              <a:lnSpc>
                <a:spcPts val="6440"/>
              </a:lnSpc>
              <a:spcBef>
                <a:spcPct val="0"/>
              </a:spcBef>
            </a:pPr>
            <a:r>
              <a:rPr lang="en-US" sz="4600" spc="561">
                <a:solidFill>
                  <a:srgbClr val="737373"/>
                </a:solidFill>
                <a:latin typeface="Barlow"/>
                <a:ea typeface="Barlow"/>
                <a:cs typeface="Barlow"/>
                <a:sym typeface="Barlow"/>
              </a:rPr>
              <a:t>The Word of God for us today</a:t>
            </a:r>
          </a:p>
        </p:txBody>
      </p:sp>
      <p:sp>
        <p:nvSpPr>
          <p:cNvPr name="TextBox 9" id="9"/>
          <p:cNvSpPr txBox="true"/>
          <p:nvPr/>
        </p:nvSpPr>
        <p:spPr>
          <a:xfrm rot="0">
            <a:off x="1701889" y="4253425"/>
            <a:ext cx="15020679" cy="2860675"/>
          </a:xfrm>
          <a:prstGeom prst="rect">
            <a:avLst/>
          </a:prstGeom>
        </p:spPr>
        <p:txBody>
          <a:bodyPr anchor="t" rtlCol="false" tIns="0" lIns="0" bIns="0" rIns="0">
            <a:spAutoFit/>
          </a:bodyPr>
          <a:lstStyle/>
          <a:p>
            <a:pPr algn="l" marL="701674" indent="-350837" lvl="1">
              <a:lnSpc>
                <a:spcPts val="4549"/>
              </a:lnSpc>
              <a:buAutoNum type="arabicPeriod" startAt="1"/>
            </a:pPr>
            <a:r>
              <a:rPr lang="en-US" sz="3249" spc="48">
                <a:solidFill>
                  <a:srgbClr val="000000"/>
                </a:solidFill>
                <a:latin typeface="Arimo"/>
                <a:ea typeface="Arimo"/>
                <a:cs typeface="Arimo"/>
                <a:sym typeface="Arimo"/>
              </a:rPr>
              <a:t>"These things happened to them as an example, and they were written </a:t>
            </a:r>
            <a:r>
              <a:rPr lang="en-US" b="true" sz="3249" spc="48">
                <a:solidFill>
                  <a:srgbClr val="EB1024"/>
                </a:solidFill>
                <a:latin typeface="Arimo Bold"/>
                <a:ea typeface="Arimo Bold"/>
                <a:cs typeface="Arimo Bold"/>
                <a:sym typeface="Arimo Bold"/>
              </a:rPr>
              <a:t>as a teaching for us</a:t>
            </a:r>
            <a:r>
              <a:rPr lang="en-US" sz="3249" spc="48">
                <a:solidFill>
                  <a:srgbClr val="000000"/>
                </a:solidFill>
                <a:latin typeface="Arimo"/>
                <a:ea typeface="Arimo"/>
                <a:cs typeface="Arimo"/>
                <a:sym typeface="Arimo"/>
              </a:rPr>
              <a:t>, for whom the end of the age has come" (v. 11).</a:t>
            </a:r>
          </a:p>
          <a:p>
            <a:pPr algn="l">
              <a:lnSpc>
                <a:spcPts val="4549"/>
              </a:lnSpc>
            </a:pPr>
          </a:p>
          <a:p>
            <a:pPr algn="l">
              <a:lnSpc>
                <a:spcPts val="4549"/>
              </a:lnSpc>
            </a:pPr>
            <a:r>
              <a:rPr lang="en-US" sz="3249" spc="48">
                <a:solidFill>
                  <a:srgbClr val="000000"/>
                </a:solidFill>
                <a:latin typeface="Arimo"/>
                <a:ea typeface="Arimo"/>
                <a:cs typeface="Arimo"/>
                <a:sym typeface="Arimo"/>
              </a:rPr>
              <a:t>2. </a:t>
            </a:r>
            <a:r>
              <a:rPr lang="en-US" sz="3249" spc="48">
                <a:solidFill>
                  <a:srgbClr val="000000"/>
                </a:solidFill>
                <a:latin typeface="Arimo"/>
                <a:ea typeface="Arimo"/>
                <a:cs typeface="Arimo"/>
                <a:sym typeface="Arimo"/>
              </a:rPr>
              <a:t>"Therefore let him who believes </a:t>
            </a:r>
            <a:r>
              <a:rPr lang="en-US" sz="3249" spc="48" b="true">
                <a:solidFill>
                  <a:srgbClr val="EB1024"/>
                </a:solidFill>
                <a:latin typeface="Arimo Bold"/>
                <a:ea typeface="Arimo Bold"/>
                <a:cs typeface="Arimo Bold"/>
                <a:sym typeface="Arimo Bold"/>
              </a:rPr>
              <a:t>that he stands take heed                   lest he fall</a:t>
            </a:r>
            <a:r>
              <a:rPr lang="en-US" sz="3249" spc="48">
                <a:solidFill>
                  <a:srgbClr val="000000"/>
                </a:solidFill>
                <a:latin typeface="Arimo"/>
                <a:ea typeface="Arimo"/>
                <a:cs typeface="Arimo"/>
                <a:sym typeface="Arimo"/>
              </a:rPr>
              <a:t>" (v. 12).</a:t>
            </a:r>
          </a:p>
        </p:txBody>
      </p:sp>
      <p:sp>
        <p:nvSpPr>
          <p:cNvPr name="Freeform 10" id="10"/>
          <p:cNvSpPr/>
          <p:nvPr/>
        </p:nvSpPr>
        <p:spPr>
          <a:xfrm flipH="false" flipV="false" rot="0">
            <a:off x="16724301" y="8907114"/>
            <a:ext cx="1069999" cy="852669"/>
          </a:xfrm>
          <a:custGeom>
            <a:avLst/>
            <a:gdLst/>
            <a:ahLst/>
            <a:cxnLst/>
            <a:rect r="r" b="b" t="t" l="l"/>
            <a:pathLst>
              <a:path h="852669" w="1069999">
                <a:moveTo>
                  <a:pt x="0" y="0"/>
                </a:moveTo>
                <a:lnTo>
                  <a:pt x="1069998" y="0"/>
                </a:lnTo>
                <a:lnTo>
                  <a:pt x="1069998" y="852669"/>
                </a:lnTo>
                <a:lnTo>
                  <a:pt x="0" y="852669"/>
                </a:lnTo>
                <a:lnTo>
                  <a:pt x="0" y="0"/>
                </a:lnTo>
                <a:close/>
              </a:path>
            </a:pathLst>
          </a:custGeom>
          <a:blipFill>
            <a:blip r:embed="rId5"/>
            <a:stretch>
              <a:fillRect l="-23279" t="-98944" r="-106475" b="-89369"/>
            </a:stretch>
          </a:blipFill>
        </p:spPr>
      </p:sp>
      <p:sp>
        <p:nvSpPr>
          <p:cNvPr name="TextBox 11" id="11"/>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grpSp>
        <p:nvGrpSpPr>
          <p:cNvPr name="Group 12" id="12"/>
          <p:cNvGrpSpPr/>
          <p:nvPr/>
        </p:nvGrpSpPr>
        <p:grpSpPr>
          <a:xfrm rot="0">
            <a:off x="-361357" y="342945"/>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0" y="-1040260"/>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601296" y="870177"/>
            <a:ext cx="3085813" cy="683656"/>
            <a:chOff x="0" y="0"/>
            <a:chExt cx="4114417" cy="911541"/>
          </a:xfrm>
        </p:grpSpPr>
        <p:sp>
          <p:nvSpPr>
            <p:cNvPr name="TextBox 26" id="26"/>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7" id="27"/>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5400000">
            <a:off x="-523779" y="497526"/>
            <a:ext cx="4301499" cy="3444379"/>
            <a:chOff x="0" y="0"/>
            <a:chExt cx="5735332" cy="4592506"/>
          </a:xfrm>
        </p:grpSpPr>
        <p:grpSp>
          <p:nvGrpSpPr>
            <p:cNvPr name="Group 4" id="4"/>
            <p:cNvGrpSpPr/>
            <p:nvPr/>
          </p:nvGrpSpPr>
          <p:grpSpPr>
            <a:xfrm rot="0">
              <a:off x="0" y="3984614"/>
              <a:ext cx="2475827" cy="445614"/>
              <a:chOff x="0" y="0"/>
              <a:chExt cx="1266403" cy="227935"/>
            </a:xfrm>
          </p:grpSpPr>
          <p:sp>
            <p:nvSpPr>
              <p:cNvPr name="Freeform 5" id="5"/>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6" id="6"/>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687139" y="4157628"/>
              <a:ext cx="5048193" cy="434877"/>
              <a:chOff x="0" y="0"/>
              <a:chExt cx="2582188" cy="222443"/>
            </a:xfrm>
          </p:grpSpPr>
          <p:sp>
            <p:nvSpPr>
              <p:cNvPr name="Freeform 8" id="8"/>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9" id="9"/>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920094" y="2192145"/>
              <a:ext cx="4592506" cy="208217"/>
              <a:chOff x="0" y="0"/>
              <a:chExt cx="2349100" cy="106504"/>
            </a:xfrm>
          </p:grpSpPr>
          <p:sp>
            <p:nvSpPr>
              <p:cNvPr name="Freeform 11" id="11"/>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2" id="12"/>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368933" y="696453"/>
            <a:ext cx="3146147" cy="683656"/>
            <a:chOff x="0" y="0"/>
            <a:chExt cx="4194863" cy="911541"/>
          </a:xfrm>
        </p:grpSpPr>
        <p:sp>
          <p:nvSpPr>
            <p:cNvPr name="TextBox 19" id="19"/>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4828361" y="721216"/>
            <a:ext cx="12430939" cy="2854126"/>
          </a:xfrm>
          <a:prstGeom prst="rect">
            <a:avLst/>
          </a:prstGeom>
        </p:spPr>
        <p:txBody>
          <a:bodyPr anchor="t" rtlCol="false" tIns="0" lIns="0" bIns="0" rIns="0">
            <a:spAutoFit/>
          </a:bodyPr>
          <a:lstStyle/>
          <a:p>
            <a:pPr algn="r">
              <a:lnSpc>
                <a:spcPts val="9600"/>
              </a:lnSpc>
            </a:pPr>
            <a:r>
              <a:rPr lang="en-US" b="true" sz="6857" spc="836">
                <a:solidFill>
                  <a:srgbClr val="000000"/>
                </a:solidFill>
                <a:latin typeface="Barlow Bold"/>
                <a:ea typeface="Barlow Bold"/>
                <a:cs typeface="Barlow Bold"/>
                <a:sym typeface="Barlow Bold"/>
              </a:rPr>
              <a:t>FOR CHRISTIANS ONLY</a:t>
            </a:r>
          </a:p>
          <a:p>
            <a:pPr algn="r">
              <a:lnSpc>
                <a:spcPts val="6521"/>
              </a:lnSpc>
            </a:pPr>
            <a:r>
              <a:rPr lang="en-US" sz="4657" spc="568">
                <a:solidFill>
                  <a:srgbClr val="000000"/>
                </a:solidFill>
                <a:latin typeface="Barlow"/>
                <a:ea typeface="Barlow"/>
                <a:cs typeface="Barlow"/>
                <a:sym typeface="Barlow"/>
              </a:rPr>
              <a:t>God's blessings</a:t>
            </a:r>
          </a:p>
          <a:p>
            <a:pPr algn="r" marL="0" indent="0" lvl="0">
              <a:lnSpc>
                <a:spcPts val="6521"/>
              </a:lnSpc>
              <a:spcBef>
                <a:spcPct val="0"/>
              </a:spcBef>
            </a:pPr>
            <a:r>
              <a:rPr lang="en-US" sz="4657" spc="568">
                <a:solidFill>
                  <a:srgbClr val="000000"/>
                </a:solidFill>
                <a:latin typeface="Barlow"/>
                <a:ea typeface="Barlow"/>
                <a:cs typeface="Barlow"/>
                <a:sym typeface="Barlow"/>
              </a:rPr>
              <a:t>For today's church</a:t>
            </a:r>
          </a:p>
        </p:txBody>
      </p:sp>
      <p:sp>
        <p:nvSpPr>
          <p:cNvPr name="TextBox 22" id="22"/>
          <p:cNvSpPr txBox="true"/>
          <p:nvPr/>
        </p:nvSpPr>
        <p:spPr>
          <a:xfrm rot="0">
            <a:off x="2446208" y="4966205"/>
            <a:ext cx="14195722" cy="2399360"/>
          </a:xfrm>
          <a:prstGeom prst="rect">
            <a:avLst/>
          </a:prstGeom>
        </p:spPr>
        <p:txBody>
          <a:bodyPr anchor="t" rtlCol="false" tIns="0" lIns="0" bIns="0" rIns="0">
            <a:spAutoFit/>
          </a:bodyPr>
          <a:lstStyle/>
          <a:p>
            <a:pPr algn="l">
              <a:lnSpc>
                <a:spcPts val="4776"/>
              </a:lnSpc>
              <a:spcBef>
                <a:spcPct val="0"/>
              </a:spcBef>
            </a:pPr>
            <a:r>
              <a:rPr lang="en-US" sz="3412" spc="17">
                <a:solidFill>
                  <a:srgbClr val="000000"/>
                </a:solidFill>
                <a:latin typeface="Arimo"/>
                <a:ea typeface="Arimo"/>
                <a:cs typeface="Arimo"/>
                <a:sym typeface="Arimo"/>
              </a:rPr>
              <a:t>"There hath </a:t>
            </a:r>
            <a:r>
              <a:rPr lang="en-US" b="true" sz="3412" spc="17">
                <a:solidFill>
                  <a:srgbClr val="EB1024"/>
                </a:solidFill>
                <a:latin typeface="Arimo Bold"/>
                <a:ea typeface="Arimo Bold"/>
                <a:cs typeface="Arimo Bold"/>
                <a:sym typeface="Arimo Bold"/>
              </a:rPr>
              <a:t>no temptation</a:t>
            </a:r>
            <a:r>
              <a:rPr lang="en-US" sz="3412" spc="17">
                <a:solidFill>
                  <a:srgbClr val="000000"/>
                </a:solidFill>
                <a:latin typeface="Arimo"/>
                <a:ea typeface="Arimo"/>
                <a:cs typeface="Arimo"/>
                <a:sym typeface="Arimo"/>
              </a:rPr>
              <a:t> taken you but such as is common to man: and </a:t>
            </a:r>
            <a:r>
              <a:rPr lang="en-US" b="true" sz="3412" spc="17">
                <a:solidFill>
                  <a:srgbClr val="EB1024"/>
                </a:solidFill>
                <a:latin typeface="Arimo Bold"/>
                <a:ea typeface="Arimo Bold"/>
                <a:cs typeface="Arimo Bold"/>
                <a:sym typeface="Arimo Bold"/>
              </a:rPr>
              <a:t>God is faithful, who will not suffer you to be tempted above that ye are able</a:t>
            </a:r>
            <a:r>
              <a:rPr lang="en-US" sz="3412" spc="17">
                <a:solidFill>
                  <a:srgbClr val="000000"/>
                </a:solidFill>
                <a:latin typeface="Arimo"/>
                <a:ea typeface="Arimo"/>
                <a:cs typeface="Arimo"/>
                <a:sym typeface="Arimo"/>
              </a:rPr>
              <a:t>; but </a:t>
            </a:r>
            <a:r>
              <a:rPr lang="en-US" b="true" sz="3412" spc="17">
                <a:solidFill>
                  <a:srgbClr val="000000"/>
                </a:solidFill>
                <a:latin typeface="Arimo Bold"/>
                <a:ea typeface="Arimo Bold"/>
                <a:cs typeface="Arimo Bold"/>
                <a:sym typeface="Arimo Bold"/>
              </a:rPr>
              <a:t>with the temptation he will also provide the way of escape, that ye may be able to bear it</a:t>
            </a:r>
            <a:r>
              <a:rPr lang="en-US" sz="3412" spc="17">
                <a:solidFill>
                  <a:srgbClr val="000000"/>
                </a:solidFill>
                <a:latin typeface="Arimo"/>
                <a:ea typeface="Arimo"/>
                <a:cs typeface="Arimo"/>
                <a:sym typeface="Arimo"/>
              </a:rPr>
              <a:t>" (1 Corinthians 10:13, NASB).</a:t>
            </a:r>
          </a:p>
        </p:txBody>
      </p:sp>
      <p:sp>
        <p:nvSpPr>
          <p:cNvPr name="Freeform 23" id="23"/>
          <p:cNvSpPr/>
          <p:nvPr/>
        </p:nvSpPr>
        <p:spPr>
          <a:xfrm flipH="false" flipV="false" rot="0">
            <a:off x="16743355" y="8891000"/>
            <a:ext cx="1031890" cy="822301"/>
          </a:xfrm>
          <a:custGeom>
            <a:avLst/>
            <a:gdLst/>
            <a:ahLst/>
            <a:cxnLst/>
            <a:rect r="r" b="b" t="t" l="l"/>
            <a:pathLst>
              <a:path h="822301" w="1031890">
                <a:moveTo>
                  <a:pt x="0" y="0"/>
                </a:moveTo>
                <a:lnTo>
                  <a:pt x="1031890" y="0"/>
                </a:lnTo>
                <a:lnTo>
                  <a:pt x="1031890" y="822301"/>
                </a:lnTo>
                <a:lnTo>
                  <a:pt x="0" y="822301"/>
                </a:lnTo>
                <a:lnTo>
                  <a:pt x="0" y="0"/>
                </a:lnTo>
                <a:close/>
              </a:path>
            </a:pathLst>
          </a:custGeom>
          <a:blipFill>
            <a:blip r:embed="rId5"/>
            <a:stretch>
              <a:fillRect l="-23279" t="-98944" r="-106475" b="-89369"/>
            </a:stretch>
          </a:blipFill>
        </p:spPr>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4174089" y="914400"/>
            <a:ext cx="12994210" cy="3054967"/>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ONLY FOR FAITHFUL </a:t>
            </a:r>
          </a:p>
          <a:p>
            <a:pPr algn="r">
              <a:lnSpc>
                <a:spcPts val="8680"/>
              </a:lnSpc>
            </a:pPr>
            <a:r>
              <a:rPr lang="en-US" b="true" sz="6200" spc="756">
                <a:solidFill>
                  <a:srgbClr val="000000"/>
                </a:solidFill>
                <a:latin typeface="Barlow Bold"/>
                <a:ea typeface="Barlow Bold"/>
                <a:cs typeface="Barlow Bold"/>
                <a:sym typeface="Barlow Bold"/>
              </a:rPr>
              <a:t>CHRISTIANS</a:t>
            </a:r>
          </a:p>
          <a:p>
            <a:pPr algn="r">
              <a:lnSpc>
                <a:spcPts val="4620"/>
              </a:lnSpc>
            </a:pPr>
            <a:r>
              <a:rPr lang="en-US" sz="3300" spc="402">
                <a:solidFill>
                  <a:srgbClr val="000000"/>
                </a:solidFill>
                <a:latin typeface="Barlow"/>
                <a:ea typeface="Barlow"/>
                <a:cs typeface="Barlow"/>
                <a:sym typeface="Barlow"/>
              </a:rPr>
              <a:t>GOD'S BLESSINGS FOR THE CHURCH TODAY</a:t>
            </a:r>
          </a:p>
          <a:p>
            <a:pPr algn="r" marL="0" indent="0" lvl="0">
              <a:lnSpc>
                <a:spcPts val="2101"/>
              </a:lnSpc>
              <a:spcBef>
                <a:spcPct val="0"/>
              </a:spcBef>
            </a:pPr>
          </a:p>
        </p:txBody>
      </p:sp>
      <p:sp>
        <p:nvSpPr>
          <p:cNvPr name="TextBox 9" id="9"/>
          <p:cNvSpPr txBox="true"/>
          <p:nvPr/>
        </p:nvSpPr>
        <p:spPr>
          <a:xfrm rot="0">
            <a:off x="1701889" y="4262950"/>
            <a:ext cx="15020679" cy="4378325"/>
          </a:xfrm>
          <a:prstGeom prst="rect">
            <a:avLst/>
          </a:prstGeom>
        </p:spPr>
        <p:txBody>
          <a:bodyPr anchor="t" rtlCol="false" tIns="0" lIns="0" bIns="0" rIns="0">
            <a:spAutoFit/>
          </a:bodyPr>
          <a:lstStyle/>
          <a:p>
            <a:pPr algn="just" marL="593727" indent="-296864" lvl="1">
              <a:lnSpc>
                <a:spcPts val="3850"/>
              </a:lnSpc>
              <a:buAutoNum type="arabicPeriod" startAt="1"/>
            </a:pPr>
            <a:r>
              <a:rPr lang="en-US" b="true" sz="2750">
                <a:solidFill>
                  <a:srgbClr val="000000"/>
                </a:solidFill>
                <a:latin typeface="Arimo Bold"/>
                <a:ea typeface="Arimo Bold"/>
                <a:cs typeface="Arimo Bold"/>
                <a:sym typeface="Arimo Bold"/>
              </a:rPr>
              <a:t>God's faithfulness ("God is faithful," v. 13)</a:t>
            </a:r>
          </a:p>
          <a:p>
            <a:pPr algn="just">
              <a:lnSpc>
                <a:spcPts val="3850"/>
              </a:lnSpc>
            </a:pPr>
          </a:p>
          <a:p>
            <a:pPr algn="just" marL="593727" indent="-296864" lvl="1">
              <a:lnSpc>
                <a:spcPts val="3850"/>
              </a:lnSpc>
              <a:buFont typeface="Arial"/>
              <a:buChar char="•"/>
            </a:pPr>
            <a:r>
              <a:rPr lang="en-US" b="true" sz="2750">
                <a:solidFill>
                  <a:srgbClr val="EB1024"/>
                </a:solidFill>
                <a:latin typeface="Arimo Bold"/>
                <a:ea typeface="Arimo Bold"/>
                <a:cs typeface="Arimo Bold"/>
                <a:sym typeface="Arimo Bold"/>
              </a:rPr>
              <a:t>Know </a:t>
            </a:r>
            <a:r>
              <a:rPr lang="en-US" sz="2750">
                <a:solidFill>
                  <a:srgbClr val="000000"/>
                </a:solidFill>
                <a:latin typeface="Arimo"/>
                <a:ea typeface="Arimo"/>
                <a:cs typeface="Arimo"/>
                <a:sym typeface="Arimo"/>
              </a:rPr>
              <a:t>therefore that the Lord your God, He is God, the faithful God, </a:t>
            </a:r>
            <a:r>
              <a:rPr lang="en-US" b="true" sz="2750">
                <a:solidFill>
                  <a:srgbClr val="EB1024"/>
                </a:solidFill>
                <a:latin typeface="Arimo Bold"/>
                <a:ea typeface="Arimo Bold"/>
                <a:cs typeface="Arimo Bold"/>
                <a:sym typeface="Arimo Bold"/>
              </a:rPr>
              <a:t>who keeps His covenant</a:t>
            </a:r>
            <a:r>
              <a:rPr lang="en-US" sz="2750">
                <a:solidFill>
                  <a:srgbClr val="000000"/>
                </a:solidFill>
                <a:latin typeface="Arimo"/>
                <a:ea typeface="Arimo"/>
                <a:cs typeface="Arimo"/>
                <a:sym typeface="Arimo"/>
              </a:rPr>
              <a:t> and His faithfulness to </a:t>
            </a:r>
            <a:r>
              <a:rPr lang="en-US" b="true" sz="2750">
                <a:solidFill>
                  <a:srgbClr val="EB1024"/>
                </a:solidFill>
                <a:latin typeface="Arimo Bold"/>
                <a:ea typeface="Arimo Bold"/>
                <a:cs typeface="Arimo Bold"/>
                <a:sym typeface="Arimo Bold"/>
              </a:rPr>
              <a:t>a thousand generations</a:t>
            </a:r>
            <a:r>
              <a:rPr lang="en-US" sz="2750">
                <a:solidFill>
                  <a:srgbClr val="000000"/>
                </a:solidFill>
                <a:latin typeface="Arimo"/>
                <a:ea typeface="Arimo"/>
                <a:cs typeface="Arimo"/>
                <a:sym typeface="Arimo"/>
              </a:rPr>
              <a:t> for those </a:t>
            </a:r>
            <a:r>
              <a:rPr lang="en-US" b="true" sz="2750">
                <a:solidFill>
                  <a:srgbClr val="EB1024"/>
                </a:solidFill>
                <a:latin typeface="Arimo Bold"/>
                <a:ea typeface="Arimo Bold"/>
                <a:cs typeface="Arimo Bold"/>
                <a:sym typeface="Arimo Bold"/>
              </a:rPr>
              <a:t>who love Him and keep His commandments</a:t>
            </a:r>
            <a:r>
              <a:rPr lang="en-US" sz="2750">
                <a:solidFill>
                  <a:srgbClr val="000000"/>
                </a:solidFill>
                <a:latin typeface="Arimo"/>
                <a:ea typeface="Arimo"/>
                <a:cs typeface="Arimo"/>
                <a:sym typeface="Arimo"/>
              </a:rPr>
              <a:t> </a:t>
            </a:r>
            <a:r>
              <a:rPr lang="en-US" sz="2750" i="true">
                <a:solidFill>
                  <a:srgbClr val="000000"/>
                </a:solidFill>
                <a:latin typeface="Arimo Italics"/>
                <a:ea typeface="Arimo Italics"/>
                <a:cs typeface="Arimo Italics"/>
                <a:sym typeface="Arimo Italics"/>
              </a:rPr>
              <a:t>(Deuteronomy 7:9 NASB)</a:t>
            </a:r>
          </a:p>
          <a:p>
            <a:pPr algn="just">
              <a:lnSpc>
                <a:spcPts val="3850"/>
              </a:lnSpc>
            </a:pPr>
          </a:p>
          <a:p>
            <a:pPr algn="just" marL="593727" indent="-296864" lvl="1">
              <a:lnSpc>
                <a:spcPts val="3850"/>
              </a:lnSpc>
              <a:buFont typeface="Arial"/>
              <a:buChar char="•"/>
            </a:pPr>
            <a:r>
              <a:rPr lang="en-US" sz="2750" i="true">
                <a:solidFill>
                  <a:srgbClr val="000000"/>
                </a:solidFill>
                <a:latin typeface="Arimo Italics"/>
                <a:ea typeface="Arimo Italics"/>
                <a:cs typeface="Arimo Italics"/>
                <a:sym typeface="Arimo Italics"/>
              </a:rPr>
              <a:t>...Because of the Lord who is faithful, the Holy One of Israel </a:t>
            </a:r>
            <a:r>
              <a:rPr lang="en-US" b="true" sz="2750" i="true">
                <a:solidFill>
                  <a:srgbClr val="EB1024"/>
                </a:solidFill>
                <a:latin typeface="Arimo Bold Italics"/>
                <a:ea typeface="Arimo Bold Italics"/>
                <a:cs typeface="Arimo Bold Italics"/>
                <a:sym typeface="Arimo Bold Italics"/>
              </a:rPr>
              <a:t>who has chosen You</a:t>
            </a:r>
            <a:r>
              <a:rPr lang="en-US" sz="2750" i="true">
                <a:solidFill>
                  <a:srgbClr val="000000"/>
                </a:solidFill>
                <a:latin typeface="Arimo Italics"/>
                <a:ea typeface="Arimo Italics"/>
                <a:cs typeface="Arimo Italics"/>
                <a:sym typeface="Arimo Italics"/>
              </a:rPr>
              <a:t>.” (Isaiah 49:7 NASB)</a:t>
            </a:r>
          </a:p>
          <a:p>
            <a:pPr algn="just">
              <a:lnSpc>
                <a:spcPts val="3850"/>
              </a:lnSpc>
            </a:pPr>
          </a:p>
        </p:txBody>
      </p:sp>
      <p:sp>
        <p:nvSpPr>
          <p:cNvPr name="Freeform 10" id="10"/>
          <p:cNvSpPr/>
          <p:nvPr/>
        </p:nvSpPr>
        <p:spPr>
          <a:xfrm flipH="false" flipV="false" rot="0">
            <a:off x="16679713" y="8891000"/>
            <a:ext cx="1159174" cy="923732"/>
          </a:xfrm>
          <a:custGeom>
            <a:avLst/>
            <a:gdLst/>
            <a:ahLst/>
            <a:cxnLst/>
            <a:rect r="r" b="b" t="t" l="l"/>
            <a:pathLst>
              <a:path h="923732" w="1159174">
                <a:moveTo>
                  <a:pt x="0" y="0"/>
                </a:moveTo>
                <a:lnTo>
                  <a:pt x="1159174" y="0"/>
                </a:lnTo>
                <a:lnTo>
                  <a:pt x="1159174" y="923732"/>
                </a:lnTo>
                <a:lnTo>
                  <a:pt x="0" y="923732"/>
                </a:lnTo>
                <a:lnTo>
                  <a:pt x="0" y="0"/>
                </a:lnTo>
                <a:close/>
              </a:path>
            </a:pathLst>
          </a:custGeom>
          <a:blipFill>
            <a:blip r:embed="rId5"/>
            <a:stretch>
              <a:fillRect l="-23279" t="-98944" r="-106475" b="-89369"/>
            </a:stretch>
          </a:blipFill>
        </p:spPr>
      </p:sp>
      <p:sp>
        <p:nvSpPr>
          <p:cNvPr name="TextBox 11" id="11"/>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grpSp>
        <p:nvGrpSpPr>
          <p:cNvPr name="Group 12" id="12"/>
          <p:cNvGrpSpPr/>
          <p:nvPr/>
        </p:nvGrpSpPr>
        <p:grpSpPr>
          <a:xfrm rot="0">
            <a:off x="-361357" y="186661"/>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0" y="-1196543"/>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601296" y="713894"/>
            <a:ext cx="3085813" cy="683656"/>
            <a:chOff x="0" y="0"/>
            <a:chExt cx="4114417" cy="911541"/>
          </a:xfrm>
        </p:grpSpPr>
        <p:sp>
          <p:nvSpPr>
            <p:cNvPr name="TextBox 26" id="26"/>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7" id="27"/>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6842621"/>
            <a:ext cx="6021037" cy="3444379"/>
            <a:chOff x="0" y="0"/>
            <a:chExt cx="8028049" cy="4592506"/>
          </a:xfrm>
        </p:grpSpPr>
        <p:grpSp>
          <p:nvGrpSpPr>
            <p:cNvPr name="Group 4" id="4"/>
            <p:cNvGrpSpPr/>
            <p:nvPr/>
          </p:nvGrpSpPr>
          <p:grpSpPr>
            <a:xfrm rot="0">
              <a:off x="0" y="3984614"/>
              <a:ext cx="3465546" cy="445614"/>
              <a:chOff x="0" y="0"/>
              <a:chExt cx="1772652" cy="227935"/>
            </a:xfrm>
          </p:grpSpPr>
          <p:sp>
            <p:nvSpPr>
              <p:cNvPr name="Freeform 5" id="5"/>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6" id="6"/>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7" id="7"/>
            <p:cNvGrpSpPr/>
            <p:nvPr/>
          </p:nvGrpSpPr>
          <p:grpSpPr>
            <a:xfrm rot="0">
              <a:off x="961825" y="4157628"/>
              <a:ext cx="7066225" cy="434877"/>
              <a:chOff x="0" y="0"/>
              <a:chExt cx="3614425" cy="222443"/>
            </a:xfrm>
          </p:grpSpPr>
          <p:sp>
            <p:nvSpPr>
              <p:cNvPr name="Freeform 8" id="8"/>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9" id="9"/>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5400000">
              <a:off x="-1769723" y="2150527"/>
              <a:ext cx="4592506" cy="291452"/>
              <a:chOff x="0" y="0"/>
              <a:chExt cx="2349100" cy="149080"/>
            </a:xfrm>
          </p:grpSpPr>
          <p:sp>
            <p:nvSpPr>
              <p:cNvPr name="Freeform 11" id="11"/>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2" id="12"/>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3" id="13"/>
          <p:cNvGrpSpPr/>
          <p:nvPr/>
        </p:nvGrpSpPr>
        <p:grpSpPr>
          <a:xfrm rot="0">
            <a:off x="8814324" y="9892397"/>
            <a:ext cx="9473676" cy="126406"/>
            <a:chOff x="0" y="0"/>
            <a:chExt cx="3228985" cy="43084"/>
          </a:xfrm>
        </p:grpSpPr>
        <p:sp>
          <p:nvSpPr>
            <p:cNvPr name="Freeform 14" id="1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5" id="1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6" id="1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7" id="17"/>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18" id="18"/>
          <p:cNvGrpSpPr/>
          <p:nvPr/>
        </p:nvGrpSpPr>
        <p:grpSpPr>
          <a:xfrm rot="0">
            <a:off x="601296" y="8977148"/>
            <a:ext cx="3301113" cy="683656"/>
            <a:chOff x="0" y="0"/>
            <a:chExt cx="4401484" cy="911541"/>
          </a:xfrm>
        </p:grpSpPr>
        <p:sp>
          <p:nvSpPr>
            <p:cNvPr name="TextBox 19" id="19"/>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0" id="20"/>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1" id="21"/>
          <p:cNvSpPr txBox="true"/>
          <p:nvPr/>
        </p:nvSpPr>
        <p:spPr>
          <a:xfrm rot="0">
            <a:off x="3904918" y="398438"/>
            <a:ext cx="10614622" cy="2838703"/>
          </a:xfrm>
          <a:prstGeom prst="rect">
            <a:avLst/>
          </a:prstGeom>
        </p:spPr>
        <p:txBody>
          <a:bodyPr anchor="t" rtlCol="false" tIns="0" lIns="0" bIns="0" rIns="0">
            <a:spAutoFit/>
          </a:bodyPr>
          <a:lstStyle/>
          <a:p>
            <a:pPr algn="ctr">
              <a:lnSpc>
                <a:spcPts val="8786"/>
              </a:lnSpc>
            </a:pPr>
            <a:r>
              <a:rPr lang="en-US" b="true" sz="6275" spc="765">
                <a:solidFill>
                  <a:srgbClr val="000000"/>
                </a:solidFill>
                <a:latin typeface="Barlow Bold"/>
                <a:ea typeface="Barlow Bold"/>
                <a:cs typeface="Barlow Bold"/>
                <a:sym typeface="Barlow Bold"/>
              </a:rPr>
              <a:t>ONLY FOR FAITHFUL</a:t>
            </a:r>
            <a:r>
              <a:rPr lang="en-US" b="true" sz="6275" spc="765">
                <a:solidFill>
                  <a:srgbClr val="000000"/>
                </a:solidFill>
                <a:latin typeface="Barlow Bold"/>
                <a:ea typeface="Barlow Bold"/>
                <a:cs typeface="Barlow Bold"/>
                <a:sym typeface="Barlow Bold"/>
              </a:rPr>
              <a:t> </a:t>
            </a:r>
          </a:p>
          <a:p>
            <a:pPr algn="ctr">
              <a:lnSpc>
                <a:spcPts val="8786"/>
              </a:lnSpc>
            </a:pPr>
            <a:r>
              <a:rPr lang="en-US" b="true" sz="6275" spc="765">
                <a:solidFill>
                  <a:srgbClr val="000000"/>
                </a:solidFill>
                <a:latin typeface="Barlow Bold"/>
                <a:ea typeface="Barlow Bold"/>
                <a:cs typeface="Barlow Bold"/>
                <a:sym typeface="Barlow Bold"/>
              </a:rPr>
              <a:t>CHRISTIANS</a:t>
            </a:r>
          </a:p>
          <a:p>
            <a:pPr algn="ctr">
              <a:lnSpc>
                <a:spcPts val="4835"/>
              </a:lnSpc>
            </a:pPr>
            <a:r>
              <a:rPr lang="en-US" sz="3454" i="true" spc="421">
                <a:solidFill>
                  <a:srgbClr val="545454"/>
                </a:solidFill>
                <a:latin typeface="Barlow Italics"/>
                <a:ea typeface="Barlow Italics"/>
                <a:cs typeface="Barlow Italics"/>
                <a:sym typeface="Barlow Italics"/>
              </a:rPr>
              <a:t>GOD'S BLESSINGS FOR THE CHURCH TODAY</a:t>
            </a:r>
          </a:p>
        </p:txBody>
      </p:sp>
      <p:sp>
        <p:nvSpPr>
          <p:cNvPr name="TextBox 22" id="22"/>
          <p:cNvSpPr txBox="true"/>
          <p:nvPr/>
        </p:nvSpPr>
        <p:spPr>
          <a:xfrm rot="0">
            <a:off x="5744510" y="7955069"/>
            <a:ext cx="11795507" cy="965581"/>
          </a:xfrm>
          <a:prstGeom prst="rect">
            <a:avLst/>
          </a:prstGeom>
        </p:spPr>
        <p:txBody>
          <a:bodyPr anchor="t" rtlCol="false" tIns="0" lIns="0" bIns="0" rIns="0">
            <a:spAutoFit/>
          </a:bodyPr>
          <a:lstStyle/>
          <a:p>
            <a:pPr algn="l" marL="658496" indent="-329248" lvl="1">
              <a:lnSpc>
                <a:spcPts val="3782"/>
              </a:lnSpc>
              <a:buFont typeface="Arial"/>
              <a:buChar char="•"/>
            </a:pPr>
            <a:r>
              <a:rPr lang="en-US" sz="3050" spc="106">
                <a:solidFill>
                  <a:srgbClr val="000000"/>
                </a:solidFill>
                <a:latin typeface="Arimo"/>
                <a:ea typeface="Arimo"/>
                <a:cs typeface="Arimo"/>
                <a:sym typeface="Arimo"/>
              </a:rPr>
              <a:t>Faithful is He who calls you, </a:t>
            </a:r>
            <a:r>
              <a:rPr lang="en-US" b="true" sz="3050" spc="106">
                <a:solidFill>
                  <a:srgbClr val="EB1024"/>
                </a:solidFill>
                <a:latin typeface="Arimo Bold"/>
                <a:ea typeface="Arimo Bold"/>
                <a:cs typeface="Arimo Bold"/>
                <a:sym typeface="Arimo Bold"/>
              </a:rPr>
              <a:t>and He also will do it.</a:t>
            </a:r>
            <a:r>
              <a:rPr lang="en-US" sz="3050" spc="106">
                <a:solidFill>
                  <a:srgbClr val="000000"/>
                </a:solidFill>
                <a:latin typeface="Arimo"/>
                <a:ea typeface="Arimo"/>
                <a:cs typeface="Arimo"/>
                <a:sym typeface="Arimo"/>
              </a:rPr>
              <a:t>(1 Thessalonians 5:24 NAsb)</a:t>
            </a:r>
          </a:p>
        </p:txBody>
      </p:sp>
      <p:sp>
        <p:nvSpPr>
          <p:cNvPr name="TextBox 23" id="23"/>
          <p:cNvSpPr txBox="true"/>
          <p:nvPr/>
        </p:nvSpPr>
        <p:spPr>
          <a:xfrm rot="0">
            <a:off x="667243" y="3873989"/>
            <a:ext cx="14127975" cy="1065530"/>
          </a:xfrm>
          <a:prstGeom prst="rect">
            <a:avLst/>
          </a:prstGeom>
        </p:spPr>
        <p:txBody>
          <a:bodyPr anchor="t" rtlCol="false" tIns="0" lIns="0" bIns="0" rIns="0">
            <a:spAutoFit/>
          </a:bodyPr>
          <a:lstStyle/>
          <a:p>
            <a:pPr algn="l" marL="658496" indent="-329248" lvl="1">
              <a:lnSpc>
                <a:spcPts val="4270"/>
              </a:lnSpc>
              <a:buFont typeface="Arial"/>
              <a:buChar char="•"/>
            </a:pPr>
            <a:r>
              <a:rPr lang="en-US" sz="3050" strike="noStrike" u="none">
                <a:solidFill>
                  <a:srgbClr val="000000"/>
                </a:solidFill>
                <a:latin typeface="Arimo"/>
                <a:ea typeface="Arimo"/>
                <a:cs typeface="Arimo"/>
                <a:sym typeface="Arimo"/>
              </a:rPr>
              <a:t>But as God is faithful, our word to you is not yes and no. (2 Corinthians 1:18 NAsb)</a:t>
            </a:r>
          </a:p>
        </p:txBody>
      </p:sp>
      <p:sp>
        <p:nvSpPr>
          <p:cNvPr name="TextBox 24" id="24"/>
          <p:cNvSpPr txBox="true"/>
          <p:nvPr/>
        </p:nvSpPr>
        <p:spPr>
          <a:xfrm rot="0">
            <a:off x="1810648" y="5873245"/>
            <a:ext cx="15145169" cy="1065530"/>
          </a:xfrm>
          <a:prstGeom prst="rect">
            <a:avLst/>
          </a:prstGeom>
        </p:spPr>
        <p:txBody>
          <a:bodyPr anchor="t" rtlCol="false" tIns="0" lIns="0" bIns="0" rIns="0">
            <a:spAutoFit/>
          </a:bodyPr>
          <a:lstStyle/>
          <a:p>
            <a:pPr algn="l" marL="658496" indent="-329248" lvl="1">
              <a:lnSpc>
                <a:spcPts val="4270"/>
              </a:lnSpc>
              <a:spcBef>
                <a:spcPct val="0"/>
              </a:spcBef>
              <a:buFont typeface="Arial"/>
              <a:buChar char="•"/>
            </a:pPr>
            <a:r>
              <a:rPr lang="en-US" sz="3050">
                <a:solidFill>
                  <a:srgbClr val="000000"/>
                </a:solidFill>
                <a:latin typeface="Arimo"/>
                <a:ea typeface="Arimo"/>
                <a:cs typeface="Arimo"/>
                <a:sym typeface="Arimo"/>
              </a:rPr>
              <a:t>...</a:t>
            </a:r>
            <a:r>
              <a:rPr lang="en-US" b="true" sz="3050" strike="noStrike" u="none">
                <a:solidFill>
                  <a:srgbClr val="EB1024"/>
                </a:solidFill>
                <a:latin typeface="Arimo Bold"/>
                <a:ea typeface="Arimo Bold"/>
                <a:cs typeface="Arimo Bold"/>
                <a:sym typeface="Arimo Bold"/>
              </a:rPr>
              <a:t>Because of the Lord who is faithful</a:t>
            </a:r>
            <a:r>
              <a:rPr lang="en-US" sz="3050" strike="noStrike" u="none">
                <a:solidFill>
                  <a:srgbClr val="000000"/>
                </a:solidFill>
                <a:latin typeface="Arimo"/>
                <a:ea typeface="Arimo"/>
                <a:cs typeface="Arimo"/>
                <a:sym typeface="Arimo"/>
              </a:rPr>
              <a:t>, the Holy One of Israel who has chosen You.” (Isaiah 49:7 NASB)</a:t>
            </a:r>
          </a:p>
        </p:txBody>
      </p:sp>
      <p:sp>
        <p:nvSpPr>
          <p:cNvPr name="Freeform 25" id="25"/>
          <p:cNvSpPr/>
          <p:nvPr/>
        </p:nvSpPr>
        <p:spPr>
          <a:xfrm flipH="false" flipV="false" rot="0">
            <a:off x="16937063" y="8891765"/>
            <a:ext cx="919915" cy="733069"/>
          </a:xfrm>
          <a:custGeom>
            <a:avLst/>
            <a:gdLst/>
            <a:ahLst/>
            <a:cxnLst/>
            <a:rect r="r" b="b" t="t" l="l"/>
            <a:pathLst>
              <a:path h="733069" w="919915">
                <a:moveTo>
                  <a:pt x="0" y="0"/>
                </a:moveTo>
                <a:lnTo>
                  <a:pt x="919915" y="0"/>
                </a:lnTo>
                <a:lnTo>
                  <a:pt x="919915" y="733070"/>
                </a:lnTo>
                <a:lnTo>
                  <a:pt x="0" y="733070"/>
                </a:lnTo>
                <a:lnTo>
                  <a:pt x="0" y="0"/>
                </a:lnTo>
                <a:close/>
              </a:path>
            </a:pathLst>
          </a:custGeom>
          <a:blipFill>
            <a:blip r:embed="rId5"/>
            <a:stretch>
              <a:fillRect l="-23279" t="-98944" r="-106475" b="-89369"/>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7" id="7"/>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8" id="8"/>
          <p:cNvSpPr txBox="true"/>
          <p:nvPr/>
        </p:nvSpPr>
        <p:spPr>
          <a:xfrm rot="0">
            <a:off x="1701889" y="3992671"/>
            <a:ext cx="15466410" cy="4128135"/>
          </a:xfrm>
          <a:prstGeom prst="rect">
            <a:avLst/>
          </a:prstGeom>
        </p:spPr>
        <p:txBody>
          <a:bodyPr anchor="t" rtlCol="false" tIns="0" lIns="0" bIns="0" rIns="0">
            <a:spAutoFit/>
          </a:bodyPr>
          <a:lstStyle/>
          <a:p>
            <a:pPr algn="just">
              <a:lnSpc>
                <a:spcPts val="4094"/>
              </a:lnSpc>
            </a:pPr>
            <a:r>
              <a:rPr lang="en-US" sz="3249" b="true">
                <a:solidFill>
                  <a:srgbClr val="000000"/>
                </a:solidFill>
                <a:latin typeface="Arimo Bold"/>
                <a:ea typeface="Arimo Bold"/>
                <a:cs typeface="Arimo Bold"/>
                <a:sym typeface="Arimo Bold"/>
              </a:rPr>
              <a:t>2.God's care</a:t>
            </a:r>
          </a:p>
          <a:p>
            <a:pPr algn="just">
              <a:lnSpc>
                <a:spcPts val="4094"/>
              </a:lnSpc>
            </a:pPr>
          </a:p>
          <a:p>
            <a:pPr algn="just" marL="701674" indent="-350837" lvl="1">
              <a:lnSpc>
                <a:spcPts val="4094"/>
              </a:lnSpc>
              <a:buFont typeface="Arial"/>
              <a:buChar char="•"/>
            </a:pPr>
            <a:r>
              <a:rPr lang="en-US" sz="3249">
                <a:solidFill>
                  <a:srgbClr val="000000"/>
                </a:solidFill>
                <a:latin typeface="Arimo"/>
                <a:ea typeface="Arimo"/>
                <a:cs typeface="Arimo"/>
                <a:sym typeface="Arimo"/>
              </a:rPr>
              <a:t>"God . . . who will not allow you to be tempted </a:t>
            </a:r>
            <a:r>
              <a:rPr lang="en-US" b="true" sz="3249">
                <a:solidFill>
                  <a:srgbClr val="EB1024"/>
                </a:solidFill>
                <a:latin typeface="Arimo Bold"/>
                <a:ea typeface="Arimo Bold"/>
                <a:cs typeface="Arimo Bold"/>
                <a:sym typeface="Arimo Bold"/>
              </a:rPr>
              <a:t>beyond what you are able to bear</a:t>
            </a:r>
            <a:r>
              <a:rPr lang="en-US" sz="3249">
                <a:solidFill>
                  <a:srgbClr val="000000"/>
                </a:solidFill>
                <a:latin typeface="Arimo"/>
                <a:ea typeface="Arimo"/>
                <a:cs typeface="Arimo"/>
                <a:sym typeface="Arimo"/>
              </a:rPr>
              <a:t>” (v. 13)</a:t>
            </a:r>
          </a:p>
          <a:p>
            <a:pPr algn="just">
              <a:lnSpc>
                <a:spcPts val="4094"/>
              </a:lnSpc>
            </a:pPr>
          </a:p>
          <a:p>
            <a:pPr algn="just" marL="701674" indent="-350837" lvl="1">
              <a:lnSpc>
                <a:spcPts val="4094"/>
              </a:lnSpc>
              <a:buFont typeface="Arial"/>
              <a:buChar char="•"/>
            </a:pPr>
            <a:r>
              <a:rPr lang="en-US" b="true" sz="3249">
                <a:solidFill>
                  <a:srgbClr val="EB1024"/>
                </a:solidFill>
                <a:latin typeface="Arimo Bold"/>
                <a:ea typeface="Arimo Bold"/>
                <a:cs typeface="Arimo Bold"/>
                <a:sym typeface="Arimo Bold"/>
              </a:rPr>
              <a:t>"God . . . tempts no one"</a:t>
            </a:r>
            <a:r>
              <a:rPr lang="en-US" sz="3249">
                <a:solidFill>
                  <a:srgbClr val="000000"/>
                </a:solidFill>
                <a:latin typeface="Arimo"/>
                <a:ea typeface="Arimo"/>
                <a:cs typeface="Arimo"/>
                <a:sym typeface="Arimo"/>
              </a:rPr>
              <a:t> (James 1:13).</a:t>
            </a:r>
          </a:p>
          <a:p>
            <a:pPr algn="just">
              <a:lnSpc>
                <a:spcPts val="4094"/>
              </a:lnSpc>
            </a:pPr>
          </a:p>
          <a:p>
            <a:pPr algn="just" marL="701674" indent="-350837" lvl="1">
              <a:lnSpc>
                <a:spcPts val="4094"/>
              </a:lnSpc>
              <a:buFont typeface="Arial"/>
              <a:buChar char="•"/>
            </a:pPr>
            <a:r>
              <a:rPr lang="en-US" b="true" sz="3249">
                <a:solidFill>
                  <a:srgbClr val="000000"/>
                </a:solidFill>
                <a:latin typeface="Arimo Bold"/>
                <a:ea typeface="Arimo Bold"/>
                <a:cs typeface="Arimo Bold"/>
                <a:sym typeface="Arimo Bold"/>
              </a:rPr>
              <a:t>". . the Lord knows how to deliver the godly out of temptation"</a:t>
            </a:r>
            <a:r>
              <a:rPr lang="en-US" sz="3249">
                <a:solidFill>
                  <a:srgbClr val="000000"/>
                </a:solidFill>
                <a:latin typeface="Arimo"/>
                <a:ea typeface="Arimo"/>
                <a:cs typeface="Arimo"/>
                <a:sym typeface="Arimo"/>
              </a:rPr>
              <a:t> (2 Peter 2:9).</a:t>
            </a:r>
          </a:p>
        </p:txBody>
      </p:sp>
      <p:sp>
        <p:nvSpPr>
          <p:cNvPr name="TextBox 9" id="9"/>
          <p:cNvSpPr txBox="true"/>
          <p:nvPr/>
        </p:nvSpPr>
        <p:spPr>
          <a:xfrm rot="0">
            <a:off x="1463933" y="1256228"/>
            <a:ext cx="15942322" cy="1809097"/>
          </a:xfrm>
          <a:prstGeom prst="rect">
            <a:avLst/>
          </a:prstGeom>
        </p:spPr>
        <p:txBody>
          <a:bodyPr anchor="t" rtlCol="false" tIns="0" lIns="0" bIns="0" rIns="0">
            <a:spAutoFit/>
          </a:bodyPr>
          <a:lstStyle/>
          <a:p>
            <a:pPr algn="r">
              <a:lnSpc>
                <a:spcPts val="7420"/>
              </a:lnSpc>
            </a:pPr>
            <a:r>
              <a:rPr lang="en-US" b="true" sz="5300" spc="646">
                <a:solidFill>
                  <a:srgbClr val="000000"/>
                </a:solidFill>
                <a:latin typeface="Barlow Bold"/>
                <a:ea typeface="Barlow Bold"/>
                <a:cs typeface="Barlow Bold"/>
                <a:sym typeface="Barlow Bold"/>
              </a:rPr>
              <a:t>ONLY FOR FAITHFUL CHRISTIANS</a:t>
            </a:r>
          </a:p>
          <a:p>
            <a:pPr algn="r">
              <a:lnSpc>
                <a:spcPts val="4620"/>
              </a:lnSpc>
            </a:pPr>
            <a:r>
              <a:rPr lang="en-US" sz="3300" spc="402">
                <a:solidFill>
                  <a:srgbClr val="000000"/>
                </a:solidFill>
                <a:latin typeface="Barlow"/>
                <a:ea typeface="Barlow"/>
                <a:cs typeface="Barlow"/>
                <a:sym typeface="Barlow"/>
              </a:rPr>
              <a:t>GOD'S BLESSINGS FOR THE CHURCH TODAY</a:t>
            </a:r>
          </a:p>
          <a:p>
            <a:pPr algn="r" marL="0" indent="0" lvl="0">
              <a:lnSpc>
                <a:spcPts val="2101"/>
              </a:lnSpc>
              <a:spcBef>
                <a:spcPct val="0"/>
              </a:spcBef>
            </a:pPr>
          </a:p>
        </p:txBody>
      </p:sp>
      <p:sp>
        <p:nvSpPr>
          <p:cNvPr name="Freeform 10" id="10"/>
          <p:cNvSpPr/>
          <p:nvPr/>
        </p:nvSpPr>
        <p:spPr>
          <a:xfrm flipH="false" flipV="false" rot="0">
            <a:off x="16722568" y="8888135"/>
            <a:ext cx="1260230" cy="1004262"/>
          </a:xfrm>
          <a:custGeom>
            <a:avLst/>
            <a:gdLst/>
            <a:ahLst/>
            <a:cxnLst/>
            <a:rect r="r" b="b" t="t" l="l"/>
            <a:pathLst>
              <a:path h="1004262" w="1260230">
                <a:moveTo>
                  <a:pt x="0" y="0"/>
                </a:moveTo>
                <a:lnTo>
                  <a:pt x="1260231" y="0"/>
                </a:lnTo>
                <a:lnTo>
                  <a:pt x="1260231" y="1004262"/>
                </a:lnTo>
                <a:lnTo>
                  <a:pt x="0" y="1004262"/>
                </a:lnTo>
                <a:lnTo>
                  <a:pt x="0" y="0"/>
                </a:lnTo>
                <a:close/>
              </a:path>
            </a:pathLst>
          </a:custGeom>
          <a:blipFill>
            <a:blip r:embed="rId5"/>
            <a:stretch>
              <a:fillRect l="-23279" t="-98944" r="-106475" b="-89369"/>
            </a:stretch>
          </a:blipFill>
        </p:spPr>
      </p:sp>
      <p:sp>
        <p:nvSpPr>
          <p:cNvPr name="TextBox 11" id="11"/>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grpSp>
        <p:nvGrpSpPr>
          <p:cNvPr name="Group 12" id="12"/>
          <p:cNvGrpSpPr/>
          <p:nvPr/>
        </p:nvGrpSpPr>
        <p:grpSpPr>
          <a:xfrm rot="0">
            <a:off x="-361357" y="156752"/>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0" y="-1226453"/>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601296" y="683984"/>
            <a:ext cx="3085813" cy="683656"/>
            <a:chOff x="0" y="0"/>
            <a:chExt cx="4114417" cy="911541"/>
          </a:xfrm>
        </p:grpSpPr>
        <p:sp>
          <p:nvSpPr>
            <p:cNvPr name="TextBox 26" id="26"/>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7" id="27"/>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8698419"/>
            <a:ext cx="1942007" cy="1588581"/>
            <a:chOff x="0" y="0"/>
            <a:chExt cx="661909" cy="541448"/>
          </a:xfrm>
        </p:grpSpPr>
        <p:sp>
          <p:nvSpPr>
            <p:cNvPr name="Freeform 7" id="7"/>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8" id="8"/>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5400000">
            <a:off x="-734840" y="656105"/>
            <a:ext cx="1856870" cy="334210"/>
            <a:chOff x="0" y="0"/>
            <a:chExt cx="1266403" cy="227935"/>
          </a:xfrm>
        </p:grpSpPr>
        <p:sp>
          <p:nvSpPr>
            <p:cNvPr name="Freeform 10" id="10"/>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1" id="11"/>
            <p:cNvSpPr txBox="true"/>
            <p:nvPr/>
          </p:nvSpPr>
          <p:spPr>
            <a:xfrm>
              <a:off x="0" y="-28575"/>
              <a:ext cx="1266403" cy="256510"/>
            </a:xfrm>
            <a:prstGeom prst="rect">
              <a:avLst/>
            </a:prstGeom>
          </p:spPr>
          <p:txBody>
            <a:bodyPr anchor="ctr" rtlCol="false" tIns="25965" lIns="25965" bIns="25965" rIns="25965"/>
            <a:lstStyle/>
            <a:p>
              <a:pPr algn="ctr">
                <a:lnSpc>
                  <a:spcPts val="2147"/>
                </a:lnSpc>
              </a:pPr>
            </a:p>
          </p:txBody>
        </p:sp>
      </p:grpSp>
      <p:grpSp>
        <p:nvGrpSpPr>
          <p:cNvPr name="Group 12" id="12"/>
          <p:cNvGrpSpPr/>
          <p:nvPr/>
        </p:nvGrpSpPr>
        <p:grpSpPr>
          <a:xfrm rot="5400000">
            <a:off x="-1825213" y="2140123"/>
            <a:ext cx="3786145" cy="326158"/>
            <a:chOff x="0" y="0"/>
            <a:chExt cx="2582188" cy="222443"/>
          </a:xfrm>
        </p:grpSpPr>
        <p:sp>
          <p:nvSpPr>
            <p:cNvPr name="Freeform 13" id="13"/>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4" id="14"/>
            <p:cNvSpPr txBox="true"/>
            <p:nvPr/>
          </p:nvSpPr>
          <p:spPr>
            <a:xfrm>
              <a:off x="0" y="-28575"/>
              <a:ext cx="2582188" cy="251018"/>
            </a:xfrm>
            <a:prstGeom prst="rect">
              <a:avLst/>
            </a:prstGeom>
          </p:spPr>
          <p:txBody>
            <a:bodyPr anchor="ctr" rtlCol="false" tIns="25965" lIns="25965" bIns="25965" rIns="25965"/>
            <a:lstStyle/>
            <a:p>
              <a:pPr algn="ctr">
                <a:lnSpc>
                  <a:spcPts val="2147"/>
                </a:lnSpc>
              </a:pPr>
            </a:p>
          </p:txBody>
        </p:sp>
      </p:grpSp>
      <p:grpSp>
        <p:nvGrpSpPr>
          <p:cNvPr name="Group 15" id="15"/>
          <p:cNvGrpSpPr/>
          <p:nvPr/>
        </p:nvGrpSpPr>
        <p:grpSpPr>
          <a:xfrm rot="-10800000">
            <a:off x="-95219" y="98814"/>
            <a:ext cx="3444379" cy="156162"/>
            <a:chOff x="0" y="0"/>
            <a:chExt cx="2349100" cy="106504"/>
          </a:xfrm>
        </p:grpSpPr>
        <p:sp>
          <p:nvSpPr>
            <p:cNvPr name="Freeform 16" id="16"/>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7" id="17"/>
            <p:cNvSpPr txBox="true"/>
            <p:nvPr/>
          </p:nvSpPr>
          <p:spPr>
            <a:xfrm>
              <a:off x="0" y="-28575"/>
              <a:ext cx="2349100" cy="135079"/>
            </a:xfrm>
            <a:prstGeom prst="rect">
              <a:avLst/>
            </a:prstGeom>
          </p:spPr>
          <p:txBody>
            <a:bodyPr anchor="ctr" rtlCol="false" tIns="25965" lIns="25965" bIns="25965" rIns="25965"/>
            <a:lstStyle/>
            <a:p>
              <a:pPr algn="ctr">
                <a:lnSpc>
                  <a:spcPts val="2147"/>
                </a:lnSpc>
              </a:pPr>
            </a:p>
          </p:txBody>
        </p:sp>
      </p:grpSp>
      <p:grpSp>
        <p:nvGrpSpPr>
          <p:cNvPr name="Group 18" id="18"/>
          <p:cNvGrpSpPr/>
          <p:nvPr/>
        </p:nvGrpSpPr>
        <p:grpSpPr>
          <a:xfrm rot="0">
            <a:off x="8814324" y="9892397"/>
            <a:ext cx="9473676" cy="126406"/>
            <a:chOff x="0" y="0"/>
            <a:chExt cx="3228985" cy="43084"/>
          </a:xfrm>
        </p:grpSpPr>
        <p:sp>
          <p:nvSpPr>
            <p:cNvPr name="Freeform 19" id="19"/>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0" id="20"/>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1" id="21"/>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2" id="22"/>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3" id="23"/>
          <p:cNvGrpSpPr/>
          <p:nvPr/>
        </p:nvGrpSpPr>
        <p:grpSpPr>
          <a:xfrm rot="0">
            <a:off x="368933" y="522263"/>
            <a:ext cx="3146147" cy="683656"/>
            <a:chOff x="0" y="0"/>
            <a:chExt cx="4194863" cy="911541"/>
          </a:xfrm>
        </p:grpSpPr>
        <p:sp>
          <p:nvSpPr>
            <p:cNvPr name="TextBox 24" id="24"/>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5" id="25"/>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6" id="26"/>
          <p:cNvSpPr txBox="true"/>
          <p:nvPr/>
        </p:nvSpPr>
        <p:spPr>
          <a:xfrm rot="0">
            <a:off x="5581070" y="137306"/>
            <a:ext cx="11417656" cy="2918238"/>
          </a:xfrm>
          <a:prstGeom prst="rect">
            <a:avLst/>
          </a:prstGeom>
        </p:spPr>
        <p:txBody>
          <a:bodyPr anchor="t" rtlCol="false" tIns="0" lIns="0" bIns="0" rIns="0">
            <a:spAutoFit/>
          </a:bodyPr>
          <a:lstStyle/>
          <a:p>
            <a:pPr algn="r">
              <a:lnSpc>
                <a:spcPts val="8781"/>
              </a:lnSpc>
            </a:pPr>
            <a:r>
              <a:rPr lang="en-US" b="true" sz="6272" spc="765">
                <a:solidFill>
                  <a:srgbClr val="000000"/>
                </a:solidFill>
                <a:latin typeface="Barlow Bold"/>
                <a:ea typeface="Barlow Bold"/>
                <a:cs typeface="Barlow Bold"/>
                <a:sym typeface="Barlow Bold"/>
              </a:rPr>
              <a:t>FOR FAITHFUL CHRISTIANS ONLY</a:t>
            </a:r>
          </a:p>
          <a:p>
            <a:pPr algn="r" marL="0" indent="0" lvl="0">
              <a:lnSpc>
                <a:spcPts val="5523"/>
              </a:lnSpc>
              <a:spcBef>
                <a:spcPct val="0"/>
              </a:spcBef>
            </a:pPr>
            <a:r>
              <a:rPr lang="en-US" sz="3945" spc="481">
                <a:solidFill>
                  <a:srgbClr val="737373"/>
                </a:solidFill>
                <a:latin typeface="Barlow"/>
                <a:ea typeface="Barlow"/>
                <a:cs typeface="Barlow"/>
                <a:sym typeface="Barlow"/>
              </a:rPr>
              <a:t>God's blessings For today's church</a:t>
            </a:r>
          </a:p>
        </p:txBody>
      </p:sp>
      <p:sp>
        <p:nvSpPr>
          <p:cNvPr name="TextBox 27" id="27"/>
          <p:cNvSpPr txBox="true"/>
          <p:nvPr/>
        </p:nvSpPr>
        <p:spPr>
          <a:xfrm rot="0">
            <a:off x="2041268" y="4438597"/>
            <a:ext cx="14195722" cy="2936794"/>
          </a:xfrm>
          <a:prstGeom prst="rect">
            <a:avLst/>
          </a:prstGeom>
        </p:spPr>
        <p:txBody>
          <a:bodyPr anchor="t" rtlCol="false" tIns="0" lIns="0" bIns="0" rIns="0">
            <a:spAutoFit/>
          </a:bodyPr>
          <a:lstStyle/>
          <a:p>
            <a:pPr algn="just">
              <a:lnSpc>
                <a:spcPts val="3875"/>
              </a:lnSpc>
            </a:pPr>
            <a:r>
              <a:rPr lang="en-US" sz="3312" spc="33">
                <a:solidFill>
                  <a:srgbClr val="000000"/>
                </a:solidFill>
                <a:latin typeface="Arimo"/>
                <a:ea typeface="Arimo"/>
                <a:cs typeface="Arimo"/>
                <a:sym typeface="Arimo"/>
              </a:rPr>
              <a:t>3. God's provision</a:t>
            </a:r>
          </a:p>
          <a:p>
            <a:pPr algn="just" marL="715064" indent="-357532" lvl="1">
              <a:lnSpc>
                <a:spcPts val="3875"/>
              </a:lnSpc>
              <a:buFont typeface="Arial"/>
              <a:buChar char="•"/>
            </a:pPr>
            <a:r>
              <a:rPr lang="en-US" sz="3312" spc="33">
                <a:solidFill>
                  <a:srgbClr val="000000"/>
                </a:solidFill>
                <a:latin typeface="Arimo"/>
                <a:ea typeface="Arimo"/>
                <a:cs typeface="Arimo"/>
                <a:sym typeface="Arimo"/>
              </a:rPr>
              <a:t>". . but with temptation He will also provide the way of escape" (v. 13).</a:t>
            </a:r>
          </a:p>
          <a:p>
            <a:pPr algn="just">
              <a:lnSpc>
                <a:spcPts val="3875"/>
              </a:lnSpc>
            </a:pPr>
          </a:p>
          <a:p>
            <a:pPr algn="just" marL="715064" indent="-357532" lvl="1">
              <a:lnSpc>
                <a:spcPts val="3875"/>
              </a:lnSpc>
              <a:buFont typeface="Arial"/>
              <a:buChar char="•"/>
            </a:pPr>
            <a:r>
              <a:rPr lang="en-US" sz="3312" spc="33">
                <a:solidFill>
                  <a:srgbClr val="000000"/>
                </a:solidFill>
                <a:latin typeface="Arimo"/>
                <a:ea typeface="Arimo"/>
                <a:cs typeface="Arimo"/>
                <a:sym typeface="Arimo"/>
              </a:rPr>
              <a:t>"The LORD will cause the enemies </a:t>
            </a:r>
            <a:r>
              <a:rPr lang="en-US" b="true" sz="3312" spc="33">
                <a:solidFill>
                  <a:srgbClr val="EB1024"/>
                </a:solidFill>
                <a:latin typeface="Arimo Bold"/>
                <a:ea typeface="Arimo Bold"/>
                <a:cs typeface="Arimo Bold"/>
                <a:sym typeface="Arimo Bold"/>
              </a:rPr>
              <a:t>who rise up against you to be defeated before you;</a:t>
            </a:r>
            <a:r>
              <a:rPr lang="en-US" sz="3312" spc="33">
                <a:solidFill>
                  <a:srgbClr val="000000"/>
                </a:solidFill>
                <a:latin typeface="Arimo"/>
                <a:ea typeface="Arimo"/>
                <a:cs typeface="Arimo"/>
                <a:sym typeface="Arimo"/>
              </a:rPr>
              <a:t> they will come out against you by one way and </a:t>
            </a:r>
            <a:r>
              <a:rPr lang="en-US" b="true" sz="3312" spc="33">
                <a:solidFill>
                  <a:srgbClr val="EB1024"/>
                </a:solidFill>
                <a:latin typeface="Arimo Bold"/>
                <a:ea typeface="Arimo Bold"/>
                <a:cs typeface="Arimo Bold"/>
                <a:sym typeface="Arimo Bold"/>
              </a:rPr>
              <a:t>flee before you by seven ways"</a:t>
            </a:r>
            <a:r>
              <a:rPr lang="en-US" sz="3312" spc="33">
                <a:solidFill>
                  <a:srgbClr val="000000"/>
                </a:solidFill>
                <a:latin typeface="Arimo"/>
                <a:ea typeface="Arimo"/>
                <a:cs typeface="Arimo"/>
                <a:sym typeface="Arimo"/>
              </a:rPr>
              <a:t> (Deuteronomy 28:7, NASB).</a:t>
            </a:r>
          </a:p>
        </p:txBody>
      </p:sp>
      <p:sp>
        <p:nvSpPr>
          <p:cNvPr name="Freeform 28" id="28"/>
          <p:cNvSpPr/>
          <p:nvPr/>
        </p:nvSpPr>
        <p:spPr>
          <a:xfrm flipH="false" flipV="false" rot="0">
            <a:off x="16679713" y="8796434"/>
            <a:ext cx="1159174" cy="923732"/>
          </a:xfrm>
          <a:custGeom>
            <a:avLst/>
            <a:gdLst/>
            <a:ahLst/>
            <a:cxnLst/>
            <a:rect r="r" b="b" t="t" l="l"/>
            <a:pathLst>
              <a:path h="923732" w="1159174">
                <a:moveTo>
                  <a:pt x="0" y="0"/>
                </a:moveTo>
                <a:lnTo>
                  <a:pt x="1159174" y="0"/>
                </a:lnTo>
                <a:lnTo>
                  <a:pt x="1159174" y="923732"/>
                </a:lnTo>
                <a:lnTo>
                  <a:pt x="0" y="923732"/>
                </a:lnTo>
                <a:lnTo>
                  <a:pt x="0" y="0"/>
                </a:lnTo>
                <a:close/>
              </a:path>
            </a:pathLst>
          </a:custGeom>
          <a:blipFill>
            <a:blip r:embed="rId5"/>
            <a:stretch>
              <a:fillRect l="-23279" t="-98944" r="-106475" b="-89369"/>
            </a:stretch>
          </a:blipFill>
        </p:spPr>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5964382" y="8782257"/>
            <a:ext cx="7154141" cy="1662891"/>
            <a:chOff x="0" y="0"/>
            <a:chExt cx="2438400" cy="566776"/>
          </a:xfrm>
        </p:grpSpPr>
        <p:sp>
          <p:nvSpPr>
            <p:cNvPr name="Freeform 4" id="4"/>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5" id="5"/>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2782557" y="2272545"/>
            <a:ext cx="12722887" cy="1815044"/>
          </a:xfrm>
          <a:prstGeom prst="rect">
            <a:avLst/>
          </a:prstGeom>
        </p:spPr>
        <p:txBody>
          <a:bodyPr anchor="t" rtlCol="false" tIns="0" lIns="0" bIns="0" rIns="0">
            <a:spAutoFit/>
          </a:bodyPr>
          <a:lstStyle/>
          <a:p>
            <a:pPr algn="ctr">
              <a:lnSpc>
                <a:spcPts val="10208"/>
              </a:lnSpc>
            </a:pPr>
            <a:r>
              <a:rPr lang="en-US" b="true" sz="7291" spc="889">
                <a:solidFill>
                  <a:srgbClr val="000000"/>
                </a:solidFill>
                <a:latin typeface="Barlow Bold"/>
                <a:ea typeface="Barlow Bold"/>
                <a:cs typeface="Barlow Bold"/>
                <a:sym typeface="Barlow Bold"/>
              </a:rPr>
              <a:t>WHAT IS OUR SHARE?</a:t>
            </a:r>
          </a:p>
          <a:p>
            <a:pPr algn="ctr" marL="0" indent="0" lvl="0">
              <a:lnSpc>
                <a:spcPts val="3908"/>
              </a:lnSpc>
              <a:spcBef>
                <a:spcPct val="0"/>
              </a:spcBef>
            </a:pPr>
            <a:r>
              <a:rPr lang="en-US" sz="2791" spc="340">
                <a:solidFill>
                  <a:srgbClr val="737373"/>
                </a:solidFill>
                <a:latin typeface="Barlow"/>
                <a:ea typeface="Barlow"/>
                <a:cs typeface="Barlow"/>
                <a:sym typeface="Barlow"/>
              </a:rPr>
              <a:t>The life imperative for the fullness of life</a:t>
            </a:r>
          </a:p>
        </p:txBody>
      </p:sp>
      <p:sp>
        <p:nvSpPr>
          <p:cNvPr name="TextBox 12" id="12"/>
          <p:cNvSpPr txBox="true"/>
          <p:nvPr/>
        </p:nvSpPr>
        <p:spPr>
          <a:xfrm rot="0">
            <a:off x="1816576" y="5324470"/>
            <a:ext cx="15115216" cy="1323975"/>
          </a:xfrm>
          <a:prstGeom prst="rect">
            <a:avLst/>
          </a:prstGeom>
        </p:spPr>
        <p:txBody>
          <a:bodyPr anchor="t" rtlCol="false" tIns="0" lIns="0" bIns="0" rIns="0">
            <a:spAutoFit/>
          </a:bodyPr>
          <a:lstStyle/>
          <a:p>
            <a:pPr algn="ctr" marL="809622" indent="-404811" lvl="1">
              <a:lnSpc>
                <a:spcPts val="5249"/>
              </a:lnSpc>
              <a:buAutoNum type="arabicPeriod" startAt="1"/>
            </a:pPr>
            <a:r>
              <a:rPr lang="en-US" sz="3749">
                <a:solidFill>
                  <a:srgbClr val="000000"/>
                </a:solidFill>
                <a:latin typeface="Arimo"/>
                <a:ea typeface="Arimo"/>
                <a:cs typeface="Arimo"/>
                <a:sym typeface="Arimo"/>
              </a:rPr>
              <a:t>Therefore my beloved, flee from idolatry . . that you may be able to resist [temptation]" (v. 14).</a:t>
            </a:r>
          </a:p>
        </p:txBody>
      </p:sp>
      <p:sp>
        <p:nvSpPr>
          <p:cNvPr name="Freeform 13" id="13"/>
          <p:cNvSpPr/>
          <p:nvPr/>
        </p:nvSpPr>
        <p:spPr>
          <a:xfrm flipH="false" flipV="false" rot="0">
            <a:off x="16665191" y="8666826"/>
            <a:ext cx="1188219" cy="946877"/>
          </a:xfrm>
          <a:custGeom>
            <a:avLst/>
            <a:gdLst/>
            <a:ahLst/>
            <a:cxnLst/>
            <a:rect r="r" b="b" t="t" l="l"/>
            <a:pathLst>
              <a:path h="946877" w="1188219">
                <a:moveTo>
                  <a:pt x="0" y="0"/>
                </a:moveTo>
                <a:lnTo>
                  <a:pt x="1188218" y="0"/>
                </a:lnTo>
                <a:lnTo>
                  <a:pt x="1188218" y="946877"/>
                </a:lnTo>
                <a:lnTo>
                  <a:pt x="0" y="946877"/>
                </a:lnTo>
                <a:lnTo>
                  <a:pt x="0" y="0"/>
                </a:lnTo>
                <a:close/>
              </a:path>
            </a:pathLst>
          </a:custGeom>
          <a:blipFill>
            <a:blip r:embed="rId5"/>
            <a:stretch>
              <a:fillRect l="-23279" t="-98944" r="-106475" b="-89369"/>
            </a:stretch>
          </a:blipFill>
        </p:spPr>
      </p:sp>
      <p:grpSp>
        <p:nvGrpSpPr>
          <p:cNvPr name="Group 14" id="14"/>
          <p:cNvGrpSpPr/>
          <p:nvPr/>
        </p:nvGrpSpPr>
        <p:grpSpPr>
          <a:xfrm rot="0">
            <a:off x="-361357" y="8225825"/>
            <a:ext cx="4403300" cy="1662891"/>
            <a:chOff x="0" y="0"/>
            <a:chExt cx="1500810" cy="566776"/>
          </a:xfrm>
        </p:grpSpPr>
        <p:sp>
          <p:nvSpPr>
            <p:cNvPr name="Freeform 15" id="15"/>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6" id="16"/>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7" id="17"/>
          <p:cNvGrpSpPr/>
          <p:nvPr/>
        </p:nvGrpSpPr>
        <p:grpSpPr>
          <a:xfrm rot="0">
            <a:off x="0" y="6842621"/>
            <a:ext cx="4301499" cy="3444379"/>
            <a:chOff x="0" y="0"/>
            <a:chExt cx="5735332" cy="4592506"/>
          </a:xfrm>
        </p:grpSpPr>
        <p:grpSp>
          <p:nvGrpSpPr>
            <p:cNvPr name="Group 18" id="18"/>
            <p:cNvGrpSpPr/>
            <p:nvPr/>
          </p:nvGrpSpPr>
          <p:grpSpPr>
            <a:xfrm rot="0">
              <a:off x="0" y="3984614"/>
              <a:ext cx="2475827" cy="445614"/>
              <a:chOff x="0" y="0"/>
              <a:chExt cx="1266403" cy="227935"/>
            </a:xfrm>
          </p:grpSpPr>
          <p:sp>
            <p:nvSpPr>
              <p:cNvPr name="Freeform 19" id="19"/>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0" id="20"/>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1" id="21"/>
            <p:cNvGrpSpPr/>
            <p:nvPr/>
          </p:nvGrpSpPr>
          <p:grpSpPr>
            <a:xfrm rot="0">
              <a:off x="687139" y="4157628"/>
              <a:ext cx="5048193" cy="434877"/>
              <a:chOff x="0" y="0"/>
              <a:chExt cx="2582188" cy="222443"/>
            </a:xfrm>
          </p:grpSpPr>
          <p:sp>
            <p:nvSpPr>
              <p:cNvPr name="Freeform 22" id="22"/>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3" id="23"/>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5400000">
              <a:off x="-1920094" y="2192145"/>
              <a:ext cx="4592506" cy="208217"/>
              <a:chOff x="0" y="0"/>
              <a:chExt cx="2349100" cy="106504"/>
            </a:xfrm>
          </p:grpSpPr>
          <p:sp>
            <p:nvSpPr>
              <p:cNvPr name="Freeform 25" id="25"/>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6" id="26"/>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7" id="27"/>
          <p:cNvGrpSpPr/>
          <p:nvPr/>
        </p:nvGrpSpPr>
        <p:grpSpPr>
          <a:xfrm rot="0">
            <a:off x="601296" y="8753057"/>
            <a:ext cx="3085813" cy="683656"/>
            <a:chOff x="0" y="0"/>
            <a:chExt cx="4114417" cy="911541"/>
          </a:xfrm>
        </p:grpSpPr>
        <p:sp>
          <p:nvSpPr>
            <p:cNvPr name="TextBox 28" id="28"/>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9" id="29"/>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4" id="24"/>
          <p:cNvGrpSpPr/>
          <p:nvPr/>
        </p:nvGrpSpPr>
        <p:grpSpPr>
          <a:xfrm rot="0">
            <a:off x="540961" y="9432833"/>
            <a:ext cx="3301113" cy="683656"/>
            <a:chOff x="0" y="0"/>
            <a:chExt cx="4401484" cy="911541"/>
          </a:xfrm>
        </p:grpSpPr>
        <p:sp>
          <p:nvSpPr>
            <p:cNvPr name="TextBox 25" id="25"/>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7" id="27"/>
          <p:cNvSpPr txBox="true"/>
          <p:nvPr/>
        </p:nvSpPr>
        <p:spPr>
          <a:xfrm rot="0">
            <a:off x="2618343" y="839447"/>
            <a:ext cx="10932819" cy="1831677"/>
          </a:xfrm>
          <a:prstGeom prst="rect">
            <a:avLst/>
          </a:prstGeom>
        </p:spPr>
        <p:txBody>
          <a:bodyPr anchor="t" rtlCol="false" tIns="0" lIns="0" bIns="0" rIns="0">
            <a:spAutoFit/>
          </a:bodyPr>
          <a:lstStyle/>
          <a:p>
            <a:pPr algn="l">
              <a:lnSpc>
                <a:spcPts val="10061"/>
              </a:lnSpc>
            </a:pPr>
            <a:r>
              <a:rPr lang="en-US" b="true" sz="7186" spc="876">
                <a:solidFill>
                  <a:srgbClr val="000000"/>
                </a:solidFill>
                <a:latin typeface="Barlow Bold"/>
                <a:ea typeface="Barlow Bold"/>
                <a:cs typeface="Barlow Bold"/>
                <a:sym typeface="Barlow Bold"/>
              </a:rPr>
              <a:t>WHAT IS OUR SHARE?</a:t>
            </a:r>
          </a:p>
          <a:p>
            <a:pPr algn="l">
              <a:lnSpc>
                <a:spcPts val="4321"/>
              </a:lnSpc>
            </a:pPr>
            <a:r>
              <a:rPr lang="en-US" sz="3086" spc="376">
                <a:solidFill>
                  <a:srgbClr val="000000"/>
                </a:solidFill>
                <a:latin typeface="Barlow"/>
                <a:ea typeface="Barlow"/>
                <a:cs typeface="Barlow"/>
                <a:sym typeface="Barlow"/>
              </a:rPr>
              <a:t>The life imperative for the fullness of life</a:t>
            </a:r>
          </a:p>
        </p:txBody>
      </p:sp>
      <p:sp>
        <p:nvSpPr>
          <p:cNvPr name="TextBox 28" id="28"/>
          <p:cNvSpPr txBox="true"/>
          <p:nvPr/>
        </p:nvSpPr>
        <p:spPr>
          <a:xfrm rot="0">
            <a:off x="1672865" y="3842699"/>
            <a:ext cx="15078728" cy="3256014"/>
          </a:xfrm>
          <a:prstGeom prst="rect">
            <a:avLst/>
          </a:prstGeom>
        </p:spPr>
        <p:txBody>
          <a:bodyPr anchor="t" rtlCol="false" tIns="0" lIns="0" bIns="0" rIns="0">
            <a:spAutoFit/>
          </a:bodyPr>
          <a:lstStyle/>
          <a:p>
            <a:pPr algn="just">
              <a:lnSpc>
                <a:spcPts val="4284"/>
              </a:lnSpc>
            </a:pPr>
            <a:r>
              <a:rPr lang="en-US" b="true" sz="3060" spc="376">
                <a:solidFill>
                  <a:srgbClr val="000000"/>
                </a:solidFill>
                <a:latin typeface="Arimo Bold"/>
                <a:ea typeface="Arimo Bold"/>
                <a:cs typeface="Arimo Bold"/>
                <a:sym typeface="Arimo Bold"/>
              </a:rPr>
              <a:t>2."Draw near to God, and He will draw near to you" (James 4:8).</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Where shall I go from your Spirit, or where shall I </a:t>
            </a:r>
            <a:r>
              <a:rPr lang="en-US" b="true" sz="3060" spc="376">
                <a:solidFill>
                  <a:srgbClr val="EB1024"/>
                </a:solidFill>
                <a:latin typeface="Arimo Bold"/>
                <a:ea typeface="Arimo Bold"/>
                <a:cs typeface="Arimo Bold"/>
                <a:sym typeface="Arimo Bold"/>
              </a:rPr>
              <a:t>flee from your presence</a:t>
            </a:r>
            <a:r>
              <a:rPr lang="en-US" sz="3060" spc="376">
                <a:solidFill>
                  <a:srgbClr val="000000"/>
                </a:solidFill>
                <a:latin typeface="Arimo"/>
                <a:ea typeface="Arimo"/>
                <a:cs typeface="Arimo"/>
                <a:sym typeface="Arimo"/>
              </a:rPr>
              <a:t>?" (Psalm 139:7, NKJV).</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The practice of God's presence.</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The idea here is that </a:t>
            </a:r>
            <a:r>
              <a:rPr lang="en-US" b="true" sz="3060" spc="376">
                <a:solidFill>
                  <a:srgbClr val="EB1024"/>
                </a:solidFill>
                <a:latin typeface="Arimo Bold"/>
                <a:ea typeface="Arimo Bold"/>
                <a:cs typeface="Arimo Bold"/>
                <a:sym typeface="Arimo Bold"/>
              </a:rPr>
              <a:t>we cannot flee from God's presence.</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"But Jonah </a:t>
            </a:r>
            <a:r>
              <a:rPr lang="en-US" b="true" sz="3060" spc="376">
                <a:solidFill>
                  <a:srgbClr val="EB1024"/>
                </a:solidFill>
                <a:latin typeface="Arimo Bold"/>
                <a:ea typeface="Arimo Bold"/>
                <a:cs typeface="Arimo Bold"/>
                <a:sym typeface="Arimo Bold"/>
              </a:rPr>
              <a:t>arose to flee to Tarshish"</a:t>
            </a:r>
            <a:r>
              <a:rPr lang="en-US" sz="3060" spc="376">
                <a:solidFill>
                  <a:srgbClr val="000000"/>
                </a:solidFill>
                <a:latin typeface="Arimo"/>
                <a:ea typeface="Arimo"/>
                <a:cs typeface="Arimo"/>
                <a:sym typeface="Arimo"/>
              </a:rPr>
              <a:t> (Jonah 1:3).</a:t>
            </a:r>
          </a:p>
        </p:txBody>
      </p:sp>
      <p:sp>
        <p:nvSpPr>
          <p:cNvPr name="Freeform 29" id="29"/>
          <p:cNvSpPr/>
          <p:nvPr/>
        </p:nvSpPr>
        <p:spPr>
          <a:xfrm flipH="false" flipV="false" rot="0">
            <a:off x="16665191" y="8666826"/>
            <a:ext cx="1188219" cy="946877"/>
          </a:xfrm>
          <a:custGeom>
            <a:avLst/>
            <a:gdLst/>
            <a:ahLst/>
            <a:cxnLst/>
            <a:rect r="r" b="b" t="t" l="l"/>
            <a:pathLst>
              <a:path h="946877" w="1188219">
                <a:moveTo>
                  <a:pt x="0" y="0"/>
                </a:moveTo>
                <a:lnTo>
                  <a:pt x="1188218" y="0"/>
                </a:lnTo>
                <a:lnTo>
                  <a:pt x="1188218" y="946877"/>
                </a:lnTo>
                <a:lnTo>
                  <a:pt x="0" y="946877"/>
                </a:lnTo>
                <a:lnTo>
                  <a:pt x="0" y="0"/>
                </a:lnTo>
                <a:close/>
              </a:path>
            </a:pathLst>
          </a:custGeom>
          <a:blipFill>
            <a:blip r:embed="rId5"/>
            <a:stretch>
              <a:fillRect l="-23279" t="-98944" r="-106475" b="-89369"/>
            </a:stretch>
          </a:blipFill>
        </p:spPr>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4" id="24"/>
          <p:cNvGrpSpPr/>
          <p:nvPr/>
        </p:nvGrpSpPr>
        <p:grpSpPr>
          <a:xfrm rot="0">
            <a:off x="540961" y="9432833"/>
            <a:ext cx="3301113" cy="683656"/>
            <a:chOff x="0" y="0"/>
            <a:chExt cx="4401484" cy="911541"/>
          </a:xfrm>
        </p:grpSpPr>
        <p:sp>
          <p:nvSpPr>
            <p:cNvPr name="TextBox 25" id="25"/>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7" id="27"/>
          <p:cNvSpPr txBox="true"/>
          <p:nvPr/>
        </p:nvSpPr>
        <p:spPr>
          <a:xfrm rot="0">
            <a:off x="2618343" y="839447"/>
            <a:ext cx="10932819" cy="1831677"/>
          </a:xfrm>
          <a:prstGeom prst="rect">
            <a:avLst/>
          </a:prstGeom>
        </p:spPr>
        <p:txBody>
          <a:bodyPr anchor="t" rtlCol="false" tIns="0" lIns="0" bIns="0" rIns="0">
            <a:spAutoFit/>
          </a:bodyPr>
          <a:lstStyle/>
          <a:p>
            <a:pPr algn="l">
              <a:lnSpc>
                <a:spcPts val="10061"/>
              </a:lnSpc>
            </a:pPr>
            <a:r>
              <a:rPr lang="en-US" b="true" sz="7186" spc="876">
                <a:solidFill>
                  <a:srgbClr val="000000"/>
                </a:solidFill>
                <a:latin typeface="Barlow Bold"/>
                <a:ea typeface="Barlow Bold"/>
                <a:cs typeface="Barlow Bold"/>
                <a:sym typeface="Barlow Bold"/>
              </a:rPr>
              <a:t>WHAT IS OUR SHARE?</a:t>
            </a:r>
          </a:p>
          <a:p>
            <a:pPr algn="l">
              <a:lnSpc>
                <a:spcPts val="4321"/>
              </a:lnSpc>
            </a:pPr>
            <a:r>
              <a:rPr lang="en-US" sz="3086" spc="376">
                <a:solidFill>
                  <a:srgbClr val="000000"/>
                </a:solidFill>
                <a:latin typeface="Barlow"/>
                <a:ea typeface="Barlow"/>
                <a:cs typeface="Barlow"/>
                <a:sym typeface="Barlow"/>
              </a:rPr>
              <a:t>The life imperative for the fullness of life</a:t>
            </a:r>
          </a:p>
        </p:txBody>
      </p:sp>
      <p:sp>
        <p:nvSpPr>
          <p:cNvPr name="TextBox 28" id="28"/>
          <p:cNvSpPr txBox="true"/>
          <p:nvPr/>
        </p:nvSpPr>
        <p:spPr>
          <a:xfrm rot="0">
            <a:off x="1672865" y="3505811"/>
            <a:ext cx="15078728" cy="4341864"/>
          </a:xfrm>
          <a:prstGeom prst="rect">
            <a:avLst/>
          </a:prstGeom>
        </p:spPr>
        <p:txBody>
          <a:bodyPr anchor="t" rtlCol="false" tIns="0" lIns="0" bIns="0" rIns="0">
            <a:spAutoFit/>
          </a:bodyPr>
          <a:lstStyle/>
          <a:p>
            <a:pPr algn="just">
              <a:lnSpc>
                <a:spcPts val="4284"/>
              </a:lnSpc>
            </a:pPr>
            <a:r>
              <a:rPr lang="en-US" b="true" sz="3060" spc="376">
                <a:solidFill>
                  <a:srgbClr val="000000"/>
                </a:solidFill>
                <a:latin typeface="Arimo Bold"/>
                <a:ea typeface="Arimo Bold"/>
                <a:cs typeface="Arimo Bold"/>
                <a:sym typeface="Arimo Bold"/>
              </a:rPr>
              <a:t>3.“Submit therefore to God.” (James 4:7 NASB)</a:t>
            </a:r>
          </a:p>
          <a:p>
            <a:pPr algn="just">
              <a:lnSpc>
                <a:spcPts val="4284"/>
              </a:lnSpc>
            </a:pPr>
          </a:p>
          <a:p>
            <a:pPr algn="just" marL="660753" indent="-330376" lvl="1">
              <a:lnSpc>
                <a:spcPts val="4284"/>
              </a:lnSpc>
              <a:buFont typeface="Arial"/>
              <a:buChar char="•"/>
            </a:pPr>
            <a:r>
              <a:rPr lang="en-US" b="true" sz="3060" spc="376">
                <a:solidFill>
                  <a:srgbClr val="EB1024"/>
                </a:solidFill>
                <a:latin typeface="Arimo Bold"/>
                <a:ea typeface="Arimo Bold"/>
                <a:cs typeface="Arimo Bold"/>
                <a:sym typeface="Arimo Bold"/>
              </a:rPr>
              <a:t>Cleanse your hands, you sinners;</a:t>
            </a:r>
            <a:r>
              <a:rPr lang="en-US" sz="3060" spc="376">
                <a:solidFill>
                  <a:srgbClr val="000000"/>
                </a:solidFill>
                <a:latin typeface="Arimo"/>
                <a:ea typeface="Arimo"/>
                <a:cs typeface="Arimo"/>
                <a:sym typeface="Arimo"/>
              </a:rPr>
              <a:t> and </a:t>
            </a:r>
            <a:r>
              <a:rPr lang="en-US" b="true" sz="3060" spc="376">
                <a:solidFill>
                  <a:srgbClr val="EB1024"/>
                </a:solidFill>
                <a:latin typeface="Arimo Bold"/>
                <a:ea typeface="Arimo Bold"/>
                <a:cs typeface="Arimo Bold"/>
                <a:sym typeface="Arimo Bold"/>
              </a:rPr>
              <a:t>purify your hearts, you double-minded.</a:t>
            </a:r>
            <a:r>
              <a:rPr lang="en-US" sz="3060" spc="376">
                <a:solidFill>
                  <a:srgbClr val="000000"/>
                </a:solidFill>
                <a:latin typeface="Arimo"/>
                <a:ea typeface="Arimo"/>
                <a:cs typeface="Arimo"/>
                <a:sym typeface="Arimo"/>
              </a:rPr>
              <a:t> </a:t>
            </a:r>
          </a:p>
          <a:p>
            <a:pPr algn="just" marL="660753" indent="-330376" lvl="1">
              <a:lnSpc>
                <a:spcPts val="4284"/>
              </a:lnSpc>
              <a:buFont typeface="Arial"/>
              <a:buChar char="•"/>
            </a:pPr>
            <a:r>
              <a:rPr lang="en-US" sz="3060" spc="376">
                <a:solidFill>
                  <a:srgbClr val="000000"/>
                </a:solidFill>
                <a:latin typeface="Arimo"/>
                <a:ea typeface="Arimo"/>
                <a:cs typeface="Arimo"/>
                <a:sym typeface="Arimo"/>
              </a:rPr>
              <a:t>Be miserable, and mourn, and weep; let your laughter be turned into mourning, and your joy into gloom.</a:t>
            </a:r>
          </a:p>
          <a:p>
            <a:pPr algn="just" marL="660753" indent="-330376" lvl="1">
              <a:lnSpc>
                <a:spcPts val="4284"/>
              </a:lnSpc>
              <a:buFont typeface="Arial"/>
              <a:buChar char="•"/>
            </a:pPr>
            <a:r>
              <a:rPr lang="en-US" b="true" sz="3060" spc="376">
                <a:solidFill>
                  <a:srgbClr val="EB1024"/>
                </a:solidFill>
                <a:latin typeface="Arimo Bold"/>
                <a:ea typeface="Arimo Bold"/>
                <a:cs typeface="Arimo Bold"/>
                <a:sym typeface="Arimo Bold"/>
              </a:rPr>
              <a:t>Humble yourselves in the presence of the Lord</a:t>
            </a:r>
            <a:r>
              <a:rPr lang="en-US" sz="3060" spc="376">
                <a:solidFill>
                  <a:srgbClr val="000000"/>
                </a:solidFill>
                <a:latin typeface="Arimo"/>
                <a:ea typeface="Arimo"/>
                <a:cs typeface="Arimo"/>
                <a:sym typeface="Arimo"/>
              </a:rPr>
              <a:t>, and He will exalt you.</a:t>
            </a:r>
            <a:r>
              <a:rPr lang="en-US" b="true" sz="3060" spc="376">
                <a:solidFill>
                  <a:srgbClr val="000000"/>
                </a:solidFill>
                <a:latin typeface="Arimo Bold"/>
                <a:ea typeface="Arimo Bold"/>
                <a:cs typeface="Arimo Bold"/>
                <a:sym typeface="Arimo Bold"/>
              </a:rPr>
              <a:t>(James 4:7-10 NASB)</a:t>
            </a:r>
          </a:p>
        </p:txBody>
      </p:sp>
      <p:sp>
        <p:nvSpPr>
          <p:cNvPr name="Freeform 29" id="29"/>
          <p:cNvSpPr/>
          <p:nvPr/>
        </p:nvSpPr>
        <p:spPr>
          <a:xfrm flipH="false" flipV="false" rot="0">
            <a:off x="16665191" y="8666826"/>
            <a:ext cx="1188219" cy="946877"/>
          </a:xfrm>
          <a:custGeom>
            <a:avLst/>
            <a:gdLst/>
            <a:ahLst/>
            <a:cxnLst/>
            <a:rect r="r" b="b" t="t" l="l"/>
            <a:pathLst>
              <a:path h="946877" w="1188219">
                <a:moveTo>
                  <a:pt x="0" y="0"/>
                </a:moveTo>
                <a:lnTo>
                  <a:pt x="1188218" y="0"/>
                </a:lnTo>
                <a:lnTo>
                  <a:pt x="1188218" y="946877"/>
                </a:lnTo>
                <a:lnTo>
                  <a:pt x="0" y="946877"/>
                </a:lnTo>
                <a:lnTo>
                  <a:pt x="0" y="0"/>
                </a:lnTo>
                <a:close/>
              </a:path>
            </a:pathLst>
          </a:custGeom>
          <a:blipFill>
            <a:blip r:embed="rId5"/>
            <a:stretch>
              <a:fillRect l="-23279" t="-98944" r="-106475" b="-89369"/>
            </a:stretch>
          </a:blipFill>
        </p:spPr>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8814324" y="9892397"/>
            <a:ext cx="9473676" cy="126406"/>
            <a:chOff x="0" y="0"/>
            <a:chExt cx="3228985" cy="43084"/>
          </a:xfrm>
        </p:grpSpPr>
        <p:sp>
          <p:nvSpPr>
            <p:cNvPr name="Freeform 4" id="4"/>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5" id="5"/>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6" id="6"/>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7" id="7"/>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sp>
        <p:nvSpPr>
          <p:cNvPr name="Freeform 8" id="8"/>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9" id="9"/>
          <p:cNvSpPr txBox="true"/>
          <p:nvPr/>
        </p:nvSpPr>
        <p:spPr>
          <a:xfrm rot="0">
            <a:off x="4174089" y="914400"/>
            <a:ext cx="12994210" cy="1882123"/>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TEMPTATION </a:t>
            </a:r>
            <a:r>
              <a:rPr lang="en-US" b="true" sz="6200" spc="756">
                <a:solidFill>
                  <a:srgbClr val="000000"/>
                </a:solidFill>
                <a:latin typeface="Barlow Bold"/>
                <a:ea typeface="Barlow Bold"/>
                <a:cs typeface="Barlow Bold"/>
                <a:sym typeface="Barlow Bold"/>
              </a:rPr>
              <a:t>OF MOSES</a:t>
            </a:r>
          </a:p>
          <a:p>
            <a:pPr algn="r" marL="0" indent="0" lvl="0">
              <a:lnSpc>
                <a:spcPts val="6440"/>
              </a:lnSpc>
              <a:spcBef>
                <a:spcPct val="0"/>
              </a:spcBef>
            </a:pPr>
            <a:r>
              <a:rPr lang="en-US" sz="4600" spc="561">
                <a:solidFill>
                  <a:srgbClr val="000000"/>
                </a:solidFill>
                <a:latin typeface="Barlow"/>
                <a:ea typeface="Barlow"/>
                <a:cs typeface="Barlow"/>
                <a:sym typeface="Barlow"/>
              </a:rPr>
              <a:t>Example for leaders (1)</a:t>
            </a:r>
          </a:p>
        </p:txBody>
      </p:sp>
      <p:sp>
        <p:nvSpPr>
          <p:cNvPr name="TextBox 10" id="10"/>
          <p:cNvSpPr txBox="true"/>
          <p:nvPr/>
        </p:nvSpPr>
        <p:spPr>
          <a:xfrm rot="0">
            <a:off x="2138094" y="3806173"/>
            <a:ext cx="15020679" cy="3320415"/>
          </a:xfrm>
          <a:prstGeom prst="rect">
            <a:avLst/>
          </a:prstGeom>
        </p:spPr>
        <p:txBody>
          <a:bodyPr anchor="t" rtlCol="false" tIns="0" lIns="0" bIns="0" rIns="0">
            <a:spAutoFit/>
          </a:bodyPr>
          <a:lstStyle/>
          <a:p>
            <a:pPr algn="just">
              <a:lnSpc>
                <a:spcPts val="4409"/>
              </a:lnSpc>
            </a:pPr>
          </a:p>
          <a:p>
            <a:pPr algn="just">
              <a:lnSpc>
                <a:spcPts val="4409"/>
              </a:lnSpc>
            </a:pPr>
            <a:r>
              <a:rPr lang="en-US" sz="3150" spc="-47">
                <a:solidFill>
                  <a:srgbClr val="000000"/>
                </a:solidFill>
                <a:latin typeface="Arimo"/>
                <a:ea typeface="Arimo"/>
                <a:cs typeface="Arimo"/>
                <a:sym typeface="Arimo"/>
              </a:rPr>
              <a:t>"And the LORD said unto Moses, Go over before the people, and take with thee some of the elders of Israel, and </a:t>
            </a:r>
            <a:r>
              <a:rPr lang="en-US" b="true" sz="3150" spc="-47">
                <a:solidFill>
                  <a:srgbClr val="000000"/>
                </a:solidFill>
                <a:latin typeface="Arimo Bold"/>
                <a:ea typeface="Arimo Bold"/>
                <a:cs typeface="Arimo Bold"/>
                <a:sym typeface="Arimo Bold"/>
              </a:rPr>
              <a:t>take in thine hand the rod</a:t>
            </a:r>
            <a:r>
              <a:rPr lang="en-US" sz="3150" spc="-47">
                <a:solidFill>
                  <a:srgbClr val="000000"/>
                </a:solidFill>
                <a:latin typeface="Arimo"/>
                <a:ea typeface="Arimo"/>
                <a:cs typeface="Arimo"/>
                <a:sym typeface="Arimo"/>
              </a:rPr>
              <a:t> wherewith </a:t>
            </a:r>
            <a:r>
              <a:rPr lang="en-US" b="true" sz="3150" spc="-47">
                <a:solidFill>
                  <a:srgbClr val="000000"/>
                </a:solidFill>
                <a:latin typeface="Arimo Bold"/>
                <a:ea typeface="Arimo Bold"/>
                <a:cs typeface="Arimo Bold"/>
                <a:sym typeface="Arimo Bold"/>
              </a:rPr>
              <a:t>thou hast smitten the Nile</a:t>
            </a:r>
            <a:r>
              <a:rPr lang="en-US" sz="3150" spc="-47">
                <a:solidFill>
                  <a:srgbClr val="000000"/>
                </a:solidFill>
                <a:latin typeface="Arimo"/>
                <a:ea typeface="Arimo"/>
                <a:cs typeface="Arimo"/>
                <a:sym typeface="Arimo"/>
              </a:rPr>
              <a:t>, and go. Behold, </a:t>
            </a:r>
            <a:r>
              <a:rPr lang="en-US" b="true" sz="3150" spc="-47">
                <a:solidFill>
                  <a:srgbClr val="000000"/>
                </a:solidFill>
                <a:latin typeface="Arimo Bold"/>
                <a:ea typeface="Arimo Bold"/>
                <a:cs typeface="Arimo Bold"/>
                <a:sym typeface="Arimo Bold"/>
              </a:rPr>
              <a:t>I will stand there</a:t>
            </a:r>
            <a:r>
              <a:rPr lang="en-US" sz="3150" spc="-47">
                <a:solidFill>
                  <a:srgbClr val="000000"/>
                </a:solidFill>
                <a:latin typeface="Arimo"/>
                <a:ea typeface="Arimo"/>
                <a:cs typeface="Arimo"/>
                <a:sym typeface="Arimo"/>
              </a:rPr>
              <a:t> before thee upon the rock in Horeb; and thou shalt </a:t>
            </a:r>
            <a:r>
              <a:rPr lang="en-US" b="true" sz="3150" spc="-47" u="sng">
                <a:solidFill>
                  <a:srgbClr val="EB1024"/>
                </a:solidFill>
                <a:latin typeface="Arimo Bold"/>
                <a:ea typeface="Arimo Bold"/>
                <a:cs typeface="Arimo Bold"/>
                <a:sym typeface="Arimo Bold"/>
              </a:rPr>
              <a:t>smite</a:t>
            </a:r>
            <a:r>
              <a:rPr lang="en-US" b="true" sz="3150" spc="-47">
                <a:solidFill>
                  <a:srgbClr val="000000"/>
                </a:solidFill>
                <a:latin typeface="Arimo Bold"/>
                <a:ea typeface="Arimo Bold"/>
                <a:cs typeface="Arimo Bold"/>
                <a:sym typeface="Arimo Bold"/>
              </a:rPr>
              <a:t> the rock,</a:t>
            </a:r>
            <a:r>
              <a:rPr lang="en-US" sz="3150" spc="-47">
                <a:solidFill>
                  <a:srgbClr val="000000"/>
                </a:solidFill>
                <a:latin typeface="Arimo"/>
                <a:ea typeface="Arimo"/>
                <a:cs typeface="Arimo"/>
                <a:sym typeface="Arimo"/>
              </a:rPr>
              <a:t> and water shall come out of it, that the people may drink. And </a:t>
            </a:r>
            <a:r>
              <a:rPr lang="en-US" b="true" sz="3150" spc="-47">
                <a:solidFill>
                  <a:srgbClr val="000000"/>
                </a:solidFill>
                <a:latin typeface="Arimo Bold"/>
                <a:ea typeface="Arimo Bold"/>
                <a:cs typeface="Arimo Bold"/>
                <a:sym typeface="Arimo Bold"/>
              </a:rPr>
              <a:t>Moses did so in</a:t>
            </a:r>
            <a:r>
              <a:rPr lang="en-US" sz="3150" spc="-47">
                <a:solidFill>
                  <a:srgbClr val="000000"/>
                </a:solidFill>
                <a:latin typeface="Arimo"/>
                <a:ea typeface="Arimo"/>
                <a:cs typeface="Arimo"/>
                <a:sym typeface="Arimo"/>
              </a:rPr>
              <a:t> the presence of the elders of Israel."</a:t>
            </a:r>
          </a:p>
        </p:txBody>
      </p:sp>
      <p:sp>
        <p:nvSpPr>
          <p:cNvPr name="Freeform 11" id="11"/>
          <p:cNvSpPr/>
          <p:nvPr/>
        </p:nvSpPr>
        <p:spPr>
          <a:xfrm flipH="false" flipV="false" rot="0">
            <a:off x="16534185" y="8734175"/>
            <a:ext cx="1268228" cy="1010636"/>
          </a:xfrm>
          <a:custGeom>
            <a:avLst/>
            <a:gdLst/>
            <a:ahLst/>
            <a:cxnLst/>
            <a:rect r="r" b="b" t="t" l="l"/>
            <a:pathLst>
              <a:path h="1010636" w="1268228">
                <a:moveTo>
                  <a:pt x="0" y="0"/>
                </a:moveTo>
                <a:lnTo>
                  <a:pt x="1268228" y="0"/>
                </a:lnTo>
                <a:lnTo>
                  <a:pt x="1268228" y="1010636"/>
                </a:lnTo>
                <a:lnTo>
                  <a:pt x="0" y="1010636"/>
                </a:lnTo>
                <a:lnTo>
                  <a:pt x="0" y="0"/>
                </a:lnTo>
                <a:close/>
              </a:path>
            </a:pathLst>
          </a:custGeom>
          <a:blipFill>
            <a:blip r:embed="rId5"/>
            <a:stretch>
              <a:fillRect l="-23279" t="-98944" r="-106475" b="-89369"/>
            </a:stretch>
          </a:blipFill>
        </p:spPr>
      </p:sp>
      <p:grpSp>
        <p:nvGrpSpPr>
          <p:cNvPr name="Group 12" id="12"/>
          <p:cNvGrpSpPr/>
          <p:nvPr/>
        </p:nvGrpSpPr>
        <p:grpSpPr>
          <a:xfrm rot="0">
            <a:off x="-361357" y="68599"/>
            <a:ext cx="4403300" cy="1662891"/>
            <a:chOff x="0" y="0"/>
            <a:chExt cx="1500810" cy="566776"/>
          </a:xfrm>
        </p:grpSpPr>
        <p:sp>
          <p:nvSpPr>
            <p:cNvPr name="Freeform 13" id="13"/>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4" id="14"/>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5" id="15"/>
          <p:cNvGrpSpPr/>
          <p:nvPr/>
        </p:nvGrpSpPr>
        <p:grpSpPr>
          <a:xfrm rot="0">
            <a:off x="0" y="-1314606"/>
            <a:ext cx="4301499" cy="3444379"/>
            <a:chOff x="0" y="0"/>
            <a:chExt cx="5735332" cy="4592506"/>
          </a:xfrm>
        </p:grpSpPr>
        <p:grpSp>
          <p:nvGrpSpPr>
            <p:cNvPr name="Group 16" id="16"/>
            <p:cNvGrpSpPr/>
            <p:nvPr/>
          </p:nvGrpSpPr>
          <p:grpSpPr>
            <a:xfrm rot="0">
              <a:off x="0" y="3984614"/>
              <a:ext cx="2475827" cy="445614"/>
              <a:chOff x="0" y="0"/>
              <a:chExt cx="1266403" cy="227935"/>
            </a:xfrm>
          </p:grpSpPr>
          <p:sp>
            <p:nvSpPr>
              <p:cNvPr name="Freeform 17" id="17"/>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18" id="18"/>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9" id="19"/>
            <p:cNvGrpSpPr/>
            <p:nvPr/>
          </p:nvGrpSpPr>
          <p:grpSpPr>
            <a:xfrm rot="0">
              <a:off x="687139" y="4157628"/>
              <a:ext cx="5048193" cy="434877"/>
              <a:chOff x="0" y="0"/>
              <a:chExt cx="2582188" cy="222443"/>
            </a:xfrm>
          </p:grpSpPr>
          <p:sp>
            <p:nvSpPr>
              <p:cNvPr name="Freeform 20" id="20"/>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1" id="21"/>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5400000">
              <a:off x="-1920094" y="2192145"/>
              <a:ext cx="4592506" cy="208217"/>
              <a:chOff x="0" y="0"/>
              <a:chExt cx="2349100" cy="106504"/>
            </a:xfrm>
          </p:grpSpPr>
          <p:sp>
            <p:nvSpPr>
              <p:cNvPr name="Freeform 23" id="23"/>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4" id="24"/>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5" id="25"/>
          <p:cNvGrpSpPr/>
          <p:nvPr/>
        </p:nvGrpSpPr>
        <p:grpSpPr>
          <a:xfrm rot="0">
            <a:off x="601296" y="595831"/>
            <a:ext cx="3085813" cy="683656"/>
            <a:chOff x="0" y="0"/>
            <a:chExt cx="4114417" cy="911541"/>
          </a:xfrm>
        </p:grpSpPr>
        <p:sp>
          <p:nvSpPr>
            <p:cNvPr name="TextBox 26" id="26"/>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7" id="27"/>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9040498"/>
            <a:ext cx="1626970" cy="1246502"/>
            <a:chOff x="0" y="0"/>
            <a:chExt cx="554533" cy="424855"/>
          </a:xfrm>
        </p:grpSpPr>
        <p:sp>
          <p:nvSpPr>
            <p:cNvPr name="Freeform 4" id="4"/>
            <p:cNvSpPr/>
            <p:nvPr/>
          </p:nvSpPr>
          <p:spPr>
            <a:xfrm flipH="false" flipV="false" rot="0">
              <a:off x="0" y="0"/>
              <a:ext cx="554533" cy="424855"/>
            </a:xfrm>
            <a:custGeom>
              <a:avLst/>
              <a:gdLst/>
              <a:ahLst/>
              <a:cxnLst/>
              <a:rect r="r" b="b" t="t" l="l"/>
              <a:pathLst>
                <a:path h="424855" w="554533">
                  <a:moveTo>
                    <a:pt x="0" y="0"/>
                  </a:moveTo>
                  <a:lnTo>
                    <a:pt x="554533" y="0"/>
                  </a:lnTo>
                  <a:lnTo>
                    <a:pt x="554533" y="424855"/>
                  </a:lnTo>
                  <a:lnTo>
                    <a:pt x="0" y="424855"/>
                  </a:lnTo>
                  <a:close/>
                </a:path>
              </a:pathLst>
            </a:custGeom>
            <a:solidFill>
              <a:srgbClr val="FFFFFF"/>
            </a:solidFill>
          </p:spPr>
        </p:sp>
        <p:sp>
          <p:nvSpPr>
            <p:cNvPr name="TextBox 5" id="5"/>
            <p:cNvSpPr txBox="true"/>
            <p:nvPr/>
          </p:nvSpPr>
          <p:spPr>
            <a:xfrm>
              <a:off x="0" y="-28575"/>
              <a:ext cx="554533" cy="453430"/>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TextBox 10" id="10"/>
          <p:cNvSpPr txBox="true"/>
          <p:nvPr/>
        </p:nvSpPr>
        <p:spPr>
          <a:xfrm rot="0">
            <a:off x="6622286" y="9229725"/>
            <a:ext cx="4384076" cy="517936"/>
          </a:xfrm>
          <a:prstGeom prst="rect">
            <a:avLst/>
          </a:prstGeom>
        </p:spPr>
        <p:txBody>
          <a:bodyPr anchor="t" rtlCol="false" tIns="0" lIns="0" bIns="0" rIns="0">
            <a:spAutoFit/>
          </a:bodyPr>
          <a:lstStyle/>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Dr. Christian Sarmiento </a:t>
            </a:r>
          </a:p>
          <a:p>
            <a:pPr algn="ctr">
              <a:lnSpc>
                <a:spcPts val="2171"/>
              </a:lnSpc>
            </a:pPr>
            <a:r>
              <a:rPr lang="en-US" b="true" sz="1520" i="true">
                <a:solidFill>
                  <a:srgbClr val="35341E"/>
                </a:solidFill>
                <a:latin typeface="Open Sans Bold Italics"/>
                <a:ea typeface="Open Sans Bold Italics"/>
                <a:cs typeface="Open Sans Bold Italics"/>
                <a:sym typeface="Open Sans Bold Italics"/>
              </a:rPr>
              <a:t>General Superintendent, Mesoamerican Region</a:t>
            </a:r>
          </a:p>
        </p:txBody>
      </p:sp>
      <p:sp>
        <p:nvSpPr>
          <p:cNvPr name="Freeform 11" id="11"/>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2" id="12"/>
          <p:cNvSpPr txBox="true"/>
          <p:nvPr/>
        </p:nvSpPr>
        <p:spPr>
          <a:xfrm rot="0">
            <a:off x="1626970" y="914400"/>
            <a:ext cx="15541329" cy="1705593"/>
          </a:xfrm>
          <a:prstGeom prst="rect">
            <a:avLst/>
          </a:prstGeom>
        </p:spPr>
        <p:txBody>
          <a:bodyPr anchor="t" rtlCol="false" tIns="0" lIns="0" bIns="0" rIns="0">
            <a:spAutoFit/>
          </a:bodyPr>
          <a:lstStyle/>
          <a:p>
            <a:pPr algn="r">
              <a:lnSpc>
                <a:spcPts val="8680"/>
              </a:lnSpc>
            </a:pPr>
            <a:r>
              <a:rPr lang="en-US" b="true" sz="6200" spc="756">
                <a:solidFill>
                  <a:srgbClr val="000000"/>
                </a:solidFill>
                <a:latin typeface="Barlow Bold"/>
                <a:ea typeface="Barlow Bold"/>
                <a:cs typeface="Barlow Bold"/>
                <a:sym typeface="Barlow Bold"/>
              </a:rPr>
              <a:t>TEMPTATION </a:t>
            </a:r>
            <a:r>
              <a:rPr lang="en-US" b="true" sz="6200" spc="756">
                <a:solidFill>
                  <a:srgbClr val="000000"/>
                </a:solidFill>
                <a:latin typeface="Barlow Bold"/>
                <a:ea typeface="Barlow Bold"/>
                <a:cs typeface="Barlow Bold"/>
                <a:sym typeface="Barlow Bold"/>
              </a:rPr>
              <a:t>OF MOSES</a:t>
            </a:r>
          </a:p>
          <a:p>
            <a:pPr algn="r" marL="0" indent="0" lvl="0">
              <a:lnSpc>
                <a:spcPts val="4900"/>
              </a:lnSpc>
              <a:spcBef>
                <a:spcPct val="0"/>
              </a:spcBef>
            </a:pPr>
            <a:r>
              <a:rPr lang="en-US" sz="3500" spc="427">
                <a:solidFill>
                  <a:srgbClr val="000000"/>
                </a:solidFill>
                <a:latin typeface="Barlow"/>
                <a:ea typeface="Barlow"/>
                <a:cs typeface="Barlow"/>
                <a:sym typeface="Barlow"/>
              </a:rPr>
              <a:t>EJEMPLO PARÁ LÍDERES (1) ÉXODO 17:6-7, LBLA</a:t>
            </a:r>
          </a:p>
        </p:txBody>
      </p:sp>
      <p:sp>
        <p:nvSpPr>
          <p:cNvPr name="TextBox 13" id="13"/>
          <p:cNvSpPr txBox="true"/>
          <p:nvPr/>
        </p:nvSpPr>
        <p:spPr>
          <a:xfrm rot="0">
            <a:off x="2138094" y="3509829"/>
            <a:ext cx="15020679" cy="3320415"/>
          </a:xfrm>
          <a:prstGeom prst="rect">
            <a:avLst/>
          </a:prstGeom>
        </p:spPr>
        <p:txBody>
          <a:bodyPr anchor="t" rtlCol="false" tIns="0" lIns="0" bIns="0" rIns="0">
            <a:spAutoFit/>
          </a:bodyPr>
          <a:lstStyle/>
          <a:p>
            <a:pPr algn="just">
              <a:lnSpc>
                <a:spcPts val="4409"/>
              </a:lnSpc>
            </a:pPr>
          </a:p>
          <a:p>
            <a:pPr algn="just">
              <a:lnSpc>
                <a:spcPts val="4409"/>
              </a:lnSpc>
            </a:pPr>
            <a:r>
              <a:rPr lang="en-US" sz="3150" spc="-47">
                <a:solidFill>
                  <a:srgbClr val="000000"/>
                </a:solidFill>
                <a:latin typeface="Arimo"/>
                <a:ea typeface="Arimo"/>
                <a:cs typeface="Arimo"/>
                <a:sym typeface="Arimo"/>
              </a:rPr>
              <a:t>"And the LORD said unto Moses, Go over before the people, and take with thee some of the elders of Israel, and </a:t>
            </a:r>
            <a:r>
              <a:rPr lang="en-US" b="true" sz="3150" spc="-47">
                <a:solidFill>
                  <a:srgbClr val="000000"/>
                </a:solidFill>
                <a:latin typeface="Arimo Bold"/>
                <a:ea typeface="Arimo Bold"/>
                <a:cs typeface="Arimo Bold"/>
                <a:sym typeface="Arimo Bold"/>
              </a:rPr>
              <a:t>take in thine hand the rod</a:t>
            </a:r>
            <a:r>
              <a:rPr lang="en-US" sz="3150" spc="-47">
                <a:solidFill>
                  <a:srgbClr val="000000"/>
                </a:solidFill>
                <a:latin typeface="Arimo"/>
                <a:ea typeface="Arimo"/>
                <a:cs typeface="Arimo"/>
                <a:sym typeface="Arimo"/>
              </a:rPr>
              <a:t> wherewith </a:t>
            </a:r>
            <a:r>
              <a:rPr lang="en-US" b="true" sz="3150" spc="-47">
                <a:solidFill>
                  <a:srgbClr val="000000"/>
                </a:solidFill>
                <a:latin typeface="Arimo Bold"/>
                <a:ea typeface="Arimo Bold"/>
                <a:cs typeface="Arimo Bold"/>
                <a:sym typeface="Arimo Bold"/>
              </a:rPr>
              <a:t>thou hast smitten the Nile</a:t>
            </a:r>
            <a:r>
              <a:rPr lang="en-US" sz="3150" spc="-47">
                <a:solidFill>
                  <a:srgbClr val="000000"/>
                </a:solidFill>
                <a:latin typeface="Arimo"/>
                <a:ea typeface="Arimo"/>
                <a:cs typeface="Arimo"/>
                <a:sym typeface="Arimo"/>
              </a:rPr>
              <a:t>, and go. Behold, </a:t>
            </a:r>
            <a:r>
              <a:rPr lang="en-US" b="true" sz="3150" spc="-47">
                <a:solidFill>
                  <a:srgbClr val="000000"/>
                </a:solidFill>
                <a:latin typeface="Arimo Bold"/>
                <a:ea typeface="Arimo Bold"/>
                <a:cs typeface="Arimo Bold"/>
                <a:sym typeface="Arimo Bold"/>
              </a:rPr>
              <a:t>I will stand there</a:t>
            </a:r>
            <a:r>
              <a:rPr lang="en-US" sz="3150" spc="-47">
                <a:solidFill>
                  <a:srgbClr val="000000"/>
                </a:solidFill>
                <a:latin typeface="Arimo"/>
                <a:ea typeface="Arimo"/>
                <a:cs typeface="Arimo"/>
                <a:sym typeface="Arimo"/>
              </a:rPr>
              <a:t> before thee upon the rock in Horeb; and thou shalt </a:t>
            </a:r>
            <a:r>
              <a:rPr lang="en-US" b="true" sz="3150" spc="-47" u="sng">
                <a:solidFill>
                  <a:srgbClr val="EB1024"/>
                </a:solidFill>
                <a:latin typeface="Arimo Bold"/>
                <a:ea typeface="Arimo Bold"/>
                <a:cs typeface="Arimo Bold"/>
                <a:sym typeface="Arimo Bold"/>
              </a:rPr>
              <a:t>smite</a:t>
            </a:r>
            <a:r>
              <a:rPr lang="en-US" b="true" sz="3150" spc="-47">
                <a:solidFill>
                  <a:srgbClr val="000000"/>
                </a:solidFill>
                <a:latin typeface="Arimo Bold"/>
                <a:ea typeface="Arimo Bold"/>
                <a:cs typeface="Arimo Bold"/>
                <a:sym typeface="Arimo Bold"/>
              </a:rPr>
              <a:t> the rock,</a:t>
            </a:r>
            <a:r>
              <a:rPr lang="en-US" sz="3150" spc="-47">
                <a:solidFill>
                  <a:srgbClr val="000000"/>
                </a:solidFill>
                <a:latin typeface="Arimo"/>
                <a:ea typeface="Arimo"/>
                <a:cs typeface="Arimo"/>
                <a:sym typeface="Arimo"/>
              </a:rPr>
              <a:t> and water shall come out of it, that the people may drink. And </a:t>
            </a:r>
            <a:r>
              <a:rPr lang="en-US" b="true" sz="3150" spc="-47">
                <a:solidFill>
                  <a:srgbClr val="000000"/>
                </a:solidFill>
                <a:latin typeface="Arimo Bold"/>
                <a:ea typeface="Arimo Bold"/>
                <a:cs typeface="Arimo Bold"/>
                <a:sym typeface="Arimo Bold"/>
              </a:rPr>
              <a:t>Moses did so in</a:t>
            </a:r>
            <a:r>
              <a:rPr lang="en-US" sz="3150" spc="-47">
                <a:solidFill>
                  <a:srgbClr val="000000"/>
                </a:solidFill>
                <a:latin typeface="Arimo"/>
                <a:ea typeface="Arimo"/>
                <a:cs typeface="Arimo"/>
                <a:sym typeface="Arimo"/>
              </a:rPr>
              <a:t> the presence of the elders of Israel."</a:t>
            </a:r>
          </a:p>
        </p:txBody>
      </p:sp>
      <p:sp>
        <p:nvSpPr>
          <p:cNvPr name="Freeform 14" id="14"/>
          <p:cNvSpPr/>
          <p:nvPr/>
        </p:nvSpPr>
        <p:spPr>
          <a:xfrm flipH="false" flipV="false" rot="0">
            <a:off x="16534185" y="8734175"/>
            <a:ext cx="1268228" cy="1010636"/>
          </a:xfrm>
          <a:custGeom>
            <a:avLst/>
            <a:gdLst/>
            <a:ahLst/>
            <a:cxnLst/>
            <a:rect r="r" b="b" t="t" l="l"/>
            <a:pathLst>
              <a:path h="1010636" w="1268228">
                <a:moveTo>
                  <a:pt x="0" y="0"/>
                </a:moveTo>
                <a:lnTo>
                  <a:pt x="1268228" y="0"/>
                </a:lnTo>
                <a:lnTo>
                  <a:pt x="1268228" y="1010636"/>
                </a:lnTo>
                <a:lnTo>
                  <a:pt x="0" y="1010636"/>
                </a:lnTo>
                <a:lnTo>
                  <a:pt x="0" y="0"/>
                </a:lnTo>
                <a:close/>
              </a:path>
            </a:pathLst>
          </a:custGeom>
          <a:blipFill>
            <a:blip r:embed="rId5"/>
            <a:stretch>
              <a:fillRect l="-23279" t="-98944" r="-106475" b="-89369"/>
            </a:stretch>
          </a:blipFill>
        </p:spPr>
      </p:sp>
      <p:grpSp>
        <p:nvGrpSpPr>
          <p:cNvPr name="Group 15" id="15"/>
          <p:cNvGrpSpPr/>
          <p:nvPr/>
        </p:nvGrpSpPr>
        <p:grpSpPr>
          <a:xfrm rot="0">
            <a:off x="-361357" y="108611"/>
            <a:ext cx="4403300" cy="1662891"/>
            <a:chOff x="0" y="0"/>
            <a:chExt cx="1500810" cy="566776"/>
          </a:xfrm>
        </p:grpSpPr>
        <p:sp>
          <p:nvSpPr>
            <p:cNvPr name="Freeform 16" id="16"/>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7" id="17"/>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0" y="-1274593"/>
            <a:ext cx="4301499" cy="3444379"/>
            <a:chOff x="0" y="0"/>
            <a:chExt cx="5735332" cy="4592506"/>
          </a:xfrm>
        </p:grpSpPr>
        <p:grpSp>
          <p:nvGrpSpPr>
            <p:cNvPr name="Group 19" id="19"/>
            <p:cNvGrpSpPr/>
            <p:nvPr/>
          </p:nvGrpSpPr>
          <p:grpSpPr>
            <a:xfrm rot="0">
              <a:off x="0" y="3984614"/>
              <a:ext cx="2475827" cy="445614"/>
              <a:chOff x="0" y="0"/>
              <a:chExt cx="1266403" cy="227935"/>
            </a:xfrm>
          </p:grpSpPr>
          <p:sp>
            <p:nvSpPr>
              <p:cNvPr name="Freeform 20" id="20"/>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1" id="21"/>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0">
              <a:off x="687139" y="4157628"/>
              <a:ext cx="5048193" cy="434877"/>
              <a:chOff x="0" y="0"/>
              <a:chExt cx="2582188" cy="222443"/>
            </a:xfrm>
          </p:grpSpPr>
          <p:sp>
            <p:nvSpPr>
              <p:cNvPr name="Freeform 23" id="23"/>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4" id="24"/>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5" id="25"/>
            <p:cNvGrpSpPr/>
            <p:nvPr/>
          </p:nvGrpSpPr>
          <p:grpSpPr>
            <a:xfrm rot="5400000">
              <a:off x="-1920094" y="2192145"/>
              <a:ext cx="4592506" cy="208217"/>
              <a:chOff x="0" y="0"/>
              <a:chExt cx="2349100" cy="106504"/>
            </a:xfrm>
          </p:grpSpPr>
          <p:sp>
            <p:nvSpPr>
              <p:cNvPr name="Freeform 26" id="26"/>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7" id="27"/>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8" id="28"/>
          <p:cNvGrpSpPr/>
          <p:nvPr/>
        </p:nvGrpSpPr>
        <p:grpSpPr>
          <a:xfrm rot="0">
            <a:off x="601296" y="635843"/>
            <a:ext cx="3085813" cy="683656"/>
            <a:chOff x="0" y="0"/>
            <a:chExt cx="4114417" cy="911541"/>
          </a:xfrm>
        </p:grpSpPr>
        <p:sp>
          <p:nvSpPr>
            <p:cNvPr name="TextBox 29" id="29"/>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30" id="30"/>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361357" y="0"/>
            <a:ext cx="19147172" cy="522263"/>
            <a:chOff x="0" y="0"/>
            <a:chExt cx="6526076" cy="178007"/>
          </a:xfrm>
        </p:grpSpPr>
        <p:sp>
          <p:nvSpPr>
            <p:cNvPr name="Freeform 4" id="4"/>
            <p:cNvSpPr/>
            <p:nvPr/>
          </p:nvSpPr>
          <p:spPr>
            <a:xfrm flipH="false" flipV="false" rot="0">
              <a:off x="0" y="0"/>
              <a:ext cx="6526075" cy="178007"/>
            </a:xfrm>
            <a:custGeom>
              <a:avLst/>
              <a:gdLst/>
              <a:ahLst/>
              <a:cxnLst/>
              <a:rect r="r" b="b" t="t" l="l"/>
              <a:pathLst>
                <a:path h="178007" w="6526075">
                  <a:moveTo>
                    <a:pt x="0" y="0"/>
                  </a:moveTo>
                  <a:lnTo>
                    <a:pt x="6526075" y="0"/>
                  </a:lnTo>
                  <a:lnTo>
                    <a:pt x="6526075" y="178007"/>
                  </a:lnTo>
                  <a:lnTo>
                    <a:pt x="0" y="178007"/>
                  </a:lnTo>
                  <a:close/>
                </a:path>
              </a:pathLst>
            </a:custGeom>
            <a:solidFill>
              <a:srgbClr val="FFFFFF"/>
            </a:solidFill>
          </p:spPr>
        </p:sp>
        <p:sp>
          <p:nvSpPr>
            <p:cNvPr name="TextBox 5" id="5"/>
            <p:cNvSpPr txBox="true"/>
            <p:nvPr/>
          </p:nvSpPr>
          <p:spPr>
            <a:xfrm>
              <a:off x="0" y="-28575"/>
              <a:ext cx="6526076" cy="206582"/>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16442424" y="-45541"/>
            <a:ext cx="2195187" cy="1588581"/>
            <a:chOff x="0" y="0"/>
            <a:chExt cx="748202" cy="541448"/>
          </a:xfrm>
        </p:grpSpPr>
        <p:sp>
          <p:nvSpPr>
            <p:cNvPr name="Freeform 7" id="7"/>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8" id="8"/>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0" y="6842621"/>
            <a:ext cx="6021037" cy="3444379"/>
            <a:chOff x="0" y="0"/>
            <a:chExt cx="8028049" cy="4592506"/>
          </a:xfrm>
        </p:grpSpPr>
        <p:grpSp>
          <p:nvGrpSpPr>
            <p:cNvPr name="Group 10" id="10"/>
            <p:cNvGrpSpPr/>
            <p:nvPr/>
          </p:nvGrpSpPr>
          <p:grpSpPr>
            <a:xfrm rot="0">
              <a:off x="0" y="3984614"/>
              <a:ext cx="3465546" cy="445614"/>
              <a:chOff x="0" y="0"/>
              <a:chExt cx="1772652" cy="227935"/>
            </a:xfrm>
          </p:grpSpPr>
          <p:sp>
            <p:nvSpPr>
              <p:cNvPr name="Freeform 11" id="11"/>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12" id="12"/>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0">
              <a:off x="961825" y="4157628"/>
              <a:ext cx="7066225" cy="434877"/>
              <a:chOff x="0" y="0"/>
              <a:chExt cx="3614425" cy="222443"/>
            </a:xfrm>
          </p:grpSpPr>
          <p:sp>
            <p:nvSpPr>
              <p:cNvPr name="Freeform 14" id="14"/>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5" id="15"/>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6" id="16"/>
            <p:cNvGrpSpPr/>
            <p:nvPr/>
          </p:nvGrpSpPr>
          <p:grpSpPr>
            <a:xfrm rot="5400000">
              <a:off x="-1769723" y="2150527"/>
              <a:ext cx="4592506" cy="291452"/>
              <a:chOff x="0" y="0"/>
              <a:chExt cx="2349100" cy="149080"/>
            </a:xfrm>
          </p:grpSpPr>
          <p:sp>
            <p:nvSpPr>
              <p:cNvPr name="Freeform 17" id="17"/>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8" id="18"/>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9" id="19"/>
          <p:cNvGrpSpPr/>
          <p:nvPr/>
        </p:nvGrpSpPr>
        <p:grpSpPr>
          <a:xfrm rot="0">
            <a:off x="8814324" y="9892397"/>
            <a:ext cx="9473676" cy="126406"/>
            <a:chOff x="0" y="0"/>
            <a:chExt cx="3228985" cy="43084"/>
          </a:xfrm>
        </p:grpSpPr>
        <p:sp>
          <p:nvSpPr>
            <p:cNvPr name="Freeform 20" id="2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21" id="2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22" id="2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3" id="2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4" id="24"/>
          <p:cNvGrpSpPr/>
          <p:nvPr/>
        </p:nvGrpSpPr>
        <p:grpSpPr>
          <a:xfrm rot="0">
            <a:off x="601296" y="8977148"/>
            <a:ext cx="3301113" cy="683656"/>
            <a:chOff x="0" y="0"/>
            <a:chExt cx="4401484" cy="911541"/>
          </a:xfrm>
        </p:grpSpPr>
        <p:sp>
          <p:nvSpPr>
            <p:cNvPr name="TextBox 25" id="25"/>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6" id="26"/>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7" id="27"/>
          <p:cNvSpPr txBox="true"/>
          <p:nvPr/>
        </p:nvSpPr>
        <p:spPr>
          <a:xfrm rot="0">
            <a:off x="3904918" y="398438"/>
            <a:ext cx="10614622" cy="2517752"/>
          </a:xfrm>
          <a:prstGeom prst="rect">
            <a:avLst/>
          </a:prstGeom>
        </p:spPr>
        <p:txBody>
          <a:bodyPr anchor="t" rtlCol="false" tIns="0" lIns="0" bIns="0" rIns="0">
            <a:spAutoFit/>
          </a:bodyPr>
          <a:lstStyle/>
          <a:p>
            <a:pPr algn="ctr">
              <a:lnSpc>
                <a:spcPts val="8786"/>
              </a:lnSpc>
            </a:pPr>
            <a:r>
              <a:rPr lang="en-US" b="true" sz="6275" i="true" spc="765">
                <a:solidFill>
                  <a:srgbClr val="000000"/>
                </a:solidFill>
                <a:latin typeface="Barlow Bold Italics"/>
                <a:ea typeface="Barlow Bold Italics"/>
                <a:cs typeface="Barlow Bold Italics"/>
                <a:sym typeface="Barlow Bold Italics"/>
              </a:rPr>
              <a:t>TEMPTATION OF MOSES</a:t>
            </a:r>
          </a:p>
          <a:p>
            <a:pPr algn="ctr">
              <a:lnSpc>
                <a:spcPts val="5566"/>
              </a:lnSpc>
            </a:pPr>
            <a:r>
              <a:rPr lang="en-US" sz="3975" i="true" spc="485">
                <a:solidFill>
                  <a:srgbClr val="737373"/>
                </a:solidFill>
                <a:latin typeface="Barlow Italics"/>
                <a:ea typeface="Barlow Italics"/>
                <a:cs typeface="Barlow Italics"/>
                <a:sym typeface="Barlow Italics"/>
              </a:rPr>
              <a:t>Example for leaders (2)</a:t>
            </a:r>
          </a:p>
          <a:p>
            <a:pPr algn="ctr">
              <a:lnSpc>
                <a:spcPts val="5566"/>
              </a:lnSpc>
            </a:pPr>
            <a:r>
              <a:rPr lang="en-US" sz="3975" i="true" spc="485">
                <a:solidFill>
                  <a:srgbClr val="737373"/>
                </a:solidFill>
                <a:latin typeface="Barlow Italics"/>
                <a:ea typeface="Barlow Italics"/>
                <a:cs typeface="Barlow Italics"/>
                <a:sym typeface="Barlow Italics"/>
              </a:rPr>
              <a:t>Numbers 20:7-13, NKJV</a:t>
            </a:r>
          </a:p>
        </p:txBody>
      </p:sp>
      <p:sp>
        <p:nvSpPr>
          <p:cNvPr name="TextBox 28" id="28"/>
          <p:cNvSpPr txBox="true"/>
          <p:nvPr/>
        </p:nvSpPr>
        <p:spPr>
          <a:xfrm rot="0">
            <a:off x="2251852" y="3396907"/>
            <a:ext cx="14127975" cy="3199130"/>
          </a:xfrm>
          <a:prstGeom prst="rect">
            <a:avLst/>
          </a:prstGeom>
        </p:spPr>
        <p:txBody>
          <a:bodyPr anchor="t" rtlCol="false" tIns="0" lIns="0" bIns="0" rIns="0">
            <a:spAutoFit/>
          </a:bodyPr>
          <a:lstStyle/>
          <a:p>
            <a:pPr algn="ctr">
              <a:lnSpc>
                <a:spcPts val="4270"/>
              </a:lnSpc>
            </a:pPr>
            <a:r>
              <a:rPr lang="en-US" sz="3050">
                <a:solidFill>
                  <a:srgbClr val="000000"/>
                </a:solidFill>
                <a:latin typeface="Arimo"/>
                <a:ea typeface="Arimo"/>
                <a:cs typeface="Arimo"/>
                <a:sym typeface="Arimo"/>
              </a:rPr>
              <a:t>And the LORD spake unto Moses, saying, </a:t>
            </a:r>
            <a:r>
              <a:rPr lang="en-US" b="true" sz="3050">
                <a:solidFill>
                  <a:srgbClr val="000000"/>
                </a:solidFill>
                <a:latin typeface="Arimo Bold"/>
                <a:ea typeface="Arimo Bold"/>
                <a:cs typeface="Arimo Bold"/>
                <a:sym typeface="Arimo Bold"/>
              </a:rPr>
              <a:t>Take the rod</a:t>
            </a:r>
            <a:r>
              <a:rPr lang="en-US" sz="3050">
                <a:solidFill>
                  <a:srgbClr val="000000"/>
                </a:solidFill>
                <a:latin typeface="Arimo"/>
                <a:ea typeface="Arimo"/>
                <a:cs typeface="Arimo"/>
                <a:sym typeface="Arimo"/>
              </a:rPr>
              <a:t>, and gather the congregation together, thou and Aaron thy brother, and </a:t>
            </a:r>
            <a:r>
              <a:rPr lang="en-US" b="true" sz="3050">
                <a:solidFill>
                  <a:srgbClr val="000000"/>
                </a:solidFill>
                <a:latin typeface="Arimo Bold"/>
                <a:ea typeface="Arimo Bold"/>
                <a:cs typeface="Arimo Bold"/>
                <a:sym typeface="Arimo Bold"/>
              </a:rPr>
              <a:t>speak ye unto the rock</a:t>
            </a:r>
            <a:r>
              <a:rPr lang="en-US" sz="3050">
                <a:solidFill>
                  <a:srgbClr val="000000"/>
                </a:solidFill>
                <a:latin typeface="Arimo"/>
                <a:ea typeface="Arimo"/>
                <a:cs typeface="Arimo"/>
                <a:sym typeface="Arimo"/>
              </a:rPr>
              <a:t> in their sight, that the rock may yield the water thereof. So you shall draw water for them out of the rock, that the congregation and their animals may drink. Moses took the rod from before the LORD, as He had commanded him; and Moses and Aaron gathered the people before the rock. </a:t>
            </a:r>
          </a:p>
        </p:txBody>
      </p:sp>
      <p:sp>
        <p:nvSpPr>
          <p:cNvPr name="Freeform 29" id="29"/>
          <p:cNvSpPr/>
          <p:nvPr/>
        </p:nvSpPr>
        <p:spPr>
          <a:xfrm flipH="false" flipV="false" rot="0">
            <a:off x="16442424" y="8661290"/>
            <a:ext cx="1254271" cy="999513"/>
          </a:xfrm>
          <a:custGeom>
            <a:avLst/>
            <a:gdLst/>
            <a:ahLst/>
            <a:cxnLst/>
            <a:rect r="r" b="b" t="t" l="l"/>
            <a:pathLst>
              <a:path h="999513" w="1254271">
                <a:moveTo>
                  <a:pt x="0" y="0"/>
                </a:moveTo>
                <a:lnTo>
                  <a:pt x="1254270" y="0"/>
                </a:lnTo>
                <a:lnTo>
                  <a:pt x="1254270" y="999514"/>
                </a:lnTo>
                <a:lnTo>
                  <a:pt x="0" y="999514"/>
                </a:lnTo>
                <a:lnTo>
                  <a:pt x="0" y="0"/>
                </a:lnTo>
                <a:close/>
              </a:path>
            </a:pathLst>
          </a:custGeom>
          <a:blipFill>
            <a:blip r:embed="rId5"/>
            <a:stretch>
              <a:fillRect l="-23279" t="-98944" r="-106475" b="-89369"/>
            </a:stretch>
          </a:blipFill>
        </p:spPr>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6442424" y="-45541"/>
            <a:ext cx="2195187" cy="1588581"/>
            <a:chOff x="0" y="0"/>
            <a:chExt cx="748202" cy="541448"/>
          </a:xfrm>
        </p:grpSpPr>
        <p:sp>
          <p:nvSpPr>
            <p:cNvPr name="Freeform 4" id="4"/>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5" id="5"/>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5964382" y="8782257"/>
            <a:ext cx="7154141" cy="1662891"/>
            <a:chOff x="0" y="0"/>
            <a:chExt cx="2438400" cy="566776"/>
          </a:xfrm>
        </p:grpSpPr>
        <p:sp>
          <p:nvSpPr>
            <p:cNvPr name="Freeform 7" id="7"/>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8" id="8"/>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8814324" y="9892397"/>
            <a:ext cx="9473676" cy="126406"/>
            <a:chOff x="0" y="0"/>
            <a:chExt cx="3228985" cy="43084"/>
          </a:xfrm>
        </p:grpSpPr>
        <p:sp>
          <p:nvSpPr>
            <p:cNvPr name="Freeform 10" id="1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1" id="1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2" id="1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3" id="1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4" id="14"/>
          <p:cNvSpPr txBox="true"/>
          <p:nvPr/>
        </p:nvSpPr>
        <p:spPr>
          <a:xfrm rot="0">
            <a:off x="3179702" y="1111189"/>
            <a:ext cx="11928596" cy="1795994"/>
          </a:xfrm>
          <a:prstGeom prst="rect">
            <a:avLst/>
          </a:prstGeom>
        </p:spPr>
        <p:txBody>
          <a:bodyPr anchor="t" rtlCol="false" tIns="0" lIns="0" bIns="0" rIns="0">
            <a:spAutoFit/>
          </a:bodyPr>
          <a:lstStyle/>
          <a:p>
            <a:pPr algn="ctr">
              <a:lnSpc>
                <a:spcPts val="9648"/>
              </a:lnSpc>
            </a:pPr>
            <a:r>
              <a:rPr lang="en-US" b="true" sz="6891" i="true" spc="840">
                <a:solidFill>
                  <a:srgbClr val="000000"/>
                </a:solidFill>
                <a:latin typeface="Barlow Bold Italics"/>
                <a:ea typeface="Barlow Bold Italics"/>
                <a:cs typeface="Barlow Bold Italics"/>
                <a:sym typeface="Barlow Bold Italics"/>
              </a:rPr>
              <a:t>TEMPTATION OF MOSES</a:t>
            </a:r>
          </a:p>
          <a:p>
            <a:pPr algn="ctr" marL="0" indent="0" lvl="0">
              <a:lnSpc>
                <a:spcPts val="4468"/>
              </a:lnSpc>
              <a:spcBef>
                <a:spcPct val="0"/>
              </a:spcBef>
            </a:pPr>
            <a:r>
              <a:rPr lang="en-US" sz="3191" i="true" spc="389">
                <a:solidFill>
                  <a:srgbClr val="000000"/>
                </a:solidFill>
                <a:latin typeface="Barlow Italics"/>
                <a:ea typeface="Barlow Italics"/>
                <a:cs typeface="Barlow Italics"/>
                <a:sym typeface="Barlow Italics"/>
              </a:rPr>
              <a:t>Example for leaders (2) Numbers 20:7-13, NKJV</a:t>
            </a:r>
          </a:p>
        </p:txBody>
      </p:sp>
      <p:sp>
        <p:nvSpPr>
          <p:cNvPr name="TextBox 15" id="15"/>
          <p:cNvSpPr txBox="true"/>
          <p:nvPr/>
        </p:nvSpPr>
        <p:spPr>
          <a:xfrm rot="0">
            <a:off x="2724654" y="4832280"/>
            <a:ext cx="12838691" cy="2132330"/>
          </a:xfrm>
          <a:prstGeom prst="rect">
            <a:avLst/>
          </a:prstGeom>
        </p:spPr>
        <p:txBody>
          <a:bodyPr anchor="t" rtlCol="false" tIns="0" lIns="0" bIns="0" rIns="0">
            <a:spAutoFit/>
          </a:bodyPr>
          <a:lstStyle/>
          <a:p>
            <a:pPr algn="ctr">
              <a:lnSpc>
                <a:spcPts val="4270"/>
              </a:lnSpc>
            </a:pPr>
            <a:r>
              <a:rPr lang="en-US" sz="3050">
                <a:solidFill>
                  <a:srgbClr val="000000"/>
                </a:solidFill>
                <a:latin typeface="Arimo"/>
                <a:ea typeface="Arimo"/>
                <a:cs typeface="Arimo"/>
                <a:sym typeface="Arimo"/>
              </a:rPr>
              <a:t>And he said unto them, Hear now, </a:t>
            </a:r>
            <a:r>
              <a:rPr lang="en-US" sz="3050" b="true">
                <a:solidFill>
                  <a:srgbClr val="000000"/>
                </a:solidFill>
                <a:latin typeface="Arimo Bold"/>
                <a:ea typeface="Arimo Bold"/>
                <a:cs typeface="Arimo Bold"/>
                <a:sym typeface="Arimo Bold"/>
              </a:rPr>
              <a:t>ye rebels</a:t>
            </a:r>
            <a:r>
              <a:rPr lang="en-US" sz="3050">
                <a:solidFill>
                  <a:srgbClr val="000000"/>
                </a:solidFill>
                <a:latin typeface="Arimo"/>
                <a:ea typeface="Arimo"/>
                <a:cs typeface="Arimo"/>
                <a:sym typeface="Arimo"/>
              </a:rPr>
              <a:t>: shall we </a:t>
            </a:r>
            <a:r>
              <a:rPr lang="en-US" sz="3050" b="true">
                <a:solidFill>
                  <a:srgbClr val="000000"/>
                </a:solidFill>
                <a:latin typeface="Arimo Bold"/>
                <a:ea typeface="Arimo Bold"/>
                <a:cs typeface="Arimo Bold"/>
                <a:sym typeface="Arimo Bold"/>
              </a:rPr>
              <a:t>draw water out of this rock </a:t>
            </a:r>
            <a:r>
              <a:rPr lang="en-US" sz="3050">
                <a:solidFill>
                  <a:srgbClr val="000000"/>
                </a:solidFill>
                <a:latin typeface="Arimo"/>
                <a:ea typeface="Arimo"/>
                <a:cs typeface="Arimo"/>
                <a:sym typeface="Arimo"/>
              </a:rPr>
              <a:t>for you? And Moses lifted up his hand and </a:t>
            </a:r>
            <a:r>
              <a:rPr lang="en-US" sz="3050" b="true">
                <a:solidFill>
                  <a:srgbClr val="000000"/>
                </a:solidFill>
                <a:latin typeface="Arimo Bold"/>
                <a:ea typeface="Arimo Bold"/>
                <a:cs typeface="Arimo Bold"/>
                <a:sym typeface="Arimo Bold"/>
              </a:rPr>
              <a:t>struck the rock twice with his rod</a:t>
            </a:r>
            <a:r>
              <a:rPr lang="en-US" sz="3050">
                <a:solidFill>
                  <a:srgbClr val="000000"/>
                </a:solidFill>
                <a:latin typeface="Arimo"/>
                <a:ea typeface="Arimo"/>
                <a:cs typeface="Arimo"/>
                <a:sym typeface="Arimo"/>
              </a:rPr>
              <a:t>, and water gushed out abundantly, and the people and their cattle drank.</a:t>
            </a:r>
          </a:p>
        </p:txBody>
      </p:sp>
      <p:sp>
        <p:nvSpPr>
          <p:cNvPr name="Freeform 16" id="16"/>
          <p:cNvSpPr/>
          <p:nvPr/>
        </p:nvSpPr>
        <p:spPr>
          <a:xfrm flipH="false" flipV="false" rot="0">
            <a:off x="16693527" y="8644558"/>
            <a:ext cx="1216162" cy="969145"/>
          </a:xfrm>
          <a:custGeom>
            <a:avLst/>
            <a:gdLst/>
            <a:ahLst/>
            <a:cxnLst/>
            <a:rect r="r" b="b" t="t" l="l"/>
            <a:pathLst>
              <a:path h="969145" w="1216162">
                <a:moveTo>
                  <a:pt x="0" y="0"/>
                </a:moveTo>
                <a:lnTo>
                  <a:pt x="1216162" y="0"/>
                </a:lnTo>
                <a:lnTo>
                  <a:pt x="1216162" y="969145"/>
                </a:lnTo>
                <a:lnTo>
                  <a:pt x="0" y="969145"/>
                </a:lnTo>
                <a:lnTo>
                  <a:pt x="0" y="0"/>
                </a:lnTo>
                <a:close/>
              </a:path>
            </a:pathLst>
          </a:custGeom>
          <a:blipFill>
            <a:blip r:embed="rId5"/>
            <a:stretch>
              <a:fillRect l="-23279" t="-98944" r="-106475" b="-89369"/>
            </a:stretch>
          </a:blipFill>
        </p:spPr>
      </p:sp>
      <p:grpSp>
        <p:nvGrpSpPr>
          <p:cNvPr name="Group 17" id="17"/>
          <p:cNvGrpSpPr/>
          <p:nvPr/>
        </p:nvGrpSpPr>
        <p:grpSpPr>
          <a:xfrm rot="0">
            <a:off x="-361357" y="8225825"/>
            <a:ext cx="4403300" cy="1662891"/>
            <a:chOff x="0" y="0"/>
            <a:chExt cx="1500810" cy="566776"/>
          </a:xfrm>
        </p:grpSpPr>
        <p:sp>
          <p:nvSpPr>
            <p:cNvPr name="Freeform 18" id="18"/>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9" id="19"/>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20" id="20"/>
          <p:cNvGrpSpPr/>
          <p:nvPr/>
        </p:nvGrpSpPr>
        <p:grpSpPr>
          <a:xfrm rot="0">
            <a:off x="0" y="6842621"/>
            <a:ext cx="4301499" cy="3444379"/>
            <a:chOff x="0" y="0"/>
            <a:chExt cx="5735332" cy="4592506"/>
          </a:xfrm>
        </p:grpSpPr>
        <p:grpSp>
          <p:nvGrpSpPr>
            <p:cNvPr name="Group 21" id="21"/>
            <p:cNvGrpSpPr/>
            <p:nvPr/>
          </p:nvGrpSpPr>
          <p:grpSpPr>
            <a:xfrm rot="0">
              <a:off x="0" y="3984614"/>
              <a:ext cx="2475827" cy="445614"/>
              <a:chOff x="0" y="0"/>
              <a:chExt cx="1266403" cy="227935"/>
            </a:xfrm>
          </p:grpSpPr>
          <p:sp>
            <p:nvSpPr>
              <p:cNvPr name="Freeform 22" id="22"/>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3" id="23"/>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0">
              <a:off x="687139" y="4157628"/>
              <a:ext cx="5048193" cy="434877"/>
              <a:chOff x="0" y="0"/>
              <a:chExt cx="2582188" cy="222443"/>
            </a:xfrm>
          </p:grpSpPr>
          <p:sp>
            <p:nvSpPr>
              <p:cNvPr name="Freeform 25" id="25"/>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6" id="26"/>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7" id="27"/>
            <p:cNvGrpSpPr/>
            <p:nvPr/>
          </p:nvGrpSpPr>
          <p:grpSpPr>
            <a:xfrm rot="5400000">
              <a:off x="-1920094" y="2192145"/>
              <a:ext cx="4592506" cy="208217"/>
              <a:chOff x="0" y="0"/>
              <a:chExt cx="2349100" cy="106504"/>
            </a:xfrm>
          </p:grpSpPr>
          <p:sp>
            <p:nvSpPr>
              <p:cNvPr name="Freeform 28" id="28"/>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9" id="29"/>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30" id="30"/>
          <p:cNvGrpSpPr/>
          <p:nvPr/>
        </p:nvGrpSpPr>
        <p:grpSpPr>
          <a:xfrm rot="0">
            <a:off x="601296" y="8753057"/>
            <a:ext cx="3085813" cy="683656"/>
            <a:chOff x="0" y="0"/>
            <a:chExt cx="4114417" cy="911541"/>
          </a:xfrm>
        </p:grpSpPr>
        <p:sp>
          <p:nvSpPr>
            <p:cNvPr name="TextBox 31" id="31"/>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32" id="32"/>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8698419"/>
            <a:ext cx="1942007" cy="1588581"/>
            <a:chOff x="0" y="0"/>
            <a:chExt cx="661909" cy="541448"/>
          </a:xfrm>
        </p:grpSpPr>
        <p:sp>
          <p:nvSpPr>
            <p:cNvPr name="Freeform 4" id="4"/>
            <p:cNvSpPr/>
            <p:nvPr/>
          </p:nvSpPr>
          <p:spPr>
            <a:xfrm flipH="false" flipV="false" rot="0">
              <a:off x="0" y="0"/>
              <a:ext cx="661909" cy="541448"/>
            </a:xfrm>
            <a:custGeom>
              <a:avLst/>
              <a:gdLst/>
              <a:ahLst/>
              <a:cxnLst/>
              <a:rect r="r" b="b" t="t" l="l"/>
              <a:pathLst>
                <a:path h="541448" w="661909">
                  <a:moveTo>
                    <a:pt x="0" y="0"/>
                  </a:moveTo>
                  <a:lnTo>
                    <a:pt x="661909" y="0"/>
                  </a:lnTo>
                  <a:lnTo>
                    <a:pt x="661909" y="541448"/>
                  </a:lnTo>
                  <a:lnTo>
                    <a:pt x="0" y="541448"/>
                  </a:lnTo>
                  <a:close/>
                </a:path>
              </a:pathLst>
            </a:custGeom>
            <a:solidFill>
              <a:srgbClr val="FFFFFF"/>
            </a:solidFill>
          </p:spPr>
        </p:sp>
        <p:sp>
          <p:nvSpPr>
            <p:cNvPr name="TextBox 5" id="5"/>
            <p:cNvSpPr txBox="true"/>
            <p:nvPr/>
          </p:nvSpPr>
          <p:spPr>
            <a:xfrm>
              <a:off x="0" y="-28575"/>
              <a:ext cx="661909"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5400000">
            <a:off x="-523779" y="323336"/>
            <a:ext cx="4301499" cy="3444379"/>
            <a:chOff x="0" y="0"/>
            <a:chExt cx="5735332" cy="4592506"/>
          </a:xfrm>
        </p:grpSpPr>
        <p:grpSp>
          <p:nvGrpSpPr>
            <p:cNvPr name="Group 7" id="7"/>
            <p:cNvGrpSpPr/>
            <p:nvPr/>
          </p:nvGrpSpPr>
          <p:grpSpPr>
            <a:xfrm rot="0">
              <a:off x="0" y="3984614"/>
              <a:ext cx="2475827" cy="445614"/>
              <a:chOff x="0" y="0"/>
              <a:chExt cx="1266403" cy="227935"/>
            </a:xfrm>
          </p:grpSpPr>
          <p:sp>
            <p:nvSpPr>
              <p:cNvPr name="Freeform 8" id="8"/>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9" id="9"/>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687139" y="4157628"/>
              <a:ext cx="5048193" cy="434877"/>
              <a:chOff x="0" y="0"/>
              <a:chExt cx="2582188" cy="222443"/>
            </a:xfrm>
          </p:grpSpPr>
          <p:sp>
            <p:nvSpPr>
              <p:cNvPr name="Freeform 11" id="11"/>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2" id="12"/>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920094" y="2192145"/>
              <a:ext cx="4592506" cy="208217"/>
              <a:chOff x="0" y="0"/>
              <a:chExt cx="2349100" cy="106504"/>
            </a:xfrm>
          </p:grpSpPr>
          <p:sp>
            <p:nvSpPr>
              <p:cNvPr name="Freeform 14" id="14"/>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5" id="15"/>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9" id="1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0" id="20"/>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1" id="21"/>
          <p:cNvGrpSpPr/>
          <p:nvPr/>
        </p:nvGrpSpPr>
        <p:grpSpPr>
          <a:xfrm rot="0">
            <a:off x="368933" y="522263"/>
            <a:ext cx="3146147" cy="683656"/>
            <a:chOff x="0" y="0"/>
            <a:chExt cx="4194863" cy="911541"/>
          </a:xfrm>
        </p:grpSpPr>
        <p:sp>
          <p:nvSpPr>
            <p:cNvPr name="TextBox 22" id="22"/>
            <p:cNvSpPr txBox="true"/>
            <p:nvPr/>
          </p:nvSpPr>
          <p:spPr>
            <a:xfrm rot="0">
              <a:off x="0" y="171450"/>
              <a:ext cx="4194863"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3" id="23"/>
            <p:cNvSpPr txBox="true"/>
            <p:nvPr/>
          </p:nvSpPr>
          <p:spPr>
            <a:xfrm rot="0">
              <a:off x="49216" y="-337731"/>
              <a:ext cx="4096431"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4" id="24"/>
          <p:cNvSpPr txBox="true"/>
          <p:nvPr/>
        </p:nvSpPr>
        <p:spPr>
          <a:xfrm rot="0">
            <a:off x="6521957" y="730741"/>
            <a:ext cx="10497677" cy="2461961"/>
          </a:xfrm>
          <a:prstGeom prst="rect">
            <a:avLst/>
          </a:prstGeom>
        </p:spPr>
        <p:txBody>
          <a:bodyPr anchor="t" rtlCol="false" tIns="0" lIns="0" bIns="0" rIns="0">
            <a:spAutoFit/>
          </a:bodyPr>
          <a:lstStyle/>
          <a:p>
            <a:pPr algn="r">
              <a:lnSpc>
                <a:spcPts val="8921"/>
              </a:lnSpc>
            </a:pPr>
            <a:r>
              <a:rPr lang="en-US" b="true" sz="6372" i="true" spc="777">
                <a:solidFill>
                  <a:srgbClr val="000000"/>
                </a:solidFill>
                <a:latin typeface="Barlow Bold Italics"/>
                <a:ea typeface="Barlow Bold Italics"/>
                <a:cs typeface="Barlow Bold Italics"/>
                <a:sym typeface="Barlow Bold Italics"/>
              </a:rPr>
              <a:t>TEMPTATION OF MOSES</a:t>
            </a:r>
          </a:p>
          <a:p>
            <a:pPr algn="r">
              <a:lnSpc>
                <a:spcPts val="5281"/>
              </a:lnSpc>
            </a:pPr>
            <a:r>
              <a:rPr lang="en-US" sz="3772" i="true" spc="460">
                <a:solidFill>
                  <a:srgbClr val="000000"/>
                </a:solidFill>
                <a:latin typeface="Barlow Italics"/>
                <a:ea typeface="Barlow Italics"/>
                <a:cs typeface="Barlow Italics"/>
                <a:sym typeface="Barlow Italics"/>
              </a:rPr>
              <a:t>Example for leaders (2)</a:t>
            </a:r>
          </a:p>
          <a:p>
            <a:pPr algn="r" marL="0" indent="0" lvl="0">
              <a:lnSpc>
                <a:spcPts val="5281"/>
              </a:lnSpc>
              <a:spcBef>
                <a:spcPct val="0"/>
              </a:spcBef>
            </a:pPr>
            <a:r>
              <a:rPr lang="en-US" sz="3772" i="true" spc="460">
                <a:solidFill>
                  <a:srgbClr val="000000"/>
                </a:solidFill>
                <a:latin typeface="Barlow Italics"/>
                <a:ea typeface="Barlow Italics"/>
                <a:cs typeface="Barlow Italics"/>
                <a:sym typeface="Barlow Italics"/>
              </a:rPr>
              <a:t>Numbers 20:7-13, NKJV</a:t>
            </a:r>
          </a:p>
        </p:txBody>
      </p:sp>
      <p:sp>
        <p:nvSpPr>
          <p:cNvPr name="TextBox 25" id="25"/>
          <p:cNvSpPr txBox="true"/>
          <p:nvPr/>
        </p:nvSpPr>
        <p:spPr>
          <a:xfrm rot="0">
            <a:off x="2041268" y="4110550"/>
            <a:ext cx="14195722" cy="3487750"/>
          </a:xfrm>
          <a:prstGeom prst="rect">
            <a:avLst/>
          </a:prstGeom>
        </p:spPr>
        <p:txBody>
          <a:bodyPr anchor="t" rtlCol="false" tIns="0" lIns="0" bIns="0" rIns="0">
            <a:spAutoFit/>
          </a:bodyPr>
          <a:lstStyle/>
          <a:p>
            <a:pPr algn="just">
              <a:lnSpc>
                <a:spcPts val="4636"/>
              </a:lnSpc>
            </a:pPr>
            <a:r>
              <a:rPr lang="en-US" sz="3312" spc="33">
                <a:solidFill>
                  <a:srgbClr val="000000"/>
                </a:solidFill>
                <a:latin typeface="Arimo"/>
                <a:ea typeface="Arimo"/>
                <a:cs typeface="Arimo"/>
                <a:sym typeface="Arimo"/>
              </a:rPr>
              <a:t>And the LORD said unto Moses and Aaron, Because ye </a:t>
            </a:r>
            <a:r>
              <a:rPr lang="en-US" b="true" sz="3312" spc="33">
                <a:solidFill>
                  <a:srgbClr val="000000"/>
                </a:solidFill>
                <a:latin typeface="Arimo Bold"/>
                <a:ea typeface="Arimo Bold"/>
                <a:cs typeface="Arimo Bold"/>
                <a:sym typeface="Arimo Bold"/>
              </a:rPr>
              <a:t>believed me not, that ye should deal with me as holy in the sight of the children of Israel, therefore ye shall not bring this people into the land which I have given</a:t>
            </a:r>
            <a:r>
              <a:rPr lang="en-US" sz="3312" spc="33">
                <a:solidFill>
                  <a:srgbClr val="000000"/>
                </a:solidFill>
                <a:latin typeface="Arimo"/>
                <a:ea typeface="Arimo"/>
                <a:cs typeface="Arimo"/>
                <a:sym typeface="Arimo"/>
              </a:rPr>
              <a:t> them. Those were the waters of Meribah because the children of Israel contended with the LORD, and He manifested His holiness among them.</a:t>
            </a:r>
          </a:p>
        </p:txBody>
      </p:sp>
      <p:sp>
        <p:nvSpPr>
          <p:cNvPr name="Freeform 26" id="26"/>
          <p:cNvSpPr/>
          <p:nvPr/>
        </p:nvSpPr>
        <p:spPr>
          <a:xfrm flipH="false" flipV="false" rot="0">
            <a:off x="16679713" y="8796434"/>
            <a:ext cx="1159174" cy="923732"/>
          </a:xfrm>
          <a:custGeom>
            <a:avLst/>
            <a:gdLst/>
            <a:ahLst/>
            <a:cxnLst/>
            <a:rect r="r" b="b" t="t" l="l"/>
            <a:pathLst>
              <a:path h="923732" w="1159174">
                <a:moveTo>
                  <a:pt x="0" y="0"/>
                </a:moveTo>
                <a:lnTo>
                  <a:pt x="1159174" y="0"/>
                </a:lnTo>
                <a:lnTo>
                  <a:pt x="1159174" y="923732"/>
                </a:lnTo>
                <a:lnTo>
                  <a:pt x="0" y="923732"/>
                </a:lnTo>
                <a:lnTo>
                  <a:pt x="0" y="0"/>
                </a:lnTo>
                <a:close/>
              </a:path>
            </a:pathLst>
          </a:custGeom>
          <a:blipFill>
            <a:blip r:embed="rId5"/>
            <a:stretch>
              <a:fillRect l="-23279" t="-98944" r="-106475" b="-89369"/>
            </a:stretch>
          </a:blipFill>
        </p:spPr>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0" y="9040498"/>
            <a:ext cx="1626970" cy="1246502"/>
            <a:chOff x="0" y="0"/>
            <a:chExt cx="554533" cy="424855"/>
          </a:xfrm>
        </p:grpSpPr>
        <p:sp>
          <p:nvSpPr>
            <p:cNvPr name="Freeform 4" id="4"/>
            <p:cNvSpPr/>
            <p:nvPr/>
          </p:nvSpPr>
          <p:spPr>
            <a:xfrm flipH="false" flipV="false" rot="0">
              <a:off x="0" y="0"/>
              <a:ext cx="554533" cy="424855"/>
            </a:xfrm>
            <a:custGeom>
              <a:avLst/>
              <a:gdLst/>
              <a:ahLst/>
              <a:cxnLst/>
              <a:rect r="r" b="b" t="t" l="l"/>
              <a:pathLst>
                <a:path h="424855" w="554533">
                  <a:moveTo>
                    <a:pt x="0" y="0"/>
                  </a:moveTo>
                  <a:lnTo>
                    <a:pt x="554533" y="0"/>
                  </a:lnTo>
                  <a:lnTo>
                    <a:pt x="554533" y="424855"/>
                  </a:lnTo>
                  <a:lnTo>
                    <a:pt x="0" y="424855"/>
                  </a:lnTo>
                  <a:close/>
                </a:path>
              </a:pathLst>
            </a:custGeom>
            <a:solidFill>
              <a:srgbClr val="FFFFFF"/>
            </a:solidFill>
          </p:spPr>
        </p:sp>
        <p:sp>
          <p:nvSpPr>
            <p:cNvPr name="TextBox 5" id="5"/>
            <p:cNvSpPr txBox="true"/>
            <p:nvPr/>
          </p:nvSpPr>
          <p:spPr>
            <a:xfrm>
              <a:off x="0" y="-28575"/>
              <a:ext cx="554533" cy="453430"/>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8814324" y="9892397"/>
            <a:ext cx="9473676" cy="126406"/>
            <a:chOff x="0" y="0"/>
            <a:chExt cx="3228985" cy="43084"/>
          </a:xfrm>
        </p:grpSpPr>
        <p:sp>
          <p:nvSpPr>
            <p:cNvPr name="Freeform 7" id="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8" id="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9" id="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0" id="10"/>
          <p:cNvSpPr/>
          <p:nvPr/>
        </p:nvSpPr>
        <p:spPr>
          <a:xfrm flipH="false" flipV="false" rot="0">
            <a:off x="251103" y="889100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1" id="11"/>
          <p:cNvSpPr txBox="true"/>
          <p:nvPr/>
        </p:nvSpPr>
        <p:spPr>
          <a:xfrm rot="0">
            <a:off x="1658090" y="3354494"/>
            <a:ext cx="15601210" cy="4265930"/>
          </a:xfrm>
          <a:prstGeom prst="rect">
            <a:avLst/>
          </a:prstGeom>
        </p:spPr>
        <p:txBody>
          <a:bodyPr anchor="t" rtlCol="false" tIns="0" lIns="0" bIns="0" rIns="0">
            <a:spAutoFit/>
          </a:bodyPr>
          <a:lstStyle/>
          <a:p>
            <a:pPr algn="just">
              <a:lnSpc>
                <a:spcPts val="4270"/>
              </a:lnSpc>
            </a:pPr>
            <a:r>
              <a:rPr lang="en-US" sz="3050" b="true">
                <a:solidFill>
                  <a:srgbClr val="000000"/>
                </a:solidFill>
                <a:latin typeface="Arimo Bold"/>
                <a:ea typeface="Arimo Bold"/>
                <a:cs typeface="Arimo Bold"/>
                <a:sym typeface="Arimo Bold"/>
              </a:rPr>
              <a:t>The temptation of wrath</a:t>
            </a:r>
          </a:p>
          <a:p>
            <a:pPr algn="just">
              <a:lnSpc>
                <a:spcPts val="4270"/>
              </a:lnSpc>
            </a:pPr>
          </a:p>
          <a:p>
            <a:pPr algn="just" marL="658496" indent="-329248" lvl="1">
              <a:lnSpc>
                <a:spcPts val="4270"/>
              </a:lnSpc>
              <a:buFont typeface="Arial"/>
              <a:buChar char="•"/>
            </a:pPr>
            <a:r>
              <a:rPr lang="en-US" b="true" sz="3050">
                <a:solidFill>
                  <a:srgbClr val="EB1024"/>
                </a:solidFill>
                <a:latin typeface="Arimo Bold"/>
                <a:ea typeface="Arimo Bold"/>
                <a:cs typeface="Arimo Bold"/>
                <a:sym typeface="Arimo Bold"/>
              </a:rPr>
              <a:t>Killed</a:t>
            </a:r>
            <a:r>
              <a:rPr lang="en-US" sz="3050">
                <a:solidFill>
                  <a:srgbClr val="000000"/>
                </a:solidFill>
                <a:latin typeface="Arimo"/>
                <a:ea typeface="Arimo"/>
                <a:cs typeface="Arimo"/>
                <a:sym typeface="Arimo"/>
              </a:rPr>
              <a:t> an Egyptian (Exodus 2:11-14)</a:t>
            </a:r>
          </a:p>
          <a:p>
            <a:pPr algn="just" marL="658496" indent="-329248" lvl="1">
              <a:lnSpc>
                <a:spcPts val="4270"/>
              </a:lnSpc>
              <a:buFont typeface="Arial"/>
              <a:buChar char="•"/>
            </a:pPr>
            <a:r>
              <a:rPr lang="en-US" sz="3050">
                <a:solidFill>
                  <a:srgbClr val="000000"/>
                </a:solidFill>
                <a:latin typeface="Arimo"/>
                <a:ea typeface="Arimo"/>
                <a:cs typeface="Arimo"/>
                <a:sym typeface="Arimo"/>
              </a:rPr>
              <a:t>He got </a:t>
            </a:r>
            <a:r>
              <a:rPr lang="en-US" b="true" sz="3050">
                <a:solidFill>
                  <a:srgbClr val="EB1024"/>
                </a:solidFill>
                <a:latin typeface="Arimo Bold"/>
                <a:ea typeface="Arimo Bold"/>
                <a:cs typeface="Arimo Bold"/>
                <a:sym typeface="Arimo Bold"/>
              </a:rPr>
              <a:t>out of control and broke the tablets of the law </a:t>
            </a:r>
            <a:r>
              <a:rPr lang="en-US" sz="3050">
                <a:solidFill>
                  <a:srgbClr val="000000"/>
                </a:solidFill>
                <a:latin typeface="Arimo"/>
                <a:ea typeface="Arimo"/>
                <a:cs typeface="Arimo"/>
                <a:sym typeface="Arimo"/>
              </a:rPr>
              <a:t>when he saw the people in the midst of laolatry (Exodus 32:15-20)</a:t>
            </a:r>
          </a:p>
          <a:p>
            <a:pPr algn="just" marL="658496" indent="-329248" lvl="1">
              <a:lnSpc>
                <a:spcPts val="4270"/>
              </a:lnSpc>
              <a:buFont typeface="Arial"/>
              <a:buChar char="•"/>
            </a:pPr>
            <a:r>
              <a:rPr lang="en-US" sz="3050">
                <a:solidFill>
                  <a:srgbClr val="000000"/>
                </a:solidFill>
                <a:latin typeface="Arimo"/>
                <a:ea typeface="Arimo"/>
                <a:cs typeface="Arimo"/>
                <a:sym typeface="Arimo"/>
              </a:rPr>
              <a:t>Angrily, </a:t>
            </a:r>
            <a:r>
              <a:rPr lang="en-US" b="true" sz="3050">
                <a:solidFill>
                  <a:srgbClr val="EB1024"/>
                </a:solidFill>
                <a:latin typeface="Arimo Bold"/>
                <a:ea typeface="Arimo Bold"/>
                <a:cs typeface="Arimo Bold"/>
                <a:sym typeface="Arimo Bold"/>
              </a:rPr>
              <a:t>he strikes the rock instead of speaking to it</a:t>
            </a:r>
            <a:r>
              <a:rPr lang="en-US" sz="3050">
                <a:solidFill>
                  <a:srgbClr val="000000"/>
                </a:solidFill>
                <a:latin typeface="Arimo"/>
                <a:ea typeface="Arimo"/>
                <a:cs typeface="Arimo"/>
                <a:sym typeface="Arimo"/>
              </a:rPr>
              <a:t> (Numbers 20:7-13).</a:t>
            </a:r>
          </a:p>
          <a:p>
            <a:pPr algn="just" marL="658496" indent="-329248" lvl="1">
              <a:lnSpc>
                <a:spcPts val="4270"/>
              </a:lnSpc>
              <a:buFont typeface="Arial"/>
              <a:buChar char="•"/>
            </a:pPr>
            <a:r>
              <a:rPr lang="en-US" sz="3050">
                <a:solidFill>
                  <a:srgbClr val="000000"/>
                </a:solidFill>
                <a:latin typeface="Arimo"/>
                <a:ea typeface="Arimo"/>
                <a:cs typeface="Arimo"/>
                <a:sym typeface="Arimo"/>
              </a:rPr>
              <a:t>". . for they drank from a spiritual rock that followed them; and </a:t>
            </a:r>
            <a:r>
              <a:rPr lang="en-US" b="true" sz="3050">
                <a:solidFill>
                  <a:srgbClr val="EB1024"/>
                </a:solidFill>
                <a:latin typeface="Arimo Bold"/>
                <a:ea typeface="Arimo Bold"/>
                <a:cs typeface="Arimo Bold"/>
                <a:sym typeface="Arimo Bold"/>
              </a:rPr>
              <a:t>the rock was Christ" </a:t>
            </a:r>
            <a:r>
              <a:rPr lang="en-US" sz="3050">
                <a:solidFill>
                  <a:srgbClr val="000000"/>
                </a:solidFill>
                <a:latin typeface="Arimo"/>
                <a:ea typeface="Arimo"/>
                <a:cs typeface="Arimo"/>
                <a:sym typeface="Arimo"/>
              </a:rPr>
              <a:t>(2 Corinthians 10:4).</a:t>
            </a:r>
          </a:p>
        </p:txBody>
      </p:sp>
      <p:sp>
        <p:nvSpPr>
          <p:cNvPr name="TextBox 12" id="12"/>
          <p:cNvSpPr txBox="true"/>
          <p:nvPr/>
        </p:nvSpPr>
        <p:spPr>
          <a:xfrm rot="0">
            <a:off x="4265090" y="553522"/>
            <a:ext cx="12994210" cy="3411203"/>
          </a:xfrm>
          <a:prstGeom prst="rect">
            <a:avLst/>
          </a:prstGeom>
        </p:spPr>
        <p:txBody>
          <a:bodyPr anchor="t" rtlCol="false" tIns="0" lIns="0" bIns="0" rIns="0">
            <a:spAutoFit/>
          </a:bodyPr>
          <a:lstStyle/>
          <a:p>
            <a:pPr algn="r">
              <a:lnSpc>
                <a:spcPts val="8400"/>
              </a:lnSpc>
            </a:pPr>
            <a:r>
              <a:rPr lang="en-US" b="true" sz="6000" i="true" spc="732">
                <a:solidFill>
                  <a:srgbClr val="000000"/>
                </a:solidFill>
                <a:latin typeface="Barlow Bold Italics"/>
                <a:ea typeface="Barlow Bold Italics"/>
                <a:cs typeface="Barlow Bold Italics"/>
                <a:sym typeface="Barlow Bold Italics"/>
              </a:rPr>
              <a:t>TEMPTATION OF MOSES</a:t>
            </a:r>
          </a:p>
          <a:p>
            <a:pPr algn="r">
              <a:lnSpc>
                <a:spcPts val="6160"/>
              </a:lnSpc>
            </a:pPr>
            <a:r>
              <a:rPr lang="en-US" sz="4400" i="true" spc="536">
                <a:solidFill>
                  <a:srgbClr val="000000"/>
                </a:solidFill>
                <a:latin typeface="Barlow Italics"/>
                <a:ea typeface="Barlow Italics"/>
                <a:cs typeface="Barlow Italics"/>
                <a:sym typeface="Barlow Italics"/>
              </a:rPr>
              <a:t>Example for leaders (2)</a:t>
            </a:r>
          </a:p>
          <a:p>
            <a:pPr algn="r">
              <a:lnSpc>
                <a:spcPts val="6160"/>
              </a:lnSpc>
            </a:pPr>
            <a:r>
              <a:rPr lang="en-US" sz="4400" i="true" spc="536">
                <a:solidFill>
                  <a:srgbClr val="000000"/>
                </a:solidFill>
                <a:latin typeface="Barlow Italics"/>
                <a:ea typeface="Barlow Italics"/>
                <a:cs typeface="Barlow Italics"/>
                <a:sym typeface="Barlow Italics"/>
              </a:rPr>
              <a:t>Numbers 20:7-13, NKJV</a:t>
            </a:r>
          </a:p>
          <a:p>
            <a:pPr algn="r" marL="0" indent="0" lvl="0">
              <a:lnSpc>
                <a:spcPts val="6160"/>
              </a:lnSpc>
              <a:spcBef>
                <a:spcPct val="0"/>
              </a:spcBef>
            </a:pPr>
          </a:p>
        </p:txBody>
      </p:sp>
      <p:sp>
        <p:nvSpPr>
          <p:cNvPr name="Freeform 13" id="13"/>
          <p:cNvSpPr/>
          <p:nvPr/>
        </p:nvSpPr>
        <p:spPr>
          <a:xfrm flipH="false" flipV="false" rot="0">
            <a:off x="16707344" y="8796434"/>
            <a:ext cx="1159174" cy="923732"/>
          </a:xfrm>
          <a:custGeom>
            <a:avLst/>
            <a:gdLst/>
            <a:ahLst/>
            <a:cxnLst/>
            <a:rect r="r" b="b" t="t" l="l"/>
            <a:pathLst>
              <a:path h="923732" w="1159174">
                <a:moveTo>
                  <a:pt x="0" y="0"/>
                </a:moveTo>
                <a:lnTo>
                  <a:pt x="1159174" y="0"/>
                </a:lnTo>
                <a:lnTo>
                  <a:pt x="1159174" y="923732"/>
                </a:lnTo>
                <a:lnTo>
                  <a:pt x="0" y="923732"/>
                </a:lnTo>
                <a:lnTo>
                  <a:pt x="0" y="0"/>
                </a:lnTo>
                <a:close/>
              </a:path>
            </a:pathLst>
          </a:custGeom>
          <a:blipFill>
            <a:blip r:embed="rId5"/>
            <a:stretch>
              <a:fillRect l="-23279" t="-98944" r="-106475" b="-89369"/>
            </a:stretch>
          </a:blipFill>
        </p:spPr>
      </p:sp>
      <p:sp>
        <p:nvSpPr>
          <p:cNvPr name="TextBox 14" id="14"/>
          <p:cNvSpPr txBox="true"/>
          <p:nvPr/>
        </p:nvSpPr>
        <p:spPr>
          <a:xfrm rot="0">
            <a:off x="6515823" y="9197157"/>
            <a:ext cx="4597003" cy="523009"/>
          </a:xfrm>
          <a:prstGeom prst="rect">
            <a:avLst/>
          </a:prstGeom>
        </p:spPr>
        <p:txBody>
          <a:bodyPr anchor="t" rtlCol="false" tIns="0" lIns="0" bIns="0" rIns="0">
            <a:spAutoFit/>
          </a:bodyPr>
          <a:lstStyle/>
          <a:p>
            <a:pPr algn="ctr">
              <a:lnSpc>
                <a:spcPts val="2147"/>
              </a:lnSpc>
              <a:spcBef>
                <a:spcPct val="0"/>
              </a:spcBef>
            </a:pPr>
            <a:r>
              <a:rPr lang="en-US" b="true" sz="1534">
                <a:solidFill>
                  <a:srgbClr val="000000"/>
                </a:solidFill>
                <a:latin typeface="Open Sans Bold"/>
                <a:ea typeface="Open Sans Bold"/>
                <a:cs typeface="Open Sans Bold"/>
                <a:sym typeface="Open Sans Bold"/>
              </a:rPr>
              <a:t>Dr. Christian Sarmiento </a:t>
            </a:r>
          </a:p>
          <a:p>
            <a:pPr algn="ctr">
              <a:lnSpc>
                <a:spcPts val="2147"/>
              </a:lnSpc>
              <a:spcBef>
                <a:spcPct val="0"/>
              </a:spcBef>
            </a:pPr>
            <a:r>
              <a:rPr lang="en-US" b="true" sz="1534">
                <a:solidFill>
                  <a:srgbClr val="000000"/>
                </a:solidFill>
                <a:latin typeface="Open Sans Bold"/>
                <a:ea typeface="Open Sans Bold"/>
                <a:cs typeface="Open Sans Bold"/>
                <a:sym typeface="Open Sans Bold"/>
              </a:rPr>
              <a:t>General Superintendent, Mesoamerican Region</a:t>
            </a:r>
          </a:p>
        </p:txBody>
      </p:sp>
      <p:grpSp>
        <p:nvGrpSpPr>
          <p:cNvPr name="Group 15" id="15"/>
          <p:cNvGrpSpPr/>
          <p:nvPr/>
        </p:nvGrpSpPr>
        <p:grpSpPr>
          <a:xfrm rot="0">
            <a:off x="-361357" y="102694"/>
            <a:ext cx="4403300" cy="1662891"/>
            <a:chOff x="0" y="0"/>
            <a:chExt cx="1500810" cy="566776"/>
          </a:xfrm>
        </p:grpSpPr>
        <p:sp>
          <p:nvSpPr>
            <p:cNvPr name="Freeform 16" id="16"/>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7" id="17"/>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18" id="18"/>
          <p:cNvGrpSpPr/>
          <p:nvPr/>
        </p:nvGrpSpPr>
        <p:grpSpPr>
          <a:xfrm rot="0">
            <a:off x="0" y="-1280511"/>
            <a:ext cx="4301499" cy="3444379"/>
            <a:chOff x="0" y="0"/>
            <a:chExt cx="5735332" cy="4592506"/>
          </a:xfrm>
        </p:grpSpPr>
        <p:grpSp>
          <p:nvGrpSpPr>
            <p:cNvPr name="Group 19" id="19"/>
            <p:cNvGrpSpPr/>
            <p:nvPr/>
          </p:nvGrpSpPr>
          <p:grpSpPr>
            <a:xfrm rot="0">
              <a:off x="0" y="3984614"/>
              <a:ext cx="2475827" cy="445614"/>
              <a:chOff x="0" y="0"/>
              <a:chExt cx="1266403" cy="227935"/>
            </a:xfrm>
          </p:grpSpPr>
          <p:sp>
            <p:nvSpPr>
              <p:cNvPr name="Freeform 20" id="20"/>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1" id="21"/>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2" id="22"/>
            <p:cNvGrpSpPr/>
            <p:nvPr/>
          </p:nvGrpSpPr>
          <p:grpSpPr>
            <a:xfrm rot="0">
              <a:off x="687139" y="4157628"/>
              <a:ext cx="5048193" cy="434877"/>
              <a:chOff x="0" y="0"/>
              <a:chExt cx="2582188" cy="222443"/>
            </a:xfrm>
          </p:grpSpPr>
          <p:sp>
            <p:nvSpPr>
              <p:cNvPr name="Freeform 23" id="23"/>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4" id="24"/>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5" id="25"/>
            <p:cNvGrpSpPr/>
            <p:nvPr/>
          </p:nvGrpSpPr>
          <p:grpSpPr>
            <a:xfrm rot="5400000">
              <a:off x="-1920094" y="2192145"/>
              <a:ext cx="4592506" cy="208217"/>
              <a:chOff x="0" y="0"/>
              <a:chExt cx="2349100" cy="106504"/>
            </a:xfrm>
          </p:grpSpPr>
          <p:sp>
            <p:nvSpPr>
              <p:cNvPr name="Freeform 26" id="26"/>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7" id="27"/>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28" id="28"/>
          <p:cNvGrpSpPr/>
          <p:nvPr/>
        </p:nvGrpSpPr>
        <p:grpSpPr>
          <a:xfrm rot="0">
            <a:off x="601296" y="629926"/>
            <a:ext cx="3085813" cy="683656"/>
            <a:chOff x="0" y="0"/>
            <a:chExt cx="4114417" cy="911541"/>
          </a:xfrm>
        </p:grpSpPr>
        <p:sp>
          <p:nvSpPr>
            <p:cNvPr name="TextBox 29" id="29"/>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30" id="30"/>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6442424" y="-45541"/>
            <a:ext cx="2195187" cy="1588581"/>
            <a:chOff x="0" y="0"/>
            <a:chExt cx="748202" cy="541448"/>
          </a:xfrm>
        </p:grpSpPr>
        <p:sp>
          <p:nvSpPr>
            <p:cNvPr name="Freeform 4" id="4"/>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5" id="5"/>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0" y="6842621"/>
            <a:ext cx="6021037" cy="3444379"/>
            <a:chOff x="0" y="0"/>
            <a:chExt cx="8028049" cy="4592506"/>
          </a:xfrm>
        </p:grpSpPr>
        <p:grpSp>
          <p:nvGrpSpPr>
            <p:cNvPr name="Group 7" id="7"/>
            <p:cNvGrpSpPr/>
            <p:nvPr/>
          </p:nvGrpSpPr>
          <p:grpSpPr>
            <a:xfrm rot="0">
              <a:off x="0" y="3984614"/>
              <a:ext cx="3465546" cy="445614"/>
              <a:chOff x="0" y="0"/>
              <a:chExt cx="1772652" cy="227935"/>
            </a:xfrm>
          </p:grpSpPr>
          <p:sp>
            <p:nvSpPr>
              <p:cNvPr name="Freeform 8" id="8"/>
              <p:cNvSpPr/>
              <p:nvPr/>
            </p:nvSpPr>
            <p:spPr>
              <a:xfrm flipH="false" flipV="false" rot="0">
                <a:off x="0" y="0"/>
                <a:ext cx="1772652" cy="227935"/>
              </a:xfrm>
              <a:custGeom>
                <a:avLst/>
                <a:gdLst/>
                <a:ahLst/>
                <a:cxnLst/>
                <a:rect r="r" b="b" t="t" l="l"/>
                <a:pathLst>
                  <a:path h="227935" w="1772652">
                    <a:moveTo>
                      <a:pt x="0" y="0"/>
                    </a:moveTo>
                    <a:lnTo>
                      <a:pt x="1772652" y="0"/>
                    </a:lnTo>
                    <a:lnTo>
                      <a:pt x="1772652" y="227935"/>
                    </a:lnTo>
                    <a:lnTo>
                      <a:pt x="0" y="227935"/>
                    </a:lnTo>
                    <a:close/>
                  </a:path>
                </a:pathLst>
              </a:custGeom>
              <a:solidFill>
                <a:srgbClr val="FFFFFF"/>
              </a:solidFill>
            </p:spPr>
          </p:sp>
          <p:sp>
            <p:nvSpPr>
              <p:cNvPr name="TextBox 9" id="9"/>
              <p:cNvSpPr txBox="true"/>
              <p:nvPr/>
            </p:nvSpPr>
            <p:spPr>
              <a:xfrm>
                <a:off x="0" y="-28575"/>
                <a:ext cx="1772652" cy="256510"/>
              </a:xfrm>
              <a:prstGeom prst="rect">
                <a:avLst/>
              </a:prstGeom>
            </p:spPr>
            <p:txBody>
              <a:bodyPr anchor="ctr" rtlCol="false" tIns="51955" lIns="51955" bIns="51955" rIns="51955"/>
              <a:lstStyle/>
              <a:p>
                <a:pPr algn="ctr">
                  <a:lnSpc>
                    <a:spcPts val="2147"/>
                  </a:lnSpc>
                </a:pPr>
              </a:p>
            </p:txBody>
          </p:sp>
        </p:grpSp>
        <p:grpSp>
          <p:nvGrpSpPr>
            <p:cNvPr name="Group 10" id="10"/>
            <p:cNvGrpSpPr/>
            <p:nvPr/>
          </p:nvGrpSpPr>
          <p:grpSpPr>
            <a:xfrm rot="0">
              <a:off x="961825" y="4157628"/>
              <a:ext cx="7066225" cy="434877"/>
              <a:chOff x="0" y="0"/>
              <a:chExt cx="3614425" cy="222443"/>
            </a:xfrm>
          </p:grpSpPr>
          <p:sp>
            <p:nvSpPr>
              <p:cNvPr name="Freeform 11" id="11"/>
              <p:cNvSpPr/>
              <p:nvPr/>
            </p:nvSpPr>
            <p:spPr>
              <a:xfrm flipH="false" flipV="false" rot="0">
                <a:off x="0" y="0"/>
                <a:ext cx="3614426" cy="222443"/>
              </a:xfrm>
              <a:custGeom>
                <a:avLst/>
                <a:gdLst/>
                <a:ahLst/>
                <a:cxnLst/>
                <a:rect r="r" b="b" t="t" l="l"/>
                <a:pathLst>
                  <a:path h="222443" w="3614426">
                    <a:moveTo>
                      <a:pt x="0" y="0"/>
                    </a:moveTo>
                    <a:lnTo>
                      <a:pt x="3614426" y="0"/>
                    </a:lnTo>
                    <a:lnTo>
                      <a:pt x="3614426" y="222443"/>
                    </a:lnTo>
                    <a:lnTo>
                      <a:pt x="0" y="222443"/>
                    </a:lnTo>
                    <a:close/>
                  </a:path>
                </a:pathLst>
              </a:custGeom>
              <a:solidFill>
                <a:srgbClr val="FFFFFF"/>
              </a:solidFill>
            </p:spPr>
          </p:sp>
          <p:sp>
            <p:nvSpPr>
              <p:cNvPr name="TextBox 12" id="12"/>
              <p:cNvSpPr txBox="true"/>
              <p:nvPr/>
            </p:nvSpPr>
            <p:spPr>
              <a:xfrm>
                <a:off x="0" y="-28575"/>
                <a:ext cx="3614425" cy="251018"/>
              </a:xfrm>
              <a:prstGeom prst="rect">
                <a:avLst/>
              </a:prstGeom>
            </p:spPr>
            <p:txBody>
              <a:bodyPr anchor="ctr" rtlCol="false" tIns="51955" lIns="51955" bIns="51955" rIns="51955"/>
              <a:lstStyle/>
              <a:p>
                <a:pPr algn="ctr">
                  <a:lnSpc>
                    <a:spcPts val="2147"/>
                  </a:lnSpc>
                </a:pPr>
              </a:p>
            </p:txBody>
          </p:sp>
        </p:grpSp>
        <p:grpSp>
          <p:nvGrpSpPr>
            <p:cNvPr name="Group 13" id="13"/>
            <p:cNvGrpSpPr/>
            <p:nvPr/>
          </p:nvGrpSpPr>
          <p:grpSpPr>
            <a:xfrm rot="5400000">
              <a:off x="-1769723" y="2150527"/>
              <a:ext cx="4592506" cy="291452"/>
              <a:chOff x="0" y="0"/>
              <a:chExt cx="2349100" cy="149080"/>
            </a:xfrm>
          </p:grpSpPr>
          <p:sp>
            <p:nvSpPr>
              <p:cNvPr name="Freeform 14" id="14"/>
              <p:cNvSpPr/>
              <p:nvPr/>
            </p:nvSpPr>
            <p:spPr>
              <a:xfrm flipH="false" flipV="false" rot="0">
                <a:off x="0" y="0"/>
                <a:ext cx="2349100" cy="149080"/>
              </a:xfrm>
              <a:custGeom>
                <a:avLst/>
                <a:gdLst/>
                <a:ahLst/>
                <a:cxnLst/>
                <a:rect r="r" b="b" t="t" l="l"/>
                <a:pathLst>
                  <a:path h="149080" w="2349100">
                    <a:moveTo>
                      <a:pt x="0" y="0"/>
                    </a:moveTo>
                    <a:lnTo>
                      <a:pt x="2349100" y="0"/>
                    </a:lnTo>
                    <a:lnTo>
                      <a:pt x="2349100" y="149080"/>
                    </a:lnTo>
                    <a:lnTo>
                      <a:pt x="0" y="149080"/>
                    </a:lnTo>
                    <a:close/>
                  </a:path>
                </a:pathLst>
              </a:custGeom>
              <a:solidFill>
                <a:srgbClr val="545454"/>
              </a:solidFill>
            </p:spPr>
          </p:sp>
          <p:sp>
            <p:nvSpPr>
              <p:cNvPr name="TextBox 15" id="15"/>
              <p:cNvSpPr txBox="true"/>
              <p:nvPr/>
            </p:nvSpPr>
            <p:spPr>
              <a:xfrm>
                <a:off x="0" y="-28575"/>
                <a:ext cx="2349100" cy="177655"/>
              </a:xfrm>
              <a:prstGeom prst="rect">
                <a:avLst/>
              </a:prstGeom>
            </p:spPr>
            <p:txBody>
              <a:bodyPr anchor="ctr" rtlCol="false" tIns="51955" lIns="51955" bIns="51955" rIns="51955"/>
              <a:lstStyle/>
              <a:p>
                <a:pPr algn="ctr">
                  <a:lnSpc>
                    <a:spcPts val="2147"/>
                  </a:lnSpc>
                </a:pPr>
              </a:p>
            </p:txBody>
          </p:sp>
        </p:grpSp>
      </p:grpSp>
      <p:grpSp>
        <p:nvGrpSpPr>
          <p:cNvPr name="Group 16" id="16"/>
          <p:cNvGrpSpPr/>
          <p:nvPr/>
        </p:nvGrpSpPr>
        <p:grpSpPr>
          <a:xfrm rot="0">
            <a:off x="8814324" y="9892397"/>
            <a:ext cx="9473676" cy="126406"/>
            <a:chOff x="0" y="0"/>
            <a:chExt cx="3228985" cy="43084"/>
          </a:xfrm>
        </p:grpSpPr>
        <p:sp>
          <p:nvSpPr>
            <p:cNvPr name="Freeform 17" id="17"/>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8" id="18"/>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9" id="19"/>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20" id="20"/>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grpSp>
        <p:nvGrpSpPr>
          <p:cNvPr name="Group 21" id="21"/>
          <p:cNvGrpSpPr/>
          <p:nvPr/>
        </p:nvGrpSpPr>
        <p:grpSpPr>
          <a:xfrm rot="0">
            <a:off x="601296" y="8977148"/>
            <a:ext cx="3301113" cy="683656"/>
            <a:chOff x="0" y="0"/>
            <a:chExt cx="4401484" cy="911541"/>
          </a:xfrm>
        </p:grpSpPr>
        <p:sp>
          <p:nvSpPr>
            <p:cNvPr name="TextBox 22" id="22"/>
            <p:cNvSpPr txBox="true"/>
            <p:nvPr/>
          </p:nvSpPr>
          <p:spPr>
            <a:xfrm rot="0">
              <a:off x="0" y="171450"/>
              <a:ext cx="4401484"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23" id="23"/>
            <p:cNvSpPr txBox="true"/>
            <p:nvPr/>
          </p:nvSpPr>
          <p:spPr>
            <a:xfrm rot="0">
              <a:off x="51640" y="-337731"/>
              <a:ext cx="4298204"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
        <p:nvSpPr>
          <p:cNvPr name="TextBox 24" id="24"/>
          <p:cNvSpPr txBox="true"/>
          <p:nvPr/>
        </p:nvSpPr>
        <p:spPr>
          <a:xfrm rot="0">
            <a:off x="3841560" y="407988"/>
            <a:ext cx="10614622" cy="2165327"/>
          </a:xfrm>
          <a:prstGeom prst="rect">
            <a:avLst/>
          </a:prstGeom>
        </p:spPr>
        <p:txBody>
          <a:bodyPr anchor="t" rtlCol="false" tIns="0" lIns="0" bIns="0" rIns="0">
            <a:spAutoFit/>
          </a:bodyPr>
          <a:lstStyle/>
          <a:p>
            <a:pPr algn="ctr">
              <a:lnSpc>
                <a:spcPts val="7246"/>
              </a:lnSpc>
            </a:pPr>
            <a:r>
              <a:rPr lang="en-US" b="true" sz="5175" i="true" spc="631">
                <a:solidFill>
                  <a:srgbClr val="000000"/>
                </a:solidFill>
                <a:latin typeface="Barlow Bold Italics"/>
                <a:ea typeface="Barlow Bold Italics"/>
                <a:cs typeface="Barlow Bold Italics"/>
                <a:sym typeface="Barlow Bold Italics"/>
              </a:rPr>
              <a:t>TODAY'S TEMPTATION</a:t>
            </a:r>
          </a:p>
          <a:p>
            <a:pPr algn="ctr">
              <a:lnSpc>
                <a:spcPts val="5006"/>
              </a:lnSpc>
            </a:pPr>
            <a:r>
              <a:rPr lang="en-US" sz="3575" i="true" spc="436">
                <a:solidFill>
                  <a:srgbClr val="000000"/>
                </a:solidFill>
                <a:latin typeface="Barlow Italics"/>
                <a:ea typeface="Barlow Italics"/>
                <a:cs typeface="Barlow Italics"/>
                <a:sym typeface="Barlow Italics"/>
              </a:rPr>
              <a:t>Example for leaders (2)</a:t>
            </a:r>
          </a:p>
          <a:p>
            <a:pPr algn="ctr">
              <a:lnSpc>
                <a:spcPts val="5006"/>
              </a:lnSpc>
            </a:pPr>
            <a:r>
              <a:rPr lang="en-US" sz="3575" i="true" spc="436">
                <a:solidFill>
                  <a:srgbClr val="000000"/>
                </a:solidFill>
                <a:latin typeface="Barlow Italics"/>
                <a:ea typeface="Barlow Italics"/>
                <a:cs typeface="Barlow Italics"/>
                <a:sym typeface="Barlow Italics"/>
              </a:rPr>
              <a:t>Numbers 20:7-13, NKJV</a:t>
            </a:r>
          </a:p>
        </p:txBody>
      </p:sp>
      <p:sp>
        <p:nvSpPr>
          <p:cNvPr name="TextBox 25" id="25"/>
          <p:cNvSpPr txBox="true"/>
          <p:nvPr/>
        </p:nvSpPr>
        <p:spPr>
          <a:xfrm rot="0">
            <a:off x="1979058" y="3017451"/>
            <a:ext cx="15417962" cy="4537710"/>
          </a:xfrm>
          <a:prstGeom prst="rect">
            <a:avLst/>
          </a:prstGeom>
        </p:spPr>
        <p:txBody>
          <a:bodyPr anchor="t" rtlCol="false" tIns="0" lIns="0" bIns="0" rIns="0">
            <a:spAutoFit/>
          </a:bodyPr>
          <a:lstStyle/>
          <a:p>
            <a:pPr algn="ctr">
              <a:lnSpc>
                <a:spcPts val="3990"/>
              </a:lnSpc>
            </a:pPr>
            <a:r>
              <a:rPr lang="en-US" b="true" sz="2850" spc="-57">
                <a:solidFill>
                  <a:srgbClr val="000000"/>
                </a:solidFill>
                <a:latin typeface="Arimo Bold"/>
                <a:ea typeface="Arimo Bold"/>
                <a:cs typeface="Arimo Bold"/>
                <a:sym typeface="Arimo Bold"/>
              </a:rPr>
              <a:t>The temptation to confuse the means with the end</a:t>
            </a:r>
          </a:p>
          <a:p>
            <a:pPr algn="ctr">
              <a:lnSpc>
                <a:spcPts val="3990"/>
              </a:lnSpc>
            </a:pPr>
            <a:r>
              <a:rPr lang="en-US" b="true" sz="2850" spc="-57">
                <a:solidFill>
                  <a:srgbClr val="000000"/>
                </a:solidFill>
                <a:latin typeface="Arimo Bold"/>
                <a:ea typeface="Arimo Bold"/>
                <a:cs typeface="Arimo Bold"/>
                <a:sym typeface="Arimo Bold"/>
              </a:rPr>
              <a:t>Methodology vs. purpose</a:t>
            </a:r>
          </a:p>
          <a:p>
            <a:pPr algn="l" marL="615317" indent="-307658" lvl="1">
              <a:lnSpc>
                <a:spcPts val="3990"/>
              </a:lnSpc>
              <a:buFont typeface="Arial"/>
              <a:buChar char="•"/>
            </a:pPr>
            <a:r>
              <a:rPr lang="en-US" b="true" sz="2850" spc="-57">
                <a:solidFill>
                  <a:srgbClr val="000000"/>
                </a:solidFill>
                <a:latin typeface="Arimo Bold"/>
                <a:ea typeface="Arimo Bold"/>
                <a:cs typeface="Arimo Bold"/>
                <a:sym typeface="Arimo Bold"/>
              </a:rPr>
              <a:t>The rod that performs signs.</a:t>
            </a:r>
          </a:p>
          <a:p>
            <a:pPr algn="l" marL="615317" indent="-307658" lvl="1">
              <a:lnSpc>
                <a:spcPts val="3990"/>
              </a:lnSpc>
              <a:buFont typeface="Arial"/>
              <a:buChar char="•"/>
            </a:pPr>
            <a:r>
              <a:rPr lang="en-US" sz="2850" spc="-57">
                <a:solidFill>
                  <a:srgbClr val="000000"/>
                </a:solidFill>
                <a:latin typeface="Arimo"/>
                <a:ea typeface="Arimo"/>
                <a:cs typeface="Arimo"/>
                <a:sym typeface="Arimo"/>
              </a:rPr>
              <a:t>Confusing </a:t>
            </a:r>
            <a:r>
              <a:rPr lang="en-US" b="true" sz="2850" spc="-57">
                <a:solidFill>
                  <a:srgbClr val="000000"/>
                </a:solidFill>
                <a:latin typeface="Arimo Bold"/>
                <a:ea typeface="Arimo Bold"/>
                <a:cs typeface="Arimo Bold"/>
                <a:sym typeface="Arimo Bold"/>
              </a:rPr>
              <a:t>the means with GOD, who is the one who actually does the signs.</a:t>
            </a:r>
          </a:p>
          <a:p>
            <a:pPr algn="l">
              <a:lnSpc>
                <a:spcPts val="3990"/>
              </a:lnSpc>
            </a:pPr>
            <a:r>
              <a:rPr lang="en-US" sz="2850" spc="-57" b="true">
                <a:solidFill>
                  <a:srgbClr val="FF3131"/>
                </a:solidFill>
                <a:latin typeface="Arimo Bold"/>
                <a:ea typeface="Arimo Bold"/>
                <a:cs typeface="Arimo Bold"/>
                <a:sym typeface="Arimo Bold"/>
              </a:rPr>
              <a:t>"Shall we draw water out of this rock for you?</a:t>
            </a:r>
          </a:p>
          <a:p>
            <a:pPr algn="l" marL="615317" indent="-307658" lvl="1">
              <a:lnSpc>
                <a:spcPts val="3990"/>
              </a:lnSpc>
              <a:buFont typeface="Arial"/>
              <a:buChar char="•"/>
            </a:pPr>
            <a:r>
              <a:rPr lang="en-US" sz="2850" spc="-57">
                <a:solidFill>
                  <a:srgbClr val="000000"/>
                </a:solidFill>
                <a:latin typeface="Arimo"/>
                <a:ea typeface="Arimo"/>
                <a:cs typeface="Arimo"/>
                <a:sym typeface="Arimo"/>
              </a:rPr>
              <a:t>"BE ANGRY, </a:t>
            </a:r>
            <a:r>
              <a:rPr lang="en-US" b="true" sz="2850" spc="-57">
                <a:solidFill>
                  <a:srgbClr val="000000"/>
                </a:solidFill>
                <a:latin typeface="Arimo Bold"/>
                <a:ea typeface="Arimo Bold"/>
                <a:cs typeface="Arimo Bold"/>
                <a:sym typeface="Arimo Bold"/>
              </a:rPr>
              <a:t>BUT DO NOT SIN;</a:t>
            </a:r>
            <a:r>
              <a:rPr lang="en-US" sz="2850" spc="-57">
                <a:solidFill>
                  <a:srgbClr val="000000"/>
                </a:solidFill>
                <a:latin typeface="Arimo"/>
                <a:ea typeface="Arimo"/>
                <a:cs typeface="Arimo"/>
                <a:sym typeface="Arimo"/>
              </a:rPr>
              <a:t> let not the sun go down on your anger, nor give opportunity to the devil" (Ephesians 4:26-27, NKJV).</a:t>
            </a:r>
          </a:p>
          <a:p>
            <a:pPr algn="l" marL="615317" indent="-307658" lvl="1">
              <a:lnSpc>
                <a:spcPts val="3990"/>
              </a:lnSpc>
              <a:buFont typeface="Arial"/>
              <a:buChar char="•"/>
            </a:pPr>
            <a:r>
              <a:rPr lang="en-US" sz="2850" spc="-57">
                <a:solidFill>
                  <a:srgbClr val="000000"/>
                </a:solidFill>
                <a:latin typeface="Arimo"/>
                <a:ea typeface="Arimo"/>
                <a:cs typeface="Arimo"/>
                <a:sym typeface="Arimo"/>
              </a:rPr>
              <a:t>"</a:t>
            </a:r>
            <a:r>
              <a:rPr lang="en-US" b="true" sz="2850" spc="-57">
                <a:solidFill>
                  <a:srgbClr val="000000"/>
                </a:solidFill>
                <a:latin typeface="Arimo Bold"/>
                <a:ea typeface="Arimo Bold"/>
                <a:cs typeface="Arimo Bold"/>
                <a:sym typeface="Arimo Bold"/>
              </a:rPr>
              <a:t>Cease from anger and forsake wrath;</a:t>
            </a:r>
            <a:r>
              <a:rPr lang="en-US" sz="2850" spc="-57">
                <a:solidFill>
                  <a:srgbClr val="000000"/>
                </a:solidFill>
                <a:latin typeface="Arimo"/>
                <a:ea typeface="Arimo"/>
                <a:cs typeface="Arimo"/>
                <a:sym typeface="Arimo"/>
              </a:rPr>
              <a:t> do not fret, </a:t>
            </a:r>
            <a:r>
              <a:rPr lang="en-US" b="true" sz="2850" spc="-57">
                <a:solidFill>
                  <a:srgbClr val="FF3131"/>
                </a:solidFill>
                <a:latin typeface="Arimo Bold"/>
                <a:ea typeface="Arimo Bold"/>
                <a:cs typeface="Arimo Bold"/>
                <a:sym typeface="Arimo Bold"/>
              </a:rPr>
              <a:t>you would only do evil"</a:t>
            </a:r>
            <a:r>
              <a:rPr lang="en-US" sz="2850" spc="-57">
                <a:solidFill>
                  <a:srgbClr val="000000"/>
                </a:solidFill>
                <a:latin typeface="Arimo"/>
                <a:ea typeface="Arimo"/>
                <a:cs typeface="Arimo"/>
                <a:sym typeface="Arimo"/>
              </a:rPr>
              <a:t> (Psalms 37:8, NKJV).</a:t>
            </a:r>
          </a:p>
        </p:txBody>
      </p:sp>
      <p:sp>
        <p:nvSpPr>
          <p:cNvPr name="Freeform 26" id="26"/>
          <p:cNvSpPr/>
          <p:nvPr/>
        </p:nvSpPr>
        <p:spPr>
          <a:xfrm flipH="false" flipV="false" rot="0">
            <a:off x="16805955" y="8787287"/>
            <a:ext cx="1182130" cy="942025"/>
          </a:xfrm>
          <a:custGeom>
            <a:avLst/>
            <a:gdLst/>
            <a:ahLst/>
            <a:cxnLst/>
            <a:rect r="r" b="b" t="t" l="l"/>
            <a:pathLst>
              <a:path h="942025" w="1182130">
                <a:moveTo>
                  <a:pt x="0" y="0"/>
                </a:moveTo>
                <a:lnTo>
                  <a:pt x="1182131" y="0"/>
                </a:lnTo>
                <a:lnTo>
                  <a:pt x="1182131" y="942026"/>
                </a:lnTo>
                <a:lnTo>
                  <a:pt x="0" y="942026"/>
                </a:lnTo>
                <a:lnTo>
                  <a:pt x="0" y="0"/>
                </a:lnTo>
                <a:close/>
              </a:path>
            </a:pathLst>
          </a:custGeom>
          <a:blipFill>
            <a:blip r:embed="rId5"/>
            <a:stretch>
              <a:fillRect l="-23279" t="-98944" r="-106475" b="-89369"/>
            </a:stretch>
          </a:blipFill>
        </p:spPr>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grpSp>
        <p:nvGrpSpPr>
          <p:cNvPr name="Group 3" id="3"/>
          <p:cNvGrpSpPr/>
          <p:nvPr/>
        </p:nvGrpSpPr>
        <p:grpSpPr>
          <a:xfrm rot="0">
            <a:off x="16442424" y="-45541"/>
            <a:ext cx="2195187" cy="1588581"/>
            <a:chOff x="0" y="0"/>
            <a:chExt cx="748202" cy="541448"/>
          </a:xfrm>
        </p:grpSpPr>
        <p:sp>
          <p:nvSpPr>
            <p:cNvPr name="Freeform 4" id="4"/>
            <p:cNvSpPr/>
            <p:nvPr/>
          </p:nvSpPr>
          <p:spPr>
            <a:xfrm flipH="false" flipV="false" rot="0">
              <a:off x="0" y="0"/>
              <a:ext cx="748202" cy="541448"/>
            </a:xfrm>
            <a:custGeom>
              <a:avLst/>
              <a:gdLst/>
              <a:ahLst/>
              <a:cxnLst/>
              <a:rect r="r" b="b" t="t" l="l"/>
              <a:pathLst>
                <a:path h="541448" w="748202">
                  <a:moveTo>
                    <a:pt x="0" y="0"/>
                  </a:moveTo>
                  <a:lnTo>
                    <a:pt x="748202" y="0"/>
                  </a:lnTo>
                  <a:lnTo>
                    <a:pt x="748202" y="541448"/>
                  </a:lnTo>
                  <a:lnTo>
                    <a:pt x="0" y="541448"/>
                  </a:lnTo>
                  <a:close/>
                </a:path>
              </a:pathLst>
            </a:custGeom>
            <a:solidFill>
              <a:srgbClr val="FFFFFF"/>
            </a:solidFill>
          </p:spPr>
        </p:sp>
        <p:sp>
          <p:nvSpPr>
            <p:cNvPr name="TextBox 5" id="5"/>
            <p:cNvSpPr txBox="true"/>
            <p:nvPr/>
          </p:nvSpPr>
          <p:spPr>
            <a:xfrm>
              <a:off x="0" y="-28575"/>
              <a:ext cx="748202" cy="570023"/>
            </a:xfrm>
            <a:prstGeom prst="rect">
              <a:avLst/>
            </a:prstGeom>
          </p:spPr>
          <p:txBody>
            <a:bodyPr anchor="ctr" rtlCol="false" tIns="51955" lIns="51955" bIns="51955" rIns="51955"/>
            <a:lstStyle/>
            <a:p>
              <a:pPr algn="ctr">
                <a:lnSpc>
                  <a:spcPts val="2147"/>
                </a:lnSpc>
              </a:pPr>
            </a:p>
          </p:txBody>
        </p:sp>
      </p:grpSp>
      <p:grpSp>
        <p:nvGrpSpPr>
          <p:cNvPr name="Group 6" id="6"/>
          <p:cNvGrpSpPr/>
          <p:nvPr/>
        </p:nvGrpSpPr>
        <p:grpSpPr>
          <a:xfrm rot="0">
            <a:off x="5964382" y="8782257"/>
            <a:ext cx="7154141" cy="1662891"/>
            <a:chOff x="0" y="0"/>
            <a:chExt cx="2438400" cy="566776"/>
          </a:xfrm>
        </p:grpSpPr>
        <p:sp>
          <p:nvSpPr>
            <p:cNvPr name="Freeform 7" id="7"/>
            <p:cNvSpPr/>
            <p:nvPr/>
          </p:nvSpPr>
          <p:spPr>
            <a:xfrm flipH="false" flipV="false" rot="0">
              <a:off x="0" y="0"/>
              <a:ext cx="2438400" cy="566776"/>
            </a:xfrm>
            <a:custGeom>
              <a:avLst/>
              <a:gdLst/>
              <a:ahLst/>
              <a:cxnLst/>
              <a:rect r="r" b="b" t="t" l="l"/>
              <a:pathLst>
                <a:path h="566776" w="2438400">
                  <a:moveTo>
                    <a:pt x="0" y="0"/>
                  </a:moveTo>
                  <a:lnTo>
                    <a:pt x="2438400" y="0"/>
                  </a:lnTo>
                  <a:lnTo>
                    <a:pt x="2438400" y="566776"/>
                  </a:lnTo>
                  <a:lnTo>
                    <a:pt x="0" y="566776"/>
                  </a:lnTo>
                  <a:close/>
                </a:path>
              </a:pathLst>
            </a:custGeom>
            <a:solidFill>
              <a:srgbClr val="FCF9DA">
                <a:alpha val="80784"/>
              </a:srgbClr>
            </a:solidFill>
          </p:spPr>
        </p:sp>
        <p:sp>
          <p:nvSpPr>
            <p:cNvPr name="TextBox 8" id="8"/>
            <p:cNvSpPr txBox="true"/>
            <p:nvPr/>
          </p:nvSpPr>
          <p:spPr>
            <a:xfrm>
              <a:off x="0" y="-28575"/>
              <a:ext cx="2438400" cy="595351"/>
            </a:xfrm>
            <a:prstGeom prst="rect">
              <a:avLst/>
            </a:prstGeom>
          </p:spPr>
          <p:txBody>
            <a:bodyPr anchor="ctr" rtlCol="false" tIns="51955" lIns="51955" bIns="51955" rIns="51955"/>
            <a:lstStyle/>
            <a:p>
              <a:pPr algn="ctr">
                <a:lnSpc>
                  <a:spcPts val="2147"/>
                </a:lnSpc>
              </a:pPr>
            </a:p>
          </p:txBody>
        </p:sp>
      </p:grpSp>
      <p:grpSp>
        <p:nvGrpSpPr>
          <p:cNvPr name="Group 9" id="9"/>
          <p:cNvGrpSpPr/>
          <p:nvPr/>
        </p:nvGrpSpPr>
        <p:grpSpPr>
          <a:xfrm rot="0">
            <a:off x="8814324" y="9892397"/>
            <a:ext cx="9473676" cy="126406"/>
            <a:chOff x="0" y="0"/>
            <a:chExt cx="3228985" cy="43084"/>
          </a:xfrm>
        </p:grpSpPr>
        <p:sp>
          <p:nvSpPr>
            <p:cNvPr name="Freeform 10" id="10"/>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1" id="11"/>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TextBox 12" id="12"/>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sp>
        <p:nvSpPr>
          <p:cNvPr name="Freeform 13" id="13"/>
          <p:cNvSpPr/>
          <p:nvPr/>
        </p:nvSpPr>
        <p:spPr>
          <a:xfrm flipH="false" flipV="false" rot="0">
            <a:off x="16693527" y="147040"/>
            <a:ext cx="1406987" cy="1251929"/>
          </a:xfrm>
          <a:custGeom>
            <a:avLst/>
            <a:gdLst/>
            <a:ahLst/>
            <a:cxnLst/>
            <a:rect r="r" b="b" t="t" l="l"/>
            <a:pathLst>
              <a:path h="1251929" w="1406987">
                <a:moveTo>
                  <a:pt x="0" y="0"/>
                </a:moveTo>
                <a:lnTo>
                  <a:pt x="1406987" y="0"/>
                </a:lnTo>
                <a:lnTo>
                  <a:pt x="1406987" y="1251929"/>
                </a:lnTo>
                <a:lnTo>
                  <a:pt x="0" y="1251929"/>
                </a:lnTo>
                <a:lnTo>
                  <a:pt x="0" y="0"/>
                </a:lnTo>
                <a:close/>
              </a:path>
            </a:pathLst>
          </a:custGeom>
          <a:blipFill>
            <a:blip r:embed="rId4"/>
            <a:stretch>
              <a:fillRect l="0" t="-8077" r="0" b="-4307"/>
            </a:stretch>
          </a:blipFill>
        </p:spPr>
      </p:sp>
      <p:sp>
        <p:nvSpPr>
          <p:cNvPr name="TextBox 14" id="14"/>
          <p:cNvSpPr txBox="true"/>
          <p:nvPr/>
        </p:nvSpPr>
        <p:spPr>
          <a:xfrm rot="0">
            <a:off x="3698042" y="895350"/>
            <a:ext cx="11028373" cy="2588474"/>
          </a:xfrm>
          <a:prstGeom prst="rect">
            <a:avLst/>
          </a:prstGeom>
        </p:spPr>
        <p:txBody>
          <a:bodyPr anchor="t" rtlCol="false" tIns="0" lIns="0" bIns="0" rIns="0">
            <a:spAutoFit/>
          </a:bodyPr>
          <a:lstStyle/>
          <a:p>
            <a:pPr algn="ctr">
              <a:lnSpc>
                <a:spcPts val="9368"/>
              </a:lnSpc>
            </a:pPr>
            <a:r>
              <a:rPr lang="en-US" b="true" sz="6691" spc="816">
                <a:solidFill>
                  <a:srgbClr val="000000"/>
                </a:solidFill>
                <a:latin typeface="Barlow Bold"/>
                <a:ea typeface="Barlow Bold"/>
                <a:cs typeface="Barlow Bold"/>
                <a:sym typeface="Barlow Bold"/>
              </a:rPr>
              <a:t>THE BEST OF ADVICE</a:t>
            </a:r>
          </a:p>
          <a:p>
            <a:pPr algn="ctr">
              <a:lnSpc>
                <a:spcPts val="5588"/>
              </a:lnSpc>
            </a:pPr>
            <a:r>
              <a:rPr lang="en-US" sz="3991" spc="486">
                <a:solidFill>
                  <a:srgbClr val="000000"/>
                </a:solidFill>
                <a:latin typeface="Barlow"/>
                <a:ea typeface="Barlow"/>
                <a:cs typeface="Barlow"/>
                <a:sym typeface="Barlow"/>
              </a:rPr>
              <a:t>The key for the church and for me</a:t>
            </a:r>
          </a:p>
          <a:p>
            <a:pPr algn="ctr" marL="0" indent="0" lvl="0">
              <a:lnSpc>
                <a:spcPts val="5588"/>
              </a:lnSpc>
              <a:spcBef>
                <a:spcPct val="0"/>
              </a:spcBef>
            </a:pPr>
            <a:r>
              <a:rPr lang="en-US" sz="3991" spc="486">
                <a:solidFill>
                  <a:srgbClr val="000000"/>
                </a:solidFill>
                <a:latin typeface="Barlow"/>
                <a:ea typeface="Barlow"/>
                <a:cs typeface="Barlow"/>
                <a:sym typeface="Barlow"/>
              </a:rPr>
              <a:t>1 Corinthians 10:32-11:1</a:t>
            </a:r>
          </a:p>
        </p:txBody>
      </p:sp>
      <p:sp>
        <p:nvSpPr>
          <p:cNvPr name="TextBox 15" id="15"/>
          <p:cNvSpPr txBox="true"/>
          <p:nvPr/>
        </p:nvSpPr>
        <p:spPr>
          <a:xfrm rot="0">
            <a:off x="2484205" y="4619628"/>
            <a:ext cx="13319589" cy="2132330"/>
          </a:xfrm>
          <a:prstGeom prst="rect">
            <a:avLst/>
          </a:prstGeom>
        </p:spPr>
        <p:txBody>
          <a:bodyPr anchor="t" rtlCol="false" tIns="0" lIns="0" bIns="0" rIns="0">
            <a:spAutoFit/>
          </a:bodyPr>
          <a:lstStyle/>
          <a:p>
            <a:pPr algn="just">
              <a:lnSpc>
                <a:spcPts val="4270"/>
              </a:lnSpc>
            </a:pPr>
            <a:r>
              <a:rPr lang="en-US" sz="3050" spc="15">
                <a:solidFill>
                  <a:srgbClr val="000000"/>
                </a:solidFill>
                <a:latin typeface="Arimo"/>
                <a:ea typeface="Arimo"/>
                <a:cs typeface="Arimo"/>
                <a:sym typeface="Arimo"/>
              </a:rPr>
              <a:t>"Do not be a </a:t>
            </a:r>
            <a:r>
              <a:rPr lang="en-US" b="true" sz="3050" spc="15">
                <a:solidFill>
                  <a:srgbClr val="000000"/>
                </a:solidFill>
                <a:latin typeface="Arimo Bold"/>
                <a:ea typeface="Arimo Bold"/>
                <a:cs typeface="Arimo Bold"/>
                <a:sym typeface="Arimo Bold"/>
              </a:rPr>
              <a:t>stumbling block either</a:t>
            </a:r>
            <a:r>
              <a:rPr lang="en-US" sz="3050" spc="15">
                <a:solidFill>
                  <a:srgbClr val="000000"/>
                </a:solidFill>
                <a:latin typeface="Arimo"/>
                <a:ea typeface="Arimo"/>
                <a:cs typeface="Arimo"/>
                <a:sym typeface="Arimo"/>
              </a:rPr>
              <a:t> to Jews or to Greeks or to </a:t>
            </a:r>
            <a:r>
              <a:rPr lang="en-US" b="true" sz="3050" spc="15">
                <a:solidFill>
                  <a:srgbClr val="000000"/>
                </a:solidFill>
                <a:latin typeface="Arimo Bold"/>
                <a:ea typeface="Arimo Bold"/>
                <a:cs typeface="Arimo Bold"/>
                <a:sym typeface="Arimo Bold"/>
              </a:rPr>
              <a:t>the church of God</a:t>
            </a:r>
            <a:r>
              <a:rPr lang="en-US" sz="3050" spc="15">
                <a:solidFill>
                  <a:srgbClr val="000000"/>
                </a:solidFill>
                <a:latin typeface="Arimo"/>
                <a:ea typeface="Arimo"/>
                <a:cs typeface="Arimo"/>
                <a:sym typeface="Arimo"/>
              </a:rPr>
              <a:t>, just as </a:t>
            </a:r>
            <a:r>
              <a:rPr lang="en-US" b="true" sz="3050" spc="15">
                <a:solidFill>
                  <a:srgbClr val="000000"/>
                </a:solidFill>
                <a:latin typeface="Arimo Bold"/>
                <a:ea typeface="Arimo Bold"/>
                <a:cs typeface="Arimo Bold"/>
                <a:sym typeface="Arimo Bold"/>
              </a:rPr>
              <a:t>I also seek to please everyone in everything,</a:t>
            </a:r>
            <a:r>
              <a:rPr lang="en-US" sz="3050" spc="15">
                <a:solidFill>
                  <a:srgbClr val="000000"/>
                </a:solidFill>
                <a:latin typeface="Arimo"/>
                <a:ea typeface="Arimo"/>
                <a:cs typeface="Arimo"/>
                <a:sym typeface="Arimo"/>
              </a:rPr>
              <a:t> not seeking my own profit, but the profit of many, </a:t>
            </a:r>
            <a:r>
              <a:rPr lang="en-US" b="true" sz="3050" spc="15">
                <a:solidFill>
                  <a:srgbClr val="000000"/>
                </a:solidFill>
                <a:latin typeface="Arimo Bold"/>
                <a:ea typeface="Arimo Bold"/>
                <a:cs typeface="Arimo Bold"/>
                <a:sym typeface="Arimo Bold"/>
              </a:rPr>
              <a:t>that they may be saved. Be imitators of me, just as I also am of Christ."</a:t>
            </a:r>
          </a:p>
        </p:txBody>
      </p:sp>
      <p:sp>
        <p:nvSpPr>
          <p:cNvPr name="Freeform 16" id="16"/>
          <p:cNvSpPr/>
          <p:nvPr/>
        </p:nvSpPr>
        <p:spPr>
          <a:xfrm flipH="false" flipV="false" rot="0">
            <a:off x="16879193" y="8690696"/>
            <a:ext cx="1113911" cy="887662"/>
          </a:xfrm>
          <a:custGeom>
            <a:avLst/>
            <a:gdLst/>
            <a:ahLst/>
            <a:cxnLst/>
            <a:rect r="r" b="b" t="t" l="l"/>
            <a:pathLst>
              <a:path h="887662" w="1113911">
                <a:moveTo>
                  <a:pt x="0" y="0"/>
                </a:moveTo>
                <a:lnTo>
                  <a:pt x="1113911" y="0"/>
                </a:lnTo>
                <a:lnTo>
                  <a:pt x="1113911" y="887662"/>
                </a:lnTo>
                <a:lnTo>
                  <a:pt x="0" y="887662"/>
                </a:lnTo>
                <a:lnTo>
                  <a:pt x="0" y="0"/>
                </a:lnTo>
                <a:close/>
              </a:path>
            </a:pathLst>
          </a:custGeom>
          <a:blipFill>
            <a:blip r:embed="rId5"/>
            <a:stretch>
              <a:fillRect l="-23279" t="-98944" r="-106475" b="-89369"/>
            </a:stretch>
          </a:blipFill>
        </p:spPr>
      </p:sp>
      <p:grpSp>
        <p:nvGrpSpPr>
          <p:cNvPr name="Group 17" id="17"/>
          <p:cNvGrpSpPr/>
          <p:nvPr/>
        </p:nvGrpSpPr>
        <p:grpSpPr>
          <a:xfrm rot="0">
            <a:off x="-361357" y="8225825"/>
            <a:ext cx="4403300" cy="1662891"/>
            <a:chOff x="0" y="0"/>
            <a:chExt cx="1500810" cy="566776"/>
          </a:xfrm>
        </p:grpSpPr>
        <p:sp>
          <p:nvSpPr>
            <p:cNvPr name="Freeform 18" id="18"/>
            <p:cNvSpPr/>
            <p:nvPr/>
          </p:nvSpPr>
          <p:spPr>
            <a:xfrm flipH="false" flipV="false" rot="0">
              <a:off x="0" y="0"/>
              <a:ext cx="1500810" cy="566776"/>
            </a:xfrm>
            <a:custGeom>
              <a:avLst/>
              <a:gdLst/>
              <a:ahLst/>
              <a:cxnLst/>
              <a:rect r="r" b="b" t="t" l="l"/>
              <a:pathLst>
                <a:path h="566776" w="1500810">
                  <a:moveTo>
                    <a:pt x="0" y="0"/>
                  </a:moveTo>
                  <a:lnTo>
                    <a:pt x="1500810" y="0"/>
                  </a:lnTo>
                  <a:lnTo>
                    <a:pt x="1500810" y="566776"/>
                  </a:lnTo>
                  <a:lnTo>
                    <a:pt x="0" y="566776"/>
                  </a:lnTo>
                  <a:close/>
                </a:path>
              </a:pathLst>
            </a:custGeom>
            <a:solidFill>
              <a:srgbClr val="FBFF00">
                <a:alpha val="80784"/>
              </a:srgbClr>
            </a:solidFill>
          </p:spPr>
        </p:sp>
        <p:sp>
          <p:nvSpPr>
            <p:cNvPr name="TextBox 19" id="19"/>
            <p:cNvSpPr txBox="true"/>
            <p:nvPr/>
          </p:nvSpPr>
          <p:spPr>
            <a:xfrm>
              <a:off x="0" y="-28575"/>
              <a:ext cx="1500810" cy="595351"/>
            </a:xfrm>
            <a:prstGeom prst="rect">
              <a:avLst/>
            </a:prstGeom>
          </p:spPr>
          <p:txBody>
            <a:bodyPr anchor="ctr" rtlCol="false" tIns="51955" lIns="51955" bIns="51955" rIns="51955"/>
            <a:lstStyle/>
            <a:p>
              <a:pPr algn="ctr">
                <a:lnSpc>
                  <a:spcPts val="2147"/>
                </a:lnSpc>
              </a:pPr>
            </a:p>
          </p:txBody>
        </p:sp>
      </p:grpSp>
      <p:grpSp>
        <p:nvGrpSpPr>
          <p:cNvPr name="Group 20" id="20"/>
          <p:cNvGrpSpPr/>
          <p:nvPr/>
        </p:nvGrpSpPr>
        <p:grpSpPr>
          <a:xfrm rot="0">
            <a:off x="0" y="6842621"/>
            <a:ext cx="4301499" cy="3444379"/>
            <a:chOff x="0" y="0"/>
            <a:chExt cx="5735332" cy="4592506"/>
          </a:xfrm>
        </p:grpSpPr>
        <p:grpSp>
          <p:nvGrpSpPr>
            <p:cNvPr name="Group 21" id="21"/>
            <p:cNvGrpSpPr/>
            <p:nvPr/>
          </p:nvGrpSpPr>
          <p:grpSpPr>
            <a:xfrm rot="0">
              <a:off x="0" y="3984614"/>
              <a:ext cx="2475827" cy="445614"/>
              <a:chOff x="0" y="0"/>
              <a:chExt cx="1266403" cy="227935"/>
            </a:xfrm>
          </p:grpSpPr>
          <p:sp>
            <p:nvSpPr>
              <p:cNvPr name="Freeform 22" id="22"/>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23" id="23"/>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24" id="24"/>
            <p:cNvGrpSpPr/>
            <p:nvPr/>
          </p:nvGrpSpPr>
          <p:grpSpPr>
            <a:xfrm rot="0">
              <a:off x="687139" y="4157628"/>
              <a:ext cx="5048193" cy="434877"/>
              <a:chOff x="0" y="0"/>
              <a:chExt cx="2582188" cy="222443"/>
            </a:xfrm>
          </p:grpSpPr>
          <p:sp>
            <p:nvSpPr>
              <p:cNvPr name="Freeform 25" id="25"/>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26" id="26"/>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27" id="27"/>
            <p:cNvGrpSpPr/>
            <p:nvPr/>
          </p:nvGrpSpPr>
          <p:grpSpPr>
            <a:xfrm rot="5400000">
              <a:off x="-1920094" y="2192145"/>
              <a:ext cx="4592506" cy="208217"/>
              <a:chOff x="0" y="0"/>
              <a:chExt cx="2349100" cy="106504"/>
            </a:xfrm>
          </p:grpSpPr>
          <p:sp>
            <p:nvSpPr>
              <p:cNvPr name="Freeform 28" id="28"/>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29" id="29"/>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30" id="30"/>
          <p:cNvGrpSpPr/>
          <p:nvPr/>
        </p:nvGrpSpPr>
        <p:grpSpPr>
          <a:xfrm rot="0">
            <a:off x="601296" y="8753057"/>
            <a:ext cx="3085813" cy="683656"/>
            <a:chOff x="0" y="0"/>
            <a:chExt cx="4114417" cy="911541"/>
          </a:xfrm>
        </p:grpSpPr>
        <p:sp>
          <p:nvSpPr>
            <p:cNvPr name="TextBox 31" id="31"/>
            <p:cNvSpPr txBox="true"/>
            <p:nvPr/>
          </p:nvSpPr>
          <p:spPr>
            <a:xfrm rot="0">
              <a:off x="0" y="171450"/>
              <a:ext cx="4114417" cy="740091"/>
            </a:xfrm>
            <a:prstGeom prst="rect">
              <a:avLst/>
            </a:prstGeom>
          </p:spPr>
          <p:txBody>
            <a:bodyPr anchor="t" rtlCol="false" tIns="0" lIns="0" bIns="0" rIns="0">
              <a:spAutoFit/>
            </a:bodyPr>
            <a:lstStyle/>
            <a:p>
              <a:pPr algn="ctr">
                <a:lnSpc>
                  <a:spcPts val="3461"/>
                </a:lnSpc>
              </a:pPr>
              <a:r>
                <a:rPr lang="en-US" sz="4495">
                  <a:solidFill>
                    <a:srgbClr val="35341E"/>
                  </a:solidFill>
                  <a:latin typeface="Bernoru SemiCondensed"/>
                  <a:ea typeface="Bernoru SemiCondensed"/>
                  <a:cs typeface="Bernoru SemiCondensed"/>
                  <a:sym typeface="Bernoru SemiCondensed"/>
                </a:rPr>
                <a:t>LEADERSHIP</a:t>
              </a:r>
            </a:p>
          </p:txBody>
        </p:sp>
        <p:sp>
          <p:nvSpPr>
            <p:cNvPr name="TextBox 32" id="32"/>
            <p:cNvSpPr txBox="true"/>
            <p:nvPr/>
          </p:nvSpPr>
          <p:spPr>
            <a:xfrm rot="0">
              <a:off x="48272" y="-337731"/>
              <a:ext cx="4017873" cy="618313"/>
            </a:xfrm>
            <a:prstGeom prst="rect">
              <a:avLst/>
            </a:prstGeom>
          </p:spPr>
          <p:txBody>
            <a:bodyPr anchor="t" rtlCol="false" tIns="0" lIns="0" bIns="0" rIns="0">
              <a:spAutoFit/>
            </a:bodyPr>
            <a:lstStyle/>
            <a:p>
              <a:pPr algn="l">
                <a:lnSpc>
                  <a:spcPts val="3904"/>
                </a:lnSpc>
                <a:spcBef>
                  <a:spcPct val="0"/>
                </a:spcBef>
              </a:pPr>
              <a:r>
                <a:rPr lang="en-US" sz="2788" spc="133">
                  <a:solidFill>
                    <a:srgbClr val="000000"/>
                  </a:solidFill>
                  <a:latin typeface="Brittany"/>
                  <a:ea typeface="Brittany"/>
                  <a:cs typeface="Brittany"/>
                  <a:sym typeface="Brittany"/>
                </a:rPr>
                <a:t>The temptations of</a:t>
              </a:r>
            </a:p>
          </p:txBody>
        </p:sp>
      </p:gr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FCF9DA"/>
        </a:solidFill>
      </p:bgPr>
    </p:bg>
    <p:spTree>
      <p:nvGrpSpPr>
        <p:cNvPr id="1" name=""/>
        <p:cNvGrpSpPr/>
        <p:nvPr/>
      </p:nvGrpSpPr>
      <p:grpSpPr>
        <a:xfrm>
          <a:off x="0" y="0"/>
          <a:ext cx="0" cy="0"/>
          <a:chOff x="0" y="0"/>
          <a:chExt cx="0" cy="0"/>
        </a:xfrm>
      </p:grpSpPr>
      <p:sp>
        <p:nvSpPr>
          <p:cNvPr name="Freeform 2" id="2"/>
          <p:cNvSpPr/>
          <p:nvPr/>
        </p:nvSpPr>
        <p:spPr>
          <a:xfrm flipH="false" flipV="false" rot="5400000">
            <a:off x="3051810" y="-4092070"/>
            <a:ext cx="12184380" cy="18288000"/>
          </a:xfrm>
          <a:custGeom>
            <a:avLst/>
            <a:gdLst/>
            <a:ahLst/>
            <a:cxnLst/>
            <a:rect r="r" b="b" t="t" l="l"/>
            <a:pathLst>
              <a:path h="18288000" w="12184380">
                <a:moveTo>
                  <a:pt x="0" y="0"/>
                </a:moveTo>
                <a:lnTo>
                  <a:pt x="12184380" y="0"/>
                </a:lnTo>
                <a:lnTo>
                  <a:pt x="12184380" y="18288000"/>
                </a:lnTo>
                <a:lnTo>
                  <a:pt x="0" y="18288000"/>
                </a:lnTo>
                <a:lnTo>
                  <a:pt x="0" y="0"/>
                </a:lnTo>
                <a:close/>
              </a:path>
            </a:pathLst>
          </a:custGeom>
          <a:blipFill>
            <a:blip r:embed="rId2">
              <a:alphaModFix amt="6999"/>
              <a:extLst>
                <a:ext uri="{96DAC541-7B7A-43D3-8B79-37D633B846F1}">
                  <asvg:svgBlip xmlns:asvg="http://schemas.microsoft.com/office/drawing/2016/SVG/main" r:embed="rId3"/>
                </a:ext>
              </a:extLst>
            </a:blip>
            <a:stretch>
              <a:fillRect l="0" t="0" r="0" b="0"/>
            </a:stretch>
          </a:blipFill>
        </p:spPr>
      </p:sp>
      <p:sp>
        <p:nvSpPr>
          <p:cNvPr name="Freeform 3" id="3"/>
          <p:cNvSpPr/>
          <p:nvPr/>
        </p:nvSpPr>
        <p:spPr>
          <a:xfrm flipH="false" flipV="false" rot="0">
            <a:off x="1464475" y="-3295980"/>
            <a:ext cx="21197924" cy="18861797"/>
          </a:xfrm>
          <a:custGeom>
            <a:avLst/>
            <a:gdLst/>
            <a:ahLst/>
            <a:cxnLst/>
            <a:rect r="r" b="b" t="t" l="l"/>
            <a:pathLst>
              <a:path h="18861797" w="21197924">
                <a:moveTo>
                  <a:pt x="0" y="0"/>
                </a:moveTo>
                <a:lnTo>
                  <a:pt x="21197924" y="0"/>
                </a:lnTo>
                <a:lnTo>
                  <a:pt x="21197924" y="18861797"/>
                </a:lnTo>
                <a:lnTo>
                  <a:pt x="0" y="18861797"/>
                </a:lnTo>
                <a:lnTo>
                  <a:pt x="0" y="0"/>
                </a:lnTo>
                <a:close/>
              </a:path>
            </a:pathLst>
          </a:custGeom>
          <a:blipFill>
            <a:blip r:embed="rId4">
              <a:alphaModFix amt="15000"/>
            </a:blip>
            <a:stretch>
              <a:fillRect l="0" t="-8077" r="0" b="-4307"/>
            </a:stretch>
          </a:blipFill>
        </p:spPr>
      </p:sp>
      <p:grpSp>
        <p:nvGrpSpPr>
          <p:cNvPr name="Group 4" id="4"/>
          <p:cNvGrpSpPr/>
          <p:nvPr/>
        </p:nvGrpSpPr>
        <p:grpSpPr>
          <a:xfrm rot="0">
            <a:off x="0" y="6842621"/>
            <a:ext cx="4301499" cy="3444379"/>
            <a:chOff x="0" y="0"/>
            <a:chExt cx="5735332" cy="4592506"/>
          </a:xfrm>
        </p:grpSpPr>
        <p:grpSp>
          <p:nvGrpSpPr>
            <p:cNvPr name="Group 5" id="5"/>
            <p:cNvGrpSpPr/>
            <p:nvPr/>
          </p:nvGrpSpPr>
          <p:grpSpPr>
            <a:xfrm rot="0">
              <a:off x="0" y="3984614"/>
              <a:ext cx="2475827" cy="445614"/>
              <a:chOff x="0" y="0"/>
              <a:chExt cx="1266403" cy="227935"/>
            </a:xfrm>
          </p:grpSpPr>
          <p:sp>
            <p:nvSpPr>
              <p:cNvPr name="Freeform 6" id="6"/>
              <p:cNvSpPr/>
              <p:nvPr/>
            </p:nvSpPr>
            <p:spPr>
              <a:xfrm flipH="false" flipV="false" rot="0">
                <a:off x="0" y="0"/>
                <a:ext cx="1266403" cy="227935"/>
              </a:xfrm>
              <a:custGeom>
                <a:avLst/>
                <a:gdLst/>
                <a:ahLst/>
                <a:cxnLst/>
                <a:rect r="r" b="b" t="t" l="l"/>
                <a:pathLst>
                  <a:path h="227935" w="1266403">
                    <a:moveTo>
                      <a:pt x="0" y="0"/>
                    </a:moveTo>
                    <a:lnTo>
                      <a:pt x="1266403" y="0"/>
                    </a:lnTo>
                    <a:lnTo>
                      <a:pt x="1266403" y="227935"/>
                    </a:lnTo>
                    <a:lnTo>
                      <a:pt x="0" y="227935"/>
                    </a:lnTo>
                    <a:close/>
                  </a:path>
                </a:pathLst>
              </a:custGeom>
              <a:solidFill>
                <a:srgbClr val="FFFFFF"/>
              </a:solidFill>
            </p:spPr>
          </p:sp>
          <p:sp>
            <p:nvSpPr>
              <p:cNvPr name="TextBox 7" id="7"/>
              <p:cNvSpPr txBox="true"/>
              <p:nvPr/>
            </p:nvSpPr>
            <p:spPr>
              <a:xfrm>
                <a:off x="0" y="-28575"/>
                <a:ext cx="1266403" cy="256510"/>
              </a:xfrm>
              <a:prstGeom prst="rect">
                <a:avLst/>
              </a:prstGeom>
            </p:spPr>
            <p:txBody>
              <a:bodyPr anchor="ctr" rtlCol="false" tIns="51955" lIns="51955" bIns="51955" rIns="51955"/>
              <a:lstStyle/>
              <a:p>
                <a:pPr algn="ctr">
                  <a:lnSpc>
                    <a:spcPts val="2147"/>
                  </a:lnSpc>
                </a:pPr>
              </a:p>
            </p:txBody>
          </p:sp>
        </p:grpSp>
        <p:grpSp>
          <p:nvGrpSpPr>
            <p:cNvPr name="Group 8" id="8"/>
            <p:cNvGrpSpPr/>
            <p:nvPr/>
          </p:nvGrpSpPr>
          <p:grpSpPr>
            <a:xfrm rot="0">
              <a:off x="687139" y="4157628"/>
              <a:ext cx="5048193" cy="434877"/>
              <a:chOff x="0" y="0"/>
              <a:chExt cx="2582188" cy="222443"/>
            </a:xfrm>
          </p:grpSpPr>
          <p:sp>
            <p:nvSpPr>
              <p:cNvPr name="Freeform 9" id="9"/>
              <p:cNvSpPr/>
              <p:nvPr/>
            </p:nvSpPr>
            <p:spPr>
              <a:xfrm flipH="false" flipV="false" rot="0">
                <a:off x="0" y="0"/>
                <a:ext cx="2582188" cy="222443"/>
              </a:xfrm>
              <a:custGeom>
                <a:avLst/>
                <a:gdLst/>
                <a:ahLst/>
                <a:cxnLst/>
                <a:rect r="r" b="b" t="t" l="l"/>
                <a:pathLst>
                  <a:path h="222443" w="2582188">
                    <a:moveTo>
                      <a:pt x="0" y="0"/>
                    </a:moveTo>
                    <a:lnTo>
                      <a:pt x="2582188" y="0"/>
                    </a:lnTo>
                    <a:lnTo>
                      <a:pt x="2582188" y="222443"/>
                    </a:lnTo>
                    <a:lnTo>
                      <a:pt x="0" y="222443"/>
                    </a:lnTo>
                    <a:close/>
                  </a:path>
                </a:pathLst>
              </a:custGeom>
              <a:solidFill>
                <a:srgbClr val="FFFFFF"/>
              </a:solidFill>
            </p:spPr>
          </p:sp>
          <p:sp>
            <p:nvSpPr>
              <p:cNvPr name="TextBox 10" id="10"/>
              <p:cNvSpPr txBox="true"/>
              <p:nvPr/>
            </p:nvSpPr>
            <p:spPr>
              <a:xfrm>
                <a:off x="0" y="-28575"/>
                <a:ext cx="2582188" cy="251018"/>
              </a:xfrm>
              <a:prstGeom prst="rect">
                <a:avLst/>
              </a:prstGeom>
            </p:spPr>
            <p:txBody>
              <a:bodyPr anchor="ctr" rtlCol="false" tIns="51955" lIns="51955" bIns="51955" rIns="51955"/>
              <a:lstStyle/>
              <a:p>
                <a:pPr algn="ctr">
                  <a:lnSpc>
                    <a:spcPts val="2147"/>
                  </a:lnSpc>
                </a:pPr>
              </a:p>
            </p:txBody>
          </p:sp>
        </p:grpSp>
        <p:grpSp>
          <p:nvGrpSpPr>
            <p:cNvPr name="Group 11" id="11"/>
            <p:cNvGrpSpPr/>
            <p:nvPr/>
          </p:nvGrpSpPr>
          <p:grpSpPr>
            <a:xfrm rot="5400000">
              <a:off x="-1920094" y="2192145"/>
              <a:ext cx="4592506" cy="208217"/>
              <a:chOff x="0" y="0"/>
              <a:chExt cx="2349100" cy="106504"/>
            </a:xfrm>
          </p:grpSpPr>
          <p:sp>
            <p:nvSpPr>
              <p:cNvPr name="Freeform 12" id="12"/>
              <p:cNvSpPr/>
              <p:nvPr/>
            </p:nvSpPr>
            <p:spPr>
              <a:xfrm flipH="false" flipV="false" rot="0">
                <a:off x="0" y="0"/>
                <a:ext cx="2349100" cy="106504"/>
              </a:xfrm>
              <a:custGeom>
                <a:avLst/>
                <a:gdLst/>
                <a:ahLst/>
                <a:cxnLst/>
                <a:rect r="r" b="b" t="t" l="l"/>
                <a:pathLst>
                  <a:path h="106504" w="2349100">
                    <a:moveTo>
                      <a:pt x="0" y="0"/>
                    </a:moveTo>
                    <a:lnTo>
                      <a:pt x="2349100" y="0"/>
                    </a:lnTo>
                    <a:lnTo>
                      <a:pt x="2349100" y="106504"/>
                    </a:lnTo>
                    <a:lnTo>
                      <a:pt x="0" y="106504"/>
                    </a:lnTo>
                    <a:close/>
                  </a:path>
                </a:pathLst>
              </a:custGeom>
              <a:solidFill>
                <a:srgbClr val="545454"/>
              </a:solidFill>
            </p:spPr>
          </p:sp>
          <p:sp>
            <p:nvSpPr>
              <p:cNvPr name="TextBox 13" id="13"/>
              <p:cNvSpPr txBox="true"/>
              <p:nvPr/>
            </p:nvSpPr>
            <p:spPr>
              <a:xfrm>
                <a:off x="0" y="-28575"/>
                <a:ext cx="2349100" cy="135079"/>
              </a:xfrm>
              <a:prstGeom prst="rect">
                <a:avLst/>
              </a:prstGeom>
            </p:spPr>
            <p:txBody>
              <a:bodyPr anchor="ctr" rtlCol="false" tIns="51955" lIns="51955" bIns="51955" rIns="51955"/>
              <a:lstStyle/>
              <a:p>
                <a:pPr algn="ctr">
                  <a:lnSpc>
                    <a:spcPts val="2147"/>
                  </a:lnSpc>
                </a:pPr>
              </a:p>
            </p:txBody>
          </p:sp>
        </p:grpSp>
      </p:grpSp>
      <p:grpSp>
        <p:nvGrpSpPr>
          <p:cNvPr name="Group 14" id="14"/>
          <p:cNvGrpSpPr/>
          <p:nvPr/>
        </p:nvGrpSpPr>
        <p:grpSpPr>
          <a:xfrm rot="0">
            <a:off x="8814324" y="9892397"/>
            <a:ext cx="9473676" cy="126406"/>
            <a:chOff x="0" y="0"/>
            <a:chExt cx="3228985" cy="43084"/>
          </a:xfrm>
        </p:grpSpPr>
        <p:sp>
          <p:nvSpPr>
            <p:cNvPr name="Freeform 15" id="15"/>
            <p:cNvSpPr/>
            <p:nvPr/>
          </p:nvSpPr>
          <p:spPr>
            <a:xfrm flipH="false" flipV="false" rot="0">
              <a:off x="0" y="0"/>
              <a:ext cx="3228985" cy="43084"/>
            </a:xfrm>
            <a:custGeom>
              <a:avLst/>
              <a:gdLst/>
              <a:ahLst/>
              <a:cxnLst/>
              <a:rect r="r" b="b" t="t" l="l"/>
              <a:pathLst>
                <a:path h="43084" w="3228985">
                  <a:moveTo>
                    <a:pt x="0" y="0"/>
                  </a:moveTo>
                  <a:lnTo>
                    <a:pt x="3228985" y="0"/>
                  </a:lnTo>
                  <a:lnTo>
                    <a:pt x="3228985" y="43084"/>
                  </a:lnTo>
                  <a:lnTo>
                    <a:pt x="0" y="43084"/>
                  </a:lnTo>
                  <a:close/>
                </a:path>
              </a:pathLst>
            </a:custGeom>
            <a:solidFill>
              <a:srgbClr val="545454"/>
            </a:solidFill>
          </p:spPr>
        </p:sp>
        <p:sp>
          <p:nvSpPr>
            <p:cNvPr name="TextBox 16" id="16"/>
            <p:cNvSpPr txBox="true"/>
            <p:nvPr/>
          </p:nvSpPr>
          <p:spPr>
            <a:xfrm>
              <a:off x="0" y="-28575"/>
              <a:ext cx="3228985" cy="71659"/>
            </a:xfrm>
            <a:prstGeom prst="rect">
              <a:avLst/>
            </a:prstGeom>
          </p:spPr>
          <p:txBody>
            <a:bodyPr anchor="ctr" rtlCol="false" tIns="51955" lIns="51955" bIns="51955" rIns="51955"/>
            <a:lstStyle/>
            <a:p>
              <a:pPr algn="ctr">
                <a:lnSpc>
                  <a:spcPts val="2147"/>
                </a:lnSpc>
              </a:pPr>
            </a:p>
          </p:txBody>
        </p:sp>
      </p:grpSp>
      <p:sp>
        <p:nvSpPr>
          <p:cNvPr name="Freeform 17" id="17"/>
          <p:cNvSpPr/>
          <p:nvPr/>
        </p:nvSpPr>
        <p:spPr>
          <a:xfrm flipH="false" flipV="false" rot="0">
            <a:off x="516404" y="8701868"/>
            <a:ext cx="1396513" cy="1112864"/>
          </a:xfrm>
          <a:custGeom>
            <a:avLst/>
            <a:gdLst/>
            <a:ahLst/>
            <a:cxnLst/>
            <a:rect r="r" b="b" t="t" l="l"/>
            <a:pathLst>
              <a:path h="1112864" w="1396513">
                <a:moveTo>
                  <a:pt x="0" y="0"/>
                </a:moveTo>
                <a:lnTo>
                  <a:pt x="1396512" y="0"/>
                </a:lnTo>
                <a:lnTo>
                  <a:pt x="1396512" y="1112864"/>
                </a:lnTo>
                <a:lnTo>
                  <a:pt x="0" y="1112864"/>
                </a:lnTo>
                <a:lnTo>
                  <a:pt x="0" y="0"/>
                </a:lnTo>
                <a:close/>
              </a:path>
            </a:pathLst>
          </a:custGeom>
          <a:blipFill>
            <a:blip r:embed="rId5"/>
            <a:stretch>
              <a:fillRect l="-23279" t="-98944" r="-106475" b="-89369"/>
            </a:stretch>
          </a:blipFill>
        </p:spPr>
      </p:sp>
      <p:sp>
        <p:nvSpPr>
          <p:cNvPr name="TextBox 18" id="18"/>
          <p:cNvSpPr txBox="true"/>
          <p:nvPr/>
        </p:nvSpPr>
        <p:spPr>
          <a:xfrm rot="0">
            <a:off x="9139129" y="5023355"/>
            <a:ext cx="9741" cy="211715"/>
          </a:xfrm>
          <a:prstGeom prst="rect">
            <a:avLst/>
          </a:prstGeom>
        </p:spPr>
        <p:txBody>
          <a:bodyPr anchor="t" rtlCol="false" tIns="0" lIns="0" bIns="0" rIns="0">
            <a:spAutoFit/>
          </a:bodyPr>
          <a:lstStyle/>
          <a:p>
            <a:pPr algn="ctr" marL="0" indent="0" lvl="0">
              <a:lnSpc>
                <a:spcPts val="1718"/>
              </a:lnSpc>
              <a:spcBef>
                <a:spcPct val="0"/>
              </a:spcBef>
            </a:pPr>
          </a:p>
        </p:txBody>
      </p:sp>
      <p:grpSp>
        <p:nvGrpSpPr>
          <p:cNvPr name="Group 19" id="19"/>
          <p:cNvGrpSpPr/>
          <p:nvPr/>
        </p:nvGrpSpPr>
        <p:grpSpPr>
          <a:xfrm rot="0">
            <a:off x="744653" y="1028700"/>
            <a:ext cx="7113692" cy="2104380"/>
            <a:chOff x="0" y="0"/>
            <a:chExt cx="9484922" cy="2805840"/>
          </a:xfrm>
        </p:grpSpPr>
        <p:sp>
          <p:nvSpPr>
            <p:cNvPr name="TextBox 20" id="20"/>
            <p:cNvSpPr txBox="true"/>
            <p:nvPr/>
          </p:nvSpPr>
          <p:spPr>
            <a:xfrm rot="0">
              <a:off x="0" y="1418236"/>
              <a:ext cx="9484922" cy="1387604"/>
            </a:xfrm>
            <a:prstGeom prst="rect">
              <a:avLst/>
            </a:prstGeom>
          </p:spPr>
          <p:txBody>
            <a:bodyPr anchor="t" rtlCol="false" tIns="0" lIns="0" bIns="0" rIns="0">
              <a:spAutoFit/>
            </a:bodyPr>
            <a:lstStyle/>
            <a:p>
              <a:pPr algn="ctr">
                <a:lnSpc>
                  <a:spcPts val="6595"/>
                </a:lnSpc>
              </a:pPr>
              <a:r>
                <a:rPr lang="en-US" sz="8566">
                  <a:solidFill>
                    <a:srgbClr val="35341E"/>
                  </a:solidFill>
                  <a:latin typeface="Bernoru SemiCondensed"/>
                  <a:ea typeface="Bernoru SemiCondensed"/>
                  <a:cs typeface="Bernoru SemiCondensed"/>
                  <a:sym typeface="Bernoru SemiCondensed"/>
                </a:rPr>
                <a:t>LEADERSHIP</a:t>
              </a:r>
            </a:p>
          </p:txBody>
        </p:sp>
        <p:sp>
          <p:nvSpPr>
            <p:cNvPr name="TextBox 21" id="21"/>
            <p:cNvSpPr txBox="true"/>
            <p:nvPr/>
          </p:nvSpPr>
          <p:spPr>
            <a:xfrm rot="0">
              <a:off x="111281" y="-114300"/>
              <a:ext cx="9262360" cy="1259074"/>
            </a:xfrm>
            <a:prstGeom prst="rect">
              <a:avLst/>
            </a:prstGeom>
          </p:spPr>
          <p:txBody>
            <a:bodyPr anchor="t" rtlCol="false" tIns="0" lIns="0" bIns="0" rIns="0">
              <a:spAutoFit/>
            </a:bodyPr>
            <a:lstStyle/>
            <a:p>
              <a:pPr algn="l">
                <a:lnSpc>
                  <a:spcPts val="7935"/>
                </a:lnSpc>
                <a:spcBef>
                  <a:spcPct val="0"/>
                </a:spcBef>
              </a:pPr>
              <a:r>
                <a:rPr lang="en-US" sz="5667" spc="272">
                  <a:solidFill>
                    <a:srgbClr val="000000"/>
                  </a:solidFill>
                  <a:latin typeface="Brittany"/>
                  <a:ea typeface="Brittany"/>
                  <a:cs typeface="Brittany"/>
                  <a:sym typeface="Brittany"/>
                </a:rPr>
                <a:t>The temptations of </a:t>
              </a:r>
            </a:p>
          </p:txBody>
        </p:sp>
      </p:grpSp>
      <p:sp>
        <p:nvSpPr>
          <p:cNvPr name="TextBox 22" id="22"/>
          <p:cNvSpPr txBox="true"/>
          <p:nvPr/>
        </p:nvSpPr>
        <p:spPr>
          <a:xfrm rot="0">
            <a:off x="4459077" y="3996780"/>
            <a:ext cx="9539511" cy="2438850"/>
          </a:xfrm>
          <a:prstGeom prst="rect">
            <a:avLst/>
          </a:prstGeom>
        </p:spPr>
        <p:txBody>
          <a:bodyPr anchor="t" rtlCol="false" tIns="0" lIns="0" bIns="0" rIns="0">
            <a:spAutoFit/>
          </a:bodyPr>
          <a:lstStyle/>
          <a:p>
            <a:pPr algn="ctr">
              <a:lnSpc>
                <a:spcPts val="19925"/>
              </a:lnSpc>
              <a:spcBef>
                <a:spcPct val="0"/>
              </a:spcBef>
            </a:pPr>
            <a:r>
              <a:rPr lang="en-US" b="true" sz="14232">
                <a:solidFill>
                  <a:srgbClr val="000000"/>
                </a:solidFill>
                <a:latin typeface="Open Sans Bold"/>
                <a:ea typeface="Open Sans Bold"/>
                <a:cs typeface="Open Sans Bold"/>
                <a:sym typeface="Open Sans Bold"/>
              </a:rPr>
              <a:t>Thank You</a:t>
            </a:r>
          </a:p>
        </p:txBody>
      </p:sp>
      <p:sp>
        <p:nvSpPr>
          <p:cNvPr name="TextBox 23" id="23"/>
          <p:cNvSpPr txBox="true"/>
          <p:nvPr/>
        </p:nvSpPr>
        <p:spPr>
          <a:xfrm rot="0">
            <a:off x="6203296" y="8625668"/>
            <a:ext cx="6017865" cy="688111"/>
          </a:xfrm>
          <a:prstGeom prst="rect">
            <a:avLst/>
          </a:prstGeom>
        </p:spPr>
        <p:txBody>
          <a:bodyPr anchor="t" rtlCol="false" tIns="0" lIns="0" bIns="0" rIns="0">
            <a:spAutoFit/>
          </a:bodyPr>
          <a:lstStyle/>
          <a:p>
            <a:pPr algn="ctr">
              <a:lnSpc>
                <a:spcPts val="5647"/>
              </a:lnSpc>
              <a:spcBef>
                <a:spcPct val="0"/>
              </a:spcBef>
            </a:pPr>
            <a:r>
              <a:rPr lang="en-US" b="true" sz="4034">
                <a:solidFill>
                  <a:srgbClr val="000000"/>
                </a:solidFill>
                <a:latin typeface="Open Sans Bold"/>
                <a:ea typeface="Open Sans Bold"/>
                <a:cs typeface="Open Sans Bold"/>
                <a:sym typeface="Open Sans Bold"/>
              </a:rPr>
              <a:t>Dr. Christian Sarmiento</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DAGIyH_FYkE</dc:identifier>
  <dcterms:modified xsi:type="dcterms:W3CDTF">2011-08-01T06:04:30Z</dcterms:modified>
  <cp:revision>1</cp:revision>
  <dc:title>ENGLISH Presentación 06 MI (Presentación)</dc:title>
</cp:coreProperties>
</file>