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8" r:id="rId25"/>
    <p:sldId id="299" r:id="rId26"/>
    <p:sldId id="279" r:id="rId27"/>
    <p:sldId id="280" r:id="rId28"/>
    <p:sldId id="281" r:id="rId29"/>
    <p:sldId id="282" r:id="rId30"/>
    <p:sldId id="283" r:id="rId31"/>
    <p:sldId id="284" r:id="rId32"/>
    <p:sldId id="285" r:id="rId33"/>
    <p:sldId id="300" r:id="rId34"/>
    <p:sldId id="301" r:id="rId35"/>
    <p:sldId id="286" r:id="rId36"/>
    <p:sldId id="287" r:id="rId37"/>
    <p:sldId id="288" r:id="rId38"/>
    <p:sldId id="289" r:id="rId39"/>
    <p:sldId id="290" r:id="rId40"/>
    <p:sldId id="291" r:id="rId41"/>
    <p:sldId id="292" r:id="rId42"/>
    <p:sldId id="302" r:id="rId43"/>
    <p:sldId id="303" r:id="rId44"/>
    <p:sldId id="293" r:id="rId45"/>
    <p:sldId id="294" r:id="rId46"/>
    <p:sldId id="295" r:id="rId47"/>
    <p:sldId id="296" r:id="rId48"/>
    <p:sldId id="297" r:id="rId49"/>
    <p:sldId id="304" r:id="rId50"/>
    <p:sldId id="305" r:id="rId51"/>
  </p:sldIdLst>
  <p:sldSz cx="18288000" cy="10287000"/>
  <p:notesSz cx="6858000" cy="9144000"/>
  <p:embeddedFontLst>
    <p:embeddedFont>
      <p:font typeface="Calibri" panose="020F0502020204030204" pitchFamily="34" charset="0"/>
      <p:regular r:id="rId52"/>
      <p:bold r:id="rId53"/>
      <p:italic r:id="rId54"/>
      <p:boldItalic r:id="rId55"/>
    </p:embeddedFont>
    <p:embeddedFont>
      <p:font typeface="League Gothic" pitchFamily="2" charset="77"/>
      <p:regular r:id="rId56"/>
    </p:embeddedFont>
    <p:embeddedFont>
      <p:font typeface="League Gothic Italics" pitchFamily="2" charset="77"/>
      <p:regular r:id="rId57"/>
      <p:italic r:id="rId58"/>
    </p:embeddedFont>
    <p:embeddedFont>
      <p:font typeface="Montserrat Classic" pitchFamily="2" charset="77"/>
      <p:regular r:id="rId59"/>
      <p:bold r:id="rId60"/>
      <p:italic r:id="rId61"/>
      <p:boldItalic r:id="rId62"/>
    </p:embeddedFont>
    <p:embeddedFont>
      <p:font typeface="Tabac Big Sans 1" panose="02000503000000020004" pitchFamily="2" charset="77"/>
      <p:regular r:id="rId63"/>
      <p:bold r:id="rId64"/>
      <p:italic r:id="rId65"/>
      <p:boldItalic r:id="rId66"/>
    </p:embeddedFont>
    <p:embeddedFont>
      <p:font typeface="Tabac Big Sans 2" panose="02000503000000020004" pitchFamily="2" charset="77"/>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BD637-B0DB-A542-816E-774C5D4221A4}" v="25" dt="2021-03-12T18:20:16.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8" autoAdjust="0"/>
    <p:restoredTop sz="94608" autoAdjust="0"/>
  </p:normalViewPr>
  <p:slideViewPr>
    <p:cSldViewPr>
      <p:cViewPr varScale="1">
        <p:scale>
          <a:sx n="66" d="100"/>
          <a:sy n="66" d="100"/>
        </p:scale>
        <p:origin x="88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son Chupina" userId="d389cfca50cd21c9" providerId="LiveId" clId="{225BD637-B0DB-A542-816E-774C5D4221A4}"/>
    <pc:docChg chg="custSel addSld modSld">
      <pc:chgData name="Jerson Chupina" userId="d389cfca50cd21c9" providerId="LiveId" clId="{225BD637-B0DB-A542-816E-774C5D4221A4}" dt="2021-03-12T18:20:16.534" v="63"/>
      <pc:docMkLst>
        <pc:docMk/>
      </pc:docMkLst>
      <pc:sldChg chg="modSp">
        <pc:chgData name="Jerson Chupina" userId="d389cfca50cd21c9" providerId="LiveId" clId="{225BD637-B0DB-A542-816E-774C5D4221A4}" dt="2021-03-11T19:29:52.630" v="31"/>
        <pc:sldMkLst>
          <pc:docMk/>
          <pc:sldMk cId="0" sldId="256"/>
        </pc:sldMkLst>
        <pc:spChg chg="mod">
          <ac:chgData name="Jerson Chupina" userId="d389cfca50cd21c9" providerId="LiveId" clId="{225BD637-B0DB-A542-816E-774C5D4221A4}" dt="2021-03-11T19:29:52.630" v="31"/>
          <ac:spMkLst>
            <pc:docMk/>
            <pc:sldMk cId="0" sldId="256"/>
            <ac:spMk id="5" creationId="{00000000-0000-0000-0000-000000000000}"/>
          </ac:spMkLst>
        </pc:spChg>
      </pc:sldChg>
      <pc:sldChg chg="addSp delSp modSp mod">
        <pc:chgData name="Jerson Chupina" userId="d389cfca50cd21c9" providerId="LiveId" clId="{225BD637-B0DB-A542-816E-774C5D4221A4}" dt="2021-03-11T19:28:07.509" v="28" actId="14100"/>
        <pc:sldMkLst>
          <pc:docMk/>
          <pc:sldMk cId="0" sldId="257"/>
        </pc:sldMkLst>
        <pc:spChg chg="del mod">
          <ac:chgData name="Jerson Chupina" userId="d389cfca50cd21c9" providerId="LiveId" clId="{225BD637-B0DB-A542-816E-774C5D4221A4}" dt="2021-03-11T19:27:37.255" v="18" actId="478"/>
          <ac:spMkLst>
            <pc:docMk/>
            <pc:sldMk cId="0" sldId="257"/>
            <ac:spMk id="4" creationId="{00000000-0000-0000-0000-000000000000}"/>
          </ac:spMkLst>
        </pc:spChg>
        <pc:picChg chg="add mod modCrop">
          <ac:chgData name="Jerson Chupina" userId="d389cfca50cd21c9" providerId="LiveId" clId="{225BD637-B0DB-A542-816E-774C5D4221A4}" dt="2021-03-11T19:28:07.509" v="28" actId="14100"/>
          <ac:picMkLst>
            <pc:docMk/>
            <pc:sldMk cId="0" sldId="257"/>
            <ac:picMk id="6" creationId="{DEE3A352-268C-8C48-AFBE-82FDA92E3552}"/>
          </ac:picMkLst>
        </pc:picChg>
      </pc:sldChg>
      <pc:sldChg chg="modSp mod">
        <pc:chgData name="Jerson Chupina" userId="d389cfca50cd21c9" providerId="LiveId" clId="{225BD637-B0DB-A542-816E-774C5D4221A4}" dt="2021-03-11T19:30:29.357" v="32" actId="20577"/>
        <pc:sldMkLst>
          <pc:docMk/>
          <pc:sldMk cId="0" sldId="274"/>
        </pc:sldMkLst>
        <pc:spChg chg="mod">
          <ac:chgData name="Jerson Chupina" userId="d389cfca50cd21c9" providerId="LiveId" clId="{225BD637-B0DB-A542-816E-774C5D4221A4}" dt="2021-03-11T19:30:29.357" v="32" actId="20577"/>
          <ac:spMkLst>
            <pc:docMk/>
            <pc:sldMk cId="0" sldId="274"/>
            <ac:spMk id="3" creationId="{00000000-0000-0000-0000-000000000000}"/>
          </ac:spMkLst>
        </pc:spChg>
      </pc:sldChg>
      <pc:sldChg chg="modSp mod">
        <pc:chgData name="Jerson Chupina" userId="d389cfca50cd21c9" providerId="LiveId" clId="{225BD637-B0DB-A542-816E-774C5D4221A4}" dt="2021-03-12T18:16:58.246" v="42" actId="20577"/>
        <pc:sldMkLst>
          <pc:docMk/>
          <pc:sldMk cId="0" sldId="278"/>
        </pc:sldMkLst>
        <pc:spChg chg="mod">
          <ac:chgData name="Jerson Chupina" userId="d389cfca50cd21c9" providerId="LiveId" clId="{225BD637-B0DB-A542-816E-774C5D4221A4}" dt="2021-03-12T18:16:58.246" v="42" actId="20577"/>
          <ac:spMkLst>
            <pc:docMk/>
            <pc:sldMk cId="0" sldId="278"/>
            <ac:spMk id="3" creationId="{00000000-0000-0000-0000-000000000000}"/>
          </ac:spMkLst>
        </pc:spChg>
      </pc:sldChg>
      <pc:sldChg chg="modSp mod">
        <pc:chgData name="Jerson Chupina" userId="d389cfca50cd21c9" providerId="LiveId" clId="{225BD637-B0DB-A542-816E-774C5D4221A4}" dt="2021-03-11T19:33:33.044" v="34" actId="20577"/>
        <pc:sldMkLst>
          <pc:docMk/>
          <pc:sldMk cId="0" sldId="287"/>
        </pc:sldMkLst>
        <pc:spChg chg="mod">
          <ac:chgData name="Jerson Chupina" userId="d389cfca50cd21c9" providerId="LiveId" clId="{225BD637-B0DB-A542-816E-774C5D4221A4}" dt="2021-03-11T19:33:33.044" v="34" actId="20577"/>
          <ac:spMkLst>
            <pc:docMk/>
            <pc:sldMk cId="0" sldId="287"/>
            <ac:spMk id="3" creationId="{00000000-0000-0000-0000-000000000000}"/>
          </ac:spMkLst>
        </pc:spChg>
      </pc:sldChg>
      <pc:sldChg chg="modSp mod">
        <pc:chgData name="Jerson Chupina" userId="d389cfca50cd21c9" providerId="LiveId" clId="{225BD637-B0DB-A542-816E-774C5D4221A4}" dt="2021-03-11T19:35:34.549" v="39" actId="20577"/>
        <pc:sldMkLst>
          <pc:docMk/>
          <pc:sldMk cId="0" sldId="289"/>
        </pc:sldMkLst>
        <pc:spChg chg="mod">
          <ac:chgData name="Jerson Chupina" userId="d389cfca50cd21c9" providerId="LiveId" clId="{225BD637-B0DB-A542-816E-774C5D4221A4}" dt="2021-03-11T19:35:34.549" v="39" actId="20577"/>
          <ac:spMkLst>
            <pc:docMk/>
            <pc:sldMk cId="0" sldId="289"/>
            <ac:spMk id="5" creationId="{00000000-0000-0000-0000-000000000000}"/>
          </ac:spMkLst>
        </pc:spChg>
      </pc:sldChg>
      <pc:sldChg chg="add setBg">
        <pc:chgData name="Jerson Chupina" userId="d389cfca50cd21c9" providerId="LiveId" clId="{225BD637-B0DB-A542-816E-774C5D4221A4}" dt="2021-03-12T18:18:35.164" v="46"/>
        <pc:sldMkLst>
          <pc:docMk/>
          <pc:sldMk cId="42193589" sldId="298"/>
        </pc:sldMkLst>
      </pc:sldChg>
      <pc:sldChg chg="modSp add mod setBg">
        <pc:chgData name="Jerson Chupina" userId="d389cfca50cd21c9" providerId="LiveId" clId="{225BD637-B0DB-A542-816E-774C5D4221A4}" dt="2021-03-12T18:18:56.935" v="50" actId="12"/>
        <pc:sldMkLst>
          <pc:docMk/>
          <pc:sldMk cId="3404219455" sldId="299"/>
        </pc:sldMkLst>
        <pc:spChg chg="mod">
          <ac:chgData name="Jerson Chupina" userId="d389cfca50cd21c9" providerId="LiveId" clId="{225BD637-B0DB-A542-816E-774C5D4221A4}" dt="2021-03-12T18:18:56.935" v="50" actId="12"/>
          <ac:spMkLst>
            <pc:docMk/>
            <pc:sldMk cId="3404219455" sldId="299"/>
            <ac:spMk id="5" creationId="{00000000-0000-0000-0000-000000000000}"/>
          </ac:spMkLst>
        </pc:spChg>
      </pc:sldChg>
      <pc:sldChg chg="add setBg">
        <pc:chgData name="Jerson Chupina" userId="d389cfca50cd21c9" providerId="LiveId" clId="{225BD637-B0DB-A542-816E-774C5D4221A4}" dt="2021-03-12T18:19:26.036" v="54"/>
        <pc:sldMkLst>
          <pc:docMk/>
          <pc:sldMk cId="406651720" sldId="300"/>
        </pc:sldMkLst>
      </pc:sldChg>
      <pc:sldChg chg="add setBg">
        <pc:chgData name="Jerson Chupina" userId="d389cfca50cd21c9" providerId="LiveId" clId="{225BD637-B0DB-A542-816E-774C5D4221A4}" dt="2021-03-12T18:19:26.036" v="54"/>
        <pc:sldMkLst>
          <pc:docMk/>
          <pc:sldMk cId="2416861280" sldId="301"/>
        </pc:sldMkLst>
      </pc:sldChg>
      <pc:sldChg chg="add setBg">
        <pc:chgData name="Jerson Chupina" userId="d389cfca50cd21c9" providerId="LiveId" clId="{225BD637-B0DB-A542-816E-774C5D4221A4}" dt="2021-03-12T18:19:53.753" v="58"/>
        <pc:sldMkLst>
          <pc:docMk/>
          <pc:sldMk cId="1028598122" sldId="302"/>
        </pc:sldMkLst>
      </pc:sldChg>
      <pc:sldChg chg="add setBg">
        <pc:chgData name="Jerson Chupina" userId="d389cfca50cd21c9" providerId="LiveId" clId="{225BD637-B0DB-A542-816E-774C5D4221A4}" dt="2021-03-12T18:19:53.753" v="58"/>
        <pc:sldMkLst>
          <pc:docMk/>
          <pc:sldMk cId="3924174820" sldId="303"/>
        </pc:sldMkLst>
      </pc:sldChg>
      <pc:sldChg chg="add setBg">
        <pc:chgData name="Jerson Chupina" userId="d389cfca50cd21c9" providerId="LiveId" clId="{225BD637-B0DB-A542-816E-774C5D4221A4}" dt="2021-03-12T18:20:16.534" v="63"/>
        <pc:sldMkLst>
          <pc:docMk/>
          <pc:sldMk cId="1714396683" sldId="304"/>
        </pc:sldMkLst>
      </pc:sldChg>
      <pc:sldChg chg="add setBg">
        <pc:chgData name="Jerson Chupina" userId="d389cfca50cd21c9" providerId="LiveId" clId="{225BD637-B0DB-A542-816E-774C5D4221A4}" dt="2021-03-12T18:20:16.534" v="63"/>
        <pc:sldMkLst>
          <pc:docMk/>
          <pc:sldMk cId="174864496" sldId="30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51000"/>
          </a:blip>
          <a:srcRect/>
          <a:stretch>
            <a:fillRect/>
          </a:stretch>
        </p:blipFill>
        <p:spPr>
          <a:xfrm>
            <a:off x="11200690" y="1778073"/>
            <a:ext cx="9454364" cy="8508927"/>
          </a:xfrm>
          <a:prstGeom prst="rect">
            <a:avLst/>
          </a:prstGeom>
        </p:spPr>
      </p:pic>
      <p:pic>
        <p:nvPicPr>
          <p:cNvPr id="3" name="Picture 3"/>
          <p:cNvPicPr>
            <a:picLocks noChangeAspect="1"/>
          </p:cNvPicPr>
          <p:nvPr/>
        </p:nvPicPr>
        <p:blipFill>
          <a:blip r:embed="rId4"/>
          <a:srcRect/>
          <a:stretch>
            <a:fillRect/>
          </a:stretch>
        </p:blipFill>
        <p:spPr>
          <a:xfrm>
            <a:off x="1028700" y="7201542"/>
            <a:ext cx="2056758" cy="2056758"/>
          </a:xfrm>
          <a:prstGeom prst="rect">
            <a:avLst/>
          </a:prstGeom>
        </p:spPr>
      </p:pic>
      <p:sp>
        <p:nvSpPr>
          <p:cNvPr id="4" name="TextBox 4"/>
          <p:cNvSpPr txBox="1"/>
          <p:nvPr/>
        </p:nvSpPr>
        <p:spPr>
          <a:xfrm>
            <a:off x="1028700" y="3454184"/>
            <a:ext cx="16230600" cy="1231900"/>
          </a:xfrm>
          <a:prstGeom prst="rect">
            <a:avLst/>
          </a:prstGeom>
        </p:spPr>
        <p:txBody>
          <a:bodyPr lIns="0" tIns="0" rIns="0" bIns="0" rtlCol="0" anchor="t">
            <a:spAutoFit/>
          </a:bodyPr>
          <a:lstStyle/>
          <a:p>
            <a:pPr marL="0" lvl="0" indent="0" algn="ctr">
              <a:lnSpc>
                <a:spcPts val="8900"/>
              </a:lnSpc>
              <a:spcBef>
                <a:spcPct val="0"/>
              </a:spcBef>
            </a:pPr>
            <a:r>
              <a:rPr lang="en-US" sz="10000">
                <a:solidFill>
                  <a:srgbClr val="FFFFFF"/>
                </a:solidFill>
                <a:latin typeface="League Gothic"/>
              </a:rPr>
              <a:t>SUNDAY SCHOOL &amp; DISCIPLESHIP</a:t>
            </a:r>
          </a:p>
        </p:txBody>
      </p:sp>
      <p:sp>
        <p:nvSpPr>
          <p:cNvPr id="5" name="TextBox 5"/>
          <p:cNvSpPr txBox="1"/>
          <p:nvPr/>
        </p:nvSpPr>
        <p:spPr>
          <a:xfrm>
            <a:off x="1028700" y="5886666"/>
            <a:ext cx="16590323" cy="1231900"/>
          </a:xfrm>
          <a:prstGeom prst="rect">
            <a:avLst/>
          </a:prstGeom>
        </p:spPr>
        <p:txBody>
          <a:bodyPr lIns="0" tIns="0" rIns="0" bIns="0" rtlCol="0" anchor="t">
            <a:spAutoFit/>
          </a:bodyPr>
          <a:lstStyle/>
          <a:p>
            <a:pPr lvl="0" algn="ctr">
              <a:lnSpc>
                <a:spcPts val="8900"/>
              </a:lnSpc>
              <a:spcBef>
                <a:spcPct val="0"/>
              </a:spcBef>
            </a:pPr>
            <a:r>
              <a:rPr lang="en-US" sz="10000" dirty="0">
                <a:solidFill>
                  <a:srgbClr val="C4C2B8"/>
                </a:solidFill>
                <a:latin typeface="League Gothic"/>
              </a:rPr>
              <a:t>SDMI GLOBAL DIRECTOR</a:t>
            </a:r>
            <a:endParaRPr lang="en-US" sz="10000" u="none" dirty="0">
              <a:solidFill>
                <a:srgbClr val="C4C2B8"/>
              </a:solidFill>
              <a:latin typeface="League Gothic"/>
            </a:endParaRPr>
          </a:p>
        </p:txBody>
      </p:sp>
      <p:sp>
        <p:nvSpPr>
          <p:cNvPr id="6" name="TextBox 6"/>
          <p:cNvSpPr txBox="1"/>
          <p:nvPr/>
        </p:nvSpPr>
        <p:spPr>
          <a:xfrm>
            <a:off x="1028700" y="4259991"/>
            <a:ext cx="16590323" cy="1638300"/>
          </a:xfrm>
          <a:prstGeom prst="rect">
            <a:avLst/>
          </a:prstGeom>
        </p:spPr>
        <p:txBody>
          <a:bodyPr lIns="0" tIns="0" rIns="0" bIns="0" rtlCol="0" anchor="t">
            <a:spAutoFit/>
          </a:bodyPr>
          <a:lstStyle/>
          <a:p>
            <a:pPr marL="0" lvl="0" indent="0" algn="ctr">
              <a:lnSpc>
                <a:spcPts val="13200"/>
              </a:lnSpc>
              <a:spcBef>
                <a:spcPct val="0"/>
              </a:spcBef>
            </a:pPr>
            <a:r>
              <a:rPr lang="en-US" sz="10000">
                <a:solidFill>
                  <a:srgbClr val="FAFF00"/>
                </a:solidFill>
                <a:latin typeface="League Gothic"/>
              </a:rPr>
              <a:t>D</a:t>
            </a:r>
            <a:r>
              <a:rPr lang="en-US" sz="10000" u="none">
                <a:solidFill>
                  <a:srgbClr val="FAFF00"/>
                </a:solidFill>
                <a:latin typeface="League Gothic"/>
              </a:rPr>
              <a:t>R. SCOTT RAINEY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723422" y="912689"/>
            <a:ext cx="2056758" cy="2056758"/>
          </a:xfrm>
          <a:prstGeom prst="rect">
            <a:avLst/>
          </a:prstGeom>
        </p:spPr>
      </p:pic>
      <p:sp>
        <p:nvSpPr>
          <p:cNvPr id="3" name="TextBox 3"/>
          <p:cNvSpPr txBox="1"/>
          <p:nvPr/>
        </p:nvSpPr>
        <p:spPr>
          <a:xfrm>
            <a:off x="1876460" y="3619500"/>
            <a:ext cx="14735140" cy="4308872"/>
          </a:xfrm>
          <a:prstGeom prst="rect">
            <a:avLst/>
          </a:prstGeom>
        </p:spPr>
        <p:txBody>
          <a:bodyPr wrap="square" lIns="0" tIns="0" rIns="0" bIns="0" rtlCol="0" anchor="t">
            <a:spAutoFit/>
          </a:bodyPr>
          <a:lstStyle/>
          <a:p>
            <a:pPr marL="0" lvl="0" indent="0"/>
            <a:r>
              <a:rPr lang="en-US" sz="7000" dirty="0">
                <a:solidFill>
                  <a:srgbClr val="FFFFFF"/>
                </a:solidFill>
                <a:latin typeface="League Gothic"/>
              </a:rPr>
              <a:t>NAZ</a:t>
            </a:r>
            <a:r>
              <a:rPr lang="en-US" sz="7000" u="none" dirty="0">
                <a:solidFill>
                  <a:srgbClr val="FFFFFF"/>
                </a:solidFill>
                <a:latin typeface="League Gothic"/>
              </a:rPr>
              <a:t>ARENE DISCIPLESHIP IS </a:t>
            </a:r>
            <a:r>
              <a:rPr lang="en-US" sz="7000" u="sng" dirty="0">
                <a:solidFill>
                  <a:srgbClr val="FFFFFF"/>
                </a:solidFill>
                <a:latin typeface="League Gothic"/>
              </a:rPr>
              <a:t>“A JOURNEY OF GRACE”!</a:t>
            </a:r>
          </a:p>
          <a:p>
            <a:pPr marL="0" lvl="0" indent="0"/>
            <a:r>
              <a:rPr lang="en-US" sz="7000" u="none" dirty="0">
                <a:solidFill>
                  <a:srgbClr val="FFFFFF"/>
                </a:solidFill>
                <a:latin typeface="League Gothic"/>
              </a:rPr>
              <a:t>DISCIPLESHIP BEGINS AT BIRTH AND CONTINUES THROUGHOUT </a:t>
            </a:r>
            <a:r>
              <a:rPr lang="en-US" sz="7000" u="sng" dirty="0">
                <a:solidFill>
                  <a:srgbClr val="FFFFFF"/>
                </a:solidFill>
                <a:latin typeface="League Gothic"/>
              </a:rPr>
              <a:t>ALL</a:t>
            </a:r>
            <a:r>
              <a:rPr lang="en-US" sz="7000" u="none" dirty="0">
                <a:solidFill>
                  <a:srgbClr val="FFFFFF"/>
                </a:solidFill>
                <a:latin typeface="League Gothic"/>
              </a:rPr>
              <a:t> OF LIFE.</a:t>
            </a:r>
          </a:p>
          <a:p>
            <a:pPr marL="0" lvl="0" indent="0"/>
            <a:r>
              <a:rPr lang="en-US" sz="7000" u="none" dirty="0">
                <a:solidFill>
                  <a:srgbClr val="FFFFFF"/>
                </a:solidFill>
                <a:latin typeface="League Gothic"/>
              </a:rPr>
              <a:t>DISCIPLESHIP IS A JOURNEY FROM </a:t>
            </a:r>
            <a:r>
              <a:rPr lang="en-US" sz="7000" u="sng" dirty="0">
                <a:solidFill>
                  <a:srgbClr val="FFFFFF"/>
                </a:solidFill>
                <a:latin typeface="League Gothic"/>
              </a:rPr>
              <a:t>GRACE</a:t>
            </a:r>
            <a:r>
              <a:rPr lang="en-US" sz="7000" u="none" dirty="0">
                <a:solidFill>
                  <a:srgbClr val="FFFFFF"/>
                </a:solidFill>
                <a:latin typeface="League Gothic"/>
              </a:rPr>
              <a:t> TO GRACE TO GRACE.</a:t>
            </a:r>
          </a:p>
        </p:txBody>
      </p:sp>
      <p:grpSp>
        <p:nvGrpSpPr>
          <p:cNvPr id="6" name="Group 6"/>
          <p:cNvGrpSpPr/>
          <p:nvPr/>
        </p:nvGrpSpPr>
        <p:grpSpPr>
          <a:xfrm rot="-5400000">
            <a:off x="519851" y="3084886"/>
            <a:ext cx="437865" cy="1947140"/>
            <a:chOff x="0" y="0"/>
            <a:chExt cx="2771140" cy="12322964"/>
          </a:xfrm>
        </p:grpSpPr>
        <p:sp>
          <p:nvSpPr>
            <p:cNvPr id="7" name="Freeform 7"/>
            <p:cNvSpPr/>
            <p:nvPr/>
          </p:nvSpPr>
          <p:spPr>
            <a:xfrm>
              <a:off x="0" y="0"/>
              <a:ext cx="2771140" cy="12322964"/>
            </a:xfrm>
            <a:custGeom>
              <a:avLst/>
              <a:gdLst/>
              <a:ahLst/>
              <a:cxnLst/>
              <a:rect l="l" t="t" r="r" b="b"/>
              <a:pathLst>
                <a:path w="2771140" h="12322964">
                  <a:moveTo>
                    <a:pt x="0" y="0"/>
                  </a:moveTo>
                  <a:lnTo>
                    <a:pt x="0" y="11419994"/>
                  </a:lnTo>
                  <a:lnTo>
                    <a:pt x="1384300" y="12322964"/>
                  </a:lnTo>
                  <a:lnTo>
                    <a:pt x="2771140" y="11419994"/>
                  </a:lnTo>
                  <a:lnTo>
                    <a:pt x="2771140" y="0"/>
                  </a:lnTo>
                  <a:close/>
                </a:path>
              </a:pathLst>
            </a:custGeom>
            <a:solidFill>
              <a:srgbClr val="FAFF00"/>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9300" y="8537807"/>
            <a:ext cx="1440986" cy="1440986"/>
          </a:xfrm>
          <a:prstGeom prst="rect">
            <a:avLst/>
          </a:prstGeom>
        </p:spPr>
      </p:pic>
      <p:sp>
        <p:nvSpPr>
          <p:cNvPr id="3" name="TextBox 3"/>
          <p:cNvSpPr txBox="1"/>
          <p:nvPr/>
        </p:nvSpPr>
        <p:spPr>
          <a:xfrm>
            <a:off x="4533900" y="2065734"/>
            <a:ext cx="9220200" cy="6155531"/>
          </a:xfrm>
          <a:prstGeom prst="rect">
            <a:avLst/>
          </a:prstGeom>
        </p:spPr>
        <p:txBody>
          <a:bodyPr wrap="square" lIns="0" tIns="0" rIns="0" bIns="0" rtlCol="0" anchor="t">
            <a:spAutoFit/>
          </a:bodyPr>
          <a:lstStyle/>
          <a:p>
            <a:pPr algn="ctr"/>
            <a:r>
              <a:rPr lang="en-US" sz="5000" dirty="0">
                <a:solidFill>
                  <a:srgbClr val="FFFFFF"/>
                </a:solidFill>
                <a:latin typeface="League Gothic"/>
              </a:rPr>
              <a:t>GOD’S GRACIOUS LOVE EXTENDS TO ALL PEOPLE, EVERYWHERE, EVEN BEFORE WE COME TO BELIEVE.</a:t>
            </a:r>
          </a:p>
          <a:p>
            <a:pPr algn="ctr"/>
            <a:r>
              <a:rPr lang="en-US" sz="5000" dirty="0">
                <a:solidFill>
                  <a:srgbClr val="FFFFFF"/>
                </a:solidFill>
                <a:latin typeface="League Gothic"/>
              </a:rPr>
              <a:t>JOHN 6:44, “NO ONE CAN COME TO ME UNLESS THE FATHER WHO SENT ME DRAWS THEM, AND I WILL RAISE THEM UP AT THE LAST DAY.” ROMANS 5:8, “BUT GOD DEMONSTRATES HIS OWN LOVE FOR US IN THIS: WHILE WE WERE STILL SINNERS, CHRIST DIED FOR US.”</a:t>
            </a:r>
          </a:p>
          <a:p>
            <a:pPr marL="0" lvl="0" indent="0" algn="ctr"/>
            <a:r>
              <a:rPr lang="en-US" sz="5000" dirty="0">
                <a:solidFill>
                  <a:srgbClr val="F3161E"/>
                </a:solidFill>
                <a:latin typeface="League Gothic"/>
              </a:rPr>
              <a:t>PREVENIENT GRACE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3" name="Group 3"/>
          <p:cNvGrpSpPr/>
          <p:nvPr/>
        </p:nvGrpSpPr>
        <p:grpSpPr>
          <a:xfrm rot="5400000">
            <a:off x="10943816" y="-3782375"/>
            <a:ext cx="2533109" cy="12155259"/>
            <a:chOff x="0" y="0"/>
            <a:chExt cx="2771140" cy="13297462"/>
          </a:xfrm>
        </p:grpSpPr>
        <p:sp>
          <p:nvSpPr>
            <p:cNvPr id="4" name="Freeform 4"/>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sp>
        <p:nvSpPr>
          <p:cNvPr id="5" name="TextBox 5"/>
          <p:cNvSpPr txBox="1"/>
          <p:nvPr/>
        </p:nvSpPr>
        <p:spPr>
          <a:xfrm>
            <a:off x="6725344" y="1187363"/>
            <a:ext cx="11059897" cy="2252980"/>
          </a:xfrm>
          <a:prstGeom prst="rect">
            <a:avLst/>
          </a:prstGeom>
        </p:spPr>
        <p:txBody>
          <a:bodyPr lIns="0" tIns="0" rIns="0" bIns="0" rtlCol="0" anchor="t">
            <a:spAutoFit/>
          </a:bodyPr>
          <a:lstStyle/>
          <a:p>
            <a:pPr marL="0" lvl="0" indent="0" algn="r">
              <a:lnSpc>
                <a:spcPts val="5884"/>
              </a:lnSpc>
            </a:pPr>
            <a:r>
              <a:rPr lang="en-US" sz="5500">
                <a:solidFill>
                  <a:srgbClr val="FFFFFF"/>
                </a:solidFill>
                <a:latin typeface="League Gothic"/>
              </a:rPr>
              <a:t>WHEN FAITH IS BORN IN THE HEART</a:t>
            </a:r>
          </a:p>
          <a:p>
            <a:pPr marL="0" lvl="0" indent="0" algn="r">
              <a:lnSpc>
                <a:spcPts val="5885"/>
              </a:lnSpc>
            </a:pPr>
            <a:r>
              <a:rPr lang="en-US" sz="5500">
                <a:solidFill>
                  <a:srgbClr val="FFFFFF"/>
                </a:solidFill>
                <a:latin typeface="League Gothic"/>
              </a:rPr>
              <a:t>OF </a:t>
            </a:r>
            <a:r>
              <a:rPr lang="en-US" sz="5500" u="none">
                <a:solidFill>
                  <a:srgbClr val="FFFFFF"/>
                </a:solidFill>
                <a:latin typeface="League Gothic"/>
              </a:rPr>
              <a:t>A</a:t>
            </a:r>
            <a:r>
              <a:rPr lang="en-US" sz="5500">
                <a:solidFill>
                  <a:srgbClr val="FFFFFF"/>
                </a:solidFill>
                <a:latin typeface="League Gothic"/>
              </a:rPr>
              <a:t>N</a:t>
            </a:r>
            <a:r>
              <a:rPr lang="en-US" sz="5500" u="none">
                <a:solidFill>
                  <a:srgbClr val="FFFFFF"/>
                </a:solidFill>
                <a:latin typeface="League Gothic"/>
              </a:rPr>
              <a:t> IN</a:t>
            </a:r>
            <a:r>
              <a:rPr lang="en-US" sz="5500">
                <a:solidFill>
                  <a:srgbClr val="FFFFFF"/>
                </a:solidFill>
                <a:latin typeface="League Gothic"/>
              </a:rPr>
              <a:t>DIVIDUAL…</a:t>
            </a:r>
          </a:p>
          <a:p>
            <a:pPr marL="0" lvl="0" indent="0" algn="r">
              <a:lnSpc>
                <a:spcPts val="5885"/>
              </a:lnSpc>
            </a:pPr>
            <a:r>
              <a:rPr lang="en-US" sz="5500">
                <a:solidFill>
                  <a:srgbClr val="F3161E"/>
                </a:solidFill>
                <a:latin typeface="League Gothic"/>
              </a:rPr>
              <a:t>SAVING GRACE</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47401" y="3872676"/>
            <a:ext cx="4193198" cy="57050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1372012" y="1297297"/>
            <a:ext cx="15104171" cy="8309967"/>
          </a:xfrm>
          <a:prstGeom prst="rect">
            <a:avLst/>
          </a:prstGeom>
        </p:spPr>
        <p:txBody>
          <a:bodyPr lIns="0" tIns="0" rIns="0" bIns="0" rtlCol="0" anchor="t">
            <a:spAutoFit/>
          </a:bodyPr>
          <a:lstStyle/>
          <a:p>
            <a:pPr marL="669290" lvl="1" indent="-334645">
              <a:buFont typeface="Arial"/>
              <a:buChar char="•"/>
            </a:pPr>
            <a:r>
              <a:rPr lang="en-US" sz="6000" dirty="0">
                <a:solidFill>
                  <a:srgbClr val="FFFFFF"/>
                </a:solidFill>
                <a:latin typeface="League Gothic"/>
              </a:rPr>
              <a:t>P</a:t>
            </a:r>
            <a:r>
              <a:rPr lang="en-US" sz="6000" u="none" dirty="0">
                <a:solidFill>
                  <a:srgbClr val="FFFFFF"/>
                </a:solidFill>
                <a:latin typeface="League Gothic"/>
              </a:rPr>
              <a:t>ROCESS: INITIAL SANCTIFICATION - THE SPIRIT OF GOD BEGINS TO TRANSFORM THE CHRISTIAN MORE AND </a:t>
            </a:r>
            <a:r>
              <a:rPr lang="en-US" sz="6000" dirty="0">
                <a:solidFill>
                  <a:srgbClr val="FFFFFF"/>
                </a:solidFill>
                <a:latin typeface="League Gothic"/>
              </a:rPr>
              <a:t>M</a:t>
            </a:r>
            <a:r>
              <a:rPr lang="en-US" sz="6000" u="none" dirty="0">
                <a:solidFill>
                  <a:srgbClr val="FFFFFF"/>
                </a:solidFill>
                <a:latin typeface="League Gothic"/>
              </a:rPr>
              <a:t>OR</a:t>
            </a:r>
            <a:r>
              <a:rPr lang="en-US" sz="6000" dirty="0">
                <a:solidFill>
                  <a:srgbClr val="FFFFFF"/>
                </a:solidFill>
                <a:latin typeface="League Gothic"/>
              </a:rPr>
              <a:t>E INTO THE LIKE</a:t>
            </a:r>
            <a:r>
              <a:rPr lang="en-US" sz="6000" u="none" dirty="0">
                <a:solidFill>
                  <a:srgbClr val="FFFFFF"/>
                </a:solidFill>
                <a:latin typeface="League Gothic"/>
              </a:rPr>
              <a:t>NE</a:t>
            </a:r>
            <a:r>
              <a:rPr lang="en-US" sz="6000" dirty="0">
                <a:solidFill>
                  <a:srgbClr val="FFFFFF"/>
                </a:solidFill>
                <a:latin typeface="League Gothic"/>
              </a:rPr>
              <a:t>SS</a:t>
            </a:r>
            <a:r>
              <a:rPr lang="en-US" sz="6000" u="none" dirty="0">
                <a:solidFill>
                  <a:srgbClr val="FFFFFF"/>
                </a:solidFill>
                <a:latin typeface="League Gothic"/>
              </a:rPr>
              <a:t> OF </a:t>
            </a:r>
            <a:r>
              <a:rPr lang="en-US" sz="6000" dirty="0">
                <a:solidFill>
                  <a:srgbClr val="FFFFFF"/>
                </a:solidFill>
                <a:latin typeface="League Gothic"/>
              </a:rPr>
              <a:t>CH</a:t>
            </a:r>
            <a:r>
              <a:rPr lang="en-US" sz="6000" u="none" dirty="0">
                <a:solidFill>
                  <a:srgbClr val="FFFFFF"/>
                </a:solidFill>
                <a:latin typeface="League Gothic"/>
              </a:rPr>
              <a:t>R</a:t>
            </a:r>
            <a:r>
              <a:rPr lang="en-US" sz="6000" dirty="0">
                <a:solidFill>
                  <a:srgbClr val="FFFFFF"/>
                </a:solidFill>
                <a:latin typeface="League Gothic"/>
              </a:rPr>
              <a:t>IST.</a:t>
            </a:r>
          </a:p>
          <a:p>
            <a:pPr marL="669290" lvl="1" indent="-334645">
              <a:buFont typeface="Arial"/>
              <a:buChar char="•"/>
            </a:pPr>
            <a:r>
              <a:rPr lang="en-US" sz="6000" u="none" dirty="0">
                <a:solidFill>
                  <a:srgbClr val="FFFFFF"/>
                </a:solidFill>
                <a:latin typeface="League Gothic"/>
              </a:rPr>
              <a:t>CRISIS: ENTIRE SANCTIFICATION - WHEN BELIEVERS FULLY SURRENDER THEIR REDEEMED LIVES TO GOD, A</a:t>
            </a:r>
            <a:r>
              <a:rPr lang="en-US" sz="6000" dirty="0">
                <a:solidFill>
                  <a:srgbClr val="FFFFFF"/>
                </a:solidFill>
                <a:latin typeface="League Gothic"/>
              </a:rPr>
              <a:t>RE</a:t>
            </a:r>
            <a:r>
              <a:rPr lang="en-US" sz="6000" u="none" dirty="0">
                <a:solidFill>
                  <a:srgbClr val="FFFFFF"/>
                </a:solidFill>
                <a:latin typeface="League Gothic"/>
              </a:rPr>
              <a:t> SET FREE FROM THE CHAINS OF ORIGINAL SIN, AND ENTER INTO A RELATIONSHIP WITH GOD THAT IS DEFINED AS ENTIRE DEVOTION TO CHRIST.</a:t>
            </a:r>
          </a:p>
          <a:p>
            <a:pPr marL="669290" lvl="1" indent="-334645">
              <a:buFont typeface="Arial"/>
              <a:buChar char="•"/>
            </a:pPr>
            <a:r>
              <a:rPr lang="en-US" sz="6000" u="none" dirty="0">
                <a:solidFill>
                  <a:srgbClr val="FFFFFF"/>
                </a:solidFill>
                <a:latin typeface="League Gothic"/>
              </a:rPr>
              <a:t>PROCESS: GROWTH IN GRACE - MATURING</a:t>
            </a:r>
          </a:p>
          <a:p>
            <a:pPr marL="0" lvl="0" indent="0" algn="r"/>
            <a:r>
              <a:rPr lang="en-US" sz="6000" u="none" dirty="0">
                <a:solidFill>
                  <a:srgbClr val="F3161E"/>
                </a:solidFill>
                <a:latin typeface="League Gothic"/>
              </a:rPr>
              <a:t>SANCTIFYING GRACE</a:t>
            </a:r>
          </a:p>
        </p:txBody>
      </p:sp>
      <p:grpSp>
        <p:nvGrpSpPr>
          <p:cNvPr id="6" name="Group 6"/>
          <p:cNvGrpSpPr/>
          <p:nvPr/>
        </p:nvGrpSpPr>
        <p:grpSpPr>
          <a:xfrm rot="-5400000">
            <a:off x="-2988831" y="3941330"/>
            <a:ext cx="6858002" cy="1947140"/>
            <a:chOff x="0" y="0"/>
            <a:chExt cx="2771140" cy="12322964"/>
          </a:xfrm>
        </p:grpSpPr>
        <p:sp>
          <p:nvSpPr>
            <p:cNvPr id="7" name="Freeform 7"/>
            <p:cNvSpPr/>
            <p:nvPr/>
          </p:nvSpPr>
          <p:spPr>
            <a:xfrm>
              <a:off x="0" y="0"/>
              <a:ext cx="2771140" cy="12322964"/>
            </a:xfrm>
            <a:custGeom>
              <a:avLst/>
              <a:gdLst/>
              <a:ahLst/>
              <a:cxnLst/>
              <a:rect l="l" t="t" r="r" b="b"/>
              <a:pathLst>
                <a:path w="2771140" h="12322964">
                  <a:moveTo>
                    <a:pt x="0" y="0"/>
                  </a:moveTo>
                  <a:lnTo>
                    <a:pt x="0" y="11419994"/>
                  </a:lnTo>
                  <a:lnTo>
                    <a:pt x="1384300" y="12322964"/>
                  </a:lnTo>
                  <a:lnTo>
                    <a:pt x="2771140" y="11419994"/>
                  </a:lnTo>
                  <a:lnTo>
                    <a:pt x="2771140" y="0"/>
                  </a:lnTo>
                  <a:close/>
                </a:path>
              </a:pathLst>
            </a:custGeom>
            <a:solidFill>
              <a:srgbClr val="FAFF00"/>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9300" y="8537807"/>
            <a:ext cx="1440986" cy="1440986"/>
          </a:xfrm>
          <a:prstGeom prst="rect">
            <a:avLst/>
          </a:prstGeom>
        </p:spPr>
      </p:pic>
      <p:sp>
        <p:nvSpPr>
          <p:cNvPr id="3" name="TextBox 3"/>
          <p:cNvSpPr txBox="1"/>
          <p:nvPr/>
        </p:nvSpPr>
        <p:spPr>
          <a:xfrm>
            <a:off x="1028700" y="3443272"/>
            <a:ext cx="15870217" cy="3077766"/>
          </a:xfrm>
          <a:prstGeom prst="rect">
            <a:avLst/>
          </a:prstGeom>
        </p:spPr>
        <p:txBody>
          <a:bodyPr lIns="0" tIns="0" rIns="0" bIns="0" rtlCol="0" anchor="t">
            <a:spAutoFit/>
          </a:bodyPr>
          <a:lstStyle/>
          <a:p>
            <a:pPr marL="0" lvl="0" indent="0" algn="ctr">
              <a:spcBef>
                <a:spcPct val="0"/>
              </a:spcBef>
            </a:pPr>
            <a:r>
              <a:rPr lang="en-US" sz="10000" dirty="0">
                <a:solidFill>
                  <a:srgbClr val="FFFFFF"/>
                </a:solidFill>
                <a:latin typeface="League Gothic"/>
              </a:rPr>
              <a:t>“I AM THE </a:t>
            </a:r>
            <a:r>
              <a:rPr lang="en-US" sz="10000" u="sng" dirty="0">
                <a:solidFill>
                  <a:srgbClr val="FFFFFF"/>
                </a:solidFill>
                <a:latin typeface="League Gothic"/>
              </a:rPr>
              <a:t>WAY</a:t>
            </a:r>
            <a:r>
              <a:rPr lang="en-US" sz="10000" dirty="0">
                <a:solidFill>
                  <a:srgbClr val="FFFFFF"/>
                </a:solidFill>
                <a:latin typeface="League Gothic"/>
              </a:rPr>
              <a:t>, THE </a:t>
            </a:r>
            <a:r>
              <a:rPr lang="en-US" sz="10000" u="sng" dirty="0">
                <a:solidFill>
                  <a:srgbClr val="FFFFFF"/>
                </a:solidFill>
                <a:latin typeface="League Gothic"/>
              </a:rPr>
              <a:t>TRUTH</a:t>
            </a:r>
            <a:r>
              <a:rPr lang="en-US" sz="10000" dirty="0">
                <a:solidFill>
                  <a:srgbClr val="FFFFFF"/>
                </a:solidFill>
                <a:latin typeface="League Gothic"/>
              </a:rPr>
              <a:t>, </a:t>
            </a:r>
          </a:p>
          <a:p>
            <a:pPr marL="0" lvl="0" indent="0" algn="ctr">
              <a:spcBef>
                <a:spcPct val="0"/>
              </a:spcBef>
            </a:pPr>
            <a:r>
              <a:rPr lang="en-US" sz="10000" u="sng" dirty="0">
                <a:solidFill>
                  <a:srgbClr val="FAFF00"/>
                </a:solidFill>
                <a:latin typeface="League Gothic"/>
              </a:rPr>
              <a:t>AND THE LIFE.” (JOHN 14:6)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3" name="Group 3"/>
          <p:cNvGrpSpPr/>
          <p:nvPr/>
        </p:nvGrpSpPr>
        <p:grpSpPr>
          <a:xfrm rot="5400000">
            <a:off x="10943816" y="-3782375"/>
            <a:ext cx="2533109" cy="12155259"/>
            <a:chOff x="0" y="0"/>
            <a:chExt cx="2771140" cy="13297462"/>
          </a:xfrm>
        </p:grpSpPr>
        <p:sp>
          <p:nvSpPr>
            <p:cNvPr id="4" name="Freeform 4"/>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sp>
        <p:nvSpPr>
          <p:cNvPr id="5" name="TextBox 5"/>
          <p:cNvSpPr txBox="1"/>
          <p:nvPr/>
        </p:nvSpPr>
        <p:spPr>
          <a:xfrm>
            <a:off x="7205300" y="1481068"/>
            <a:ext cx="10611167" cy="1855470"/>
          </a:xfrm>
          <a:prstGeom prst="rect">
            <a:avLst/>
          </a:prstGeom>
        </p:spPr>
        <p:txBody>
          <a:bodyPr lIns="0" tIns="0" rIns="0" bIns="0" rtlCol="0" anchor="t">
            <a:spAutoFit/>
          </a:bodyPr>
          <a:lstStyle/>
          <a:p>
            <a:pPr marL="0" lvl="0" indent="0" algn="r">
              <a:lnSpc>
                <a:spcPts val="4815"/>
              </a:lnSpc>
            </a:pPr>
            <a:r>
              <a:rPr lang="en-US" sz="4500">
                <a:solidFill>
                  <a:srgbClr val="FFFFFF"/>
                </a:solidFill>
                <a:latin typeface="League Gothic"/>
              </a:rPr>
              <a:t>DISCIPLESHIP IS A JOURNEY OF GRACE: FROM PREVENIENT GRACE THROUGH SAVING GRACE THROUGH S</a:t>
            </a:r>
            <a:r>
              <a:rPr lang="en-US" sz="4500" u="none">
                <a:solidFill>
                  <a:srgbClr val="FFFFFF"/>
                </a:solidFill>
                <a:latin typeface="League Gothic"/>
              </a:rPr>
              <a:t>A</a:t>
            </a:r>
            <a:r>
              <a:rPr lang="en-US" sz="4500">
                <a:solidFill>
                  <a:srgbClr val="FFFFFF"/>
                </a:solidFill>
                <a:latin typeface="League Gothic"/>
              </a:rPr>
              <a:t>NCTIFY</a:t>
            </a:r>
            <a:r>
              <a:rPr lang="en-US" sz="4500" u="none">
                <a:solidFill>
                  <a:srgbClr val="FFFFFF"/>
                </a:solidFill>
                <a:latin typeface="League Gothic"/>
              </a:rPr>
              <a:t>ING GRACE! </a:t>
            </a:r>
          </a:p>
          <a:p>
            <a:pPr marL="0" lvl="0" indent="0" algn="r">
              <a:lnSpc>
                <a:spcPts val="4815"/>
              </a:lnSpc>
            </a:pPr>
            <a:r>
              <a:rPr lang="en-US" sz="4500" u="none">
                <a:solidFill>
                  <a:srgbClr val="FFFFFF"/>
                </a:solidFill>
                <a:latin typeface="League Gothic"/>
              </a:rPr>
              <a:t> MESOAMER</a:t>
            </a:r>
            <a:r>
              <a:rPr lang="en-US" sz="4500">
                <a:solidFill>
                  <a:srgbClr val="FFFFFF"/>
                </a:solidFill>
                <a:latin typeface="League Gothic"/>
              </a:rPr>
              <a:t>ICA REGIONAL TR</a:t>
            </a:r>
            <a:r>
              <a:rPr lang="en-US" sz="4500" u="none">
                <a:solidFill>
                  <a:srgbClr val="FFFFFF"/>
                </a:solidFill>
                <a:latin typeface="League Gothic"/>
              </a:rPr>
              <a:t>A</a:t>
            </a:r>
            <a:r>
              <a:rPr lang="en-US" sz="4500">
                <a:solidFill>
                  <a:srgbClr val="FFFFFF"/>
                </a:solidFill>
                <a:latin typeface="League Gothic"/>
              </a:rPr>
              <a:t>IN</a:t>
            </a:r>
            <a:r>
              <a:rPr lang="en-US" sz="4500" u="none">
                <a:solidFill>
                  <a:srgbClr val="FFFFFF"/>
                </a:solidFill>
                <a:latin typeface="League Gothic"/>
              </a:rPr>
              <a:t>ING </a:t>
            </a:r>
            <a:r>
              <a:rPr lang="en-US" sz="4500">
                <a:solidFill>
                  <a:srgbClr val="FFFFFF"/>
                </a:solidFill>
                <a:latin typeface="League Gothic"/>
              </a:rPr>
              <a:t>– M</a:t>
            </a:r>
            <a:r>
              <a:rPr lang="en-US" sz="4500" u="none">
                <a:solidFill>
                  <a:srgbClr val="FFFFFF"/>
                </a:solidFill>
                <a:latin typeface="League Gothic"/>
              </a:rPr>
              <a:t>A</a:t>
            </a:r>
            <a:r>
              <a:rPr lang="en-US" sz="4500">
                <a:solidFill>
                  <a:srgbClr val="FFFFFF"/>
                </a:solidFill>
                <a:latin typeface="League Gothic"/>
              </a:rPr>
              <a:t>Y 1, 2021</a:t>
            </a: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06142" y="4011745"/>
            <a:ext cx="5562600" cy="53679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1372012" y="2552700"/>
            <a:ext cx="15104171" cy="5539978"/>
          </a:xfrm>
          <a:prstGeom prst="rect">
            <a:avLst/>
          </a:prstGeom>
        </p:spPr>
        <p:txBody>
          <a:bodyPr lIns="0" tIns="0" rIns="0" bIns="0" rtlCol="0" anchor="t">
            <a:spAutoFit/>
          </a:bodyPr>
          <a:lstStyle/>
          <a:p>
            <a:pPr marL="863600" lvl="1" indent="-431800">
              <a:buFont typeface="Arial"/>
              <a:buChar char="•"/>
            </a:pPr>
            <a:r>
              <a:rPr lang="en-US" sz="6000" dirty="0">
                <a:solidFill>
                  <a:srgbClr val="FFFFFF"/>
                </a:solidFill>
                <a:latin typeface="League Gothic"/>
              </a:rPr>
              <a:t>THE M</a:t>
            </a:r>
            <a:r>
              <a:rPr lang="en-US" sz="6000" u="none" dirty="0">
                <a:solidFill>
                  <a:srgbClr val="FFFFFF"/>
                </a:solidFill>
                <a:latin typeface="League Gothic"/>
              </a:rPr>
              <a:t>ENTOR AND MENTEE ARE BOTH ON THE SAME JOURN</a:t>
            </a:r>
            <a:r>
              <a:rPr lang="en-US" sz="6000" dirty="0">
                <a:solidFill>
                  <a:srgbClr val="FFFFFF"/>
                </a:solidFill>
                <a:latin typeface="League Gothic"/>
              </a:rPr>
              <a:t>EY FOLLOWING THE SAME</a:t>
            </a:r>
            <a:r>
              <a:rPr lang="en-US" sz="6000" u="none" dirty="0">
                <a:solidFill>
                  <a:srgbClr val="FFFFFF"/>
                </a:solidFill>
                <a:latin typeface="League Gothic"/>
              </a:rPr>
              <a:t> LORD</a:t>
            </a:r>
            <a:r>
              <a:rPr lang="en-US" sz="6000" dirty="0">
                <a:solidFill>
                  <a:srgbClr val="FFFFFF"/>
                </a:solidFill>
                <a:latin typeface="League Gothic"/>
              </a:rPr>
              <a:t>.</a:t>
            </a:r>
          </a:p>
          <a:p>
            <a:pPr marL="863600" lvl="1" indent="-431800">
              <a:buFont typeface="Arial"/>
              <a:buChar char="•"/>
            </a:pPr>
            <a:r>
              <a:rPr lang="en-US" sz="6000" dirty="0">
                <a:solidFill>
                  <a:srgbClr val="FFFFFF"/>
                </a:solidFill>
                <a:latin typeface="League Gothic"/>
              </a:rPr>
              <a:t>TO BE AN EFFECTIVE DISCIPLE-MAKER, ONE MUST FIRST BE A CHRISTLIKE DISCIPLE!</a:t>
            </a:r>
          </a:p>
          <a:p>
            <a:pPr marL="863600" lvl="1" indent="-431800" algn="l">
              <a:buFont typeface="Arial"/>
              <a:buChar char="•"/>
            </a:pPr>
            <a:r>
              <a:rPr lang="en-US" sz="6000" dirty="0">
                <a:solidFill>
                  <a:srgbClr val="FFFFFF"/>
                </a:solidFill>
                <a:latin typeface="League Gothic"/>
              </a:rPr>
              <a:t>THE </a:t>
            </a:r>
            <a:r>
              <a:rPr lang="en-US" sz="6000" dirty="0">
                <a:solidFill>
                  <a:srgbClr val="FFFFFF"/>
                </a:solidFill>
                <a:latin typeface="League Gothic Italics"/>
              </a:rPr>
              <a:t>“DOING”</a:t>
            </a:r>
            <a:r>
              <a:rPr lang="en-US" sz="6000" dirty="0">
                <a:solidFill>
                  <a:srgbClr val="FFFFFF"/>
                </a:solidFill>
                <a:latin typeface="League Gothic"/>
              </a:rPr>
              <a:t> OF MENTORSHIP COMES OUT OF </a:t>
            </a:r>
            <a:r>
              <a:rPr lang="en-US" sz="6000" dirty="0">
                <a:solidFill>
                  <a:srgbClr val="FFFFFF"/>
                </a:solidFill>
                <a:latin typeface="League Gothic Italics"/>
              </a:rPr>
              <a:t>“BEING”</a:t>
            </a:r>
            <a:r>
              <a:rPr lang="en-US" sz="6000" dirty="0">
                <a:solidFill>
                  <a:srgbClr val="FFFFFF"/>
                </a:solidFill>
                <a:latin typeface="League Gothic"/>
              </a:rPr>
              <a:t> A GROWING DISCIPLE OF CHRIST.</a:t>
            </a:r>
          </a:p>
        </p:txBody>
      </p:sp>
      <p:grpSp>
        <p:nvGrpSpPr>
          <p:cNvPr id="6" name="Group 6"/>
          <p:cNvGrpSpPr/>
          <p:nvPr/>
        </p:nvGrpSpPr>
        <p:grpSpPr>
          <a:xfrm rot="-5400000">
            <a:off x="-1923992" y="4241906"/>
            <a:ext cx="5325552" cy="1947140"/>
            <a:chOff x="0" y="0"/>
            <a:chExt cx="2771140" cy="12322964"/>
          </a:xfrm>
        </p:grpSpPr>
        <p:sp>
          <p:nvSpPr>
            <p:cNvPr id="7" name="Freeform 7"/>
            <p:cNvSpPr/>
            <p:nvPr/>
          </p:nvSpPr>
          <p:spPr>
            <a:xfrm>
              <a:off x="0" y="0"/>
              <a:ext cx="2771140" cy="12322964"/>
            </a:xfrm>
            <a:custGeom>
              <a:avLst/>
              <a:gdLst/>
              <a:ahLst/>
              <a:cxnLst/>
              <a:rect l="l" t="t" r="r" b="b"/>
              <a:pathLst>
                <a:path w="2771140" h="12322964">
                  <a:moveTo>
                    <a:pt x="0" y="0"/>
                  </a:moveTo>
                  <a:lnTo>
                    <a:pt x="0" y="11419994"/>
                  </a:lnTo>
                  <a:lnTo>
                    <a:pt x="1384300" y="12322964"/>
                  </a:lnTo>
                  <a:lnTo>
                    <a:pt x="2771140" y="11419994"/>
                  </a:lnTo>
                  <a:lnTo>
                    <a:pt x="2771140" y="0"/>
                  </a:lnTo>
                  <a:close/>
                </a:path>
              </a:pathLst>
            </a:custGeom>
            <a:solidFill>
              <a:srgbClr val="FAFF00"/>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9300" y="8537807"/>
            <a:ext cx="1440986" cy="1440986"/>
          </a:xfrm>
          <a:prstGeom prst="rect">
            <a:avLst/>
          </a:prstGeom>
        </p:spPr>
      </p:pic>
      <p:sp>
        <p:nvSpPr>
          <p:cNvPr id="3" name="TextBox 3"/>
          <p:cNvSpPr txBox="1"/>
          <p:nvPr/>
        </p:nvSpPr>
        <p:spPr>
          <a:xfrm>
            <a:off x="1208892" y="4152900"/>
            <a:ext cx="15870217" cy="1417320"/>
          </a:xfrm>
          <a:prstGeom prst="rect">
            <a:avLst/>
          </a:prstGeom>
        </p:spPr>
        <p:txBody>
          <a:bodyPr lIns="0" tIns="0" rIns="0" bIns="0" rtlCol="0" anchor="t">
            <a:spAutoFit/>
          </a:bodyPr>
          <a:lstStyle/>
          <a:p>
            <a:pPr marL="0" lvl="0" indent="0" algn="ctr">
              <a:lnSpc>
                <a:spcPts val="5340"/>
              </a:lnSpc>
              <a:spcBef>
                <a:spcPct val="0"/>
              </a:spcBef>
            </a:pPr>
            <a:r>
              <a:rPr lang="en-US" sz="6000" dirty="0">
                <a:solidFill>
                  <a:srgbClr val="FFFFFF"/>
                </a:solidFill>
                <a:latin typeface="League Gothic"/>
              </a:rPr>
              <a:t>MATTHEW 14:14, “WHEN JESUS LANDED AND SAW A LARGE CROWD, HE HAD </a:t>
            </a:r>
            <a:r>
              <a:rPr lang="en-US" sz="6000" dirty="0">
                <a:solidFill>
                  <a:srgbClr val="FAFF00"/>
                </a:solidFill>
                <a:latin typeface="League Gothic"/>
              </a:rPr>
              <a:t>COMPASSION ON THEM AND HEALED THEIR SICK.”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5400000">
            <a:off x="10943816" y="-3782375"/>
            <a:ext cx="2533109" cy="12155259"/>
            <a:chOff x="0" y="0"/>
            <a:chExt cx="2771140" cy="13297462"/>
          </a:xfrm>
        </p:grpSpPr>
        <p:sp>
          <p:nvSpPr>
            <p:cNvPr id="3" name="Freeform 3"/>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pic>
        <p:nvPicPr>
          <p:cNvPr id="8" name="Picture 8"/>
          <p:cNvPicPr>
            <a:picLocks noChangeAspect="1"/>
          </p:cNvPicPr>
          <p:nvPr/>
        </p:nvPicPr>
        <p:blipFill>
          <a:blip r:embed="rId3">
            <a:alphaModFix amt="52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21929" y="3823763"/>
            <a:ext cx="2438400" cy="5494987"/>
          </a:xfrm>
          <a:prstGeom prst="rect">
            <a:avLst/>
          </a:prstGeom>
        </p:spPr>
      </p:pic>
      <p:pic>
        <p:nvPicPr>
          <p:cNvPr id="9" name="Picture 9"/>
          <p:cNvPicPr>
            <a:picLocks noChangeAspect="1"/>
          </p:cNvPicPr>
          <p:nvPr/>
        </p:nvPicPr>
        <p:blipFill>
          <a:blip r:embed="rId5"/>
          <a:srcRect/>
          <a:stretch>
            <a:fillRect/>
          </a:stretch>
        </p:blipFill>
        <p:spPr>
          <a:xfrm>
            <a:off x="459300" y="8537807"/>
            <a:ext cx="1440986" cy="1440986"/>
          </a:xfrm>
          <a:prstGeom prst="rect">
            <a:avLst/>
          </a:prstGeom>
        </p:spPr>
      </p:pic>
      <p:sp>
        <p:nvSpPr>
          <p:cNvPr id="10" name="TextBox 10"/>
          <p:cNvSpPr txBox="1"/>
          <p:nvPr/>
        </p:nvSpPr>
        <p:spPr>
          <a:xfrm>
            <a:off x="8641129" y="1481068"/>
            <a:ext cx="9175338" cy="1855470"/>
          </a:xfrm>
          <a:prstGeom prst="rect">
            <a:avLst/>
          </a:prstGeom>
        </p:spPr>
        <p:txBody>
          <a:bodyPr lIns="0" tIns="0" rIns="0" bIns="0" rtlCol="0" anchor="t">
            <a:spAutoFit/>
          </a:bodyPr>
          <a:lstStyle/>
          <a:p>
            <a:pPr marL="0" lvl="0" indent="0" algn="r">
              <a:lnSpc>
                <a:spcPts val="4815"/>
              </a:lnSpc>
            </a:pPr>
            <a:r>
              <a:rPr lang="en-US" sz="4500">
                <a:solidFill>
                  <a:srgbClr val="FFFFFF"/>
                </a:solidFill>
                <a:latin typeface="League Gothic"/>
              </a:rPr>
              <a:t>“THE EFFECTIVENESS OF ANYONE’S PERSONAL MINISTRY FLOWS OUT OF HIS OR HER </a:t>
            </a:r>
            <a:r>
              <a:rPr lang="en-US" sz="4500" u="none">
                <a:solidFill>
                  <a:srgbClr val="FFFFFF"/>
                </a:solidFill>
                <a:latin typeface="League Gothic"/>
              </a:rPr>
              <a:t>ALO</a:t>
            </a:r>
            <a:r>
              <a:rPr lang="en-US" sz="4500">
                <a:solidFill>
                  <a:srgbClr val="FFFFFF"/>
                </a:solidFill>
                <a:latin typeface="League Gothic"/>
              </a:rPr>
              <a:t>NE TI</a:t>
            </a:r>
            <a:r>
              <a:rPr lang="en-US" sz="4500" u="none">
                <a:solidFill>
                  <a:srgbClr val="FFFFFF"/>
                </a:solidFill>
                <a:latin typeface="League Gothic"/>
              </a:rPr>
              <a:t>ME</a:t>
            </a:r>
            <a:r>
              <a:rPr lang="en-US" sz="4500">
                <a:solidFill>
                  <a:srgbClr val="FFFFFF"/>
                </a:solidFill>
                <a:latin typeface="League Gothic"/>
              </a:rPr>
              <a:t> WITH GOD.”</a:t>
            </a:r>
          </a:p>
          <a:p>
            <a:pPr marL="0" lvl="0" indent="0" algn="r">
              <a:lnSpc>
                <a:spcPts val="4815"/>
              </a:lnSpc>
            </a:pPr>
            <a:r>
              <a:rPr lang="en-US" sz="4500">
                <a:solidFill>
                  <a:srgbClr val="FFFFFF"/>
                </a:solidFill>
                <a:latin typeface="League Gothic"/>
              </a:rPr>
              <a:t>DR. S</a:t>
            </a:r>
            <a:r>
              <a:rPr lang="en-US" sz="4500" u="none">
                <a:solidFill>
                  <a:srgbClr val="FFFFFF"/>
                </a:solidFill>
                <a:latin typeface="League Gothic"/>
              </a:rPr>
              <a:t>A</a:t>
            </a:r>
            <a:r>
              <a:rPr lang="en-US" sz="4500">
                <a:solidFill>
                  <a:srgbClr val="FFFFFF"/>
                </a:solidFill>
                <a:latin typeface="League Gothic"/>
              </a:rPr>
              <a:t>NDY ARDREY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1992047" y="3575191"/>
            <a:ext cx="14573492" cy="4154984"/>
          </a:xfrm>
          <a:prstGeom prst="rect">
            <a:avLst/>
          </a:prstGeom>
        </p:spPr>
        <p:txBody>
          <a:bodyPr lIns="0" tIns="0" rIns="0" bIns="0" rtlCol="0" anchor="t">
            <a:spAutoFit/>
          </a:bodyPr>
          <a:lstStyle/>
          <a:p>
            <a:pPr algn="l"/>
            <a:r>
              <a:rPr lang="en-US" sz="9000" dirty="0">
                <a:solidFill>
                  <a:srgbClr val="FFFFFF"/>
                </a:solidFill>
                <a:latin typeface="League Gothic"/>
              </a:rPr>
              <a:t>O</a:t>
            </a:r>
            <a:r>
              <a:rPr lang="en-US" sz="9000" u="none" dirty="0">
                <a:solidFill>
                  <a:srgbClr val="FFFFFF"/>
                </a:solidFill>
                <a:latin typeface="League Gothic"/>
              </a:rPr>
              <a:t>NLY IN THE PROCESS OF MAKING THE JOURN</a:t>
            </a:r>
            <a:r>
              <a:rPr lang="en-US" sz="9000" dirty="0">
                <a:solidFill>
                  <a:srgbClr val="FFFFFF"/>
                </a:solidFill>
                <a:latin typeface="League Gothic"/>
              </a:rPr>
              <a:t>EY CAN A</a:t>
            </a:r>
            <a:r>
              <a:rPr lang="en-US" sz="9000" u="none" dirty="0">
                <a:solidFill>
                  <a:srgbClr val="FFFFFF"/>
                </a:solidFill>
                <a:latin typeface="League Gothic"/>
              </a:rPr>
              <a:t> PASTOR,</a:t>
            </a:r>
            <a:r>
              <a:rPr lang="en-US" sz="9000" dirty="0">
                <a:solidFill>
                  <a:srgbClr val="FFFFFF"/>
                </a:solidFill>
                <a:latin typeface="League Gothic"/>
              </a:rPr>
              <a:t> LEADER, OR MENTOR BEGIN TO DISCIPLE OTHERS.</a:t>
            </a:r>
          </a:p>
        </p:txBody>
      </p:sp>
      <p:grpSp>
        <p:nvGrpSpPr>
          <p:cNvPr id="6" name="Group 6"/>
          <p:cNvGrpSpPr/>
          <p:nvPr/>
        </p:nvGrpSpPr>
        <p:grpSpPr>
          <a:xfrm rot="-5400000">
            <a:off x="-1090017" y="4627130"/>
            <a:ext cx="3657602" cy="1947140"/>
            <a:chOff x="0" y="0"/>
            <a:chExt cx="2771140" cy="12322964"/>
          </a:xfrm>
        </p:grpSpPr>
        <p:sp>
          <p:nvSpPr>
            <p:cNvPr id="7" name="Freeform 7"/>
            <p:cNvSpPr/>
            <p:nvPr/>
          </p:nvSpPr>
          <p:spPr>
            <a:xfrm>
              <a:off x="0" y="0"/>
              <a:ext cx="2771140" cy="12322964"/>
            </a:xfrm>
            <a:custGeom>
              <a:avLst/>
              <a:gdLst/>
              <a:ahLst/>
              <a:cxnLst/>
              <a:rect l="l" t="t" r="r" b="b"/>
              <a:pathLst>
                <a:path w="2771140" h="12322964">
                  <a:moveTo>
                    <a:pt x="0" y="0"/>
                  </a:moveTo>
                  <a:lnTo>
                    <a:pt x="0" y="11419994"/>
                  </a:lnTo>
                  <a:lnTo>
                    <a:pt x="1384300" y="12322964"/>
                  </a:lnTo>
                  <a:lnTo>
                    <a:pt x="2771140" y="11419994"/>
                  </a:lnTo>
                  <a:lnTo>
                    <a:pt x="2771140" y="0"/>
                  </a:lnTo>
                  <a:close/>
                </a:path>
              </a:pathLst>
            </a:custGeom>
            <a:solidFill>
              <a:srgbClr val="FAFF00"/>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51000"/>
          </a:blip>
          <a:srcRect/>
          <a:stretch>
            <a:fillRect/>
          </a:stretch>
        </p:blipFill>
        <p:spPr>
          <a:xfrm>
            <a:off x="11200690" y="1778073"/>
            <a:ext cx="9454364" cy="8508927"/>
          </a:xfrm>
          <a:prstGeom prst="rect">
            <a:avLst/>
          </a:prstGeom>
        </p:spPr>
      </p:pic>
      <p:pic>
        <p:nvPicPr>
          <p:cNvPr id="3" name="Picture 3"/>
          <p:cNvPicPr>
            <a:picLocks noChangeAspect="1"/>
          </p:cNvPicPr>
          <p:nvPr/>
        </p:nvPicPr>
        <p:blipFill>
          <a:blip r:embed="rId4"/>
          <a:srcRect/>
          <a:stretch>
            <a:fillRect/>
          </a:stretch>
        </p:blipFill>
        <p:spPr>
          <a:xfrm>
            <a:off x="1028700" y="7201542"/>
            <a:ext cx="2056758" cy="2056758"/>
          </a:xfrm>
          <a:prstGeom prst="rect">
            <a:avLst/>
          </a:prstGeom>
        </p:spPr>
      </p:pic>
      <p:pic>
        <p:nvPicPr>
          <p:cNvPr id="6" name="Imagen 5" descr="Texto&#10;&#10;Descripción generada automáticamente">
            <a:extLst>
              <a:ext uri="{FF2B5EF4-FFF2-40B4-BE49-F238E27FC236}">
                <a16:creationId xmlns:a16="http://schemas.microsoft.com/office/drawing/2014/main" id="{DEE3A352-268C-8C48-AFBE-82FDA92E3552}"/>
              </a:ext>
            </a:extLst>
          </p:cNvPr>
          <p:cNvPicPr>
            <a:picLocks noChangeAspect="1"/>
          </p:cNvPicPr>
          <p:nvPr/>
        </p:nvPicPr>
        <p:blipFill rotWithShape="1">
          <a:blip r:embed="rId5">
            <a:extLst>
              <a:ext uri="{28A0092B-C50C-407E-A947-70E740481C1C}">
                <a14:useLocalDpi xmlns:a14="http://schemas.microsoft.com/office/drawing/2010/main" val="0"/>
              </a:ext>
            </a:extLst>
          </a:blip>
          <a:srcRect t="15298" b="29513"/>
          <a:stretch/>
        </p:blipFill>
        <p:spPr>
          <a:xfrm>
            <a:off x="3189338" y="571500"/>
            <a:ext cx="12952294" cy="92541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9300" y="8537807"/>
            <a:ext cx="1440986" cy="1440986"/>
          </a:xfrm>
          <a:prstGeom prst="rect">
            <a:avLst/>
          </a:prstGeom>
        </p:spPr>
      </p:pic>
      <p:sp>
        <p:nvSpPr>
          <p:cNvPr id="3" name="TextBox 3"/>
          <p:cNvSpPr txBox="1"/>
          <p:nvPr/>
        </p:nvSpPr>
        <p:spPr>
          <a:xfrm>
            <a:off x="1028700" y="2933700"/>
            <a:ext cx="15870217" cy="3847207"/>
          </a:xfrm>
          <a:prstGeom prst="rect">
            <a:avLst/>
          </a:prstGeom>
        </p:spPr>
        <p:txBody>
          <a:bodyPr lIns="0" tIns="0" rIns="0" bIns="0" rtlCol="0" anchor="t">
            <a:spAutoFit/>
          </a:bodyPr>
          <a:lstStyle/>
          <a:p>
            <a:pPr marL="0" lvl="0" indent="0" algn="ctr">
              <a:spcBef>
                <a:spcPct val="0"/>
              </a:spcBef>
            </a:pPr>
            <a:r>
              <a:rPr lang="en-US" sz="12500" dirty="0">
                <a:solidFill>
                  <a:srgbClr val="FFFFFF"/>
                </a:solidFill>
                <a:latin typeface="League Gothic"/>
              </a:rPr>
              <a:t>LISTENING</a:t>
            </a:r>
          </a:p>
          <a:p>
            <a:pPr marL="0" lvl="0" indent="0" algn="ctr">
              <a:spcBef>
                <a:spcPct val="0"/>
              </a:spcBef>
            </a:pPr>
            <a:r>
              <a:rPr lang="en-US" sz="12500" dirty="0">
                <a:solidFill>
                  <a:srgbClr val="FAFF00"/>
                </a:solidFill>
                <a:latin typeface="League Gothic"/>
              </a:rPr>
              <a:t>TO GOD’S WORD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1900286" y="1638300"/>
            <a:ext cx="14575897" cy="7540526"/>
          </a:xfrm>
          <a:prstGeom prst="rect">
            <a:avLst/>
          </a:prstGeom>
        </p:spPr>
        <p:txBody>
          <a:bodyPr lIns="0" tIns="0" rIns="0" bIns="0" rtlCol="0" anchor="t">
            <a:spAutoFit/>
          </a:bodyPr>
          <a:lstStyle/>
          <a:p>
            <a:pPr marL="863600" lvl="1" indent="-431800">
              <a:buFont typeface="Arial"/>
              <a:buChar char="•"/>
            </a:pPr>
            <a:r>
              <a:rPr lang="en-US" sz="7000" dirty="0">
                <a:solidFill>
                  <a:srgbClr val="FFFFFF"/>
                </a:solidFill>
                <a:latin typeface="League Gothic"/>
              </a:rPr>
              <a:t>PSALM 119:105, “YOUR WORD IS A LAMP FOR MY FEET, A LIGHT ON MY PATH.”</a:t>
            </a:r>
          </a:p>
          <a:p>
            <a:pPr marL="863600" lvl="1" indent="-431800" algn="l">
              <a:buFont typeface="Arial"/>
              <a:buChar char="•"/>
            </a:pPr>
            <a:r>
              <a:rPr lang="en-US" sz="7000" dirty="0">
                <a:solidFill>
                  <a:srgbClr val="FFFFFF"/>
                </a:solidFill>
                <a:latin typeface="League Gothic"/>
              </a:rPr>
              <a:t>PSALM 119:9, “HOW CAN A YOUNG PERSON STAY ON THE PATH OF PURITY? BY LIVING ACCORDING TO YOUR WORD. I SEEK YOU WITH ALL MY HEART; DO NOT LET ME STRAY FROM YOUR COMMANDS. I HAVE HIDDEN YOUR WORD IN MY HEART THAT I MIGHT NOT SIN AGAINST YOU.”</a:t>
            </a:r>
          </a:p>
        </p:txBody>
      </p:sp>
      <p:grpSp>
        <p:nvGrpSpPr>
          <p:cNvPr id="6" name="Group 6"/>
          <p:cNvGrpSpPr/>
          <p:nvPr/>
        </p:nvGrpSpPr>
        <p:grpSpPr>
          <a:xfrm rot="-5400000">
            <a:off x="-2766685" y="4350638"/>
            <a:ext cx="7010937" cy="1947140"/>
            <a:chOff x="0" y="0"/>
            <a:chExt cx="2771140" cy="12322964"/>
          </a:xfrm>
        </p:grpSpPr>
        <p:sp>
          <p:nvSpPr>
            <p:cNvPr id="7" name="Freeform 7"/>
            <p:cNvSpPr/>
            <p:nvPr/>
          </p:nvSpPr>
          <p:spPr>
            <a:xfrm>
              <a:off x="0" y="0"/>
              <a:ext cx="2771140" cy="12322964"/>
            </a:xfrm>
            <a:custGeom>
              <a:avLst/>
              <a:gdLst/>
              <a:ahLst/>
              <a:cxnLst/>
              <a:rect l="l" t="t" r="r" b="b"/>
              <a:pathLst>
                <a:path w="2771140" h="12322964">
                  <a:moveTo>
                    <a:pt x="0" y="0"/>
                  </a:moveTo>
                  <a:lnTo>
                    <a:pt x="0" y="11419994"/>
                  </a:lnTo>
                  <a:lnTo>
                    <a:pt x="1384300" y="12322964"/>
                  </a:lnTo>
                  <a:lnTo>
                    <a:pt x="2771140" y="11419994"/>
                  </a:lnTo>
                  <a:lnTo>
                    <a:pt x="2771140" y="0"/>
                  </a:lnTo>
                  <a:close/>
                </a:path>
              </a:pathLst>
            </a:custGeom>
            <a:solidFill>
              <a:srgbClr val="FAFF00"/>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3" name="Group 3"/>
          <p:cNvGrpSpPr/>
          <p:nvPr/>
        </p:nvGrpSpPr>
        <p:grpSpPr>
          <a:xfrm rot="5400000">
            <a:off x="10943816" y="-3782375"/>
            <a:ext cx="2533109" cy="12155259"/>
            <a:chOff x="0" y="0"/>
            <a:chExt cx="2771140" cy="13297462"/>
          </a:xfrm>
        </p:grpSpPr>
        <p:sp>
          <p:nvSpPr>
            <p:cNvPr id="4" name="Freeform 4"/>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sp>
        <p:nvSpPr>
          <p:cNvPr id="5" name="TextBox 5"/>
          <p:cNvSpPr txBox="1"/>
          <p:nvPr/>
        </p:nvSpPr>
        <p:spPr>
          <a:xfrm>
            <a:off x="8348650" y="1282721"/>
            <a:ext cx="8910650" cy="2190115"/>
          </a:xfrm>
          <a:prstGeom prst="rect">
            <a:avLst/>
          </a:prstGeom>
        </p:spPr>
        <p:txBody>
          <a:bodyPr lIns="0" tIns="0" rIns="0" bIns="0" rtlCol="0" anchor="t">
            <a:spAutoFit/>
          </a:bodyPr>
          <a:lstStyle/>
          <a:p>
            <a:pPr marL="0" lvl="0" indent="0" algn="r">
              <a:lnSpc>
                <a:spcPts val="4280"/>
              </a:lnSpc>
            </a:pPr>
            <a:r>
              <a:rPr lang="en-US" sz="4000">
                <a:solidFill>
                  <a:srgbClr val="FFFFFF"/>
                </a:solidFill>
                <a:latin typeface="League Gothic"/>
              </a:rPr>
              <a:t>THE DAILY PRACTICE OF BIBLE READING IS ESSENTIAL IN THE LIFE OF A MENTOR. </a:t>
            </a:r>
          </a:p>
          <a:p>
            <a:pPr marL="0" lvl="0" indent="0" algn="r">
              <a:lnSpc>
                <a:spcPts val="4280"/>
              </a:lnSpc>
            </a:pPr>
            <a:r>
              <a:rPr lang="en-US" sz="4000">
                <a:solidFill>
                  <a:srgbClr val="FFFFFF"/>
                </a:solidFill>
                <a:latin typeface="League Gothic"/>
              </a:rPr>
              <a:t>“I W</a:t>
            </a:r>
            <a:r>
              <a:rPr lang="en-US" sz="4000" u="none">
                <a:solidFill>
                  <a:srgbClr val="FFFFFF"/>
                </a:solidFill>
                <a:latin typeface="League Gothic"/>
              </a:rPr>
              <a:t>A</a:t>
            </a:r>
            <a:r>
              <a:rPr lang="en-US" sz="4000">
                <a:solidFill>
                  <a:srgbClr val="FFFFFF"/>
                </a:solidFill>
                <a:latin typeface="League Gothic"/>
              </a:rPr>
              <a:t>NT TO </a:t>
            </a:r>
            <a:r>
              <a:rPr lang="en-US" sz="4000" u="none">
                <a:solidFill>
                  <a:srgbClr val="FFFFFF"/>
                </a:solidFill>
                <a:latin typeface="League Gothic"/>
              </a:rPr>
              <a:t>MEET AND TALK</a:t>
            </a:r>
            <a:r>
              <a:rPr lang="en-US" sz="4000">
                <a:solidFill>
                  <a:srgbClr val="FFFFFF"/>
                </a:solidFill>
                <a:latin typeface="League Gothic"/>
              </a:rPr>
              <a:t> WITH GOD BEFORE I MEET </a:t>
            </a:r>
            <a:r>
              <a:rPr lang="en-US" sz="4000" u="none">
                <a:solidFill>
                  <a:srgbClr val="FFFFFF"/>
                </a:solidFill>
                <a:latin typeface="League Gothic"/>
              </a:rPr>
              <a:t>A</a:t>
            </a:r>
            <a:r>
              <a:rPr lang="en-US" sz="4000">
                <a:solidFill>
                  <a:srgbClr val="FFFFFF"/>
                </a:solidFill>
                <a:latin typeface="League Gothic"/>
              </a:rPr>
              <a:t>ND TALK WITH ANYONE ELSE IN MY DAY.”</a:t>
            </a:r>
          </a:p>
        </p:txBody>
      </p:sp>
      <p:grpSp>
        <p:nvGrpSpPr>
          <p:cNvPr id="13" name="Picture 11"/>
          <p:cNvGrpSpPr/>
          <p:nvPr/>
        </p:nvGrpSpPr>
        <p:grpSpPr>
          <a:xfrm>
            <a:off x="6324600" y="3860250"/>
            <a:ext cx="4967988" cy="4712250"/>
            <a:chOff x="14273980" y="3950583"/>
            <a:chExt cx="2377188" cy="2566500"/>
          </a:xfrm>
        </p:grpSpPr>
        <p:sp>
          <p:nvSpPr>
            <p:cNvPr id="14" name="Forma libre 13">
              <a:extLst>
                <a:ext uri="{FF2B5EF4-FFF2-40B4-BE49-F238E27FC236}">
                  <a16:creationId xmlns:a16="http://schemas.microsoft.com/office/drawing/2014/main" id="{C3122CE9-5DB8-3442-89F9-F11CE60B47DB}"/>
                </a:ext>
              </a:extLst>
            </p:cNvPr>
            <p:cNvSpPr/>
            <p:nvPr/>
          </p:nvSpPr>
          <p:spPr>
            <a:xfrm rot="-3460980">
              <a:off x="15554012" y="4117364"/>
              <a:ext cx="878818" cy="878379"/>
            </a:xfrm>
            <a:custGeom>
              <a:avLst/>
              <a:gdLst>
                <a:gd name="connsiteX0" fmla="*/ 878819 w 878818"/>
                <a:gd name="connsiteY0" fmla="*/ 439190 h 878379"/>
                <a:gd name="connsiteX1" fmla="*/ 439409 w 878818"/>
                <a:gd name="connsiteY1" fmla="*/ 878379 h 878379"/>
                <a:gd name="connsiteX2" fmla="*/ 0 w 878818"/>
                <a:gd name="connsiteY2" fmla="*/ 439190 h 878379"/>
                <a:gd name="connsiteX3" fmla="*/ 439409 w 878818"/>
                <a:gd name="connsiteY3" fmla="*/ 0 h 878379"/>
                <a:gd name="connsiteX4" fmla="*/ 878819 w 878818"/>
                <a:gd name="connsiteY4" fmla="*/ 439190 h 878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818" h="878379">
                  <a:moveTo>
                    <a:pt x="878819" y="439190"/>
                  </a:moveTo>
                  <a:cubicBezTo>
                    <a:pt x="878819" y="681747"/>
                    <a:pt x="682089" y="878379"/>
                    <a:pt x="439409" y="878379"/>
                  </a:cubicBezTo>
                  <a:cubicBezTo>
                    <a:pt x="196730" y="878379"/>
                    <a:pt x="0" y="681747"/>
                    <a:pt x="0" y="439190"/>
                  </a:cubicBezTo>
                  <a:cubicBezTo>
                    <a:pt x="0" y="196632"/>
                    <a:pt x="196730" y="0"/>
                    <a:pt x="439409" y="0"/>
                  </a:cubicBezTo>
                  <a:cubicBezTo>
                    <a:pt x="682089" y="0"/>
                    <a:pt x="878819" y="196632"/>
                    <a:pt x="878819" y="439190"/>
                  </a:cubicBezTo>
                  <a:close/>
                </a:path>
              </a:pathLst>
            </a:custGeom>
            <a:solidFill>
              <a:schemeClr val="bg2">
                <a:lumMod val="90000"/>
              </a:schemeClr>
            </a:solidFill>
            <a:ln w="20939" cap="flat">
              <a:noFill/>
              <a:prstDash val="solid"/>
              <a:miter/>
            </a:ln>
          </p:spPr>
          <p:txBody>
            <a:bodyPr rtlCol="0" anchor="ctr"/>
            <a:lstStyle/>
            <a:p>
              <a:endParaRPr lang="es-GT"/>
            </a:p>
          </p:txBody>
        </p:sp>
        <p:sp>
          <p:nvSpPr>
            <p:cNvPr id="15" name="Forma libre 14">
              <a:extLst>
                <a:ext uri="{FF2B5EF4-FFF2-40B4-BE49-F238E27FC236}">
                  <a16:creationId xmlns:a16="http://schemas.microsoft.com/office/drawing/2014/main" id="{4C9F07FC-7EC8-0C46-B1A4-913ED74535BC}"/>
                </a:ext>
              </a:extLst>
            </p:cNvPr>
            <p:cNvSpPr/>
            <p:nvPr/>
          </p:nvSpPr>
          <p:spPr>
            <a:xfrm>
              <a:off x="15321165" y="5216482"/>
              <a:ext cx="1078480" cy="706964"/>
            </a:xfrm>
            <a:custGeom>
              <a:avLst/>
              <a:gdLst>
                <a:gd name="connsiteX0" fmla="*/ 177549 w 1078480"/>
                <a:gd name="connsiteY0" fmla="*/ 205978 h 706964"/>
                <a:gd name="connsiteX1" fmla="*/ 11011 w 1078480"/>
                <a:gd name="connsiteY1" fmla="*/ 269623 h 706964"/>
                <a:gd name="connsiteX2" fmla="*/ 25237 w 1078480"/>
                <a:gd name="connsiteY2" fmla="*/ 396681 h 706964"/>
                <a:gd name="connsiteX3" fmla="*/ 74684 w 1078480"/>
                <a:gd name="connsiteY3" fmla="*/ 436086 h 706964"/>
                <a:gd name="connsiteX4" fmla="*/ 656571 w 1078480"/>
                <a:gd name="connsiteY4" fmla="*/ 695979 h 706964"/>
                <a:gd name="connsiteX5" fmla="*/ 819096 w 1078480"/>
                <a:gd name="connsiteY5" fmla="*/ 640547 h 706964"/>
                <a:gd name="connsiteX6" fmla="*/ 1063450 w 1078480"/>
                <a:gd name="connsiteY6" fmla="*/ 185688 h 706964"/>
                <a:gd name="connsiteX7" fmla="*/ 1012007 w 1078480"/>
                <a:gd name="connsiteY7" fmla="*/ 15023 h 706964"/>
                <a:gd name="connsiteX8" fmla="*/ 841266 w 1078480"/>
                <a:gd name="connsiteY8" fmla="*/ 66443 h 706964"/>
                <a:gd name="connsiteX9" fmla="*/ 652389 w 1078480"/>
                <a:gd name="connsiteY9" fmla="*/ 418043 h 706964"/>
                <a:gd name="connsiteX10" fmla="*/ 177549 w 1078480"/>
                <a:gd name="connsiteY10" fmla="*/ 205978 h 70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8480" h="706964">
                  <a:moveTo>
                    <a:pt x="177549" y="205978"/>
                  </a:moveTo>
                  <a:cubicBezTo>
                    <a:pt x="113981" y="177580"/>
                    <a:pt x="39401" y="206062"/>
                    <a:pt x="11011" y="269623"/>
                  </a:cubicBezTo>
                  <a:cubicBezTo>
                    <a:pt x="-8343" y="312893"/>
                    <a:pt x="-1304" y="361246"/>
                    <a:pt x="25237" y="396681"/>
                  </a:cubicBezTo>
                  <a:cubicBezTo>
                    <a:pt x="37678" y="413275"/>
                    <a:pt x="54384" y="427033"/>
                    <a:pt x="74684" y="436086"/>
                  </a:cubicBezTo>
                  <a:lnTo>
                    <a:pt x="656571" y="695979"/>
                  </a:lnTo>
                  <a:cubicBezTo>
                    <a:pt x="716903" y="722928"/>
                    <a:pt x="787826" y="698730"/>
                    <a:pt x="819096" y="640547"/>
                  </a:cubicBezTo>
                  <a:lnTo>
                    <a:pt x="1063450" y="185688"/>
                  </a:lnTo>
                  <a:cubicBezTo>
                    <a:pt x="1096401" y="124353"/>
                    <a:pt x="1073369" y="48001"/>
                    <a:pt x="1012007" y="15023"/>
                  </a:cubicBezTo>
                  <a:cubicBezTo>
                    <a:pt x="950645" y="-17912"/>
                    <a:pt x="874216" y="5109"/>
                    <a:pt x="841266" y="66443"/>
                  </a:cubicBezTo>
                  <a:lnTo>
                    <a:pt x="652389" y="418043"/>
                  </a:lnTo>
                  <a:lnTo>
                    <a:pt x="177549" y="205978"/>
                  </a:lnTo>
                  <a:close/>
                </a:path>
              </a:pathLst>
            </a:custGeom>
            <a:solidFill>
              <a:schemeClr val="bg2">
                <a:lumMod val="90000"/>
              </a:schemeClr>
            </a:solidFill>
            <a:ln w="20939" cap="flat">
              <a:noFill/>
              <a:prstDash val="solid"/>
              <a:miter/>
            </a:ln>
          </p:spPr>
          <p:txBody>
            <a:bodyPr rtlCol="0" anchor="ctr"/>
            <a:lstStyle/>
            <a:p>
              <a:endParaRPr lang="es-GT"/>
            </a:p>
          </p:txBody>
        </p:sp>
        <p:sp>
          <p:nvSpPr>
            <p:cNvPr id="16" name="Forma libre 15">
              <a:extLst>
                <a:ext uri="{FF2B5EF4-FFF2-40B4-BE49-F238E27FC236}">
                  <a16:creationId xmlns:a16="http://schemas.microsoft.com/office/drawing/2014/main" id="{360245F1-63E5-1A4A-AD61-697D3A50A91A}"/>
                </a:ext>
              </a:extLst>
            </p:cNvPr>
            <p:cNvSpPr/>
            <p:nvPr/>
          </p:nvSpPr>
          <p:spPr>
            <a:xfrm>
              <a:off x="14273980" y="4972432"/>
              <a:ext cx="2377188" cy="1544652"/>
            </a:xfrm>
            <a:custGeom>
              <a:avLst/>
              <a:gdLst>
                <a:gd name="connsiteX0" fmla="*/ 210331 w 2377188"/>
                <a:gd name="connsiteY0" fmla="*/ 1544652 h 1544652"/>
                <a:gd name="connsiteX1" fmla="*/ 298570 w 2377188"/>
                <a:gd name="connsiteY1" fmla="*/ 1525118 h 1544652"/>
                <a:gd name="connsiteX2" fmla="*/ 1018164 w 2377188"/>
                <a:gd name="connsiteY2" fmla="*/ 1191729 h 1544652"/>
                <a:gd name="connsiteX3" fmla="*/ 1477600 w 2377188"/>
                <a:gd name="connsiteY3" fmla="*/ 1444291 h 1544652"/>
                <a:gd name="connsiteX4" fmla="*/ 1556908 w 2377188"/>
                <a:gd name="connsiteY4" fmla="*/ 1487898 h 1544652"/>
                <a:gd name="connsiteX5" fmla="*/ 1594272 w 2377188"/>
                <a:gd name="connsiteY5" fmla="*/ 1508440 h 1544652"/>
                <a:gd name="connsiteX6" fmla="*/ 1754002 w 2377188"/>
                <a:gd name="connsiteY6" fmla="*/ 1526126 h 1544652"/>
                <a:gd name="connsiteX7" fmla="*/ 1967108 w 2377188"/>
                <a:gd name="connsiteY7" fmla="*/ 1407722 h 1544652"/>
                <a:gd name="connsiteX8" fmla="*/ 2367536 w 2377188"/>
                <a:gd name="connsiteY8" fmla="*/ 547449 h 1544652"/>
                <a:gd name="connsiteX9" fmla="*/ 2111267 w 2377188"/>
                <a:gd name="connsiteY9" fmla="*/ 33734 h 1544652"/>
                <a:gd name="connsiteX10" fmla="*/ 1751690 w 2377188"/>
                <a:gd name="connsiteY10" fmla="*/ 283712 h 1544652"/>
                <a:gd name="connsiteX11" fmla="*/ 1646030 w 2377188"/>
                <a:gd name="connsiteY11" fmla="*/ 585236 h 1544652"/>
                <a:gd name="connsiteX12" fmla="*/ 1678266 w 2377188"/>
                <a:gd name="connsiteY12" fmla="*/ 599625 h 1544652"/>
                <a:gd name="connsiteX13" fmla="*/ 1845876 w 2377188"/>
                <a:gd name="connsiteY13" fmla="*/ 287598 h 1544652"/>
                <a:gd name="connsiteX14" fmla="*/ 2082078 w 2377188"/>
                <a:gd name="connsiteY14" fmla="*/ 216497 h 1544652"/>
                <a:gd name="connsiteX15" fmla="*/ 2139131 w 2377188"/>
                <a:gd name="connsiteY15" fmla="*/ 265522 h 1544652"/>
                <a:gd name="connsiteX16" fmla="*/ 2153211 w 2377188"/>
                <a:gd name="connsiteY16" fmla="*/ 452570 h 1544652"/>
                <a:gd name="connsiteX17" fmla="*/ 1908856 w 2377188"/>
                <a:gd name="connsiteY17" fmla="*/ 907450 h 1544652"/>
                <a:gd name="connsiteX18" fmla="*/ 1684024 w 2377188"/>
                <a:gd name="connsiteY18" fmla="*/ 984118 h 1544652"/>
                <a:gd name="connsiteX19" fmla="*/ 1501998 w 2377188"/>
                <a:gd name="connsiteY19" fmla="*/ 902808 h 1544652"/>
                <a:gd name="connsiteX20" fmla="*/ 1468081 w 2377188"/>
                <a:gd name="connsiteY20" fmla="*/ 959605 h 1544652"/>
                <a:gd name="connsiteX21" fmla="*/ 1221142 w 2377188"/>
                <a:gd name="connsiteY21" fmla="*/ 823893 h 1544652"/>
                <a:gd name="connsiteX22" fmla="*/ 1168122 w 2377188"/>
                <a:gd name="connsiteY22" fmla="*/ 794738 h 1544652"/>
                <a:gd name="connsiteX23" fmla="*/ 1210172 w 2377188"/>
                <a:gd name="connsiteY23" fmla="*/ 772494 h 1544652"/>
                <a:gd name="connsiteX24" fmla="*/ 1102158 w 2377188"/>
                <a:gd name="connsiteY24" fmla="*/ 724246 h 1544652"/>
                <a:gd name="connsiteX25" fmla="*/ 1033736 w 2377188"/>
                <a:gd name="connsiteY25" fmla="*/ 669676 h 1544652"/>
                <a:gd name="connsiteX26" fmla="*/ 1014045 w 2377188"/>
                <a:gd name="connsiteY26" fmla="*/ 493970 h 1544652"/>
                <a:gd name="connsiteX27" fmla="*/ 1111005 w 2377188"/>
                <a:gd name="connsiteY27" fmla="*/ 402242 h 1544652"/>
                <a:gd name="connsiteX28" fmla="*/ 1153013 w 2377188"/>
                <a:gd name="connsiteY28" fmla="*/ 392076 h 1544652"/>
                <a:gd name="connsiteX29" fmla="*/ 830128 w 2377188"/>
                <a:gd name="connsiteY29" fmla="*/ 171147 h 1544652"/>
                <a:gd name="connsiteX30" fmla="*/ 470131 w 2377188"/>
                <a:gd name="connsiteY30" fmla="*/ 386426 h 1544652"/>
                <a:gd name="connsiteX31" fmla="*/ 306010 w 2377188"/>
                <a:gd name="connsiteY31" fmla="*/ 270689 h 1544652"/>
                <a:gd name="connsiteX32" fmla="*/ 367224 w 2377188"/>
                <a:gd name="connsiteY32" fmla="*/ 215698 h 1544652"/>
                <a:gd name="connsiteX33" fmla="*/ 479903 w 2377188"/>
                <a:gd name="connsiteY33" fmla="*/ 279217 h 1544652"/>
                <a:gd name="connsiteX34" fmla="*/ 495139 w 2377188"/>
                <a:gd name="connsiteY34" fmla="*/ 314022 h 1544652"/>
                <a:gd name="connsiteX35" fmla="*/ 521385 w 2377188"/>
                <a:gd name="connsiteY35" fmla="*/ 286527 h 1544652"/>
                <a:gd name="connsiteX36" fmla="*/ 865516 w 2377188"/>
                <a:gd name="connsiteY36" fmla="*/ 51630 h 1544652"/>
                <a:gd name="connsiteX37" fmla="*/ 1519881 w 2377188"/>
                <a:gd name="connsiteY37" fmla="*/ 488089 h 1544652"/>
                <a:gd name="connsiteX38" fmla="*/ 1506852 w 2377188"/>
                <a:gd name="connsiteY38" fmla="*/ 523104 h 1544652"/>
                <a:gd name="connsiteX39" fmla="*/ 1553126 w 2377188"/>
                <a:gd name="connsiteY39" fmla="*/ 543773 h 1544652"/>
                <a:gd name="connsiteX40" fmla="*/ 1581222 w 2377188"/>
                <a:gd name="connsiteY40" fmla="*/ 468239 h 1544652"/>
                <a:gd name="connsiteX41" fmla="*/ 879259 w 2377188"/>
                <a:gd name="connsiteY41" fmla="*/ 0 h 1544652"/>
                <a:gd name="connsiteX42" fmla="*/ 871295 w 2377188"/>
                <a:gd name="connsiteY42" fmla="*/ 168 h 1544652"/>
                <a:gd name="connsiteX43" fmla="*/ 504784 w 2377188"/>
                <a:gd name="connsiteY43" fmla="*/ 231074 h 1544652"/>
                <a:gd name="connsiteX44" fmla="*/ 369893 w 2377188"/>
                <a:gd name="connsiteY44" fmla="*/ 163354 h 1544652"/>
                <a:gd name="connsiteX45" fmla="*/ 357537 w 2377188"/>
                <a:gd name="connsiteY45" fmla="*/ 159490 h 1544652"/>
                <a:gd name="connsiteX46" fmla="*/ 347177 w 2377188"/>
                <a:gd name="connsiteY46" fmla="*/ 167261 h 1544652"/>
                <a:gd name="connsiteX47" fmla="*/ 257887 w 2377188"/>
                <a:gd name="connsiteY47" fmla="*/ 248466 h 1544652"/>
                <a:gd name="connsiteX48" fmla="*/ 240676 w 2377188"/>
                <a:gd name="connsiteY48" fmla="*/ 236325 h 1544652"/>
                <a:gd name="connsiteX49" fmla="*/ 225146 w 2377188"/>
                <a:gd name="connsiteY49" fmla="*/ 248844 h 1544652"/>
                <a:gd name="connsiteX50" fmla="*/ 183412 w 2377188"/>
                <a:gd name="connsiteY50" fmla="*/ 282515 h 1544652"/>
                <a:gd name="connsiteX51" fmla="*/ 873249 w 2377188"/>
                <a:gd name="connsiteY51" fmla="*/ 795873 h 1544652"/>
                <a:gd name="connsiteX52" fmla="*/ 821029 w 2377188"/>
                <a:gd name="connsiteY52" fmla="*/ 820070 h 1544652"/>
                <a:gd name="connsiteX53" fmla="*/ 121819 w 2377188"/>
                <a:gd name="connsiteY53" fmla="*/ 1143986 h 1544652"/>
                <a:gd name="connsiteX54" fmla="*/ 19542 w 2377188"/>
                <a:gd name="connsiteY54" fmla="*/ 1422888 h 1544652"/>
                <a:gd name="connsiteX55" fmla="*/ 210331 w 2377188"/>
                <a:gd name="connsiteY55" fmla="*/ 1544652 h 154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77188" h="1544652">
                  <a:moveTo>
                    <a:pt x="210331" y="1544652"/>
                  </a:moveTo>
                  <a:cubicBezTo>
                    <a:pt x="239919" y="1544652"/>
                    <a:pt x="269970" y="1538372"/>
                    <a:pt x="298570" y="1525118"/>
                  </a:cubicBezTo>
                  <a:lnTo>
                    <a:pt x="1018164" y="1191729"/>
                  </a:lnTo>
                  <a:lnTo>
                    <a:pt x="1477600" y="1444291"/>
                  </a:lnTo>
                  <a:cubicBezTo>
                    <a:pt x="1502902" y="1460066"/>
                    <a:pt x="1529401" y="1475064"/>
                    <a:pt x="1556908" y="1487898"/>
                  </a:cubicBezTo>
                  <a:lnTo>
                    <a:pt x="1594272" y="1508440"/>
                  </a:lnTo>
                  <a:cubicBezTo>
                    <a:pt x="1645064" y="1536377"/>
                    <a:pt x="1702370" y="1541082"/>
                    <a:pt x="1754002" y="1526126"/>
                  </a:cubicBezTo>
                  <a:cubicBezTo>
                    <a:pt x="1823076" y="1517829"/>
                    <a:pt x="1894861" y="1483507"/>
                    <a:pt x="1967108" y="1407722"/>
                  </a:cubicBezTo>
                  <a:cubicBezTo>
                    <a:pt x="2203666" y="1113319"/>
                    <a:pt x="2296487" y="908648"/>
                    <a:pt x="2367536" y="547449"/>
                  </a:cubicBezTo>
                  <a:cubicBezTo>
                    <a:pt x="2417592" y="284363"/>
                    <a:pt x="2264104" y="90552"/>
                    <a:pt x="2111267" y="33734"/>
                  </a:cubicBezTo>
                  <a:cubicBezTo>
                    <a:pt x="1958429" y="-23063"/>
                    <a:pt x="1794391" y="110548"/>
                    <a:pt x="1751690" y="283712"/>
                  </a:cubicBezTo>
                  <a:cubicBezTo>
                    <a:pt x="1720778" y="372268"/>
                    <a:pt x="1686777" y="477061"/>
                    <a:pt x="1646030" y="585236"/>
                  </a:cubicBezTo>
                  <a:lnTo>
                    <a:pt x="1678266" y="599625"/>
                  </a:lnTo>
                  <a:lnTo>
                    <a:pt x="1845876" y="287598"/>
                  </a:lnTo>
                  <a:cubicBezTo>
                    <a:pt x="1891372" y="202907"/>
                    <a:pt x="1997327" y="171000"/>
                    <a:pt x="2082078" y="216497"/>
                  </a:cubicBezTo>
                  <a:cubicBezTo>
                    <a:pt x="2104647" y="228637"/>
                    <a:pt x="2123854" y="245126"/>
                    <a:pt x="2139131" y="265522"/>
                  </a:cubicBezTo>
                  <a:cubicBezTo>
                    <a:pt x="2179668" y="319630"/>
                    <a:pt x="2185195" y="393042"/>
                    <a:pt x="2153211" y="452570"/>
                  </a:cubicBezTo>
                  <a:lnTo>
                    <a:pt x="1908856" y="907450"/>
                  </a:lnTo>
                  <a:cubicBezTo>
                    <a:pt x="1865819" y="987542"/>
                    <a:pt x="1767073" y="1021233"/>
                    <a:pt x="1684024" y="984118"/>
                  </a:cubicBezTo>
                  <a:lnTo>
                    <a:pt x="1501998" y="902808"/>
                  </a:lnTo>
                  <a:cubicBezTo>
                    <a:pt x="1491092" y="922133"/>
                    <a:pt x="1479765" y="941037"/>
                    <a:pt x="1468081" y="959605"/>
                  </a:cubicBezTo>
                  <a:lnTo>
                    <a:pt x="1221142" y="823893"/>
                  </a:lnTo>
                  <a:lnTo>
                    <a:pt x="1168122" y="794738"/>
                  </a:lnTo>
                  <a:lnTo>
                    <a:pt x="1210172" y="772494"/>
                  </a:lnTo>
                  <a:lnTo>
                    <a:pt x="1102158" y="724246"/>
                  </a:lnTo>
                  <a:cubicBezTo>
                    <a:pt x="1075071" y="712168"/>
                    <a:pt x="1051430" y="693306"/>
                    <a:pt x="1033736" y="669676"/>
                  </a:cubicBezTo>
                  <a:cubicBezTo>
                    <a:pt x="995784" y="619012"/>
                    <a:pt x="988240" y="551671"/>
                    <a:pt x="1014045" y="493970"/>
                  </a:cubicBezTo>
                  <a:cubicBezTo>
                    <a:pt x="1033063" y="451457"/>
                    <a:pt x="1067485" y="418878"/>
                    <a:pt x="1111005" y="402242"/>
                  </a:cubicBezTo>
                  <a:cubicBezTo>
                    <a:pt x="1124707" y="397012"/>
                    <a:pt x="1138807" y="393756"/>
                    <a:pt x="1153013" y="392076"/>
                  </a:cubicBezTo>
                  <a:lnTo>
                    <a:pt x="830128" y="171147"/>
                  </a:lnTo>
                  <a:lnTo>
                    <a:pt x="470131" y="386426"/>
                  </a:lnTo>
                  <a:lnTo>
                    <a:pt x="306010" y="270689"/>
                  </a:lnTo>
                  <a:cubicBezTo>
                    <a:pt x="327717" y="248046"/>
                    <a:pt x="353334" y="226789"/>
                    <a:pt x="367224" y="215698"/>
                  </a:cubicBezTo>
                  <a:cubicBezTo>
                    <a:pt x="417617" y="233090"/>
                    <a:pt x="471960" y="261048"/>
                    <a:pt x="479903" y="279217"/>
                  </a:cubicBezTo>
                  <a:lnTo>
                    <a:pt x="495139" y="314022"/>
                  </a:lnTo>
                  <a:lnTo>
                    <a:pt x="521385" y="286527"/>
                  </a:lnTo>
                  <a:cubicBezTo>
                    <a:pt x="709989" y="88892"/>
                    <a:pt x="835192" y="56692"/>
                    <a:pt x="865516" y="51630"/>
                  </a:cubicBezTo>
                  <a:lnTo>
                    <a:pt x="1519881" y="488089"/>
                  </a:lnTo>
                  <a:lnTo>
                    <a:pt x="1506852" y="523104"/>
                  </a:lnTo>
                  <a:lnTo>
                    <a:pt x="1553126" y="543773"/>
                  </a:lnTo>
                  <a:lnTo>
                    <a:pt x="1581222" y="468239"/>
                  </a:lnTo>
                  <a:lnTo>
                    <a:pt x="879259" y="0"/>
                  </a:lnTo>
                  <a:lnTo>
                    <a:pt x="871295" y="168"/>
                  </a:lnTo>
                  <a:cubicBezTo>
                    <a:pt x="865348" y="357"/>
                    <a:pt x="727221" y="5965"/>
                    <a:pt x="504784" y="231074"/>
                  </a:cubicBezTo>
                  <a:cubicBezTo>
                    <a:pt x="464247" y="194337"/>
                    <a:pt x="387818" y="168963"/>
                    <a:pt x="369893" y="163354"/>
                  </a:cubicBezTo>
                  <a:lnTo>
                    <a:pt x="357537" y="159490"/>
                  </a:lnTo>
                  <a:lnTo>
                    <a:pt x="347177" y="167261"/>
                  </a:lnTo>
                  <a:cubicBezTo>
                    <a:pt x="344823" y="169026"/>
                    <a:pt x="293779" y="207549"/>
                    <a:pt x="257887" y="248466"/>
                  </a:cubicBezTo>
                  <a:lnTo>
                    <a:pt x="240676" y="236325"/>
                  </a:lnTo>
                  <a:lnTo>
                    <a:pt x="225146" y="248844"/>
                  </a:lnTo>
                  <a:lnTo>
                    <a:pt x="183412" y="282515"/>
                  </a:lnTo>
                  <a:lnTo>
                    <a:pt x="873249" y="795873"/>
                  </a:lnTo>
                  <a:lnTo>
                    <a:pt x="821029" y="820070"/>
                  </a:lnTo>
                  <a:lnTo>
                    <a:pt x="121819" y="1143986"/>
                  </a:lnTo>
                  <a:cubicBezTo>
                    <a:pt x="16516" y="1192780"/>
                    <a:pt x="-29274" y="1317653"/>
                    <a:pt x="19542" y="1422888"/>
                  </a:cubicBezTo>
                  <a:cubicBezTo>
                    <a:pt x="55098" y="1499534"/>
                    <a:pt x="131002" y="1544652"/>
                    <a:pt x="210331" y="1544652"/>
                  </a:cubicBezTo>
                  <a:close/>
                </a:path>
              </a:pathLst>
            </a:custGeom>
            <a:solidFill>
              <a:schemeClr val="bg2">
                <a:lumMod val="90000"/>
              </a:schemeClr>
            </a:solidFill>
            <a:ln w="20939" cap="flat">
              <a:noFill/>
              <a:prstDash val="solid"/>
              <a:miter/>
            </a:ln>
          </p:spPr>
          <p:txBody>
            <a:bodyPr rtlCol="0" anchor="ctr"/>
            <a:lstStyle/>
            <a:p>
              <a:endParaRPr lang="es-GT"/>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5633395" y="1164590"/>
            <a:ext cx="7021209" cy="7694414"/>
          </a:xfrm>
          <a:prstGeom prst="rect">
            <a:avLst/>
          </a:prstGeom>
        </p:spPr>
        <p:txBody>
          <a:bodyPr wrap="square" lIns="0" tIns="0" rIns="0" bIns="0" rtlCol="0" anchor="t">
            <a:spAutoFit/>
          </a:bodyPr>
          <a:lstStyle/>
          <a:p>
            <a:r>
              <a:rPr lang="en-US" sz="5000" dirty="0">
                <a:solidFill>
                  <a:srgbClr val="FFFFFF"/>
                </a:solidFill>
                <a:latin typeface="League Gothic"/>
              </a:rPr>
              <a:t>GOD’S WORD IS A CRITICAL TOOL FOR A BELIEVER DESIRING TO TEACH, CORRECT, AND HELP OTHERS.</a:t>
            </a:r>
          </a:p>
          <a:p>
            <a:endParaRPr lang="en-US" sz="5000" dirty="0">
              <a:solidFill>
                <a:srgbClr val="FFFFFF"/>
              </a:solidFill>
              <a:latin typeface="League Gothic"/>
            </a:endParaRPr>
          </a:p>
          <a:p>
            <a:pPr algn="ctr"/>
            <a:r>
              <a:rPr lang="en-US" sz="5000" spc="104" dirty="0">
                <a:solidFill>
                  <a:srgbClr val="FAFF00"/>
                </a:solidFill>
                <a:latin typeface="League Gothic"/>
              </a:rPr>
              <a:t>2 Timothy 3:16-17, “All Scripture is God-breathed and is useful for teaching,  rebuking, correcting and training in righteousness, so that the servant of God  may be thoroughly equipped for every good work.”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441992" y="-3217188"/>
            <a:ext cx="7704864" cy="16187412"/>
            <a:chOff x="0" y="0"/>
            <a:chExt cx="10273152" cy="21583216"/>
          </a:xfrm>
        </p:grpSpPr>
        <p:sp>
          <p:nvSpPr>
            <p:cNvPr id="3" name="AutoShape 3"/>
            <p:cNvSpPr/>
            <p:nvPr/>
          </p:nvSpPr>
          <p:spPr>
            <a:xfrm rot="-6233333">
              <a:off x="-2962516" y="10620281"/>
              <a:ext cx="15870831" cy="5257133"/>
            </a:xfrm>
            <a:prstGeom prst="rect">
              <a:avLst/>
            </a:prstGeom>
            <a:solidFill>
              <a:srgbClr val="A6A6A6"/>
            </a:solidFill>
          </p:spPr>
        </p:sp>
        <p:sp>
          <p:nvSpPr>
            <p:cNvPr id="4" name="AutoShape 4"/>
            <p:cNvSpPr/>
            <p:nvPr/>
          </p:nvSpPr>
          <p:spPr>
            <a:xfrm rot="-4110353">
              <a:off x="-2754669" y="5813593"/>
              <a:ext cx="15782491" cy="4825983"/>
            </a:xfrm>
            <a:prstGeom prst="rect">
              <a:avLst/>
            </a:prstGeom>
            <a:solidFill>
              <a:srgbClr val="FAFF00"/>
            </a:solidFill>
          </p:spPr>
        </p:sp>
      </p:grpSp>
      <p:pic>
        <p:nvPicPr>
          <p:cNvPr id="5" name="Picture 5"/>
          <p:cNvPicPr>
            <a:picLocks noChangeAspect="1"/>
          </p:cNvPicPr>
          <p:nvPr/>
        </p:nvPicPr>
        <p:blipFill>
          <a:blip r:embed="rId3"/>
          <a:srcRect t="11898" r="5765"/>
          <a:stretch>
            <a:fillRect/>
          </a:stretch>
        </p:blipFill>
        <p:spPr>
          <a:xfrm>
            <a:off x="15996171" y="1028700"/>
            <a:ext cx="1263129" cy="1180921"/>
          </a:xfrm>
          <a:prstGeom prst="rect">
            <a:avLst/>
          </a:prstGeom>
        </p:spPr>
      </p:pic>
      <p:pic>
        <p:nvPicPr>
          <p:cNvPr id="6" name="Picture 6"/>
          <p:cNvPicPr>
            <a:picLocks noChangeAspect="1"/>
          </p:cNvPicPr>
          <p:nvPr/>
        </p:nvPicPr>
        <p:blipFill>
          <a:blip r:embed="rId4"/>
          <a:srcRect/>
          <a:stretch>
            <a:fillRect/>
          </a:stretch>
        </p:blipFill>
        <p:spPr>
          <a:xfrm>
            <a:off x="11607005" y="8747687"/>
            <a:ext cx="4075481" cy="631700"/>
          </a:xfrm>
          <a:prstGeom prst="rect">
            <a:avLst/>
          </a:prstGeom>
        </p:spPr>
      </p:pic>
      <p:sp>
        <p:nvSpPr>
          <p:cNvPr id="7" name="TextBox 7"/>
          <p:cNvSpPr txBox="1"/>
          <p:nvPr/>
        </p:nvSpPr>
        <p:spPr>
          <a:xfrm>
            <a:off x="10030190" y="4685772"/>
            <a:ext cx="7229110" cy="1099518"/>
          </a:xfrm>
          <a:prstGeom prst="rect">
            <a:avLst/>
          </a:prstGeom>
        </p:spPr>
        <p:txBody>
          <a:bodyPr lIns="0" tIns="0" rIns="0" bIns="0" rtlCol="0" anchor="t">
            <a:spAutoFit/>
          </a:bodyPr>
          <a:lstStyle/>
          <a:p>
            <a:pPr algn="ctr">
              <a:lnSpc>
                <a:spcPts val="7947"/>
              </a:lnSpc>
            </a:pPr>
            <a:r>
              <a:rPr lang="en-US" sz="8929" spc="-89" dirty="0">
                <a:solidFill>
                  <a:srgbClr val="FFFFFF"/>
                </a:solidFill>
                <a:latin typeface="League Gothic"/>
              </a:rPr>
              <a:t>QUESTIONS SECTION</a:t>
            </a:r>
          </a:p>
        </p:txBody>
      </p:sp>
      <p:sp>
        <p:nvSpPr>
          <p:cNvPr id="8" name="TextBox 8"/>
          <p:cNvSpPr txBox="1"/>
          <p:nvPr/>
        </p:nvSpPr>
        <p:spPr>
          <a:xfrm>
            <a:off x="3393778" y="6013932"/>
            <a:ext cx="6930440" cy="1973568"/>
          </a:xfrm>
          <a:prstGeom prst="rect">
            <a:avLst/>
          </a:prstGeom>
        </p:spPr>
        <p:txBody>
          <a:bodyPr lIns="0" tIns="0" rIns="0" bIns="0" rtlCol="0" anchor="t">
            <a:spAutoFit/>
          </a:bodyPr>
          <a:lstStyle/>
          <a:p>
            <a:pPr>
              <a:lnSpc>
                <a:spcPts val="14310"/>
              </a:lnSpc>
            </a:pPr>
            <a:r>
              <a:rPr lang="en-US" sz="16079">
                <a:solidFill>
                  <a:srgbClr val="FFFFFF"/>
                </a:solidFill>
                <a:latin typeface="League Gothic"/>
              </a:rPr>
              <a:t>FORMATION</a:t>
            </a:r>
          </a:p>
        </p:txBody>
      </p:sp>
      <p:sp>
        <p:nvSpPr>
          <p:cNvPr id="9" name="TextBox 9"/>
          <p:cNvSpPr txBox="1"/>
          <p:nvPr/>
        </p:nvSpPr>
        <p:spPr>
          <a:xfrm>
            <a:off x="3321005" y="3448626"/>
            <a:ext cx="6580078" cy="2975922"/>
          </a:xfrm>
          <a:prstGeom prst="rect">
            <a:avLst/>
          </a:prstGeom>
        </p:spPr>
        <p:txBody>
          <a:bodyPr lIns="0" tIns="0" rIns="0" bIns="0" rtlCol="0" anchor="t">
            <a:spAutoFit/>
          </a:bodyPr>
          <a:lstStyle/>
          <a:p>
            <a:pPr>
              <a:lnSpc>
                <a:spcPts val="24042"/>
              </a:lnSpc>
            </a:pPr>
            <a:r>
              <a:rPr lang="en-US" sz="18214">
                <a:solidFill>
                  <a:srgbClr val="FAFF00"/>
                </a:solidFill>
                <a:latin typeface="League Gothic"/>
              </a:rPr>
              <a:t>SPIRITUAL </a:t>
            </a:r>
          </a:p>
        </p:txBody>
      </p:sp>
      <p:sp>
        <p:nvSpPr>
          <p:cNvPr id="10" name="TextBox 10"/>
          <p:cNvSpPr txBox="1"/>
          <p:nvPr/>
        </p:nvSpPr>
        <p:spPr>
          <a:xfrm>
            <a:off x="3393778" y="2763201"/>
            <a:ext cx="6507304" cy="1546664"/>
          </a:xfrm>
          <a:prstGeom prst="rect">
            <a:avLst/>
          </a:prstGeom>
        </p:spPr>
        <p:txBody>
          <a:bodyPr lIns="0" tIns="0" rIns="0" bIns="0" rtlCol="0" anchor="t">
            <a:spAutoFit/>
          </a:bodyPr>
          <a:lstStyle/>
          <a:p>
            <a:pPr>
              <a:lnSpc>
                <a:spcPts val="11248"/>
              </a:lnSpc>
            </a:pPr>
            <a:r>
              <a:rPr lang="en-US" sz="12638">
                <a:solidFill>
                  <a:srgbClr val="FFFFFF"/>
                </a:solidFill>
                <a:latin typeface="League Gothic"/>
              </a:rPr>
              <a:t>THE MENTOR'S </a:t>
            </a:r>
          </a:p>
        </p:txBody>
      </p:sp>
      <p:sp>
        <p:nvSpPr>
          <p:cNvPr id="11" name="TextBox 11"/>
          <p:cNvSpPr txBox="1"/>
          <p:nvPr/>
        </p:nvSpPr>
        <p:spPr>
          <a:xfrm>
            <a:off x="3466552" y="7482691"/>
            <a:ext cx="6563638" cy="314305"/>
          </a:xfrm>
          <a:prstGeom prst="rect">
            <a:avLst/>
          </a:prstGeom>
        </p:spPr>
        <p:txBody>
          <a:bodyPr lIns="0" tIns="0" rIns="0" bIns="0" rtlCol="0" anchor="t">
            <a:spAutoFit/>
          </a:bodyPr>
          <a:lstStyle/>
          <a:p>
            <a:pPr>
              <a:lnSpc>
                <a:spcPts val="2517"/>
              </a:lnSpc>
            </a:pPr>
            <a:r>
              <a:rPr lang="en-US" sz="1936" spc="888">
                <a:solidFill>
                  <a:srgbClr val="FFFFFF"/>
                </a:solidFill>
                <a:latin typeface="Montserrat Classic"/>
              </a:rPr>
              <a:t>EQUIPPING SESSION 3</a:t>
            </a:r>
          </a:p>
        </p:txBody>
      </p:sp>
    </p:spTree>
    <p:extLst>
      <p:ext uri="{BB962C8B-B14F-4D97-AF65-F5344CB8AC3E}">
        <p14:creationId xmlns:p14="http://schemas.microsoft.com/office/powerpoint/2010/main" val="42193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1898" r="5765"/>
          <a:stretch>
            <a:fillRect/>
          </a:stretch>
        </p:blipFill>
        <p:spPr>
          <a:xfrm>
            <a:off x="15996171" y="1028700"/>
            <a:ext cx="1263129" cy="1180921"/>
          </a:xfrm>
          <a:prstGeom prst="rect">
            <a:avLst/>
          </a:prstGeom>
        </p:spPr>
      </p:pic>
      <p:pic>
        <p:nvPicPr>
          <p:cNvPr id="3" name="Picture 3"/>
          <p:cNvPicPr>
            <a:picLocks noChangeAspect="1"/>
          </p:cNvPicPr>
          <p:nvPr/>
        </p:nvPicPr>
        <p:blipFill>
          <a:blip r:embed="rId4"/>
          <a:srcRect/>
          <a:stretch>
            <a:fillRect/>
          </a:stretch>
        </p:blipFill>
        <p:spPr>
          <a:xfrm>
            <a:off x="792808" y="8722456"/>
            <a:ext cx="2467022" cy="345383"/>
          </a:xfrm>
          <a:prstGeom prst="rect">
            <a:avLst/>
          </a:prstGeom>
        </p:spPr>
      </p:pic>
      <p:sp>
        <p:nvSpPr>
          <p:cNvPr id="4" name="TextBox 4"/>
          <p:cNvSpPr txBox="1"/>
          <p:nvPr/>
        </p:nvSpPr>
        <p:spPr>
          <a:xfrm>
            <a:off x="1028700" y="1110103"/>
            <a:ext cx="7517004" cy="1099518"/>
          </a:xfrm>
          <a:prstGeom prst="rect">
            <a:avLst/>
          </a:prstGeom>
        </p:spPr>
        <p:txBody>
          <a:bodyPr lIns="0" tIns="0" rIns="0" bIns="0" rtlCol="0" anchor="t">
            <a:spAutoFit/>
          </a:bodyPr>
          <a:lstStyle/>
          <a:p>
            <a:pPr>
              <a:lnSpc>
                <a:spcPts val="7947"/>
              </a:lnSpc>
            </a:pPr>
            <a:r>
              <a:rPr lang="en-US" sz="8929" spc="-89" dirty="0">
                <a:solidFill>
                  <a:srgbClr val="FFFFFF"/>
                </a:solidFill>
                <a:latin typeface="League Gothic"/>
              </a:rPr>
              <a:t>SESSION 2: QUESTIONS</a:t>
            </a:r>
          </a:p>
        </p:txBody>
      </p:sp>
      <p:sp>
        <p:nvSpPr>
          <p:cNvPr id="5" name="TextBox 5"/>
          <p:cNvSpPr txBox="1"/>
          <p:nvPr/>
        </p:nvSpPr>
        <p:spPr>
          <a:xfrm>
            <a:off x="5905981" y="3169526"/>
            <a:ext cx="10241870" cy="779381"/>
          </a:xfrm>
          <a:prstGeom prst="rect">
            <a:avLst/>
          </a:prstGeom>
        </p:spPr>
        <p:txBody>
          <a:bodyPr lIns="0" tIns="0" rIns="0" bIns="0" rtlCol="0" anchor="t">
            <a:spAutoFit/>
          </a:bodyPr>
          <a:lstStyle/>
          <a:p>
            <a:pPr marL="852782" lvl="1" indent="-514350">
              <a:lnSpc>
                <a:spcPts val="3041"/>
              </a:lnSpc>
              <a:buFont typeface="+mj-lt"/>
              <a:buAutoNum type="arabicPeriod"/>
            </a:pPr>
            <a:r>
              <a:rPr lang="en-US" sz="3135" spc="156" dirty="0">
                <a:solidFill>
                  <a:srgbClr val="FFFFFF"/>
                </a:solidFill>
                <a:latin typeface="Tabac Big Sans 1"/>
              </a:rPr>
              <a:t>Would three people share with the group what your “life Bible verse” is? </a:t>
            </a:r>
          </a:p>
        </p:txBody>
      </p:sp>
      <p:sp>
        <p:nvSpPr>
          <p:cNvPr id="6" name="TextBox 6"/>
          <p:cNvSpPr txBox="1"/>
          <p:nvPr/>
        </p:nvSpPr>
        <p:spPr>
          <a:xfrm>
            <a:off x="6625650" y="5191522"/>
            <a:ext cx="10325585" cy="843579"/>
          </a:xfrm>
          <a:prstGeom prst="rect">
            <a:avLst/>
          </a:prstGeom>
        </p:spPr>
        <p:txBody>
          <a:bodyPr lIns="0" tIns="0" rIns="0" bIns="0" rtlCol="0" anchor="t">
            <a:spAutoFit/>
          </a:bodyPr>
          <a:lstStyle/>
          <a:p>
            <a:pPr>
              <a:lnSpc>
                <a:spcPts val="3046"/>
              </a:lnSpc>
            </a:pPr>
            <a:r>
              <a:rPr lang="en-US" sz="3140" spc="157">
                <a:solidFill>
                  <a:srgbClr val="FFFFFF"/>
                </a:solidFill>
                <a:latin typeface="Tabac Big Sans 1"/>
              </a:rPr>
              <a:t>2. Can you share a time when God used Scripture to give you clear direction for your ministry? </a:t>
            </a:r>
          </a:p>
        </p:txBody>
      </p:sp>
      <p:sp>
        <p:nvSpPr>
          <p:cNvPr id="7" name="TextBox 7"/>
          <p:cNvSpPr txBox="1"/>
          <p:nvPr/>
        </p:nvSpPr>
        <p:spPr>
          <a:xfrm>
            <a:off x="5905981" y="7164504"/>
            <a:ext cx="10090190" cy="1603802"/>
          </a:xfrm>
          <a:prstGeom prst="rect">
            <a:avLst/>
          </a:prstGeom>
        </p:spPr>
        <p:txBody>
          <a:bodyPr lIns="0" tIns="0" rIns="0" bIns="0" rtlCol="0" anchor="t">
            <a:spAutoFit/>
          </a:bodyPr>
          <a:lstStyle/>
          <a:p>
            <a:pPr>
              <a:lnSpc>
                <a:spcPts val="3043"/>
              </a:lnSpc>
            </a:pPr>
            <a:r>
              <a:rPr lang="en-US" sz="3138" spc="156">
                <a:solidFill>
                  <a:srgbClr val="FFFFFF"/>
                </a:solidFill>
                <a:latin typeface="Tabac Big Sans 2"/>
              </a:rPr>
              <a:t>3. Have one person read Mark 10:13-22 to the group. As the person reads, what do you sense God saying to you. Don’t teach to the group, but share. Say, “I think that God might be saying this to me…”</a:t>
            </a:r>
          </a:p>
        </p:txBody>
      </p:sp>
      <p:grpSp>
        <p:nvGrpSpPr>
          <p:cNvPr id="8" name="Group 8"/>
          <p:cNvGrpSpPr/>
          <p:nvPr/>
        </p:nvGrpSpPr>
        <p:grpSpPr>
          <a:xfrm>
            <a:off x="792808" y="6533308"/>
            <a:ext cx="2693446" cy="2152143"/>
            <a:chOff x="0" y="0"/>
            <a:chExt cx="3591262" cy="2869524"/>
          </a:xfrm>
        </p:grpSpPr>
        <p:sp>
          <p:nvSpPr>
            <p:cNvPr id="9" name="TextBox 9"/>
            <p:cNvSpPr txBox="1"/>
            <p:nvPr/>
          </p:nvSpPr>
          <p:spPr>
            <a:xfrm>
              <a:off x="37319" y="1789587"/>
              <a:ext cx="3553943" cy="1079937"/>
            </a:xfrm>
            <a:prstGeom prst="rect">
              <a:avLst/>
            </a:prstGeom>
          </p:spPr>
          <p:txBody>
            <a:bodyPr lIns="0" tIns="0" rIns="0" bIns="0" rtlCol="0" anchor="t">
              <a:spAutoFit/>
            </a:bodyPr>
            <a:lstStyle/>
            <a:p>
              <a:pPr>
                <a:lnSpc>
                  <a:spcPts val="5503"/>
                </a:lnSpc>
              </a:pPr>
              <a:r>
                <a:rPr lang="en-US" sz="6184">
                  <a:solidFill>
                    <a:srgbClr val="FFFFFF"/>
                  </a:solidFill>
                  <a:latin typeface="League Gothic"/>
                </a:rPr>
                <a:t>FORMATION</a:t>
              </a:r>
            </a:p>
          </p:txBody>
        </p:sp>
        <p:sp>
          <p:nvSpPr>
            <p:cNvPr id="10" name="TextBox 10"/>
            <p:cNvSpPr txBox="1"/>
            <p:nvPr/>
          </p:nvSpPr>
          <p:spPr>
            <a:xfrm>
              <a:off x="0" y="563713"/>
              <a:ext cx="3374277" cy="1504326"/>
            </a:xfrm>
            <a:prstGeom prst="rect">
              <a:avLst/>
            </a:prstGeom>
          </p:spPr>
          <p:txBody>
            <a:bodyPr lIns="0" tIns="0" rIns="0" bIns="0" rtlCol="0" anchor="t">
              <a:spAutoFit/>
            </a:bodyPr>
            <a:lstStyle/>
            <a:p>
              <a:pPr>
                <a:lnSpc>
                  <a:spcPts val="9246"/>
                </a:lnSpc>
              </a:pPr>
              <a:r>
                <a:rPr lang="en-US" sz="7005">
                  <a:solidFill>
                    <a:srgbClr val="FAFF00"/>
                  </a:solidFill>
                  <a:latin typeface="League Gothic"/>
                </a:rPr>
                <a:t>SPIRITUAL </a:t>
              </a:r>
            </a:p>
          </p:txBody>
        </p:sp>
        <p:sp>
          <p:nvSpPr>
            <p:cNvPr id="11" name="TextBox 11"/>
            <p:cNvSpPr txBox="1"/>
            <p:nvPr/>
          </p:nvSpPr>
          <p:spPr>
            <a:xfrm>
              <a:off x="37319" y="133350"/>
              <a:ext cx="3336958" cy="850275"/>
            </a:xfrm>
            <a:prstGeom prst="rect">
              <a:avLst/>
            </a:prstGeom>
          </p:spPr>
          <p:txBody>
            <a:bodyPr lIns="0" tIns="0" rIns="0" bIns="0" rtlCol="0" anchor="t">
              <a:spAutoFit/>
            </a:bodyPr>
            <a:lstStyle/>
            <a:p>
              <a:pPr>
                <a:lnSpc>
                  <a:spcPts val="4326"/>
                </a:lnSpc>
              </a:pPr>
              <a:r>
                <a:rPr lang="en-US" sz="4860">
                  <a:solidFill>
                    <a:srgbClr val="FFFFFF"/>
                  </a:solidFill>
                  <a:latin typeface="League Gothic"/>
                </a:rPr>
                <a:t>THE MENTOR'S </a:t>
              </a:r>
            </a:p>
          </p:txBody>
        </p:sp>
        <p:sp>
          <p:nvSpPr>
            <p:cNvPr id="12" name="TextBox 12"/>
            <p:cNvSpPr txBox="1"/>
            <p:nvPr/>
          </p:nvSpPr>
          <p:spPr>
            <a:xfrm>
              <a:off x="74637" y="2615785"/>
              <a:ext cx="3365846" cy="156048"/>
            </a:xfrm>
            <a:prstGeom prst="rect">
              <a:avLst/>
            </a:prstGeom>
          </p:spPr>
          <p:txBody>
            <a:bodyPr lIns="0" tIns="0" rIns="0" bIns="0" rtlCol="0" anchor="t">
              <a:spAutoFit/>
            </a:bodyPr>
            <a:lstStyle/>
            <a:p>
              <a:pPr>
                <a:lnSpc>
                  <a:spcPts val="968"/>
                </a:lnSpc>
              </a:pPr>
              <a:r>
                <a:rPr lang="en-US" sz="744" spc="341">
                  <a:solidFill>
                    <a:srgbClr val="FFFFFF"/>
                  </a:solidFill>
                  <a:latin typeface="Montserrat Classic"/>
                </a:rPr>
                <a:t>EQUIPPING SESSION 3</a:t>
              </a:r>
            </a:p>
          </p:txBody>
        </p:sp>
      </p:grpSp>
    </p:spTree>
    <p:extLst>
      <p:ext uri="{BB962C8B-B14F-4D97-AF65-F5344CB8AC3E}">
        <p14:creationId xmlns:p14="http://schemas.microsoft.com/office/powerpoint/2010/main" val="3404219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9300" y="8537807"/>
            <a:ext cx="1440986" cy="1440986"/>
          </a:xfrm>
          <a:prstGeom prst="rect">
            <a:avLst/>
          </a:prstGeom>
        </p:spPr>
      </p:pic>
      <p:sp>
        <p:nvSpPr>
          <p:cNvPr id="3" name="TextBox 3"/>
          <p:cNvSpPr txBox="1"/>
          <p:nvPr/>
        </p:nvSpPr>
        <p:spPr>
          <a:xfrm>
            <a:off x="1028700" y="3604617"/>
            <a:ext cx="15870217" cy="3077766"/>
          </a:xfrm>
          <a:prstGeom prst="rect">
            <a:avLst/>
          </a:prstGeom>
        </p:spPr>
        <p:txBody>
          <a:bodyPr lIns="0" tIns="0" rIns="0" bIns="0" rtlCol="0" anchor="t">
            <a:spAutoFit/>
          </a:bodyPr>
          <a:lstStyle/>
          <a:p>
            <a:pPr marL="0" lvl="0" indent="0" algn="ctr">
              <a:spcBef>
                <a:spcPct val="0"/>
              </a:spcBef>
            </a:pPr>
            <a:r>
              <a:rPr lang="en-US" sz="10000" dirty="0">
                <a:solidFill>
                  <a:srgbClr val="FFFFFF"/>
                </a:solidFill>
                <a:latin typeface="League Gothic"/>
              </a:rPr>
              <a:t>LISTENING</a:t>
            </a:r>
          </a:p>
          <a:p>
            <a:pPr marL="0" lvl="0" indent="0" algn="ctr">
              <a:spcBef>
                <a:spcPct val="0"/>
              </a:spcBef>
            </a:pPr>
            <a:r>
              <a:rPr lang="en-US" sz="10000" dirty="0">
                <a:solidFill>
                  <a:srgbClr val="FAFF00"/>
                </a:solidFill>
                <a:latin typeface="League Gothic"/>
              </a:rPr>
              <a:t>TO GOD’S VOICE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131318" y="624476"/>
            <a:ext cx="6025365" cy="9038047"/>
          </a:xfrm>
          <a:prstGeom prst="rect">
            <a:avLst/>
          </a:prstGeom>
        </p:spPr>
      </p:pic>
      <p:pic>
        <p:nvPicPr>
          <p:cNvPr id="3" name="Picture 3"/>
          <p:cNvPicPr>
            <a:picLocks noChangeAspect="1"/>
          </p:cNvPicPr>
          <p:nvPr/>
        </p:nvPicPr>
        <p:blipFill>
          <a:blip r:embed="rId4"/>
          <a:srcRect/>
          <a:stretch>
            <a:fillRect/>
          </a:stretch>
        </p:blipFill>
        <p:spPr>
          <a:xfrm>
            <a:off x="459300" y="8537807"/>
            <a:ext cx="1440986" cy="144098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1805036" y="2552700"/>
            <a:ext cx="13118016" cy="5539978"/>
          </a:xfrm>
          <a:prstGeom prst="rect">
            <a:avLst/>
          </a:prstGeom>
        </p:spPr>
        <p:txBody>
          <a:bodyPr lIns="0" tIns="0" rIns="0" bIns="0" rtlCol="0" anchor="t">
            <a:spAutoFit/>
          </a:bodyPr>
          <a:lstStyle/>
          <a:p>
            <a:r>
              <a:rPr lang="en-US" sz="6000" spc="-74" dirty="0">
                <a:solidFill>
                  <a:srgbClr val="FFFFFF"/>
                </a:solidFill>
                <a:latin typeface="League Gothic"/>
              </a:rPr>
              <a:t>Isaiah 50:4-5, “The Sovereign Lord has given me a well-instructed tongue, to know the word that sustains the weary. He wakens me morning by morning, wakens my ear to listen like one being instructed. The Sovereign Lord has opened my ears; I have not been rebellious, I have not turned away.”</a:t>
            </a:r>
          </a:p>
          <a:p>
            <a:pPr marL="842010" lvl="1" indent="-421005" algn="l">
              <a:buFont typeface="Arial"/>
              <a:buChar char="•"/>
            </a:pPr>
            <a:r>
              <a:rPr lang="en-US" sz="6000" dirty="0">
                <a:solidFill>
                  <a:srgbClr val="FFFFFF"/>
                </a:solidFill>
                <a:latin typeface="League Gothic"/>
              </a:rPr>
              <a:t>A WELL-INSTRUCTED TONGUE COMES BY </a:t>
            </a:r>
            <a:r>
              <a:rPr lang="en-US" sz="6000" dirty="0">
                <a:solidFill>
                  <a:srgbClr val="F3161E"/>
                </a:solidFill>
                <a:latin typeface="League Gothic"/>
              </a:rPr>
              <a:t>LISTENING.</a:t>
            </a:r>
          </a:p>
        </p:txBody>
      </p:sp>
      <p:grpSp>
        <p:nvGrpSpPr>
          <p:cNvPr id="6" name="Group 6"/>
          <p:cNvGrpSpPr/>
          <p:nvPr/>
        </p:nvGrpSpPr>
        <p:grpSpPr>
          <a:xfrm rot="-5400000">
            <a:off x="-1890117" y="4303281"/>
            <a:ext cx="5257801" cy="1947140"/>
            <a:chOff x="0" y="0"/>
            <a:chExt cx="2771140" cy="12322964"/>
          </a:xfrm>
        </p:grpSpPr>
        <p:sp>
          <p:nvSpPr>
            <p:cNvPr id="7" name="Freeform 7"/>
            <p:cNvSpPr/>
            <p:nvPr/>
          </p:nvSpPr>
          <p:spPr>
            <a:xfrm>
              <a:off x="0" y="0"/>
              <a:ext cx="2771140" cy="12322964"/>
            </a:xfrm>
            <a:custGeom>
              <a:avLst/>
              <a:gdLst/>
              <a:ahLst/>
              <a:cxnLst/>
              <a:rect l="l" t="t" r="r" b="b"/>
              <a:pathLst>
                <a:path w="2771140" h="12322964">
                  <a:moveTo>
                    <a:pt x="0" y="0"/>
                  </a:moveTo>
                  <a:lnTo>
                    <a:pt x="0" y="11419994"/>
                  </a:lnTo>
                  <a:lnTo>
                    <a:pt x="1384300" y="12322964"/>
                  </a:lnTo>
                  <a:lnTo>
                    <a:pt x="2771140" y="11419994"/>
                  </a:lnTo>
                  <a:lnTo>
                    <a:pt x="2771140" y="0"/>
                  </a:lnTo>
                  <a:close/>
                </a:path>
              </a:pathLst>
            </a:custGeom>
            <a:solidFill>
              <a:srgbClr val="FAFF00"/>
            </a:solidFill>
          </p:spPr>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3" name="Group 3"/>
          <p:cNvGrpSpPr/>
          <p:nvPr/>
        </p:nvGrpSpPr>
        <p:grpSpPr>
          <a:xfrm rot="5400000">
            <a:off x="10943816" y="-3782375"/>
            <a:ext cx="2533109" cy="12155259"/>
            <a:chOff x="0" y="0"/>
            <a:chExt cx="2771140" cy="13297462"/>
          </a:xfrm>
        </p:grpSpPr>
        <p:sp>
          <p:nvSpPr>
            <p:cNvPr id="4" name="Freeform 4"/>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sp>
        <p:nvSpPr>
          <p:cNvPr id="5" name="TextBox 5"/>
          <p:cNvSpPr txBox="1"/>
          <p:nvPr/>
        </p:nvSpPr>
        <p:spPr>
          <a:xfrm>
            <a:off x="9565669" y="1125368"/>
            <a:ext cx="8250798" cy="2347468"/>
          </a:xfrm>
          <a:prstGeom prst="rect">
            <a:avLst/>
          </a:prstGeom>
        </p:spPr>
        <p:txBody>
          <a:bodyPr lIns="0" tIns="0" rIns="0" bIns="0" rtlCol="0" anchor="t">
            <a:spAutoFit/>
          </a:bodyPr>
          <a:lstStyle/>
          <a:p>
            <a:pPr marL="0" lvl="0" indent="0" algn="r">
              <a:lnSpc>
                <a:spcPts val="4601"/>
              </a:lnSpc>
            </a:pPr>
            <a:r>
              <a:rPr lang="en-US" sz="4300">
                <a:solidFill>
                  <a:srgbClr val="FFFFFF"/>
                </a:solidFill>
                <a:latin typeface="League Gothic"/>
              </a:rPr>
              <a:t>WE HEAR GOD’S VOICE IN THREE BASIC WAYS: </a:t>
            </a:r>
          </a:p>
          <a:p>
            <a:pPr marL="928370" lvl="1" indent="-464185">
              <a:lnSpc>
                <a:spcPts val="4601"/>
              </a:lnSpc>
              <a:buFont typeface="Arial"/>
              <a:buChar char="•"/>
            </a:pPr>
            <a:r>
              <a:rPr lang="en-US" sz="4300">
                <a:solidFill>
                  <a:srgbClr val="FFFFFF"/>
                </a:solidFill>
                <a:latin typeface="League Gothic"/>
              </a:rPr>
              <a:t>THROUGH HIS WORD</a:t>
            </a:r>
          </a:p>
          <a:p>
            <a:pPr marL="928370" lvl="1" indent="-464185">
              <a:lnSpc>
                <a:spcPts val="4601"/>
              </a:lnSpc>
              <a:buFont typeface="Arial"/>
              <a:buChar char="•"/>
            </a:pPr>
            <a:r>
              <a:rPr lang="en-US" sz="4300">
                <a:solidFill>
                  <a:srgbClr val="FFFFFF"/>
                </a:solidFill>
                <a:latin typeface="League Gothic"/>
              </a:rPr>
              <a:t> THROUGH HIS S</a:t>
            </a:r>
            <a:r>
              <a:rPr lang="en-US" sz="4300" u="none">
                <a:solidFill>
                  <a:srgbClr val="FFFFFF"/>
                </a:solidFill>
                <a:latin typeface="League Gothic"/>
              </a:rPr>
              <a:t>TILL, SMALL</a:t>
            </a:r>
            <a:r>
              <a:rPr lang="en-US" sz="4300">
                <a:solidFill>
                  <a:srgbClr val="FFFFFF"/>
                </a:solidFill>
                <a:latin typeface="League Gothic"/>
              </a:rPr>
              <a:t> VOICE</a:t>
            </a:r>
          </a:p>
          <a:p>
            <a:pPr marL="928370" lvl="1" indent="-464185">
              <a:lnSpc>
                <a:spcPts val="4601"/>
              </a:lnSpc>
              <a:buFont typeface="Arial"/>
              <a:buChar char="•"/>
            </a:pPr>
            <a:r>
              <a:rPr lang="en-US" sz="4300">
                <a:solidFill>
                  <a:srgbClr val="FFFFFF"/>
                </a:solidFill>
                <a:latin typeface="League Gothic"/>
              </a:rPr>
              <a:t>THROUGH THE VOICES OF FELLOW BELIEVERS</a:t>
            </a: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86400" y="4140194"/>
            <a:ext cx="5638800" cy="57612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4" name="Imagen 3" descr="Imagen que contiene tabla, agua, alfombra&#10;&#10;Descripción generada automáticamente">
            <a:extLst>
              <a:ext uri="{FF2B5EF4-FFF2-40B4-BE49-F238E27FC236}">
                <a16:creationId xmlns:a16="http://schemas.microsoft.com/office/drawing/2014/main" id="{C50A8A10-23BE-4948-B411-C21321A53170}"/>
              </a:ext>
            </a:extLst>
          </p:cNvPr>
          <p:cNvPicPr>
            <a:picLocks noChangeAspect="1"/>
          </p:cNvPicPr>
          <p:nvPr/>
        </p:nvPicPr>
        <p:blipFill rotWithShape="1">
          <a:blip r:embed="rId3">
            <a:extLst>
              <a:ext uri="{28A0092B-C50C-407E-A947-70E740481C1C}">
                <a14:useLocalDpi xmlns:a14="http://schemas.microsoft.com/office/drawing/2010/main" val="0"/>
              </a:ext>
            </a:extLst>
          </a:blip>
          <a:srcRect l="8403" t="12610" r="15126" b="23535"/>
          <a:stretch/>
        </p:blipFill>
        <p:spPr>
          <a:xfrm>
            <a:off x="5867400" y="-1"/>
            <a:ext cx="6934200" cy="102870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4895850" y="1780640"/>
            <a:ext cx="8496300" cy="6924973"/>
          </a:xfrm>
          <a:prstGeom prst="rect">
            <a:avLst/>
          </a:prstGeom>
        </p:spPr>
        <p:txBody>
          <a:bodyPr wrap="square" lIns="0" tIns="0" rIns="0" bIns="0" rtlCol="0" anchor="t">
            <a:spAutoFit/>
          </a:bodyPr>
          <a:lstStyle/>
          <a:p>
            <a:pPr algn="ctr"/>
            <a:r>
              <a:rPr lang="en-US" sz="5000" dirty="0">
                <a:solidFill>
                  <a:srgbClr val="FFFFFF"/>
                </a:solidFill>
                <a:latin typeface="League Gothic Italics"/>
              </a:rPr>
              <a:t>THROUGH HIS WORD</a:t>
            </a:r>
          </a:p>
          <a:p>
            <a:pPr algn="ctr"/>
            <a:r>
              <a:rPr lang="en-US" sz="5000" spc="197" dirty="0">
                <a:solidFill>
                  <a:srgbClr val="FAFF00"/>
                </a:solidFill>
                <a:latin typeface="League Gothic"/>
              </a:rPr>
              <a:t>Hebrews 4:12, “For the word of God is alive and active. Sharper than any double-edged sword, it penetrates even to dividing soul and spirit, joints and marrow; it judges the thoughts and attitudes of the heart.”</a:t>
            </a:r>
          </a:p>
          <a:p>
            <a:pPr algn="ctr"/>
            <a:r>
              <a:rPr lang="en-US" sz="5000" spc="197" dirty="0">
                <a:solidFill>
                  <a:srgbClr val="FAFF00"/>
                </a:solidFill>
                <a:latin typeface="League Gothic"/>
              </a:rPr>
              <a:t>Isaiah 55:11, “[God’s Word] will not return to [God] empty, but accomplishes what [God] desires.”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9300" y="8537807"/>
            <a:ext cx="1440986" cy="1440986"/>
          </a:xfrm>
          <a:prstGeom prst="rect">
            <a:avLst/>
          </a:prstGeom>
        </p:spPr>
      </p:pic>
      <p:sp>
        <p:nvSpPr>
          <p:cNvPr id="3" name="TextBox 3"/>
          <p:cNvSpPr txBox="1"/>
          <p:nvPr/>
        </p:nvSpPr>
        <p:spPr>
          <a:xfrm>
            <a:off x="2052246" y="2373511"/>
            <a:ext cx="14183508" cy="5539978"/>
          </a:xfrm>
          <a:prstGeom prst="rect">
            <a:avLst/>
          </a:prstGeom>
        </p:spPr>
        <p:txBody>
          <a:bodyPr wrap="square" lIns="0" tIns="0" rIns="0" bIns="0" rtlCol="0" anchor="t">
            <a:spAutoFit/>
          </a:bodyPr>
          <a:lstStyle/>
          <a:p>
            <a:pPr algn="ctr"/>
            <a:r>
              <a:rPr lang="en-US" sz="7200" dirty="0">
                <a:solidFill>
                  <a:srgbClr val="FFFFFF"/>
                </a:solidFill>
                <a:latin typeface="League Gothic Italics"/>
              </a:rPr>
              <a:t>THROUGH HIS STILL, SMALL VOICE</a:t>
            </a:r>
          </a:p>
          <a:p>
            <a:pPr algn="ctr"/>
            <a:endParaRPr lang="en-US" sz="7200" dirty="0">
              <a:solidFill>
                <a:srgbClr val="FFFFFF"/>
              </a:solidFill>
              <a:latin typeface="League Gothic Italics"/>
            </a:endParaRPr>
          </a:p>
          <a:p>
            <a:r>
              <a:rPr lang="en-US" sz="7200" dirty="0">
                <a:solidFill>
                  <a:srgbClr val="FFFFFF"/>
                </a:solidFill>
                <a:latin typeface="League Gothic"/>
              </a:rPr>
              <a:t>Psalm 37:4, “Take delight in the Lord, and he will give you the desires of </a:t>
            </a:r>
            <a:r>
              <a:rPr lang="en-US" sz="7200" dirty="0" err="1">
                <a:solidFill>
                  <a:srgbClr val="FFFFFF"/>
                </a:solidFill>
                <a:latin typeface="League Gothic"/>
              </a:rPr>
              <a:t>yourheart</a:t>
            </a:r>
            <a:r>
              <a:rPr lang="en-US" sz="7200" dirty="0">
                <a:solidFill>
                  <a:srgbClr val="FFFFFF"/>
                </a:solidFill>
                <a:latin typeface="League Gothic"/>
              </a:rPr>
              <a:t>.”</a:t>
            </a:r>
          </a:p>
          <a:p>
            <a:pPr marL="0" lvl="0" indent="0">
              <a:spcBef>
                <a:spcPct val="0"/>
              </a:spcBef>
            </a:pPr>
            <a:r>
              <a:rPr lang="en-US" sz="7200" dirty="0">
                <a:solidFill>
                  <a:srgbClr val="FFFFFF"/>
                </a:solidFill>
                <a:latin typeface="League Gothic"/>
              </a:rPr>
              <a:t>A new thought…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1856052" y="1333536"/>
            <a:ext cx="14575897" cy="7755969"/>
          </a:xfrm>
          <a:prstGeom prst="rect">
            <a:avLst/>
          </a:prstGeom>
        </p:spPr>
        <p:txBody>
          <a:bodyPr lIns="0" tIns="0" rIns="0" bIns="0" rtlCol="0" anchor="t">
            <a:spAutoFit/>
          </a:bodyPr>
          <a:lstStyle/>
          <a:p>
            <a:r>
              <a:rPr lang="en-US" sz="7200" dirty="0">
                <a:solidFill>
                  <a:srgbClr val="FFFFFF"/>
                </a:solidFill>
                <a:latin typeface="League Gothic Italics"/>
              </a:rPr>
              <a:t>THROUGH OTHER BELIEVERS</a:t>
            </a:r>
          </a:p>
          <a:p>
            <a:pPr marL="863600" lvl="1" indent="-431800">
              <a:buFont typeface="Arial"/>
              <a:buChar char="•"/>
            </a:pPr>
            <a:r>
              <a:rPr lang="en-US" sz="7200" dirty="0">
                <a:solidFill>
                  <a:srgbClr val="FFFFFF"/>
                </a:solidFill>
                <a:latin typeface="League Gothic"/>
              </a:rPr>
              <a:t>1 John 4:1, “Dear friends, do not believe every spirit, but test the spirits to see whether they are from God, because many false prophets have gone out into the world.”</a:t>
            </a:r>
          </a:p>
          <a:p>
            <a:pPr marL="863600" lvl="1" indent="-431800" algn="l">
              <a:buFont typeface="Arial"/>
              <a:buChar char="•"/>
            </a:pPr>
            <a:r>
              <a:rPr lang="en-US" sz="7200" dirty="0">
                <a:solidFill>
                  <a:srgbClr val="FFFFFF"/>
                </a:solidFill>
                <a:latin typeface="League Gothic"/>
              </a:rPr>
              <a:t>1 Peter 4:11, “ If anyone speaks, they should do so </a:t>
            </a:r>
            <a:r>
              <a:rPr lang="en-US" sz="7200" dirty="0" err="1">
                <a:solidFill>
                  <a:srgbClr val="FFFFFF"/>
                </a:solidFill>
                <a:latin typeface="League Gothic"/>
              </a:rPr>
              <a:t>asone</a:t>
            </a:r>
            <a:r>
              <a:rPr lang="en-US" sz="7200" dirty="0">
                <a:solidFill>
                  <a:srgbClr val="FFFFFF"/>
                </a:solidFill>
                <a:latin typeface="League Gothic"/>
              </a:rPr>
              <a:t> who speaks the very words of God.”</a:t>
            </a:r>
          </a:p>
        </p:txBody>
      </p:sp>
      <p:grpSp>
        <p:nvGrpSpPr>
          <p:cNvPr id="6" name="Group 6"/>
          <p:cNvGrpSpPr/>
          <p:nvPr/>
        </p:nvGrpSpPr>
        <p:grpSpPr>
          <a:xfrm rot="-5400000">
            <a:off x="-2880717" y="4208030"/>
            <a:ext cx="7239002" cy="1947140"/>
            <a:chOff x="0" y="0"/>
            <a:chExt cx="2771140" cy="12322964"/>
          </a:xfrm>
        </p:grpSpPr>
        <p:sp>
          <p:nvSpPr>
            <p:cNvPr id="7" name="Freeform 7"/>
            <p:cNvSpPr/>
            <p:nvPr/>
          </p:nvSpPr>
          <p:spPr>
            <a:xfrm>
              <a:off x="0" y="0"/>
              <a:ext cx="2771140" cy="12322964"/>
            </a:xfrm>
            <a:custGeom>
              <a:avLst/>
              <a:gdLst/>
              <a:ahLst/>
              <a:cxnLst/>
              <a:rect l="l" t="t" r="r" b="b"/>
              <a:pathLst>
                <a:path w="2771140" h="12322964">
                  <a:moveTo>
                    <a:pt x="0" y="0"/>
                  </a:moveTo>
                  <a:lnTo>
                    <a:pt x="0" y="11419994"/>
                  </a:lnTo>
                  <a:lnTo>
                    <a:pt x="1384300" y="12322964"/>
                  </a:lnTo>
                  <a:lnTo>
                    <a:pt x="2771140" y="11419994"/>
                  </a:lnTo>
                  <a:lnTo>
                    <a:pt x="2771140" y="0"/>
                  </a:lnTo>
                  <a:close/>
                </a:path>
              </a:pathLst>
            </a:custGeom>
            <a:solidFill>
              <a:srgbClr val="FAFF00"/>
            </a:solidFill>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441992" y="-3217188"/>
            <a:ext cx="7704864" cy="16187412"/>
            <a:chOff x="0" y="0"/>
            <a:chExt cx="10273152" cy="21583216"/>
          </a:xfrm>
        </p:grpSpPr>
        <p:sp>
          <p:nvSpPr>
            <p:cNvPr id="3" name="AutoShape 3"/>
            <p:cNvSpPr/>
            <p:nvPr/>
          </p:nvSpPr>
          <p:spPr>
            <a:xfrm rot="-6233333">
              <a:off x="-2962516" y="10620281"/>
              <a:ext cx="15870831" cy="5257133"/>
            </a:xfrm>
            <a:prstGeom prst="rect">
              <a:avLst/>
            </a:prstGeom>
            <a:solidFill>
              <a:srgbClr val="A6A6A6"/>
            </a:solidFill>
          </p:spPr>
        </p:sp>
        <p:sp>
          <p:nvSpPr>
            <p:cNvPr id="4" name="AutoShape 4"/>
            <p:cNvSpPr/>
            <p:nvPr/>
          </p:nvSpPr>
          <p:spPr>
            <a:xfrm rot="-4110353">
              <a:off x="-2754669" y="5813593"/>
              <a:ext cx="15782491" cy="4825983"/>
            </a:xfrm>
            <a:prstGeom prst="rect">
              <a:avLst/>
            </a:prstGeom>
            <a:solidFill>
              <a:srgbClr val="FAFF00"/>
            </a:solidFill>
          </p:spPr>
        </p:sp>
      </p:grpSp>
      <p:pic>
        <p:nvPicPr>
          <p:cNvPr id="5" name="Picture 5"/>
          <p:cNvPicPr>
            <a:picLocks noChangeAspect="1"/>
          </p:cNvPicPr>
          <p:nvPr/>
        </p:nvPicPr>
        <p:blipFill>
          <a:blip r:embed="rId3"/>
          <a:srcRect t="11898" r="5765"/>
          <a:stretch>
            <a:fillRect/>
          </a:stretch>
        </p:blipFill>
        <p:spPr>
          <a:xfrm>
            <a:off x="15996171" y="1028700"/>
            <a:ext cx="1263129" cy="1180921"/>
          </a:xfrm>
          <a:prstGeom prst="rect">
            <a:avLst/>
          </a:prstGeom>
        </p:spPr>
      </p:pic>
      <p:pic>
        <p:nvPicPr>
          <p:cNvPr id="6" name="Picture 6"/>
          <p:cNvPicPr>
            <a:picLocks noChangeAspect="1"/>
          </p:cNvPicPr>
          <p:nvPr/>
        </p:nvPicPr>
        <p:blipFill>
          <a:blip r:embed="rId4"/>
          <a:srcRect/>
          <a:stretch>
            <a:fillRect/>
          </a:stretch>
        </p:blipFill>
        <p:spPr>
          <a:xfrm>
            <a:off x="11607005" y="8747687"/>
            <a:ext cx="4075481" cy="631700"/>
          </a:xfrm>
          <a:prstGeom prst="rect">
            <a:avLst/>
          </a:prstGeom>
        </p:spPr>
      </p:pic>
      <p:sp>
        <p:nvSpPr>
          <p:cNvPr id="7" name="TextBox 7"/>
          <p:cNvSpPr txBox="1"/>
          <p:nvPr/>
        </p:nvSpPr>
        <p:spPr>
          <a:xfrm>
            <a:off x="10030190" y="4685772"/>
            <a:ext cx="7229110" cy="1099518"/>
          </a:xfrm>
          <a:prstGeom prst="rect">
            <a:avLst/>
          </a:prstGeom>
        </p:spPr>
        <p:txBody>
          <a:bodyPr lIns="0" tIns="0" rIns="0" bIns="0" rtlCol="0" anchor="t">
            <a:spAutoFit/>
          </a:bodyPr>
          <a:lstStyle/>
          <a:p>
            <a:pPr algn="ctr">
              <a:lnSpc>
                <a:spcPts val="7947"/>
              </a:lnSpc>
            </a:pPr>
            <a:r>
              <a:rPr lang="en-US" sz="8929" spc="-89" dirty="0">
                <a:solidFill>
                  <a:srgbClr val="FFFFFF"/>
                </a:solidFill>
                <a:latin typeface="League Gothic"/>
              </a:rPr>
              <a:t>QUESTIONS SECTION</a:t>
            </a:r>
          </a:p>
        </p:txBody>
      </p:sp>
      <p:sp>
        <p:nvSpPr>
          <p:cNvPr id="8" name="TextBox 8"/>
          <p:cNvSpPr txBox="1"/>
          <p:nvPr/>
        </p:nvSpPr>
        <p:spPr>
          <a:xfrm>
            <a:off x="3393778" y="6013932"/>
            <a:ext cx="6930440" cy="1973568"/>
          </a:xfrm>
          <a:prstGeom prst="rect">
            <a:avLst/>
          </a:prstGeom>
        </p:spPr>
        <p:txBody>
          <a:bodyPr lIns="0" tIns="0" rIns="0" bIns="0" rtlCol="0" anchor="t">
            <a:spAutoFit/>
          </a:bodyPr>
          <a:lstStyle/>
          <a:p>
            <a:pPr>
              <a:lnSpc>
                <a:spcPts val="14310"/>
              </a:lnSpc>
            </a:pPr>
            <a:r>
              <a:rPr lang="en-US" sz="16079">
                <a:solidFill>
                  <a:srgbClr val="FFFFFF"/>
                </a:solidFill>
                <a:latin typeface="League Gothic"/>
              </a:rPr>
              <a:t>FORMATION</a:t>
            </a:r>
          </a:p>
        </p:txBody>
      </p:sp>
      <p:sp>
        <p:nvSpPr>
          <p:cNvPr id="9" name="TextBox 9"/>
          <p:cNvSpPr txBox="1"/>
          <p:nvPr/>
        </p:nvSpPr>
        <p:spPr>
          <a:xfrm>
            <a:off x="3321005" y="3448626"/>
            <a:ext cx="6580078" cy="2975922"/>
          </a:xfrm>
          <a:prstGeom prst="rect">
            <a:avLst/>
          </a:prstGeom>
        </p:spPr>
        <p:txBody>
          <a:bodyPr lIns="0" tIns="0" rIns="0" bIns="0" rtlCol="0" anchor="t">
            <a:spAutoFit/>
          </a:bodyPr>
          <a:lstStyle/>
          <a:p>
            <a:pPr>
              <a:lnSpc>
                <a:spcPts val="24042"/>
              </a:lnSpc>
            </a:pPr>
            <a:r>
              <a:rPr lang="en-US" sz="18214">
                <a:solidFill>
                  <a:srgbClr val="FAFF00"/>
                </a:solidFill>
                <a:latin typeface="League Gothic"/>
              </a:rPr>
              <a:t>SPIRITUAL </a:t>
            </a:r>
          </a:p>
        </p:txBody>
      </p:sp>
      <p:sp>
        <p:nvSpPr>
          <p:cNvPr id="10" name="TextBox 10"/>
          <p:cNvSpPr txBox="1"/>
          <p:nvPr/>
        </p:nvSpPr>
        <p:spPr>
          <a:xfrm>
            <a:off x="3393778" y="2763201"/>
            <a:ext cx="6507304" cy="1546664"/>
          </a:xfrm>
          <a:prstGeom prst="rect">
            <a:avLst/>
          </a:prstGeom>
        </p:spPr>
        <p:txBody>
          <a:bodyPr lIns="0" tIns="0" rIns="0" bIns="0" rtlCol="0" anchor="t">
            <a:spAutoFit/>
          </a:bodyPr>
          <a:lstStyle/>
          <a:p>
            <a:pPr>
              <a:lnSpc>
                <a:spcPts val="11248"/>
              </a:lnSpc>
            </a:pPr>
            <a:r>
              <a:rPr lang="en-US" sz="12638">
                <a:solidFill>
                  <a:srgbClr val="FFFFFF"/>
                </a:solidFill>
                <a:latin typeface="League Gothic"/>
              </a:rPr>
              <a:t>THE MENTOR'S </a:t>
            </a:r>
          </a:p>
        </p:txBody>
      </p:sp>
      <p:sp>
        <p:nvSpPr>
          <p:cNvPr id="11" name="TextBox 11"/>
          <p:cNvSpPr txBox="1"/>
          <p:nvPr/>
        </p:nvSpPr>
        <p:spPr>
          <a:xfrm>
            <a:off x="3466552" y="7482691"/>
            <a:ext cx="6563638" cy="314305"/>
          </a:xfrm>
          <a:prstGeom prst="rect">
            <a:avLst/>
          </a:prstGeom>
        </p:spPr>
        <p:txBody>
          <a:bodyPr lIns="0" tIns="0" rIns="0" bIns="0" rtlCol="0" anchor="t">
            <a:spAutoFit/>
          </a:bodyPr>
          <a:lstStyle/>
          <a:p>
            <a:pPr>
              <a:lnSpc>
                <a:spcPts val="2517"/>
              </a:lnSpc>
            </a:pPr>
            <a:r>
              <a:rPr lang="en-US" sz="1936" spc="888">
                <a:solidFill>
                  <a:srgbClr val="FFFFFF"/>
                </a:solidFill>
                <a:latin typeface="Montserrat Classic"/>
              </a:rPr>
              <a:t>EQUIPPING SESSION 3</a:t>
            </a:r>
          </a:p>
        </p:txBody>
      </p:sp>
    </p:spTree>
    <p:extLst>
      <p:ext uri="{BB962C8B-B14F-4D97-AF65-F5344CB8AC3E}">
        <p14:creationId xmlns:p14="http://schemas.microsoft.com/office/powerpoint/2010/main" val="406651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1898" r="5765"/>
          <a:stretch>
            <a:fillRect/>
          </a:stretch>
        </p:blipFill>
        <p:spPr>
          <a:xfrm>
            <a:off x="15996171" y="1028700"/>
            <a:ext cx="1263129" cy="1180921"/>
          </a:xfrm>
          <a:prstGeom prst="rect">
            <a:avLst/>
          </a:prstGeom>
        </p:spPr>
      </p:pic>
      <p:sp>
        <p:nvSpPr>
          <p:cNvPr id="3" name="TextBox 3"/>
          <p:cNvSpPr txBox="1"/>
          <p:nvPr/>
        </p:nvSpPr>
        <p:spPr>
          <a:xfrm>
            <a:off x="1028700" y="1110103"/>
            <a:ext cx="6891065" cy="1099518"/>
          </a:xfrm>
          <a:prstGeom prst="rect">
            <a:avLst/>
          </a:prstGeom>
        </p:spPr>
        <p:txBody>
          <a:bodyPr lIns="0" tIns="0" rIns="0" bIns="0" rtlCol="0" anchor="t">
            <a:spAutoFit/>
          </a:bodyPr>
          <a:lstStyle/>
          <a:p>
            <a:pPr>
              <a:lnSpc>
                <a:spcPts val="7947"/>
              </a:lnSpc>
            </a:pPr>
            <a:r>
              <a:rPr lang="en-US" sz="8929" spc="-89">
                <a:solidFill>
                  <a:srgbClr val="FFFFFF"/>
                </a:solidFill>
                <a:latin typeface="League Gothic"/>
              </a:rPr>
              <a:t>SESSION 3: QUESTIONS</a:t>
            </a:r>
          </a:p>
        </p:txBody>
      </p:sp>
      <p:sp>
        <p:nvSpPr>
          <p:cNvPr id="4" name="TextBox 4"/>
          <p:cNvSpPr txBox="1"/>
          <p:nvPr/>
        </p:nvSpPr>
        <p:spPr>
          <a:xfrm>
            <a:off x="5905981" y="3169526"/>
            <a:ext cx="10241870" cy="842165"/>
          </a:xfrm>
          <a:prstGeom prst="rect">
            <a:avLst/>
          </a:prstGeom>
        </p:spPr>
        <p:txBody>
          <a:bodyPr lIns="0" tIns="0" rIns="0" bIns="0" rtlCol="0" anchor="t">
            <a:spAutoFit/>
          </a:bodyPr>
          <a:lstStyle/>
          <a:p>
            <a:pPr>
              <a:lnSpc>
                <a:spcPts val="3041"/>
              </a:lnSpc>
            </a:pPr>
            <a:r>
              <a:rPr lang="en-US" sz="3135" spc="156">
                <a:solidFill>
                  <a:srgbClr val="FFFFFF"/>
                </a:solidFill>
                <a:latin typeface="Tabac Big Sans 1"/>
              </a:rPr>
              <a:t>1.    What are the things that hinder us from hearing the voice of God in our daily lives?</a:t>
            </a:r>
          </a:p>
        </p:txBody>
      </p:sp>
      <p:sp>
        <p:nvSpPr>
          <p:cNvPr id="5" name="TextBox 5"/>
          <p:cNvSpPr txBox="1"/>
          <p:nvPr/>
        </p:nvSpPr>
        <p:spPr>
          <a:xfrm>
            <a:off x="6625650" y="5191522"/>
            <a:ext cx="10325585" cy="843579"/>
          </a:xfrm>
          <a:prstGeom prst="rect">
            <a:avLst/>
          </a:prstGeom>
        </p:spPr>
        <p:txBody>
          <a:bodyPr lIns="0" tIns="0" rIns="0" bIns="0" rtlCol="0" anchor="t">
            <a:spAutoFit/>
          </a:bodyPr>
          <a:lstStyle/>
          <a:p>
            <a:pPr>
              <a:lnSpc>
                <a:spcPts val="3046"/>
              </a:lnSpc>
            </a:pPr>
            <a:r>
              <a:rPr lang="en-US" sz="3140" spc="157">
                <a:solidFill>
                  <a:srgbClr val="FFFFFF"/>
                </a:solidFill>
                <a:latin typeface="Tabac Big Sans 1"/>
              </a:rPr>
              <a:t>2.    Do you think it is possible to live moment-by-moment in constant relationship and communication with Jesus?</a:t>
            </a:r>
          </a:p>
        </p:txBody>
      </p:sp>
      <p:sp>
        <p:nvSpPr>
          <p:cNvPr id="6" name="TextBox 6"/>
          <p:cNvSpPr txBox="1"/>
          <p:nvPr/>
        </p:nvSpPr>
        <p:spPr>
          <a:xfrm>
            <a:off x="5905981" y="7365633"/>
            <a:ext cx="10090190" cy="842970"/>
          </a:xfrm>
          <a:prstGeom prst="rect">
            <a:avLst/>
          </a:prstGeom>
        </p:spPr>
        <p:txBody>
          <a:bodyPr lIns="0" tIns="0" rIns="0" bIns="0" rtlCol="0" anchor="t">
            <a:spAutoFit/>
          </a:bodyPr>
          <a:lstStyle/>
          <a:p>
            <a:pPr>
              <a:lnSpc>
                <a:spcPts val="3043"/>
              </a:lnSpc>
            </a:pPr>
            <a:r>
              <a:rPr lang="en-US" sz="3138" spc="156">
                <a:solidFill>
                  <a:srgbClr val="FFFFFF"/>
                </a:solidFill>
                <a:latin typeface="Tabac Big Sans 2"/>
              </a:rPr>
              <a:t>3.    Why is it important to test your thoughts about what God is saying with other believers?</a:t>
            </a:r>
          </a:p>
        </p:txBody>
      </p:sp>
      <p:pic>
        <p:nvPicPr>
          <p:cNvPr id="7" name="Picture 7"/>
          <p:cNvPicPr>
            <a:picLocks noChangeAspect="1"/>
          </p:cNvPicPr>
          <p:nvPr/>
        </p:nvPicPr>
        <p:blipFill>
          <a:blip r:embed="rId4"/>
          <a:srcRect/>
          <a:stretch>
            <a:fillRect/>
          </a:stretch>
        </p:blipFill>
        <p:spPr>
          <a:xfrm>
            <a:off x="792808" y="8722456"/>
            <a:ext cx="2467022" cy="345383"/>
          </a:xfrm>
          <a:prstGeom prst="rect">
            <a:avLst/>
          </a:prstGeom>
        </p:spPr>
      </p:pic>
      <p:grpSp>
        <p:nvGrpSpPr>
          <p:cNvPr id="8" name="Group 8"/>
          <p:cNvGrpSpPr/>
          <p:nvPr/>
        </p:nvGrpSpPr>
        <p:grpSpPr>
          <a:xfrm>
            <a:off x="792808" y="6533308"/>
            <a:ext cx="2693446" cy="2152143"/>
            <a:chOff x="0" y="0"/>
            <a:chExt cx="3591262" cy="2869524"/>
          </a:xfrm>
        </p:grpSpPr>
        <p:sp>
          <p:nvSpPr>
            <p:cNvPr id="9" name="TextBox 9"/>
            <p:cNvSpPr txBox="1"/>
            <p:nvPr/>
          </p:nvSpPr>
          <p:spPr>
            <a:xfrm>
              <a:off x="37319" y="1789587"/>
              <a:ext cx="3553943" cy="1079937"/>
            </a:xfrm>
            <a:prstGeom prst="rect">
              <a:avLst/>
            </a:prstGeom>
          </p:spPr>
          <p:txBody>
            <a:bodyPr lIns="0" tIns="0" rIns="0" bIns="0" rtlCol="0" anchor="t">
              <a:spAutoFit/>
            </a:bodyPr>
            <a:lstStyle/>
            <a:p>
              <a:pPr>
                <a:lnSpc>
                  <a:spcPts val="5503"/>
                </a:lnSpc>
              </a:pPr>
              <a:r>
                <a:rPr lang="en-US" sz="6184">
                  <a:solidFill>
                    <a:srgbClr val="FFFFFF"/>
                  </a:solidFill>
                  <a:latin typeface="League Gothic"/>
                </a:rPr>
                <a:t>FORMATION</a:t>
              </a:r>
            </a:p>
          </p:txBody>
        </p:sp>
        <p:sp>
          <p:nvSpPr>
            <p:cNvPr id="10" name="TextBox 10"/>
            <p:cNvSpPr txBox="1"/>
            <p:nvPr/>
          </p:nvSpPr>
          <p:spPr>
            <a:xfrm>
              <a:off x="0" y="563713"/>
              <a:ext cx="3374277" cy="1504326"/>
            </a:xfrm>
            <a:prstGeom prst="rect">
              <a:avLst/>
            </a:prstGeom>
          </p:spPr>
          <p:txBody>
            <a:bodyPr lIns="0" tIns="0" rIns="0" bIns="0" rtlCol="0" anchor="t">
              <a:spAutoFit/>
            </a:bodyPr>
            <a:lstStyle/>
            <a:p>
              <a:pPr>
                <a:lnSpc>
                  <a:spcPts val="9246"/>
                </a:lnSpc>
              </a:pPr>
              <a:r>
                <a:rPr lang="en-US" sz="7005">
                  <a:solidFill>
                    <a:srgbClr val="FAFF00"/>
                  </a:solidFill>
                  <a:latin typeface="League Gothic"/>
                </a:rPr>
                <a:t>SPIRITUAL </a:t>
              </a:r>
            </a:p>
          </p:txBody>
        </p:sp>
        <p:sp>
          <p:nvSpPr>
            <p:cNvPr id="11" name="TextBox 11"/>
            <p:cNvSpPr txBox="1"/>
            <p:nvPr/>
          </p:nvSpPr>
          <p:spPr>
            <a:xfrm>
              <a:off x="37319" y="133350"/>
              <a:ext cx="3336958" cy="850275"/>
            </a:xfrm>
            <a:prstGeom prst="rect">
              <a:avLst/>
            </a:prstGeom>
          </p:spPr>
          <p:txBody>
            <a:bodyPr lIns="0" tIns="0" rIns="0" bIns="0" rtlCol="0" anchor="t">
              <a:spAutoFit/>
            </a:bodyPr>
            <a:lstStyle/>
            <a:p>
              <a:pPr>
                <a:lnSpc>
                  <a:spcPts val="4326"/>
                </a:lnSpc>
              </a:pPr>
              <a:r>
                <a:rPr lang="en-US" sz="4860">
                  <a:solidFill>
                    <a:srgbClr val="FFFFFF"/>
                  </a:solidFill>
                  <a:latin typeface="League Gothic"/>
                </a:rPr>
                <a:t>THE MENTOR'S </a:t>
              </a:r>
            </a:p>
          </p:txBody>
        </p:sp>
        <p:sp>
          <p:nvSpPr>
            <p:cNvPr id="12" name="TextBox 12"/>
            <p:cNvSpPr txBox="1"/>
            <p:nvPr/>
          </p:nvSpPr>
          <p:spPr>
            <a:xfrm>
              <a:off x="74637" y="2615785"/>
              <a:ext cx="3365846" cy="156048"/>
            </a:xfrm>
            <a:prstGeom prst="rect">
              <a:avLst/>
            </a:prstGeom>
          </p:spPr>
          <p:txBody>
            <a:bodyPr lIns="0" tIns="0" rIns="0" bIns="0" rtlCol="0" anchor="t">
              <a:spAutoFit/>
            </a:bodyPr>
            <a:lstStyle/>
            <a:p>
              <a:pPr>
                <a:lnSpc>
                  <a:spcPts val="968"/>
                </a:lnSpc>
              </a:pPr>
              <a:r>
                <a:rPr lang="en-US" sz="744" spc="341">
                  <a:solidFill>
                    <a:srgbClr val="FFFFFF"/>
                  </a:solidFill>
                  <a:latin typeface="Montserrat Classic"/>
                </a:rPr>
                <a:t>EQUIPPING SESSION 3</a:t>
              </a:r>
            </a:p>
          </p:txBody>
        </p:sp>
      </p:grpSp>
    </p:spTree>
    <p:extLst>
      <p:ext uri="{BB962C8B-B14F-4D97-AF65-F5344CB8AC3E}">
        <p14:creationId xmlns:p14="http://schemas.microsoft.com/office/powerpoint/2010/main" val="2416861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9300" y="8537807"/>
            <a:ext cx="1440986" cy="1440986"/>
          </a:xfrm>
          <a:prstGeom prst="rect">
            <a:avLst/>
          </a:prstGeom>
        </p:spPr>
      </p:pic>
      <p:sp>
        <p:nvSpPr>
          <p:cNvPr id="3" name="TextBox 3"/>
          <p:cNvSpPr txBox="1"/>
          <p:nvPr/>
        </p:nvSpPr>
        <p:spPr>
          <a:xfrm>
            <a:off x="1028700" y="1866900"/>
            <a:ext cx="16230600" cy="5109091"/>
          </a:xfrm>
          <a:prstGeom prst="rect">
            <a:avLst/>
          </a:prstGeom>
        </p:spPr>
        <p:txBody>
          <a:bodyPr lIns="0" tIns="0" rIns="0" bIns="0" rtlCol="0" anchor="t">
            <a:spAutoFit/>
          </a:bodyPr>
          <a:lstStyle/>
          <a:p>
            <a:pPr marL="0" lvl="0" indent="0" algn="ctr">
              <a:spcBef>
                <a:spcPct val="0"/>
              </a:spcBef>
            </a:pPr>
            <a:r>
              <a:rPr lang="en-US" sz="16600" dirty="0">
                <a:solidFill>
                  <a:srgbClr val="FFFFFF"/>
                </a:solidFill>
                <a:latin typeface="League Gothic"/>
              </a:rPr>
              <a:t>LEARNING</a:t>
            </a:r>
          </a:p>
          <a:p>
            <a:pPr marL="0" lvl="0" indent="0" algn="ctr">
              <a:spcBef>
                <a:spcPct val="0"/>
              </a:spcBef>
            </a:pPr>
            <a:r>
              <a:rPr lang="en-US" sz="16600" dirty="0">
                <a:solidFill>
                  <a:srgbClr val="FAFF00"/>
                </a:solidFill>
                <a:latin typeface="League Gothic"/>
              </a:rPr>
              <a:t>TO OBEY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4648200" y="1404015"/>
            <a:ext cx="8991600" cy="7478970"/>
          </a:xfrm>
          <a:prstGeom prst="rect">
            <a:avLst/>
          </a:prstGeom>
        </p:spPr>
        <p:txBody>
          <a:bodyPr wrap="square" lIns="0" tIns="0" rIns="0" bIns="0" rtlCol="0" anchor="t">
            <a:spAutoFit/>
          </a:bodyPr>
          <a:lstStyle/>
          <a:p>
            <a:r>
              <a:rPr lang="en-US" sz="5400" dirty="0">
                <a:solidFill>
                  <a:srgbClr val="FFFFFF"/>
                </a:solidFill>
                <a:latin typeface="League Gothic"/>
              </a:rPr>
              <a:t>LEARNING TO OBEY THE WORD OF GOD AND GOD’S VOICE IS THE COMPLETION OF THE ACTION OF LISTENING.</a:t>
            </a:r>
          </a:p>
          <a:p>
            <a:endParaRPr lang="en-US" sz="5400" dirty="0">
              <a:solidFill>
                <a:srgbClr val="FFFFFF"/>
              </a:solidFill>
              <a:latin typeface="League Gothic"/>
            </a:endParaRPr>
          </a:p>
          <a:p>
            <a:pPr algn="l"/>
            <a:r>
              <a:rPr lang="en-US" sz="5400" spc="181" dirty="0">
                <a:solidFill>
                  <a:srgbClr val="FAFF00"/>
                </a:solidFill>
                <a:latin typeface="League Gothic"/>
              </a:rPr>
              <a:t>James 1:22-25, “22 Do not merely listen to the word, and so deceive yourselves. Do what it says. 23 Anyone who listens to the word but does not do what it says is like someone who looks at his face in a mirror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3180952" y="1404015"/>
            <a:ext cx="11926095" cy="7478970"/>
          </a:xfrm>
          <a:prstGeom prst="rect">
            <a:avLst/>
          </a:prstGeom>
        </p:spPr>
        <p:txBody>
          <a:bodyPr wrap="square" lIns="0" tIns="0" rIns="0" bIns="0" rtlCol="0" anchor="t">
            <a:spAutoFit/>
          </a:bodyPr>
          <a:lstStyle/>
          <a:p>
            <a:r>
              <a:rPr lang="en-US" sz="5400" dirty="0">
                <a:solidFill>
                  <a:srgbClr val="FFFFFF"/>
                </a:solidFill>
                <a:latin typeface="League Gothic"/>
              </a:rPr>
              <a:t>LEARNING TO OBEY THE WORD OF GOD AND GOD’S VOICE IS THE COMPLETION OF the action of listening.</a:t>
            </a:r>
          </a:p>
          <a:p>
            <a:endParaRPr lang="en-US" sz="5400" dirty="0">
              <a:solidFill>
                <a:srgbClr val="FFFFFF"/>
              </a:solidFill>
              <a:latin typeface="League Gothic"/>
            </a:endParaRPr>
          </a:p>
          <a:p>
            <a:pPr algn="l"/>
            <a:r>
              <a:rPr lang="en-US" sz="5400" spc="181" dirty="0">
                <a:solidFill>
                  <a:srgbClr val="FAFF00"/>
                </a:solidFill>
                <a:latin typeface="League Gothic"/>
              </a:rPr>
              <a:t>James 1:22-25, “24 and, after looking at himself, goes away and immediately forgets what he looks like. 25 But whoever looks intently into the perfect law that gives freedom, and continues in it—not forgetting what they have heard, but doing it—they will be blessed in what they do.”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3" name="Group 3"/>
          <p:cNvGrpSpPr/>
          <p:nvPr/>
        </p:nvGrpSpPr>
        <p:grpSpPr>
          <a:xfrm rot="5400000">
            <a:off x="10572070" y="-3410630"/>
            <a:ext cx="3276600" cy="12155259"/>
            <a:chOff x="0" y="0"/>
            <a:chExt cx="2771140" cy="13297462"/>
          </a:xfrm>
        </p:grpSpPr>
        <p:sp>
          <p:nvSpPr>
            <p:cNvPr id="4" name="Freeform 4"/>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sp>
        <p:nvSpPr>
          <p:cNvPr id="5" name="TextBox 5"/>
          <p:cNvSpPr txBox="1"/>
          <p:nvPr/>
        </p:nvSpPr>
        <p:spPr>
          <a:xfrm>
            <a:off x="7323614" y="1197479"/>
            <a:ext cx="10492854" cy="2985304"/>
          </a:xfrm>
          <a:prstGeom prst="rect">
            <a:avLst/>
          </a:prstGeom>
        </p:spPr>
        <p:txBody>
          <a:bodyPr lIns="0" tIns="0" rIns="0" bIns="0" rtlCol="0" anchor="t">
            <a:spAutoFit/>
          </a:bodyPr>
          <a:lstStyle/>
          <a:p>
            <a:pPr algn="r">
              <a:lnSpc>
                <a:spcPts val="4724"/>
              </a:lnSpc>
            </a:pPr>
            <a:r>
              <a:rPr lang="en-US" sz="3600" kern="0" spc="150" dirty="0">
                <a:solidFill>
                  <a:srgbClr val="F3161E"/>
                </a:solidFill>
                <a:latin typeface="League Gothic"/>
              </a:rPr>
              <a:t>THE GREAT COMMISSION</a:t>
            </a:r>
          </a:p>
          <a:p>
            <a:pPr algn="r">
              <a:lnSpc>
                <a:spcPts val="4724"/>
              </a:lnSpc>
            </a:pPr>
            <a:r>
              <a:rPr lang="en-US" sz="3600" dirty="0">
                <a:solidFill>
                  <a:srgbClr val="FFFFFF"/>
                </a:solidFill>
                <a:latin typeface="League Gothic"/>
              </a:rPr>
              <a:t>MATTHEW 28:19-20, “19 THEREFORE GO AND MAKE DISCIPLES OF ALL NATIONS, BAPTIZING THEM IN THE NAME OF THE FATHER AND OF THE SON AND OF THE HOLY SPIRIT, 20 AND TEACHING THEM TO OBEY EVERY</a:t>
            </a:r>
            <a:r>
              <a:rPr lang="en-US" sz="3600" u="none" dirty="0">
                <a:solidFill>
                  <a:srgbClr val="FFFFFF"/>
                </a:solidFill>
                <a:latin typeface="League Gothic"/>
              </a:rPr>
              <a:t>THING I</a:t>
            </a:r>
            <a:r>
              <a:rPr lang="en-US" sz="3600" dirty="0">
                <a:solidFill>
                  <a:srgbClr val="FFFFFF"/>
                </a:solidFill>
                <a:latin typeface="League Gothic"/>
              </a:rPr>
              <a:t> HAVE COMMANDED YOU. </a:t>
            </a:r>
            <a:r>
              <a:rPr lang="en-US" sz="3600">
                <a:solidFill>
                  <a:srgbClr val="FFFFFF"/>
                </a:solidFill>
                <a:latin typeface="League Gothic"/>
              </a:rPr>
              <a:t>AND SURELY </a:t>
            </a:r>
            <a:r>
              <a:rPr lang="en-US" sz="3600" dirty="0">
                <a:solidFill>
                  <a:srgbClr val="FFFFFF"/>
                </a:solidFill>
                <a:latin typeface="League Gothic"/>
              </a:rPr>
              <a:t>I AM WITH YOU ALWAYS, TO THE VERY END OF THE AGE.”</a:t>
            </a: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1300" y="4351562"/>
            <a:ext cx="5105400" cy="51054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244775" y="505640"/>
            <a:ext cx="1440986" cy="1440986"/>
          </a:xfrm>
          <a:prstGeom prst="rect">
            <a:avLst/>
          </a:prstGeom>
        </p:spPr>
      </p:pic>
      <p:sp>
        <p:nvSpPr>
          <p:cNvPr id="3" name="TextBox 3"/>
          <p:cNvSpPr txBox="1"/>
          <p:nvPr/>
        </p:nvSpPr>
        <p:spPr>
          <a:xfrm>
            <a:off x="1028700" y="3066008"/>
            <a:ext cx="16230600" cy="4154984"/>
          </a:xfrm>
          <a:prstGeom prst="rect">
            <a:avLst/>
          </a:prstGeom>
        </p:spPr>
        <p:txBody>
          <a:bodyPr lIns="0" tIns="0" rIns="0" bIns="0" rtlCol="0" anchor="t">
            <a:spAutoFit/>
          </a:bodyPr>
          <a:lstStyle/>
          <a:p>
            <a:pPr algn="ctr"/>
            <a:r>
              <a:rPr lang="en-US" sz="5400" dirty="0">
                <a:solidFill>
                  <a:srgbClr val="FFFFFF"/>
                </a:solidFill>
                <a:latin typeface="League Gothic"/>
              </a:rPr>
              <a:t>СЛУШАТЬ–  TO LISTEN </a:t>
            </a:r>
          </a:p>
          <a:p>
            <a:pPr algn="ctr"/>
            <a:r>
              <a:rPr lang="en-US" sz="5400" dirty="0">
                <a:solidFill>
                  <a:srgbClr val="FFFFFF"/>
                </a:solidFill>
                <a:latin typeface="League Gothic"/>
              </a:rPr>
              <a:t>ПОСЛУШАТЬ– TO OBEY</a:t>
            </a:r>
          </a:p>
          <a:p>
            <a:endParaRPr lang="en-US" sz="5400" dirty="0">
              <a:solidFill>
                <a:srgbClr val="FFFFFF"/>
              </a:solidFill>
              <a:latin typeface="League Gothic"/>
            </a:endParaRPr>
          </a:p>
          <a:p>
            <a:pPr algn="ctr"/>
            <a:r>
              <a:rPr lang="en-US" sz="5400" dirty="0">
                <a:solidFill>
                  <a:srgbClr val="FFFFFF"/>
                </a:solidFill>
                <a:latin typeface="League Gothic"/>
              </a:rPr>
              <a:t>ПО – AS A PREFIX MEANS “TO BEGIN AND CONTINUE” AN ACTION</a:t>
            </a:r>
          </a:p>
          <a:p>
            <a:pPr marL="0" lvl="0" indent="0" algn="ctr">
              <a:spcBef>
                <a:spcPct val="0"/>
              </a:spcBef>
            </a:pPr>
            <a:r>
              <a:rPr lang="en-US" sz="5400" dirty="0">
                <a:solidFill>
                  <a:srgbClr val="FFFFFF"/>
                </a:solidFill>
                <a:latin typeface="League Gothic"/>
              </a:rPr>
              <a:t>THEREFORE, TO “OBEY” IS “TO BEGIN AND CONTINUE TO LISTEN.”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sp>
        <p:nvSpPr>
          <p:cNvPr id="3" name="TextBox 3"/>
          <p:cNvSpPr txBox="1"/>
          <p:nvPr/>
        </p:nvSpPr>
        <p:spPr>
          <a:xfrm>
            <a:off x="859394" y="3238500"/>
            <a:ext cx="16363008" cy="3077766"/>
          </a:xfrm>
          <a:prstGeom prst="rect">
            <a:avLst/>
          </a:prstGeom>
        </p:spPr>
        <p:txBody>
          <a:bodyPr lIns="0" tIns="0" rIns="0" bIns="0" rtlCol="0" anchor="t">
            <a:spAutoFit/>
          </a:bodyPr>
          <a:lstStyle/>
          <a:p>
            <a:pPr marL="0" lvl="0" indent="0" algn="ctr">
              <a:spcBef>
                <a:spcPct val="0"/>
              </a:spcBef>
            </a:pPr>
            <a:r>
              <a:rPr lang="en-US" sz="10000" dirty="0">
                <a:solidFill>
                  <a:srgbClr val="FFFFFF"/>
                </a:solidFill>
                <a:latin typeface="League Gothic"/>
              </a:rPr>
              <a:t>LEADERSHIP DEVELOPMENT</a:t>
            </a:r>
          </a:p>
          <a:p>
            <a:pPr marL="0" lvl="0" indent="0" algn="ctr">
              <a:spcBef>
                <a:spcPct val="0"/>
              </a:spcBef>
            </a:pPr>
            <a:r>
              <a:rPr lang="en-US" sz="10000" dirty="0">
                <a:solidFill>
                  <a:srgbClr val="FAFF00"/>
                </a:solidFill>
                <a:latin typeface="League Gothic"/>
              </a:rPr>
              <a:t>OR DISCIPLING LEADERS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41432" y="221029"/>
            <a:ext cx="1035736" cy="1035736"/>
          </a:xfrm>
          <a:prstGeom prst="rect">
            <a:avLst/>
          </a:prstGeom>
        </p:spPr>
      </p:pic>
      <p:sp>
        <p:nvSpPr>
          <p:cNvPr id="3" name="TextBox 3"/>
          <p:cNvSpPr txBox="1"/>
          <p:nvPr/>
        </p:nvSpPr>
        <p:spPr>
          <a:xfrm>
            <a:off x="1706866" y="3086100"/>
            <a:ext cx="14874268" cy="5078313"/>
          </a:xfrm>
          <a:prstGeom prst="rect">
            <a:avLst/>
          </a:prstGeom>
        </p:spPr>
        <p:txBody>
          <a:bodyPr wrap="square" lIns="0" tIns="0" rIns="0" bIns="0" rtlCol="0" anchor="t">
            <a:spAutoFit/>
          </a:bodyPr>
          <a:lstStyle/>
          <a:p>
            <a:pPr algn="l"/>
            <a:r>
              <a:rPr lang="en-US" sz="6600" dirty="0">
                <a:solidFill>
                  <a:srgbClr val="FFFFFF"/>
                </a:solidFill>
                <a:latin typeface="League Gothic"/>
              </a:rPr>
              <a:t>Matthew 21:28-30, “There was a man who had two sons. He went to the first and said, ‘Son, go and work today in the vineyard.’ ‘I will not’, he answered, but later he changed his mind and went. Then the father went to the other son and said the same thing. He answered, ‘I will, sir,’ but he did not go.”</a:t>
            </a:r>
          </a:p>
        </p:txBody>
      </p:sp>
      <p:grpSp>
        <p:nvGrpSpPr>
          <p:cNvPr id="6" name="Group 6"/>
          <p:cNvGrpSpPr/>
          <p:nvPr/>
        </p:nvGrpSpPr>
        <p:grpSpPr>
          <a:xfrm rot="-5400000">
            <a:off x="-2148650" y="4556289"/>
            <a:ext cx="5269108" cy="1947140"/>
            <a:chOff x="0" y="0"/>
            <a:chExt cx="2771140" cy="12322964"/>
          </a:xfrm>
        </p:grpSpPr>
        <p:sp>
          <p:nvSpPr>
            <p:cNvPr id="7" name="Freeform 7"/>
            <p:cNvSpPr/>
            <p:nvPr/>
          </p:nvSpPr>
          <p:spPr>
            <a:xfrm>
              <a:off x="0" y="0"/>
              <a:ext cx="2771140" cy="12322964"/>
            </a:xfrm>
            <a:custGeom>
              <a:avLst/>
              <a:gdLst/>
              <a:ahLst/>
              <a:cxnLst/>
              <a:rect l="l" t="t" r="r" b="b"/>
              <a:pathLst>
                <a:path w="2771140" h="12322964">
                  <a:moveTo>
                    <a:pt x="0" y="0"/>
                  </a:moveTo>
                  <a:lnTo>
                    <a:pt x="0" y="11419994"/>
                  </a:lnTo>
                  <a:lnTo>
                    <a:pt x="1384300" y="12322964"/>
                  </a:lnTo>
                  <a:lnTo>
                    <a:pt x="2771140" y="11419994"/>
                  </a:lnTo>
                  <a:lnTo>
                    <a:pt x="2771140" y="0"/>
                  </a:lnTo>
                  <a:close/>
                </a:path>
              </a:pathLst>
            </a:custGeom>
            <a:solidFill>
              <a:srgbClr val="FAFF00"/>
            </a:solidFill>
          </p:spPr>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3" name="Group 3"/>
          <p:cNvGrpSpPr/>
          <p:nvPr/>
        </p:nvGrpSpPr>
        <p:grpSpPr>
          <a:xfrm rot="5400000">
            <a:off x="10943816" y="-3782375"/>
            <a:ext cx="2533109" cy="12155259"/>
            <a:chOff x="0" y="0"/>
            <a:chExt cx="2771140" cy="13297462"/>
          </a:xfrm>
        </p:grpSpPr>
        <p:sp>
          <p:nvSpPr>
            <p:cNvPr id="4" name="Freeform 4"/>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sp>
        <p:nvSpPr>
          <p:cNvPr id="5" name="TextBox 5"/>
          <p:cNvSpPr txBox="1"/>
          <p:nvPr/>
        </p:nvSpPr>
        <p:spPr>
          <a:xfrm>
            <a:off x="9725150" y="1253399"/>
            <a:ext cx="7534150" cy="2312670"/>
          </a:xfrm>
          <a:prstGeom prst="rect">
            <a:avLst/>
          </a:prstGeom>
        </p:spPr>
        <p:txBody>
          <a:bodyPr lIns="0" tIns="0" rIns="0" bIns="0" rtlCol="0" anchor="t">
            <a:spAutoFit/>
          </a:bodyPr>
          <a:lstStyle/>
          <a:p>
            <a:pPr algn="r">
              <a:lnSpc>
                <a:spcPts val="4815"/>
              </a:lnSpc>
            </a:pPr>
            <a:r>
              <a:rPr lang="en-US" sz="4500" dirty="0">
                <a:solidFill>
                  <a:srgbClr val="FFFFFF"/>
                </a:solidFill>
                <a:latin typeface="League Gothic"/>
              </a:rPr>
              <a:t>MENTORING LEADERS MUST RESULT IN TEACHING OTHERS TO OBEY.</a:t>
            </a:r>
          </a:p>
          <a:p>
            <a:pPr algn="ctr">
              <a:lnSpc>
                <a:spcPts val="3600"/>
              </a:lnSpc>
            </a:pPr>
            <a:endParaRPr lang="en-US" sz="4500" dirty="0">
              <a:solidFill>
                <a:srgbClr val="FFFFFF"/>
              </a:solidFill>
              <a:latin typeface="League Gothic"/>
            </a:endParaRPr>
          </a:p>
          <a:p>
            <a:pPr algn="ctr">
              <a:lnSpc>
                <a:spcPts val="4815"/>
              </a:lnSpc>
            </a:pPr>
            <a:r>
              <a:rPr lang="en-US" sz="4500" spc="247" dirty="0">
                <a:solidFill>
                  <a:srgbClr val="FAFF00"/>
                </a:solidFill>
                <a:latin typeface="League Gothic"/>
              </a:rPr>
              <a:t>MODELING OBEDIENCE</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32740" y="3901776"/>
            <a:ext cx="5131825" cy="513182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441992" y="-3217188"/>
            <a:ext cx="7704864" cy="16187412"/>
            <a:chOff x="0" y="0"/>
            <a:chExt cx="10273152" cy="21583216"/>
          </a:xfrm>
        </p:grpSpPr>
        <p:sp>
          <p:nvSpPr>
            <p:cNvPr id="3" name="AutoShape 3"/>
            <p:cNvSpPr/>
            <p:nvPr/>
          </p:nvSpPr>
          <p:spPr>
            <a:xfrm rot="-6233333">
              <a:off x="-2962516" y="10620281"/>
              <a:ext cx="15870831" cy="5257133"/>
            </a:xfrm>
            <a:prstGeom prst="rect">
              <a:avLst/>
            </a:prstGeom>
            <a:solidFill>
              <a:srgbClr val="A6A6A6"/>
            </a:solidFill>
          </p:spPr>
        </p:sp>
        <p:sp>
          <p:nvSpPr>
            <p:cNvPr id="4" name="AutoShape 4"/>
            <p:cNvSpPr/>
            <p:nvPr/>
          </p:nvSpPr>
          <p:spPr>
            <a:xfrm rot="-4110353">
              <a:off x="-2754669" y="5813593"/>
              <a:ext cx="15782491" cy="4825983"/>
            </a:xfrm>
            <a:prstGeom prst="rect">
              <a:avLst/>
            </a:prstGeom>
            <a:solidFill>
              <a:srgbClr val="FAFF00"/>
            </a:solidFill>
          </p:spPr>
        </p:sp>
      </p:grpSp>
      <p:pic>
        <p:nvPicPr>
          <p:cNvPr id="5" name="Picture 5"/>
          <p:cNvPicPr>
            <a:picLocks noChangeAspect="1"/>
          </p:cNvPicPr>
          <p:nvPr/>
        </p:nvPicPr>
        <p:blipFill>
          <a:blip r:embed="rId3"/>
          <a:srcRect t="11898" r="5765"/>
          <a:stretch>
            <a:fillRect/>
          </a:stretch>
        </p:blipFill>
        <p:spPr>
          <a:xfrm>
            <a:off x="15996171" y="1028700"/>
            <a:ext cx="1263129" cy="1180921"/>
          </a:xfrm>
          <a:prstGeom prst="rect">
            <a:avLst/>
          </a:prstGeom>
        </p:spPr>
      </p:pic>
      <p:pic>
        <p:nvPicPr>
          <p:cNvPr id="6" name="Picture 6"/>
          <p:cNvPicPr>
            <a:picLocks noChangeAspect="1"/>
          </p:cNvPicPr>
          <p:nvPr/>
        </p:nvPicPr>
        <p:blipFill>
          <a:blip r:embed="rId4"/>
          <a:srcRect/>
          <a:stretch>
            <a:fillRect/>
          </a:stretch>
        </p:blipFill>
        <p:spPr>
          <a:xfrm>
            <a:off x="11607005" y="8747687"/>
            <a:ext cx="4075481" cy="631700"/>
          </a:xfrm>
          <a:prstGeom prst="rect">
            <a:avLst/>
          </a:prstGeom>
        </p:spPr>
      </p:pic>
      <p:sp>
        <p:nvSpPr>
          <p:cNvPr id="7" name="TextBox 7"/>
          <p:cNvSpPr txBox="1"/>
          <p:nvPr/>
        </p:nvSpPr>
        <p:spPr>
          <a:xfrm>
            <a:off x="10030190" y="4685772"/>
            <a:ext cx="7229110" cy="1099518"/>
          </a:xfrm>
          <a:prstGeom prst="rect">
            <a:avLst/>
          </a:prstGeom>
        </p:spPr>
        <p:txBody>
          <a:bodyPr lIns="0" tIns="0" rIns="0" bIns="0" rtlCol="0" anchor="t">
            <a:spAutoFit/>
          </a:bodyPr>
          <a:lstStyle/>
          <a:p>
            <a:pPr algn="ctr">
              <a:lnSpc>
                <a:spcPts val="7947"/>
              </a:lnSpc>
            </a:pPr>
            <a:r>
              <a:rPr lang="en-US" sz="8929" spc="-89" dirty="0">
                <a:solidFill>
                  <a:srgbClr val="FFFFFF"/>
                </a:solidFill>
                <a:latin typeface="League Gothic"/>
              </a:rPr>
              <a:t>QUESTIONS SECTION</a:t>
            </a:r>
          </a:p>
        </p:txBody>
      </p:sp>
      <p:sp>
        <p:nvSpPr>
          <p:cNvPr id="8" name="TextBox 8"/>
          <p:cNvSpPr txBox="1"/>
          <p:nvPr/>
        </p:nvSpPr>
        <p:spPr>
          <a:xfrm>
            <a:off x="3393778" y="6013932"/>
            <a:ext cx="6930440" cy="1973568"/>
          </a:xfrm>
          <a:prstGeom prst="rect">
            <a:avLst/>
          </a:prstGeom>
        </p:spPr>
        <p:txBody>
          <a:bodyPr lIns="0" tIns="0" rIns="0" bIns="0" rtlCol="0" anchor="t">
            <a:spAutoFit/>
          </a:bodyPr>
          <a:lstStyle/>
          <a:p>
            <a:pPr>
              <a:lnSpc>
                <a:spcPts val="14310"/>
              </a:lnSpc>
            </a:pPr>
            <a:r>
              <a:rPr lang="en-US" sz="16079">
                <a:solidFill>
                  <a:srgbClr val="FFFFFF"/>
                </a:solidFill>
                <a:latin typeface="League Gothic"/>
              </a:rPr>
              <a:t>FORMATION</a:t>
            </a:r>
          </a:p>
        </p:txBody>
      </p:sp>
      <p:sp>
        <p:nvSpPr>
          <p:cNvPr id="9" name="TextBox 9"/>
          <p:cNvSpPr txBox="1"/>
          <p:nvPr/>
        </p:nvSpPr>
        <p:spPr>
          <a:xfrm>
            <a:off x="3321005" y="3448626"/>
            <a:ext cx="6580078" cy="2975922"/>
          </a:xfrm>
          <a:prstGeom prst="rect">
            <a:avLst/>
          </a:prstGeom>
        </p:spPr>
        <p:txBody>
          <a:bodyPr lIns="0" tIns="0" rIns="0" bIns="0" rtlCol="0" anchor="t">
            <a:spAutoFit/>
          </a:bodyPr>
          <a:lstStyle/>
          <a:p>
            <a:pPr>
              <a:lnSpc>
                <a:spcPts val="24042"/>
              </a:lnSpc>
            </a:pPr>
            <a:r>
              <a:rPr lang="en-US" sz="18214">
                <a:solidFill>
                  <a:srgbClr val="FAFF00"/>
                </a:solidFill>
                <a:latin typeface="League Gothic"/>
              </a:rPr>
              <a:t>SPIRITUAL </a:t>
            </a:r>
          </a:p>
        </p:txBody>
      </p:sp>
      <p:sp>
        <p:nvSpPr>
          <p:cNvPr id="10" name="TextBox 10"/>
          <p:cNvSpPr txBox="1"/>
          <p:nvPr/>
        </p:nvSpPr>
        <p:spPr>
          <a:xfrm>
            <a:off x="3393778" y="2763201"/>
            <a:ext cx="6507304" cy="1546664"/>
          </a:xfrm>
          <a:prstGeom prst="rect">
            <a:avLst/>
          </a:prstGeom>
        </p:spPr>
        <p:txBody>
          <a:bodyPr lIns="0" tIns="0" rIns="0" bIns="0" rtlCol="0" anchor="t">
            <a:spAutoFit/>
          </a:bodyPr>
          <a:lstStyle/>
          <a:p>
            <a:pPr>
              <a:lnSpc>
                <a:spcPts val="11248"/>
              </a:lnSpc>
            </a:pPr>
            <a:r>
              <a:rPr lang="en-US" sz="12638">
                <a:solidFill>
                  <a:srgbClr val="FFFFFF"/>
                </a:solidFill>
                <a:latin typeface="League Gothic"/>
              </a:rPr>
              <a:t>THE MENTOR'S </a:t>
            </a:r>
          </a:p>
        </p:txBody>
      </p:sp>
      <p:sp>
        <p:nvSpPr>
          <p:cNvPr id="11" name="TextBox 11"/>
          <p:cNvSpPr txBox="1"/>
          <p:nvPr/>
        </p:nvSpPr>
        <p:spPr>
          <a:xfrm>
            <a:off x="3466552" y="7482691"/>
            <a:ext cx="6563638" cy="314305"/>
          </a:xfrm>
          <a:prstGeom prst="rect">
            <a:avLst/>
          </a:prstGeom>
        </p:spPr>
        <p:txBody>
          <a:bodyPr lIns="0" tIns="0" rIns="0" bIns="0" rtlCol="0" anchor="t">
            <a:spAutoFit/>
          </a:bodyPr>
          <a:lstStyle/>
          <a:p>
            <a:pPr>
              <a:lnSpc>
                <a:spcPts val="2517"/>
              </a:lnSpc>
            </a:pPr>
            <a:r>
              <a:rPr lang="en-US" sz="1936" spc="888">
                <a:solidFill>
                  <a:srgbClr val="FFFFFF"/>
                </a:solidFill>
                <a:latin typeface="Montserrat Classic"/>
              </a:rPr>
              <a:t>EQUIPPING SESSION 3</a:t>
            </a:r>
          </a:p>
        </p:txBody>
      </p:sp>
    </p:spTree>
    <p:extLst>
      <p:ext uri="{BB962C8B-B14F-4D97-AF65-F5344CB8AC3E}">
        <p14:creationId xmlns:p14="http://schemas.microsoft.com/office/powerpoint/2010/main" val="1028598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1898" r="5765"/>
          <a:stretch>
            <a:fillRect/>
          </a:stretch>
        </p:blipFill>
        <p:spPr>
          <a:xfrm>
            <a:off x="15996171" y="1028700"/>
            <a:ext cx="1263129" cy="1180921"/>
          </a:xfrm>
          <a:prstGeom prst="rect">
            <a:avLst/>
          </a:prstGeom>
        </p:spPr>
      </p:pic>
      <p:sp>
        <p:nvSpPr>
          <p:cNvPr id="3" name="TextBox 3"/>
          <p:cNvSpPr txBox="1"/>
          <p:nvPr/>
        </p:nvSpPr>
        <p:spPr>
          <a:xfrm>
            <a:off x="5905981" y="3169526"/>
            <a:ext cx="10241870" cy="842165"/>
          </a:xfrm>
          <a:prstGeom prst="rect">
            <a:avLst/>
          </a:prstGeom>
        </p:spPr>
        <p:txBody>
          <a:bodyPr lIns="0" tIns="0" rIns="0" bIns="0" rtlCol="0" anchor="t">
            <a:spAutoFit/>
          </a:bodyPr>
          <a:lstStyle/>
          <a:p>
            <a:pPr>
              <a:lnSpc>
                <a:spcPts val="3041"/>
              </a:lnSpc>
            </a:pPr>
            <a:r>
              <a:rPr lang="en-US" sz="3135" spc="156">
                <a:solidFill>
                  <a:srgbClr val="FFFFFF"/>
                </a:solidFill>
                <a:latin typeface="Tabac Big Sans 1"/>
              </a:rPr>
              <a:t>1.    What are the factors in our spiritual lives that make obedience difficult?</a:t>
            </a:r>
          </a:p>
        </p:txBody>
      </p:sp>
      <p:sp>
        <p:nvSpPr>
          <p:cNvPr id="4" name="TextBox 4"/>
          <p:cNvSpPr txBox="1"/>
          <p:nvPr/>
        </p:nvSpPr>
        <p:spPr>
          <a:xfrm>
            <a:off x="6933715" y="5041009"/>
            <a:ext cx="10325585" cy="1224268"/>
          </a:xfrm>
          <a:prstGeom prst="rect">
            <a:avLst/>
          </a:prstGeom>
        </p:spPr>
        <p:txBody>
          <a:bodyPr lIns="0" tIns="0" rIns="0" bIns="0" rtlCol="0" anchor="t">
            <a:spAutoFit/>
          </a:bodyPr>
          <a:lstStyle/>
          <a:p>
            <a:pPr>
              <a:lnSpc>
                <a:spcPts val="3046"/>
              </a:lnSpc>
            </a:pPr>
            <a:r>
              <a:rPr lang="en-US" sz="3140" spc="157">
                <a:solidFill>
                  <a:srgbClr val="FFFFFF"/>
                </a:solidFill>
                <a:latin typeface="Tabac Big Sans 1"/>
              </a:rPr>
              <a:t>2.    Of the four different sheep we talked about (you, your family, the lost, and the church), who do you sense God leading you to feed this week?</a:t>
            </a:r>
          </a:p>
        </p:txBody>
      </p:sp>
      <p:sp>
        <p:nvSpPr>
          <p:cNvPr id="5" name="TextBox 5"/>
          <p:cNvSpPr txBox="1"/>
          <p:nvPr/>
        </p:nvSpPr>
        <p:spPr>
          <a:xfrm>
            <a:off x="5905981" y="7524686"/>
            <a:ext cx="10090190" cy="842970"/>
          </a:xfrm>
          <a:prstGeom prst="rect">
            <a:avLst/>
          </a:prstGeom>
        </p:spPr>
        <p:txBody>
          <a:bodyPr lIns="0" tIns="0" rIns="0" bIns="0" rtlCol="0" anchor="t">
            <a:spAutoFit/>
          </a:bodyPr>
          <a:lstStyle/>
          <a:p>
            <a:pPr>
              <a:lnSpc>
                <a:spcPts val="3043"/>
              </a:lnSpc>
            </a:pPr>
            <a:r>
              <a:rPr lang="en-US" sz="3138" spc="156">
                <a:solidFill>
                  <a:srgbClr val="FFFFFF"/>
                </a:solidFill>
                <a:latin typeface="Tabac Big Sans 2"/>
              </a:rPr>
              <a:t>3.    How can we model obedience to the Father in our relationship with others?</a:t>
            </a:r>
          </a:p>
        </p:txBody>
      </p:sp>
      <p:sp>
        <p:nvSpPr>
          <p:cNvPr id="6" name="TextBox 6"/>
          <p:cNvSpPr txBox="1"/>
          <p:nvPr/>
        </p:nvSpPr>
        <p:spPr>
          <a:xfrm>
            <a:off x="1028700" y="1110103"/>
            <a:ext cx="6891065" cy="1099518"/>
          </a:xfrm>
          <a:prstGeom prst="rect">
            <a:avLst/>
          </a:prstGeom>
        </p:spPr>
        <p:txBody>
          <a:bodyPr lIns="0" tIns="0" rIns="0" bIns="0" rtlCol="0" anchor="t">
            <a:spAutoFit/>
          </a:bodyPr>
          <a:lstStyle/>
          <a:p>
            <a:pPr>
              <a:lnSpc>
                <a:spcPts val="7947"/>
              </a:lnSpc>
            </a:pPr>
            <a:r>
              <a:rPr lang="en-US" sz="8929" spc="-89">
                <a:solidFill>
                  <a:srgbClr val="FFFFFF"/>
                </a:solidFill>
                <a:latin typeface="League Gothic"/>
              </a:rPr>
              <a:t>SESSION 4: QUESTIONS</a:t>
            </a:r>
          </a:p>
        </p:txBody>
      </p:sp>
      <p:pic>
        <p:nvPicPr>
          <p:cNvPr id="7" name="Picture 7"/>
          <p:cNvPicPr>
            <a:picLocks noChangeAspect="1"/>
          </p:cNvPicPr>
          <p:nvPr/>
        </p:nvPicPr>
        <p:blipFill>
          <a:blip r:embed="rId4"/>
          <a:srcRect/>
          <a:stretch>
            <a:fillRect/>
          </a:stretch>
        </p:blipFill>
        <p:spPr>
          <a:xfrm>
            <a:off x="792808" y="8722456"/>
            <a:ext cx="2467022" cy="345383"/>
          </a:xfrm>
          <a:prstGeom prst="rect">
            <a:avLst/>
          </a:prstGeom>
        </p:spPr>
      </p:pic>
      <p:grpSp>
        <p:nvGrpSpPr>
          <p:cNvPr id="8" name="Group 8"/>
          <p:cNvGrpSpPr/>
          <p:nvPr/>
        </p:nvGrpSpPr>
        <p:grpSpPr>
          <a:xfrm>
            <a:off x="792808" y="6533308"/>
            <a:ext cx="2693446" cy="2152143"/>
            <a:chOff x="0" y="0"/>
            <a:chExt cx="3591262" cy="2869524"/>
          </a:xfrm>
        </p:grpSpPr>
        <p:sp>
          <p:nvSpPr>
            <p:cNvPr id="9" name="TextBox 9"/>
            <p:cNvSpPr txBox="1"/>
            <p:nvPr/>
          </p:nvSpPr>
          <p:spPr>
            <a:xfrm>
              <a:off x="37319" y="1789587"/>
              <a:ext cx="3553943" cy="1079937"/>
            </a:xfrm>
            <a:prstGeom prst="rect">
              <a:avLst/>
            </a:prstGeom>
          </p:spPr>
          <p:txBody>
            <a:bodyPr lIns="0" tIns="0" rIns="0" bIns="0" rtlCol="0" anchor="t">
              <a:spAutoFit/>
            </a:bodyPr>
            <a:lstStyle/>
            <a:p>
              <a:pPr>
                <a:lnSpc>
                  <a:spcPts val="5503"/>
                </a:lnSpc>
              </a:pPr>
              <a:r>
                <a:rPr lang="en-US" sz="6184">
                  <a:solidFill>
                    <a:srgbClr val="FFFFFF"/>
                  </a:solidFill>
                  <a:latin typeface="League Gothic"/>
                </a:rPr>
                <a:t>FORMATION</a:t>
              </a:r>
            </a:p>
          </p:txBody>
        </p:sp>
        <p:sp>
          <p:nvSpPr>
            <p:cNvPr id="10" name="TextBox 10"/>
            <p:cNvSpPr txBox="1"/>
            <p:nvPr/>
          </p:nvSpPr>
          <p:spPr>
            <a:xfrm>
              <a:off x="0" y="563713"/>
              <a:ext cx="3374277" cy="1504326"/>
            </a:xfrm>
            <a:prstGeom prst="rect">
              <a:avLst/>
            </a:prstGeom>
          </p:spPr>
          <p:txBody>
            <a:bodyPr lIns="0" tIns="0" rIns="0" bIns="0" rtlCol="0" anchor="t">
              <a:spAutoFit/>
            </a:bodyPr>
            <a:lstStyle/>
            <a:p>
              <a:pPr>
                <a:lnSpc>
                  <a:spcPts val="9246"/>
                </a:lnSpc>
              </a:pPr>
              <a:r>
                <a:rPr lang="en-US" sz="7005">
                  <a:solidFill>
                    <a:srgbClr val="FAFF00"/>
                  </a:solidFill>
                  <a:latin typeface="League Gothic"/>
                </a:rPr>
                <a:t>SPIRITUAL </a:t>
              </a:r>
            </a:p>
          </p:txBody>
        </p:sp>
        <p:sp>
          <p:nvSpPr>
            <p:cNvPr id="11" name="TextBox 11"/>
            <p:cNvSpPr txBox="1"/>
            <p:nvPr/>
          </p:nvSpPr>
          <p:spPr>
            <a:xfrm>
              <a:off x="37319" y="133350"/>
              <a:ext cx="3336958" cy="850275"/>
            </a:xfrm>
            <a:prstGeom prst="rect">
              <a:avLst/>
            </a:prstGeom>
          </p:spPr>
          <p:txBody>
            <a:bodyPr lIns="0" tIns="0" rIns="0" bIns="0" rtlCol="0" anchor="t">
              <a:spAutoFit/>
            </a:bodyPr>
            <a:lstStyle/>
            <a:p>
              <a:pPr>
                <a:lnSpc>
                  <a:spcPts val="4326"/>
                </a:lnSpc>
              </a:pPr>
              <a:r>
                <a:rPr lang="en-US" sz="4860">
                  <a:solidFill>
                    <a:srgbClr val="FFFFFF"/>
                  </a:solidFill>
                  <a:latin typeface="League Gothic"/>
                </a:rPr>
                <a:t>THE MENTOR'S </a:t>
              </a:r>
            </a:p>
          </p:txBody>
        </p:sp>
        <p:sp>
          <p:nvSpPr>
            <p:cNvPr id="12" name="TextBox 12"/>
            <p:cNvSpPr txBox="1"/>
            <p:nvPr/>
          </p:nvSpPr>
          <p:spPr>
            <a:xfrm>
              <a:off x="74637" y="2615785"/>
              <a:ext cx="3365846" cy="156048"/>
            </a:xfrm>
            <a:prstGeom prst="rect">
              <a:avLst/>
            </a:prstGeom>
          </p:spPr>
          <p:txBody>
            <a:bodyPr lIns="0" tIns="0" rIns="0" bIns="0" rtlCol="0" anchor="t">
              <a:spAutoFit/>
            </a:bodyPr>
            <a:lstStyle/>
            <a:p>
              <a:pPr>
                <a:lnSpc>
                  <a:spcPts val="968"/>
                </a:lnSpc>
              </a:pPr>
              <a:r>
                <a:rPr lang="en-US" sz="744" spc="341">
                  <a:solidFill>
                    <a:srgbClr val="FFFFFF"/>
                  </a:solidFill>
                  <a:latin typeface="Montserrat Classic"/>
                </a:rPr>
                <a:t>EQUIPPING SESSION 3</a:t>
              </a:r>
            </a:p>
          </p:txBody>
        </p:sp>
      </p:grpSp>
    </p:spTree>
    <p:extLst>
      <p:ext uri="{BB962C8B-B14F-4D97-AF65-F5344CB8AC3E}">
        <p14:creationId xmlns:p14="http://schemas.microsoft.com/office/powerpoint/2010/main" val="3924174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244775" y="505640"/>
            <a:ext cx="1440986" cy="1440986"/>
          </a:xfrm>
          <a:prstGeom prst="rect">
            <a:avLst/>
          </a:prstGeom>
        </p:spPr>
      </p:pic>
      <p:sp>
        <p:nvSpPr>
          <p:cNvPr id="3" name="TextBox 3"/>
          <p:cNvSpPr txBox="1"/>
          <p:nvPr/>
        </p:nvSpPr>
        <p:spPr>
          <a:xfrm>
            <a:off x="1028700" y="3373785"/>
            <a:ext cx="16230600" cy="3539430"/>
          </a:xfrm>
          <a:prstGeom prst="rect">
            <a:avLst/>
          </a:prstGeom>
        </p:spPr>
        <p:txBody>
          <a:bodyPr lIns="0" tIns="0" rIns="0" bIns="0" rtlCol="0" anchor="t">
            <a:spAutoFit/>
          </a:bodyPr>
          <a:lstStyle/>
          <a:p>
            <a:pPr marL="0" lvl="0" indent="0" algn="ctr">
              <a:spcBef>
                <a:spcPct val="0"/>
              </a:spcBef>
            </a:pPr>
            <a:r>
              <a:rPr lang="en-US" sz="11500" dirty="0">
                <a:solidFill>
                  <a:srgbClr val="FFFFFF"/>
                </a:solidFill>
                <a:latin typeface="League Gothic"/>
              </a:rPr>
              <a:t>LISTENING TO</a:t>
            </a:r>
          </a:p>
          <a:p>
            <a:pPr marL="0" lvl="0" indent="0" algn="ctr">
              <a:spcBef>
                <a:spcPct val="0"/>
              </a:spcBef>
            </a:pPr>
            <a:r>
              <a:rPr lang="en-US" sz="11500" dirty="0">
                <a:solidFill>
                  <a:srgbClr val="FFFFFF"/>
                </a:solidFill>
                <a:latin typeface="League Gothic"/>
              </a:rPr>
              <a:t> </a:t>
            </a:r>
            <a:r>
              <a:rPr lang="en-US" sz="11500" dirty="0">
                <a:solidFill>
                  <a:srgbClr val="FAFF00"/>
                </a:solidFill>
                <a:latin typeface="League Gothic"/>
              </a:rPr>
              <a:t>THE VOICE OF THE CHURCH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3" name="Group 3"/>
          <p:cNvGrpSpPr/>
          <p:nvPr/>
        </p:nvGrpSpPr>
        <p:grpSpPr>
          <a:xfrm rot="5400000">
            <a:off x="10943816" y="-3782375"/>
            <a:ext cx="2533109" cy="12155259"/>
            <a:chOff x="0" y="0"/>
            <a:chExt cx="2771140" cy="13297462"/>
          </a:xfrm>
        </p:grpSpPr>
        <p:sp>
          <p:nvSpPr>
            <p:cNvPr id="4" name="Freeform 4"/>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sp>
        <p:nvSpPr>
          <p:cNvPr id="5" name="TextBox 5"/>
          <p:cNvSpPr txBox="1"/>
          <p:nvPr/>
        </p:nvSpPr>
        <p:spPr>
          <a:xfrm>
            <a:off x="6535725" y="1164372"/>
            <a:ext cx="11547939" cy="2218690"/>
          </a:xfrm>
          <a:prstGeom prst="rect">
            <a:avLst/>
          </a:prstGeom>
        </p:spPr>
        <p:txBody>
          <a:bodyPr lIns="0" tIns="0" rIns="0" bIns="0" rtlCol="0" anchor="t">
            <a:spAutoFit/>
          </a:bodyPr>
          <a:lstStyle/>
          <a:p>
            <a:pPr algn="ctr">
              <a:lnSpc>
                <a:spcPts val="4280"/>
              </a:lnSpc>
            </a:pPr>
            <a:r>
              <a:rPr lang="en-US" sz="4000">
                <a:solidFill>
                  <a:srgbClr val="FFFFFF"/>
                </a:solidFill>
                <a:latin typeface="League Gothic"/>
              </a:rPr>
              <a:t>LISTENING TO THE VOICE OF THE CHURCH INVOLVES LOVING ACCOUNTABILITY.</a:t>
            </a:r>
          </a:p>
          <a:p>
            <a:pPr algn="ctr">
              <a:lnSpc>
                <a:spcPts val="2320"/>
              </a:lnSpc>
            </a:pPr>
            <a:endParaRPr lang="en-US" sz="4000">
              <a:solidFill>
                <a:srgbClr val="FFFFFF"/>
              </a:solidFill>
              <a:latin typeface="League Gothic"/>
            </a:endParaRPr>
          </a:p>
          <a:p>
            <a:pPr algn="ctr">
              <a:lnSpc>
                <a:spcPts val="4280"/>
              </a:lnSpc>
            </a:pPr>
            <a:r>
              <a:rPr lang="en-US" sz="4000">
                <a:solidFill>
                  <a:srgbClr val="FFFFFF"/>
                </a:solidFill>
                <a:latin typeface="League Gothic"/>
              </a:rPr>
              <a:t>MODEL ACCOUNTABILITY BEFORE THE MENTEE.</a:t>
            </a:r>
          </a:p>
          <a:p>
            <a:pPr algn="ctr">
              <a:lnSpc>
                <a:spcPts val="2279"/>
              </a:lnSpc>
            </a:pPr>
            <a:endParaRPr lang="en-US" sz="4000">
              <a:solidFill>
                <a:srgbClr val="FFFFFF"/>
              </a:solidFill>
              <a:latin typeface="League Gothic"/>
            </a:endParaRPr>
          </a:p>
          <a:p>
            <a:pPr algn="ctr">
              <a:lnSpc>
                <a:spcPts val="4280"/>
              </a:lnSpc>
            </a:pPr>
            <a:r>
              <a:rPr lang="en-US" sz="4000">
                <a:solidFill>
                  <a:srgbClr val="FFFFFF"/>
                </a:solidFill>
                <a:latin typeface="League Gothic"/>
              </a:rPr>
              <a:t>“WHO ARE YOU DISCIPL</a:t>
            </a:r>
            <a:r>
              <a:rPr lang="en-US" sz="4000" u="none">
                <a:solidFill>
                  <a:srgbClr val="FFFFFF"/>
                </a:solidFill>
                <a:latin typeface="League Gothic"/>
              </a:rPr>
              <a:t>ING, AND WHO IS </a:t>
            </a:r>
            <a:r>
              <a:rPr lang="en-US" sz="4000">
                <a:solidFill>
                  <a:srgbClr val="FFFFFF"/>
                </a:solidFill>
                <a:latin typeface="League Gothic"/>
              </a:rPr>
              <a:t>DISCIPLING YOU?” – DR. JERRY PORTER</a:t>
            </a: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30308" y="3862206"/>
            <a:ext cx="5427384" cy="542738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3733800" y="1257300"/>
            <a:ext cx="11049000" cy="8309967"/>
          </a:xfrm>
          <a:prstGeom prst="rect">
            <a:avLst/>
          </a:prstGeom>
        </p:spPr>
        <p:txBody>
          <a:bodyPr wrap="square" lIns="0" tIns="0" rIns="0" bIns="0" numCol="2" rtlCol="0" anchor="t">
            <a:spAutoFit/>
          </a:bodyPr>
          <a:lstStyle/>
          <a:p>
            <a:pPr marL="0" lvl="0" indent="0"/>
            <a:r>
              <a:rPr lang="en-US" sz="5400" dirty="0">
                <a:solidFill>
                  <a:srgbClr val="FFFFFF"/>
                </a:solidFill>
                <a:latin typeface="League Gothic"/>
              </a:rPr>
              <a:t>ACCOUNTABILITY INCLUDES: </a:t>
            </a:r>
          </a:p>
          <a:p>
            <a:pPr marL="863600" lvl="1" indent="-431800">
              <a:buFont typeface="Arial"/>
              <a:buChar char="•"/>
            </a:pPr>
            <a:r>
              <a:rPr lang="en-US" sz="5400" spc="220" dirty="0">
                <a:solidFill>
                  <a:srgbClr val="FAFF00"/>
                </a:solidFill>
                <a:latin typeface="League Gothic"/>
              </a:rPr>
              <a:t>SPIRITUAL DISCIPLINES</a:t>
            </a:r>
          </a:p>
          <a:p>
            <a:pPr marL="863600" lvl="1" indent="-431800">
              <a:buFont typeface="Arial"/>
              <a:buChar char="•"/>
            </a:pPr>
            <a:r>
              <a:rPr lang="en-US" sz="5400" spc="220" dirty="0">
                <a:solidFill>
                  <a:srgbClr val="FAFF00"/>
                </a:solidFill>
                <a:latin typeface="League Gothic"/>
              </a:rPr>
              <a:t>FINANCES</a:t>
            </a:r>
          </a:p>
          <a:p>
            <a:pPr marL="863600" lvl="1" indent="-431800">
              <a:buFont typeface="Arial"/>
              <a:buChar char="•"/>
            </a:pPr>
            <a:r>
              <a:rPr lang="en-US" sz="5400" spc="220" dirty="0">
                <a:solidFill>
                  <a:srgbClr val="FAFF00"/>
                </a:solidFill>
                <a:latin typeface="League Gothic"/>
              </a:rPr>
              <a:t>SPIRITUAL LEADERSHIP</a:t>
            </a:r>
          </a:p>
          <a:p>
            <a:pPr marL="863600" lvl="1" indent="-431800">
              <a:buFont typeface="Arial"/>
              <a:buChar char="•"/>
            </a:pPr>
            <a:endParaRPr lang="en-US" sz="5400" spc="220" dirty="0">
              <a:solidFill>
                <a:srgbClr val="FAFF00"/>
              </a:solidFill>
              <a:latin typeface="League Gothic"/>
            </a:endParaRPr>
          </a:p>
          <a:p>
            <a:pPr marL="863600" lvl="1" indent="-431800">
              <a:buFont typeface="Arial"/>
              <a:buChar char="•"/>
            </a:pPr>
            <a:endParaRPr lang="en-US" sz="5400" spc="220" dirty="0">
              <a:solidFill>
                <a:srgbClr val="FAFF00"/>
              </a:solidFill>
              <a:latin typeface="League Gothic"/>
            </a:endParaRPr>
          </a:p>
          <a:p>
            <a:pPr marL="863600" lvl="1" indent="-431800">
              <a:buFont typeface="Arial"/>
              <a:buChar char="•"/>
            </a:pPr>
            <a:endParaRPr lang="en-US" sz="5400" spc="220" dirty="0">
              <a:solidFill>
                <a:srgbClr val="FAFF00"/>
              </a:solidFill>
              <a:latin typeface="League Gothic"/>
            </a:endParaRPr>
          </a:p>
          <a:p>
            <a:pPr marL="863600" lvl="1" indent="-431800">
              <a:buFont typeface="Arial"/>
              <a:buChar char="•"/>
            </a:pPr>
            <a:endParaRPr lang="en-US" sz="5400" spc="220" dirty="0">
              <a:solidFill>
                <a:srgbClr val="FAFF00"/>
              </a:solidFill>
              <a:latin typeface="League Gothic"/>
            </a:endParaRPr>
          </a:p>
          <a:p>
            <a:pPr marL="863600" lvl="1" indent="-431800">
              <a:buFont typeface="Arial"/>
              <a:buChar char="•"/>
            </a:pPr>
            <a:endParaRPr lang="en-US" sz="5400" spc="220" dirty="0">
              <a:solidFill>
                <a:srgbClr val="FAFF00"/>
              </a:solidFill>
              <a:latin typeface="League Gothic"/>
            </a:endParaRPr>
          </a:p>
          <a:p>
            <a:pPr marL="863600" lvl="1" indent="-431800">
              <a:buFont typeface="Arial"/>
              <a:buChar char="•"/>
            </a:pPr>
            <a:r>
              <a:rPr lang="en-US" sz="5400" spc="220" dirty="0">
                <a:solidFill>
                  <a:srgbClr val="FAFF00"/>
                </a:solidFill>
                <a:latin typeface="League Gothic"/>
              </a:rPr>
              <a:t>SUBMISSION TO OTHERS</a:t>
            </a:r>
          </a:p>
          <a:p>
            <a:pPr marL="863600" lvl="1" indent="-431800">
              <a:buFont typeface="Arial"/>
              <a:buChar char="•"/>
            </a:pPr>
            <a:r>
              <a:rPr lang="en-US" sz="5400" spc="220" dirty="0">
                <a:solidFill>
                  <a:srgbClr val="FAFF00"/>
                </a:solidFill>
                <a:latin typeface="League Gothic"/>
              </a:rPr>
              <a:t>SEXUAL TEMPTATIONS</a:t>
            </a:r>
          </a:p>
          <a:p>
            <a:pPr marL="863600" lvl="1" indent="-431800">
              <a:buFont typeface="Arial"/>
              <a:buChar char="•"/>
            </a:pPr>
            <a:r>
              <a:rPr lang="en-US" sz="5400" spc="220" dirty="0">
                <a:solidFill>
                  <a:srgbClr val="FAFF00"/>
                </a:solidFill>
                <a:latin typeface="League Gothic"/>
              </a:rPr>
              <a:t>PHYSICAL EXERCISE</a:t>
            </a:r>
          </a:p>
          <a:p>
            <a:pPr marL="863600" lvl="1" indent="-431800">
              <a:buFont typeface="Arial"/>
              <a:buChar char="•"/>
            </a:pPr>
            <a:r>
              <a:rPr lang="en-US" sz="5400" spc="220" dirty="0">
                <a:solidFill>
                  <a:srgbClr val="FAFF00"/>
                </a:solidFill>
                <a:latin typeface="League Gothic"/>
              </a:rPr>
              <a:t>CONTROL OF THE TONGUE</a:t>
            </a:r>
          </a:p>
        </p:txBody>
      </p:sp>
      <p:pic>
        <p:nvPicPr>
          <p:cNvPr id="5" name="Picture 5"/>
          <p:cNvPicPr>
            <a:picLocks noChangeAspect="1"/>
          </p:cNvPicPr>
          <p:nvPr/>
        </p:nvPicPr>
        <p:blipFill>
          <a:blip r:embed="rId3"/>
          <a:srcRect/>
          <a:stretch>
            <a:fillRect/>
          </a:stretch>
        </p:blipFill>
        <p:spPr>
          <a:xfrm>
            <a:off x="8115621" y="7888617"/>
            <a:ext cx="2056758" cy="205675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1200150" y="1588680"/>
            <a:ext cx="15887700" cy="7109639"/>
          </a:xfrm>
          <a:prstGeom prst="rect">
            <a:avLst/>
          </a:prstGeom>
        </p:spPr>
        <p:txBody>
          <a:bodyPr wrap="square" lIns="0" tIns="0" rIns="0" bIns="0" rtlCol="0" anchor="t">
            <a:spAutoFit/>
          </a:bodyPr>
          <a:lstStyle/>
          <a:p>
            <a:pPr algn="ctr"/>
            <a:r>
              <a:rPr lang="en-US" sz="6600" dirty="0">
                <a:solidFill>
                  <a:srgbClr val="FFFFFF"/>
                </a:solidFill>
                <a:latin typeface="League Gothic"/>
              </a:rPr>
              <a:t>Mentoring with accountability improves the secular workplace by, “increasing retention, increasing morale, increasing original commitment, increasing job satisfaction, increasing leadership development, having a better succession plan, reducing stress, having stronger and more cohesive teams, and </a:t>
            </a:r>
            <a:r>
              <a:rPr lang="en-US" sz="6600" u="none" dirty="0">
                <a:solidFill>
                  <a:srgbClr val="FFFFFF"/>
                </a:solidFill>
                <a:latin typeface="League Gothic"/>
              </a:rPr>
              <a:t>hav</a:t>
            </a:r>
            <a:r>
              <a:rPr lang="en-US" sz="6600" dirty="0">
                <a:solidFill>
                  <a:srgbClr val="FFFFFF"/>
                </a:solidFill>
                <a:latin typeface="League Gothic"/>
              </a:rPr>
              <a:t>ing heightened individual and organizational awareness.”</a:t>
            </a:r>
          </a:p>
          <a:p>
            <a:pPr algn="r"/>
            <a:r>
              <a:rPr lang="en-US" sz="6600" spc="203" dirty="0">
                <a:solidFill>
                  <a:srgbClr val="FAFF00"/>
                </a:solidFill>
                <a:latin typeface="League Gothic"/>
              </a:rPr>
              <a:t>DR. EDDIE ESTEP</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1028700" y="1588680"/>
            <a:ext cx="16040100" cy="7109639"/>
          </a:xfrm>
          <a:prstGeom prst="rect">
            <a:avLst/>
          </a:prstGeom>
        </p:spPr>
        <p:txBody>
          <a:bodyPr wrap="square" lIns="0" tIns="0" rIns="0" bIns="0" rtlCol="0" anchor="t">
            <a:spAutoFit/>
          </a:bodyPr>
          <a:lstStyle/>
          <a:p>
            <a:pPr algn="ctr"/>
            <a:r>
              <a:rPr lang="en-US" sz="6600" dirty="0">
                <a:solidFill>
                  <a:srgbClr val="FFFFFF"/>
                </a:solidFill>
                <a:latin typeface="League Gothic"/>
              </a:rPr>
              <a:t>Mentoring with accountability within the church, “increases connections, diminishes loneliness, increases self-awareness, encourages focus and productivity, keeps the minister in the ministry, increases effectiveness and fulfilment, increases leadership development, helps the mentee to make fewer mistakes, and gives opportunity to potential ministers.”</a:t>
            </a:r>
          </a:p>
          <a:p>
            <a:pPr algn="r"/>
            <a:r>
              <a:rPr lang="en-US" sz="6600" spc="214" dirty="0">
                <a:solidFill>
                  <a:srgbClr val="FAFF00"/>
                </a:solidFill>
                <a:latin typeface="League Gothic"/>
              </a:rPr>
              <a:t>DR. EDDIE ESTEP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441992" y="-3217188"/>
            <a:ext cx="7704864" cy="16187412"/>
            <a:chOff x="0" y="0"/>
            <a:chExt cx="10273152" cy="21583216"/>
          </a:xfrm>
        </p:grpSpPr>
        <p:sp>
          <p:nvSpPr>
            <p:cNvPr id="3" name="AutoShape 3"/>
            <p:cNvSpPr/>
            <p:nvPr/>
          </p:nvSpPr>
          <p:spPr>
            <a:xfrm rot="-6233333">
              <a:off x="-2962516" y="10620281"/>
              <a:ext cx="15870831" cy="5257133"/>
            </a:xfrm>
            <a:prstGeom prst="rect">
              <a:avLst/>
            </a:prstGeom>
            <a:solidFill>
              <a:srgbClr val="A6A6A6"/>
            </a:solidFill>
          </p:spPr>
        </p:sp>
        <p:sp>
          <p:nvSpPr>
            <p:cNvPr id="4" name="AutoShape 4"/>
            <p:cNvSpPr/>
            <p:nvPr/>
          </p:nvSpPr>
          <p:spPr>
            <a:xfrm rot="-4110353">
              <a:off x="-2754669" y="5813593"/>
              <a:ext cx="15782491" cy="4825983"/>
            </a:xfrm>
            <a:prstGeom prst="rect">
              <a:avLst/>
            </a:prstGeom>
            <a:solidFill>
              <a:srgbClr val="FAFF00"/>
            </a:solidFill>
          </p:spPr>
        </p:sp>
      </p:grpSp>
      <p:pic>
        <p:nvPicPr>
          <p:cNvPr id="5" name="Picture 5"/>
          <p:cNvPicPr>
            <a:picLocks noChangeAspect="1"/>
          </p:cNvPicPr>
          <p:nvPr/>
        </p:nvPicPr>
        <p:blipFill>
          <a:blip r:embed="rId3"/>
          <a:srcRect t="11898" r="5765"/>
          <a:stretch>
            <a:fillRect/>
          </a:stretch>
        </p:blipFill>
        <p:spPr>
          <a:xfrm>
            <a:off x="15996171" y="1028700"/>
            <a:ext cx="1263129" cy="1180921"/>
          </a:xfrm>
          <a:prstGeom prst="rect">
            <a:avLst/>
          </a:prstGeom>
        </p:spPr>
      </p:pic>
      <p:pic>
        <p:nvPicPr>
          <p:cNvPr id="6" name="Picture 6"/>
          <p:cNvPicPr>
            <a:picLocks noChangeAspect="1"/>
          </p:cNvPicPr>
          <p:nvPr/>
        </p:nvPicPr>
        <p:blipFill>
          <a:blip r:embed="rId4"/>
          <a:srcRect/>
          <a:stretch>
            <a:fillRect/>
          </a:stretch>
        </p:blipFill>
        <p:spPr>
          <a:xfrm>
            <a:off x="11607005" y="8747687"/>
            <a:ext cx="4075481" cy="631700"/>
          </a:xfrm>
          <a:prstGeom prst="rect">
            <a:avLst/>
          </a:prstGeom>
        </p:spPr>
      </p:pic>
      <p:sp>
        <p:nvSpPr>
          <p:cNvPr id="7" name="TextBox 7"/>
          <p:cNvSpPr txBox="1"/>
          <p:nvPr/>
        </p:nvSpPr>
        <p:spPr>
          <a:xfrm>
            <a:off x="10030190" y="4685772"/>
            <a:ext cx="7229110" cy="1099518"/>
          </a:xfrm>
          <a:prstGeom prst="rect">
            <a:avLst/>
          </a:prstGeom>
        </p:spPr>
        <p:txBody>
          <a:bodyPr lIns="0" tIns="0" rIns="0" bIns="0" rtlCol="0" anchor="t">
            <a:spAutoFit/>
          </a:bodyPr>
          <a:lstStyle/>
          <a:p>
            <a:pPr algn="ctr">
              <a:lnSpc>
                <a:spcPts val="7947"/>
              </a:lnSpc>
            </a:pPr>
            <a:r>
              <a:rPr lang="en-US" sz="8929" spc="-89" dirty="0">
                <a:solidFill>
                  <a:srgbClr val="FFFFFF"/>
                </a:solidFill>
                <a:latin typeface="League Gothic"/>
              </a:rPr>
              <a:t>QUESTIONS SECTION</a:t>
            </a:r>
          </a:p>
        </p:txBody>
      </p:sp>
      <p:sp>
        <p:nvSpPr>
          <p:cNvPr id="8" name="TextBox 8"/>
          <p:cNvSpPr txBox="1"/>
          <p:nvPr/>
        </p:nvSpPr>
        <p:spPr>
          <a:xfrm>
            <a:off x="3393778" y="6013932"/>
            <a:ext cx="6930440" cy="1973568"/>
          </a:xfrm>
          <a:prstGeom prst="rect">
            <a:avLst/>
          </a:prstGeom>
        </p:spPr>
        <p:txBody>
          <a:bodyPr lIns="0" tIns="0" rIns="0" bIns="0" rtlCol="0" anchor="t">
            <a:spAutoFit/>
          </a:bodyPr>
          <a:lstStyle/>
          <a:p>
            <a:pPr>
              <a:lnSpc>
                <a:spcPts val="14310"/>
              </a:lnSpc>
            </a:pPr>
            <a:r>
              <a:rPr lang="en-US" sz="16079">
                <a:solidFill>
                  <a:srgbClr val="FFFFFF"/>
                </a:solidFill>
                <a:latin typeface="League Gothic"/>
              </a:rPr>
              <a:t>FORMATION</a:t>
            </a:r>
          </a:p>
        </p:txBody>
      </p:sp>
      <p:sp>
        <p:nvSpPr>
          <p:cNvPr id="9" name="TextBox 9"/>
          <p:cNvSpPr txBox="1"/>
          <p:nvPr/>
        </p:nvSpPr>
        <p:spPr>
          <a:xfrm>
            <a:off x="3321005" y="3448626"/>
            <a:ext cx="6580078" cy="2975922"/>
          </a:xfrm>
          <a:prstGeom prst="rect">
            <a:avLst/>
          </a:prstGeom>
        </p:spPr>
        <p:txBody>
          <a:bodyPr lIns="0" tIns="0" rIns="0" bIns="0" rtlCol="0" anchor="t">
            <a:spAutoFit/>
          </a:bodyPr>
          <a:lstStyle/>
          <a:p>
            <a:pPr>
              <a:lnSpc>
                <a:spcPts val="24042"/>
              </a:lnSpc>
            </a:pPr>
            <a:r>
              <a:rPr lang="en-US" sz="18214">
                <a:solidFill>
                  <a:srgbClr val="FAFF00"/>
                </a:solidFill>
                <a:latin typeface="League Gothic"/>
              </a:rPr>
              <a:t>SPIRITUAL </a:t>
            </a:r>
          </a:p>
        </p:txBody>
      </p:sp>
      <p:sp>
        <p:nvSpPr>
          <p:cNvPr id="10" name="TextBox 10"/>
          <p:cNvSpPr txBox="1"/>
          <p:nvPr/>
        </p:nvSpPr>
        <p:spPr>
          <a:xfrm>
            <a:off x="3393778" y="2763201"/>
            <a:ext cx="6507304" cy="1546664"/>
          </a:xfrm>
          <a:prstGeom prst="rect">
            <a:avLst/>
          </a:prstGeom>
        </p:spPr>
        <p:txBody>
          <a:bodyPr lIns="0" tIns="0" rIns="0" bIns="0" rtlCol="0" anchor="t">
            <a:spAutoFit/>
          </a:bodyPr>
          <a:lstStyle/>
          <a:p>
            <a:pPr>
              <a:lnSpc>
                <a:spcPts val="11248"/>
              </a:lnSpc>
            </a:pPr>
            <a:r>
              <a:rPr lang="en-US" sz="12638">
                <a:solidFill>
                  <a:srgbClr val="FFFFFF"/>
                </a:solidFill>
                <a:latin typeface="League Gothic"/>
              </a:rPr>
              <a:t>THE MENTOR'S </a:t>
            </a:r>
          </a:p>
        </p:txBody>
      </p:sp>
      <p:sp>
        <p:nvSpPr>
          <p:cNvPr id="11" name="TextBox 11"/>
          <p:cNvSpPr txBox="1"/>
          <p:nvPr/>
        </p:nvSpPr>
        <p:spPr>
          <a:xfrm>
            <a:off x="3466552" y="7482691"/>
            <a:ext cx="6563638" cy="314305"/>
          </a:xfrm>
          <a:prstGeom prst="rect">
            <a:avLst/>
          </a:prstGeom>
        </p:spPr>
        <p:txBody>
          <a:bodyPr lIns="0" tIns="0" rIns="0" bIns="0" rtlCol="0" anchor="t">
            <a:spAutoFit/>
          </a:bodyPr>
          <a:lstStyle/>
          <a:p>
            <a:pPr>
              <a:lnSpc>
                <a:spcPts val="2517"/>
              </a:lnSpc>
            </a:pPr>
            <a:r>
              <a:rPr lang="en-US" sz="1936" spc="888">
                <a:solidFill>
                  <a:srgbClr val="FFFFFF"/>
                </a:solidFill>
                <a:latin typeface="Montserrat Classic"/>
              </a:rPr>
              <a:t>EQUIPPING SESSION 3</a:t>
            </a:r>
          </a:p>
        </p:txBody>
      </p:sp>
    </p:spTree>
    <p:extLst>
      <p:ext uri="{BB962C8B-B14F-4D97-AF65-F5344CB8AC3E}">
        <p14:creationId xmlns:p14="http://schemas.microsoft.com/office/powerpoint/2010/main" val="171439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3" name="Group 3"/>
          <p:cNvGrpSpPr/>
          <p:nvPr/>
        </p:nvGrpSpPr>
        <p:grpSpPr>
          <a:xfrm rot="5400000">
            <a:off x="8953500" y="-4648200"/>
            <a:ext cx="3657600" cy="15011400"/>
            <a:chOff x="0" y="0"/>
            <a:chExt cx="2771140" cy="13297462"/>
          </a:xfrm>
        </p:grpSpPr>
        <p:sp>
          <p:nvSpPr>
            <p:cNvPr id="4" name="Freeform 4"/>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sp>
        <p:nvSpPr>
          <p:cNvPr id="5" name="TextBox 5"/>
          <p:cNvSpPr txBox="1"/>
          <p:nvPr/>
        </p:nvSpPr>
        <p:spPr>
          <a:xfrm>
            <a:off x="5060379" y="1069181"/>
            <a:ext cx="12714763" cy="3693319"/>
          </a:xfrm>
          <a:prstGeom prst="rect">
            <a:avLst/>
          </a:prstGeom>
        </p:spPr>
        <p:txBody>
          <a:bodyPr wrap="square" lIns="0" tIns="0" rIns="0" bIns="0" rtlCol="0" anchor="t">
            <a:spAutoFit/>
          </a:bodyPr>
          <a:lstStyle/>
          <a:p>
            <a:pPr marL="0" lvl="0" indent="0" algn="r"/>
            <a:r>
              <a:rPr lang="en-US" sz="6000" dirty="0">
                <a:solidFill>
                  <a:srgbClr val="FFFFFF"/>
                </a:solidFill>
                <a:latin typeface="League Gothic Italics"/>
              </a:rPr>
              <a:t>GOALS OF DISCIPLING LEADERS:</a:t>
            </a:r>
          </a:p>
          <a:p>
            <a:pPr marL="0" lvl="0" indent="0" algn="r"/>
            <a:r>
              <a:rPr lang="en-US" sz="6000" spc="231" dirty="0">
                <a:solidFill>
                  <a:srgbClr val="FAFF00"/>
                </a:solidFill>
                <a:latin typeface="League Gothic"/>
              </a:rPr>
              <a:t>• Training of leadership tasks within the church</a:t>
            </a:r>
          </a:p>
          <a:p>
            <a:pPr marL="0" lvl="0" indent="0" algn="r"/>
            <a:r>
              <a:rPr lang="en-US" sz="6000" spc="231" dirty="0">
                <a:solidFill>
                  <a:srgbClr val="FAFF00"/>
                </a:solidFill>
                <a:latin typeface="League Gothic"/>
              </a:rPr>
              <a:t>• Spiritual development of the disciple </a:t>
            </a:r>
          </a:p>
          <a:p>
            <a:pPr marL="0" lvl="0" indent="0" algn="r"/>
            <a:r>
              <a:rPr lang="en-US" sz="6000" u="none" dirty="0">
                <a:solidFill>
                  <a:srgbClr val="FFFFFF"/>
                </a:solidFill>
                <a:latin typeface="League Gothic"/>
              </a:rPr>
              <a:t> TOGETHER, THESE MAKE UP THE PICTURE OF MENTORING</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57329" y="5143500"/>
            <a:ext cx="3822322" cy="369331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1898" r="5765"/>
          <a:stretch>
            <a:fillRect/>
          </a:stretch>
        </p:blipFill>
        <p:spPr>
          <a:xfrm>
            <a:off x="15996171" y="1028700"/>
            <a:ext cx="1263129" cy="1180921"/>
          </a:xfrm>
          <a:prstGeom prst="rect">
            <a:avLst/>
          </a:prstGeom>
        </p:spPr>
      </p:pic>
      <p:sp>
        <p:nvSpPr>
          <p:cNvPr id="3" name="TextBox 3"/>
          <p:cNvSpPr txBox="1"/>
          <p:nvPr/>
        </p:nvSpPr>
        <p:spPr>
          <a:xfrm>
            <a:off x="5905981" y="2409411"/>
            <a:ext cx="10241870" cy="1602279"/>
          </a:xfrm>
          <a:prstGeom prst="rect">
            <a:avLst/>
          </a:prstGeom>
        </p:spPr>
        <p:txBody>
          <a:bodyPr lIns="0" tIns="0" rIns="0" bIns="0" rtlCol="0" anchor="t">
            <a:spAutoFit/>
          </a:bodyPr>
          <a:lstStyle/>
          <a:p>
            <a:pPr>
              <a:lnSpc>
                <a:spcPts val="3041"/>
              </a:lnSpc>
            </a:pPr>
            <a:r>
              <a:rPr lang="en-US" sz="3135" spc="156">
                <a:solidFill>
                  <a:srgbClr val="FFFFFF"/>
                </a:solidFill>
                <a:latin typeface="Tabac Big Sans 1"/>
              </a:rPr>
              <a:t>1.    People often complain that the “urgent” crowds out the “important.” Can you think of something important you’ve been wanting to do but it is just not getting done? Would accountability help?</a:t>
            </a:r>
          </a:p>
        </p:txBody>
      </p:sp>
      <p:sp>
        <p:nvSpPr>
          <p:cNvPr id="4" name="TextBox 4"/>
          <p:cNvSpPr txBox="1"/>
          <p:nvPr/>
        </p:nvSpPr>
        <p:spPr>
          <a:xfrm>
            <a:off x="6933715" y="5126734"/>
            <a:ext cx="10325585" cy="1224268"/>
          </a:xfrm>
          <a:prstGeom prst="rect">
            <a:avLst/>
          </a:prstGeom>
        </p:spPr>
        <p:txBody>
          <a:bodyPr lIns="0" tIns="0" rIns="0" bIns="0" rtlCol="0" anchor="t">
            <a:spAutoFit/>
          </a:bodyPr>
          <a:lstStyle/>
          <a:p>
            <a:pPr>
              <a:lnSpc>
                <a:spcPts val="3046"/>
              </a:lnSpc>
            </a:pPr>
            <a:r>
              <a:rPr lang="en-US" sz="3140" spc="157">
                <a:solidFill>
                  <a:srgbClr val="FFFFFF"/>
                </a:solidFill>
                <a:latin typeface="Tabac Big Sans 1"/>
              </a:rPr>
              <a:t>2.    Many people express a desire to be a growing person. How would you describe someone you consider to be a growing person? Why isn’t everyone growing personally?</a:t>
            </a:r>
          </a:p>
        </p:txBody>
      </p:sp>
      <p:sp>
        <p:nvSpPr>
          <p:cNvPr id="5" name="TextBox 5"/>
          <p:cNvSpPr txBox="1"/>
          <p:nvPr/>
        </p:nvSpPr>
        <p:spPr>
          <a:xfrm>
            <a:off x="5905981" y="7018491"/>
            <a:ext cx="10721754" cy="1984218"/>
          </a:xfrm>
          <a:prstGeom prst="rect">
            <a:avLst/>
          </a:prstGeom>
        </p:spPr>
        <p:txBody>
          <a:bodyPr lIns="0" tIns="0" rIns="0" bIns="0" rtlCol="0" anchor="t">
            <a:spAutoFit/>
          </a:bodyPr>
          <a:lstStyle/>
          <a:p>
            <a:pPr>
              <a:lnSpc>
                <a:spcPts val="3043"/>
              </a:lnSpc>
            </a:pPr>
            <a:r>
              <a:rPr lang="en-US" sz="3138" spc="156">
                <a:solidFill>
                  <a:srgbClr val="FFFFFF"/>
                </a:solidFill>
                <a:latin typeface="Tabac Big Sans 2"/>
              </a:rPr>
              <a:t>3.    Accountability relationships can help prevent loneliness—the feeling that you are facing life’s challenges in isolation from others. How might feeling alone affect a person in times of temptation? In times of discouragement? In times of celebration?</a:t>
            </a:r>
          </a:p>
        </p:txBody>
      </p:sp>
      <p:sp>
        <p:nvSpPr>
          <p:cNvPr id="6" name="TextBox 6"/>
          <p:cNvSpPr txBox="1"/>
          <p:nvPr/>
        </p:nvSpPr>
        <p:spPr>
          <a:xfrm>
            <a:off x="1028700" y="1110103"/>
            <a:ext cx="6891065" cy="1099518"/>
          </a:xfrm>
          <a:prstGeom prst="rect">
            <a:avLst/>
          </a:prstGeom>
        </p:spPr>
        <p:txBody>
          <a:bodyPr lIns="0" tIns="0" rIns="0" bIns="0" rtlCol="0" anchor="t">
            <a:spAutoFit/>
          </a:bodyPr>
          <a:lstStyle/>
          <a:p>
            <a:pPr>
              <a:lnSpc>
                <a:spcPts val="7947"/>
              </a:lnSpc>
            </a:pPr>
            <a:r>
              <a:rPr lang="en-US" sz="8929" spc="-89">
                <a:solidFill>
                  <a:srgbClr val="FFFFFF"/>
                </a:solidFill>
                <a:latin typeface="League Gothic"/>
              </a:rPr>
              <a:t>SESSION 5: QUESTIONS</a:t>
            </a:r>
          </a:p>
        </p:txBody>
      </p:sp>
      <p:pic>
        <p:nvPicPr>
          <p:cNvPr id="7" name="Picture 7"/>
          <p:cNvPicPr>
            <a:picLocks noChangeAspect="1"/>
          </p:cNvPicPr>
          <p:nvPr/>
        </p:nvPicPr>
        <p:blipFill>
          <a:blip r:embed="rId4"/>
          <a:srcRect/>
          <a:stretch>
            <a:fillRect/>
          </a:stretch>
        </p:blipFill>
        <p:spPr>
          <a:xfrm>
            <a:off x="792808" y="8722456"/>
            <a:ext cx="2467022" cy="345383"/>
          </a:xfrm>
          <a:prstGeom prst="rect">
            <a:avLst/>
          </a:prstGeom>
        </p:spPr>
      </p:pic>
      <p:grpSp>
        <p:nvGrpSpPr>
          <p:cNvPr id="8" name="Group 8"/>
          <p:cNvGrpSpPr/>
          <p:nvPr/>
        </p:nvGrpSpPr>
        <p:grpSpPr>
          <a:xfrm>
            <a:off x="792808" y="6533308"/>
            <a:ext cx="2693446" cy="2152143"/>
            <a:chOff x="0" y="0"/>
            <a:chExt cx="3591262" cy="2869524"/>
          </a:xfrm>
        </p:grpSpPr>
        <p:sp>
          <p:nvSpPr>
            <p:cNvPr id="9" name="TextBox 9"/>
            <p:cNvSpPr txBox="1"/>
            <p:nvPr/>
          </p:nvSpPr>
          <p:spPr>
            <a:xfrm>
              <a:off x="37319" y="1789587"/>
              <a:ext cx="3553943" cy="1079937"/>
            </a:xfrm>
            <a:prstGeom prst="rect">
              <a:avLst/>
            </a:prstGeom>
          </p:spPr>
          <p:txBody>
            <a:bodyPr lIns="0" tIns="0" rIns="0" bIns="0" rtlCol="0" anchor="t">
              <a:spAutoFit/>
            </a:bodyPr>
            <a:lstStyle/>
            <a:p>
              <a:pPr>
                <a:lnSpc>
                  <a:spcPts val="5503"/>
                </a:lnSpc>
              </a:pPr>
              <a:r>
                <a:rPr lang="en-US" sz="6184">
                  <a:solidFill>
                    <a:srgbClr val="FFFFFF"/>
                  </a:solidFill>
                  <a:latin typeface="League Gothic"/>
                </a:rPr>
                <a:t>FORMATION</a:t>
              </a:r>
            </a:p>
          </p:txBody>
        </p:sp>
        <p:sp>
          <p:nvSpPr>
            <p:cNvPr id="10" name="TextBox 10"/>
            <p:cNvSpPr txBox="1"/>
            <p:nvPr/>
          </p:nvSpPr>
          <p:spPr>
            <a:xfrm>
              <a:off x="0" y="563713"/>
              <a:ext cx="3374277" cy="1504326"/>
            </a:xfrm>
            <a:prstGeom prst="rect">
              <a:avLst/>
            </a:prstGeom>
          </p:spPr>
          <p:txBody>
            <a:bodyPr lIns="0" tIns="0" rIns="0" bIns="0" rtlCol="0" anchor="t">
              <a:spAutoFit/>
            </a:bodyPr>
            <a:lstStyle/>
            <a:p>
              <a:pPr>
                <a:lnSpc>
                  <a:spcPts val="9246"/>
                </a:lnSpc>
              </a:pPr>
              <a:r>
                <a:rPr lang="en-US" sz="7005">
                  <a:solidFill>
                    <a:srgbClr val="FAFF00"/>
                  </a:solidFill>
                  <a:latin typeface="League Gothic"/>
                </a:rPr>
                <a:t>SPIRITUAL </a:t>
              </a:r>
            </a:p>
          </p:txBody>
        </p:sp>
        <p:sp>
          <p:nvSpPr>
            <p:cNvPr id="11" name="TextBox 11"/>
            <p:cNvSpPr txBox="1"/>
            <p:nvPr/>
          </p:nvSpPr>
          <p:spPr>
            <a:xfrm>
              <a:off x="37319" y="133350"/>
              <a:ext cx="3336958" cy="850275"/>
            </a:xfrm>
            <a:prstGeom prst="rect">
              <a:avLst/>
            </a:prstGeom>
          </p:spPr>
          <p:txBody>
            <a:bodyPr lIns="0" tIns="0" rIns="0" bIns="0" rtlCol="0" anchor="t">
              <a:spAutoFit/>
            </a:bodyPr>
            <a:lstStyle/>
            <a:p>
              <a:pPr>
                <a:lnSpc>
                  <a:spcPts val="4326"/>
                </a:lnSpc>
              </a:pPr>
              <a:r>
                <a:rPr lang="en-US" sz="4860">
                  <a:solidFill>
                    <a:srgbClr val="FFFFFF"/>
                  </a:solidFill>
                  <a:latin typeface="League Gothic"/>
                </a:rPr>
                <a:t>THE MENTOR'S </a:t>
              </a:r>
            </a:p>
          </p:txBody>
        </p:sp>
        <p:sp>
          <p:nvSpPr>
            <p:cNvPr id="12" name="TextBox 12"/>
            <p:cNvSpPr txBox="1"/>
            <p:nvPr/>
          </p:nvSpPr>
          <p:spPr>
            <a:xfrm>
              <a:off x="74637" y="2615785"/>
              <a:ext cx="3365846" cy="156048"/>
            </a:xfrm>
            <a:prstGeom prst="rect">
              <a:avLst/>
            </a:prstGeom>
          </p:spPr>
          <p:txBody>
            <a:bodyPr lIns="0" tIns="0" rIns="0" bIns="0" rtlCol="0" anchor="t">
              <a:spAutoFit/>
            </a:bodyPr>
            <a:lstStyle/>
            <a:p>
              <a:pPr>
                <a:lnSpc>
                  <a:spcPts val="968"/>
                </a:lnSpc>
              </a:pPr>
              <a:r>
                <a:rPr lang="en-US" sz="744" spc="341">
                  <a:solidFill>
                    <a:srgbClr val="FFFFFF"/>
                  </a:solidFill>
                  <a:latin typeface="Montserrat Classic"/>
                </a:rPr>
                <a:t>EQUIPPING SESSION 3</a:t>
              </a:r>
            </a:p>
          </p:txBody>
        </p:sp>
      </p:grpSp>
    </p:spTree>
    <p:extLst>
      <p:ext uri="{BB962C8B-B14F-4D97-AF65-F5344CB8AC3E}">
        <p14:creationId xmlns:p14="http://schemas.microsoft.com/office/powerpoint/2010/main" val="17486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723422" y="912689"/>
            <a:ext cx="2056758" cy="2056758"/>
          </a:xfrm>
          <a:prstGeom prst="rect">
            <a:avLst/>
          </a:prstGeom>
        </p:spPr>
      </p:pic>
      <p:sp>
        <p:nvSpPr>
          <p:cNvPr id="3" name="TextBox 3"/>
          <p:cNvSpPr txBox="1"/>
          <p:nvPr/>
        </p:nvSpPr>
        <p:spPr>
          <a:xfrm>
            <a:off x="1876460" y="4359592"/>
            <a:ext cx="14903720" cy="3231654"/>
          </a:xfrm>
          <a:prstGeom prst="rect">
            <a:avLst/>
          </a:prstGeom>
        </p:spPr>
        <p:txBody>
          <a:bodyPr wrap="square" lIns="0" tIns="0" rIns="0" bIns="0" rtlCol="0" anchor="t">
            <a:spAutoFit/>
          </a:bodyPr>
          <a:lstStyle/>
          <a:p>
            <a:pPr marL="0" lvl="0" indent="0">
              <a:spcBef>
                <a:spcPct val="0"/>
              </a:spcBef>
            </a:pPr>
            <a:r>
              <a:rPr lang="en-US" sz="7000" dirty="0">
                <a:solidFill>
                  <a:srgbClr val="FFFFFF"/>
                </a:solidFill>
                <a:latin typeface="League Gothic"/>
              </a:rPr>
              <a:t>“B</a:t>
            </a:r>
            <a:r>
              <a:rPr lang="en-US" sz="7000" u="none" dirty="0">
                <a:solidFill>
                  <a:srgbClr val="FFFFFF"/>
                </a:solidFill>
                <a:latin typeface="League Gothic"/>
              </a:rPr>
              <a:t>ECAUSE WE LOVED YOU SO MUCH, WE WERE DELIGHTED TO SHARE WITH YOU NOT ONLY THE GOSPEL OF GOD BUT OUR LIVES AS WELL.” (1 THESSALONIANS 2:8)</a:t>
            </a:r>
          </a:p>
        </p:txBody>
      </p:sp>
      <p:grpSp>
        <p:nvGrpSpPr>
          <p:cNvPr id="6" name="Group 6"/>
          <p:cNvGrpSpPr/>
          <p:nvPr/>
        </p:nvGrpSpPr>
        <p:grpSpPr>
          <a:xfrm rot="-5400000">
            <a:off x="519851" y="3563993"/>
            <a:ext cx="437865" cy="1947140"/>
            <a:chOff x="0" y="0"/>
            <a:chExt cx="2771140" cy="12322964"/>
          </a:xfrm>
        </p:grpSpPr>
        <p:sp>
          <p:nvSpPr>
            <p:cNvPr id="7" name="Freeform 7"/>
            <p:cNvSpPr/>
            <p:nvPr/>
          </p:nvSpPr>
          <p:spPr>
            <a:xfrm>
              <a:off x="0" y="0"/>
              <a:ext cx="2771140" cy="12322964"/>
            </a:xfrm>
            <a:custGeom>
              <a:avLst/>
              <a:gdLst/>
              <a:ahLst/>
              <a:cxnLst/>
              <a:rect l="l" t="t" r="r" b="b"/>
              <a:pathLst>
                <a:path w="2771140" h="12322964">
                  <a:moveTo>
                    <a:pt x="0" y="0"/>
                  </a:moveTo>
                  <a:lnTo>
                    <a:pt x="0" y="11419994"/>
                  </a:lnTo>
                  <a:lnTo>
                    <a:pt x="1384300" y="12322964"/>
                  </a:lnTo>
                  <a:lnTo>
                    <a:pt x="2771140" y="11419994"/>
                  </a:lnTo>
                  <a:lnTo>
                    <a:pt x="2771140" y="0"/>
                  </a:lnTo>
                  <a:close/>
                </a:path>
              </a:pathLst>
            </a:custGeom>
            <a:solidFill>
              <a:srgbClr val="FAFF00"/>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9300" y="8537807"/>
            <a:ext cx="1440986" cy="1440986"/>
          </a:xfrm>
          <a:prstGeom prst="rect">
            <a:avLst/>
          </a:prstGeom>
        </p:spPr>
      </p:pic>
      <p:sp>
        <p:nvSpPr>
          <p:cNvPr id="3" name="TextBox 3"/>
          <p:cNvSpPr txBox="1"/>
          <p:nvPr/>
        </p:nvSpPr>
        <p:spPr>
          <a:xfrm>
            <a:off x="1028700" y="1300686"/>
            <a:ext cx="15870217" cy="7694414"/>
          </a:xfrm>
          <a:prstGeom prst="rect">
            <a:avLst/>
          </a:prstGeom>
        </p:spPr>
        <p:txBody>
          <a:bodyPr lIns="0" tIns="0" rIns="0" bIns="0" rtlCol="0" anchor="t">
            <a:spAutoFit/>
          </a:bodyPr>
          <a:lstStyle/>
          <a:p>
            <a:pPr marL="0" lvl="0" indent="0" algn="ctr">
              <a:spcBef>
                <a:spcPct val="0"/>
              </a:spcBef>
            </a:pPr>
            <a:r>
              <a:rPr lang="en-US" sz="10000" dirty="0">
                <a:solidFill>
                  <a:srgbClr val="FFFFFF"/>
                </a:solidFill>
                <a:latin typeface="League Gothic"/>
              </a:rPr>
              <a:t>THE MISSION OF SDMI IS “TO CARRY OUT THE GREAT COMMISSION TO CHILDREN, YOUTH, AND ADULTS, IN PREPARATION FOR A LIFETIME OF BEING AND MAKING CHRISTLIKE DISCIPLES IN THE NATIONS.”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9" name="Group 9"/>
          <p:cNvGrpSpPr/>
          <p:nvPr/>
        </p:nvGrpSpPr>
        <p:grpSpPr>
          <a:xfrm rot="5400000">
            <a:off x="7443523" y="-4651248"/>
            <a:ext cx="4419601" cy="15953846"/>
            <a:chOff x="0" y="0"/>
            <a:chExt cx="2771140" cy="13297462"/>
          </a:xfrm>
        </p:grpSpPr>
        <p:sp>
          <p:nvSpPr>
            <p:cNvPr id="10" name="Freeform 10"/>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231F20"/>
            </a:solidFill>
          </p:spPr>
        </p:sp>
      </p:grpSp>
      <p:sp>
        <p:nvSpPr>
          <p:cNvPr id="5" name="TextBox 5"/>
          <p:cNvSpPr txBox="1"/>
          <p:nvPr/>
        </p:nvSpPr>
        <p:spPr>
          <a:xfrm>
            <a:off x="3352801" y="918828"/>
            <a:ext cx="13906500" cy="4616648"/>
          </a:xfrm>
          <a:prstGeom prst="rect">
            <a:avLst/>
          </a:prstGeom>
        </p:spPr>
        <p:txBody>
          <a:bodyPr wrap="square" lIns="0" tIns="0" rIns="0" bIns="0" rtlCol="0" anchor="t">
            <a:spAutoFit/>
          </a:bodyPr>
          <a:lstStyle/>
          <a:p>
            <a:pPr marL="0" lvl="0" indent="0" algn="r"/>
            <a:r>
              <a:rPr lang="en-US" sz="10000" dirty="0">
                <a:solidFill>
                  <a:srgbClr val="FFFFFF"/>
                </a:solidFill>
                <a:latin typeface="League Gothic"/>
              </a:rPr>
              <a:t>DISCIPLESHIP AND MENTORSHIP</a:t>
            </a:r>
          </a:p>
          <a:p>
            <a:pPr marL="0" lvl="0" indent="0" algn="r"/>
            <a:r>
              <a:rPr lang="en-US" sz="10000" dirty="0">
                <a:solidFill>
                  <a:srgbClr val="FFFFFF"/>
                </a:solidFill>
                <a:latin typeface="League Gothic"/>
              </a:rPr>
              <a:t>INVOLVE BOTH</a:t>
            </a:r>
          </a:p>
          <a:p>
            <a:pPr marL="0" lvl="0" indent="0" algn="r"/>
            <a:r>
              <a:rPr lang="en-US" sz="10000" dirty="0">
                <a:solidFill>
                  <a:srgbClr val="FFFFFF"/>
                </a:solidFill>
                <a:latin typeface="League Gothic"/>
              </a:rPr>
              <a:t>“BEING” AND “M</a:t>
            </a:r>
            <a:r>
              <a:rPr lang="en-US" sz="10000" u="none" dirty="0">
                <a:solidFill>
                  <a:srgbClr val="FFFFFF"/>
                </a:solidFill>
                <a:latin typeface="League Gothic"/>
              </a:rPr>
              <a:t>AKIN</a:t>
            </a:r>
            <a:r>
              <a:rPr lang="en-US" sz="10000" dirty="0">
                <a:solidFill>
                  <a:srgbClr val="FFFFFF"/>
                </a:solidFill>
                <a:latin typeface="League Gothic"/>
              </a:rPr>
              <a:t>G” DISCIPLES.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7201542"/>
            <a:ext cx="2056758" cy="2056758"/>
          </a:xfrm>
          <a:prstGeom prst="rect">
            <a:avLst/>
          </a:prstGeom>
        </p:spPr>
      </p:pic>
      <p:grpSp>
        <p:nvGrpSpPr>
          <p:cNvPr id="3" name="Group 3"/>
          <p:cNvGrpSpPr/>
          <p:nvPr/>
        </p:nvGrpSpPr>
        <p:grpSpPr>
          <a:xfrm rot="5400000">
            <a:off x="10943816" y="-3782375"/>
            <a:ext cx="2533109" cy="12155259"/>
            <a:chOff x="0" y="0"/>
            <a:chExt cx="2771140" cy="13297462"/>
          </a:xfrm>
        </p:grpSpPr>
        <p:sp>
          <p:nvSpPr>
            <p:cNvPr id="4" name="Freeform 4"/>
            <p:cNvSpPr/>
            <p:nvPr/>
          </p:nvSpPr>
          <p:spPr>
            <a:xfrm>
              <a:off x="0" y="0"/>
              <a:ext cx="2771140" cy="13297463"/>
            </a:xfrm>
            <a:custGeom>
              <a:avLst/>
              <a:gdLst/>
              <a:ahLst/>
              <a:cxnLst/>
              <a:rect l="l" t="t" r="r" b="b"/>
              <a:pathLst>
                <a:path w="2771140" h="13297463">
                  <a:moveTo>
                    <a:pt x="0" y="0"/>
                  </a:moveTo>
                  <a:lnTo>
                    <a:pt x="0" y="12394492"/>
                  </a:lnTo>
                  <a:lnTo>
                    <a:pt x="1384300" y="13297463"/>
                  </a:lnTo>
                  <a:lnTo>
                    <a:pt x="2771140" y="12394492"/>
                  </a:lnTo>
                  <a:lnTo>
                    <a:pt x="2771140" y="0"/>
                  </a:lnTo>
                  <a:close/>
                </a:path>
              </a:pathLst>
            </a:custGeom>
            <a:solidFill>
              <a:srgbClr val="545454"/>
            </a:solidFill>
          </p:spPr>
        </p:sp>
      </p:grpSp>
      <p:sp>
        <p:nvSpPr>
          <p:cNvPr id="5" name="TextBox 5"/>
          <p:cNvSpPr txBox="1"/>
          <p:nvPr/>
        </p:nvSpPr>
        <p:spPr>
          <a:xfrm>
            <a:off x="6696160" y="1721479"/>
            <a:ext cx="11059897" cy="1327023"/>
          </a:xfrm>
          <a:prstGeom prst="rect">
            <a:avLst/>
          </a:prstGeom>
        </p:spPr>
        <p:txBody>
          <a:bodyPr lIns="0" tIns="0" rIns="0" bIns="0" rtlCol="0" anchor="t">
            <a:spAutoFit/>
          </a:bodyPr>
          <a:lstStyle/>
          <a:p>
            <a:pPr marL="0" lvl="0" indent="0" algn="r">
              <a:lnSpc>
                <a:spcPts val="5136"/>
              </a:lnSpc>
            </a:pPr>
            <a:r>
              <a:rPr lang="en-US" sz="4800">
                <a:solidFill>
                  <a:srgbClr val="FFFFFF"/>
                </a:solidFill>
                <a:latin typeface="League Gothic"/>
              </a:rPr>
              <a:t>“WE  ARE ALWAYS MAKING DISCIPLES OF OURSELVES. THE QUESTION IS, </a:t>
            </a:r>
            <a:r>
              <a:rPr lang="en-US" sz="4800" u="sng">
                <a:solidFill>
                  <a:srgbClr val="FFFFFF"/>
                </a:solidFill>
                <a:latin typeface="League Gothic"/>
              </a:rPr>
              <a:t>WHAT KIND</a:t>
            </a:r>
            <a:r>
              <a:rPr lang="en-US" sz="4800">
                <a:solidFill>
                  <a:srgbClr val="FFFFFF"/>
                </a:solidFill>
                <a:latin typeface="League Gothic"/>
              </a:rPr>
              <a:t> OF DISCIPLES ARE WE MAKING?”</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04954" y="4121137"/>
            <a:ext cx="3278091" cy="464428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1842</Words>
  <Application>Microsoft Macintosh PowerPoint</Application>
  <PresentationFormat>Personalizado</PresentationFormat>
  <Paragraphs>161</Paragraphs>
  <Slides>50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50</vt:i4>
      </vt:variant>
    </vt:vector>
  </HeadingPairs>
  <TitlesOfParts>
    <vt:vector size="58" baseType="lpstr">
      <vt:lpstr>League Gothic Italics</vt:lpstr>
      <vt:lpstr>Arial</vt:lpstr>
      <vt:lpstr>Tabac Big Sans 1</vt:lpstr>
      <vt:lpstr>Tabac Big Sans 2</vt:lpstr>
      <vt:lpstr>League Gothic</vt:lpstr>
      <vt:lpstr>Calibri</vt:lpstr>
      <vt:lpstr>Montserrat Classic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Tercera Actualización MI</dc:title>
  <cp:lastModifiedBy>Jerson Chupina</cp:lastModifiedBy>
  <cp:revision>8</cp:revision>
  <dcterms:created xsi:type="dcterms:W3CDTF">2006-08-16T00:00:00Z</dcterms:created>
  <dcterms:modified xsi:type="dcterms:W3CDTF">2021-03-12T18:20:40Z</dcterms:modified>
  <dc:identifier>DAEWUXVMPw8</dc:identifier>
</cp:coreProperties>
</file>