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8"/>
  </p:notesMasterIdLst>
  <p:sldIdLst>
    <p:sldId id="256" r:id="rId2"/>
    <p:sldId id="257" r:id="rId3"/>
    <p:sldId id="258" r:id="rId4"/>
    <p:sldId id="260" r:id="rId5"/>
    <p:sldId id="274" r:id="rId6"/>
    <p:sldId id="262" r:id="rId7"/>
    <p:sldId id="263" r:id="rId8"/>
    <p:sldId id="266" r:id="rId9"/>
    <p:sldId id="267" r:id="rId10"/>
    <p:sldId id="268" r:id="rId11"/>
    <p:sldId id="269" r:id="rId12"/>
    <p:sldId id="270" r:id="rId13"/>
    <p:sldId id="271" r:id="rId14"/>
    <p:sldId id="272" r:id="rId15"/>
    <p:sldId id="273" r:id="rId16"/>
    <p:sldId id="275" r:id="rId17"/>
  </p:sldIdLst>
  <p:sldSz cx="18288000" cy="10287000"/>
  <p:notesSz cx="6858000" cy="9144000"/>
  <p:embeddedFontLst>
    <p:embeddedFont>
      <p:font typeface="Calibri" panose="020F0502020204030204" pitchFamily="34" charset="0"/>
      <p:regular r:id="rId19"/>
      <p:bold r:id="rId20"/>
      <p:italic r:id="rId21"/>
      <p:boldItalic r:id="rId22"/>
    </p:embeddedFont>
    <p:embeddedFont>
      <p:font typeface="Montserrat Classic" pitchFamily="2" charset="77"/>
      <p:regular r:id="rId23"/>
    </p:embeddedFont>
    <p:embeddedFont>
      <p:font typeface="Montserrat Classic Bold" pitchFamily="2" charset="77"/>
      <p:regular r:id="rId23"/>
      <p:bold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70" autoAdjust="0"/>
    <p:restoredTop sz="94643" autoAdjust="0"/>
  </p:normalViewPr>
  <p:slideViewPr>
    <p:cSldViewPr>
      <p:cViewPr varScale="1">
        <p:scale>
          <a:sx n="73" d="100"/>
          <a:sy n="73" d="100"/>
        </p:scale>
        <p:origin x="352" y="2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NUL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rson Chupina" userId="d389cfca50cd21c9" providerId="LiveId" clId="{7A4E8EB9-0D42-E448-BE90-703A21A8898E}"/>
    <pc:docChg chg="undo custSel modSld">
      <pc:chgData name="Jerson Chupina" userId="d389cfca50cd21c9" providerId="LiveId" clId="{7A4E8EB9-0D42-E448-BE90-703A21A8898E}" dt="2021-07-01T17:54:45.052" v="11" actId="1076"/>
      <pc:docMkLst>
        <pc:docMk/>
      </pc:docMkLst>
      <pc:sldChg chg="modSp mod">
        <pc:chgData name="Jerson Chupina" userId="d389cfca50cd21c9" providerId="LiveId" clId="{7A4E8EB9-0D42-E448-BE90-703A21A8898E}" dt="2021-07-01T17:54:45.052" v="11" actId="1076"/>
        <pc:sldMkLst>
          <pc:docMk/>
          <pc:sldMk cId="2197196202" sldId="274"/>
        </pc:sldMkLst>
        <pc:spChg chg="mod">
          <ac:chgData name="Jerson Chupina" userId="d389cfca50cd21c9" providerId="LiveId" clId="{7A4E8EB9-0D42-E448-BE90-703A21A8898E}" dt="2021-07-01T17:54:45.052" v="11" actId="1076"/>
          <ac:spMkLst>
            <pc:docMk/>
            <pc:sldMk cId="2197196202" sldId="274"/>
            <ac:spMk id="6" creationId="{00000000-0000-0000-0000-000000000000}"/>
          </ac:spMkLst>
        </pc:spChg>
        <pc:spChg chg="mod">
          <ac:chgData name="Jerson Chupina" userId="d389cfca50cd21c9" providerId="LiveId" clId="{7A4E8EB9-0D42-E448-BE90-703A21A8898E}" dt="2021-07-01T17:54:45.052" v="11" actId="1076"/>
          <ac:spMkLst>
            <pc:docMk/>
            <pc:sldMk cId="2197196202" sldId="274"/>
            <ac:spMk id="7" creationId="{00000000-0000-0000-0000-000000000000}"/>
          </ac:spMkLst>
        </pc:spChg>
        <pc:spChg chg="mod">
          <ac:chgData name="Jerson Chupina" userId="d389cfca50cd21c9" providerId="LiveId" clId="{7A4E8EB9-0D42-E448-BE90-703A21A8898E}" dt="2021-07-01T17:54:45.052" v="11" actId="1076"/>
          <ac:spMkLst>
            <pc:docMk/>
            <pc:sldMk cId="2197196202" sldId="274"/>
            <ac:spMk id="8" creationId="{00000000-0000-0000-0000-000000000000}"/>
          </ac:spMkLst>
        </pc:spChg>
      </pc:sldChg>
      <pc:sldChg chg="delSp modSp mod">
        <pc:chgData name="Jerson Chupina" userId="d389cfca50cd21c9" providerId="LiveId" clId="{7A4E8EB9-0D42-E448-BE90-703A21A8898E}" dt="2021-07-01T17:54:37.169" v="10" actId="478"/>
        <pc:sldMkLst>
          <pc:docMk/>
          <pc:sldMk cId="2328807293" sldId="275"/>
        </pc:sldMkLst>
        <pc:spChg chg="mod">
          <ac:chgData name="Jerson Chupina" userId="d389cfca50cd21c9" providerId="LiveId" clId="{7A4E8EB9-0D42-E448-BE90-703A21A8898E}" dt="2021-07-01T17:54:34.309" v="9" actId="1076"/>
          <ac:spMkLst>
            <pc:docMk/>
            <pc:sldMk cId="2328807293" sldId="275"/>
            <ac:spMk id="5" creationId="{00000000-0000-0000-0000-000000000000}"/>
          </ac:spMkLst>
        </pc:spChg>
        <pc:spChg chg="mod">
          <ac:chgData name="Jerson Chupina" userId="d389cfca50cd21c9" providerId="LiveId" clId="{7A4E8EB9-0D42-E448-BE90-703A21A8898E}" dt="2021-07-01T17:54:34.309" v="9" actId="1076"/>
          <ac:spMkLst>
            <pc:docMk/>
            <pc:sldMk cId="2328807293" sldId="275"/>
            <ac:spMk id="6" creationId="{00000000-0000-0000-0000-000000000000}"/>
          </ac:spMkLst>
        </pc:spChg>
        <pc:spChg chg="mod">
          <ac:chgData name="Jerson Chupina" userId="d389cfca50cd21c9" providerId="LiveId" clId="{7A4E8EB9-0D42-E448-BE90-703A21A8898E}" dt="2021-07-01T17:54:34.309" v="9" actId="1076"/>
          <ac:spMkLst>
            <pc:docMk/>
            <pc:sldMk cId="2328807293" sldId="275"/>
            <ac:spMk id="7" creationId="{00000000-0000-0000-0000-000000000000}"/>
          </ac:spMkLst>
        </pc:spChg>
        <pc:picChg chg="del">
          <ac:chgData name="Jerson Chupina" userId="d389cfca50cd21c9" providerId="LiveId" clId="{7A4E8EB9-0D42-E448-BE90-703A21A8898E}" dt="2021-07-01T17:54:37.169" v="10" actId="478"/>
          <ac:picMkLst>
            <pc:docMk/>
            <pc:sldMk cId="2328807293" sldId="275"/>
            <ac:picMk id="9"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GT"/>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14BD79-78D8-F548-BD88-3D0325F653F3}" type="datetimeFigureOut">
              <a:rPr lang="es-GT" smtClean="0"/>
              <a:t>8/07/21</a:t>
            </a:fld>
            <a:endParaRPr lang="es-GT"/>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GT"/>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GT"/>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5907E4-AB82-314F-8983-89535B16E28F}" type="slidenum">
              <a:rPr lang="es-GT" smtClean="0"/>
              <a:t>‹Nº›</a:t>
            </a:fld>
            <a:endParaRPr lang="es-GT"/>
          </a:p>
        </p:txBody>
      </p:sp>
    </p:spTree>
    <p:extLst>
      <p:ext uri="{BB962C8B-B14F-4D97-AF65-F5344CB8AC3E}">
        <p14:creationId xmlns:p14="http://schemas.microsoft.com/office/powerpoint/2010/main" val="37489774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fld id="{365907E4-AB82-314F-8983-89535B16E28F}" type="slidenum">
              <a:rPr lang="es-GT" smtClean="0"/>
              <a:t>3</a:t>
            </a:fld>
            <a:endParaRPr lang="es-GT"/>
          </a:p>
        </p:txBody>
      </p:sp>
    </p:spTree>
    <p:extLst>
      <p:ext uri="{BB962C8B-B14F-4D97-AF65-F5344CB8AC3E}">
        <p14:creationId xmlns:p14="http://schemas.microsoft.com/office/powerpoint/2010/main" val="31389752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7/8/21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7/8/21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7/8/21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7/8/21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7/8/21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7/8/21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7/8/21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2.sv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5.svg"/></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7BCC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60000"/>
          </a:blip>
          <a:srcRect/>
          <a:stretch>
            <a:fillRect/>
          </a:stretch>
        </p:blipFill>
        <p:spPr>
          <a:xfrm>
            <a:off x="9144000" y="-1006402"/>
            <a:ext cx="13636255" cy="9093678"/>
          </a:xfrm>
          <a:prstGeom prst="rect">
            <a:avLst/>
          </a:prstGeom>
        </p:spPr>
      </p:pic>
      <p:sp>
        <p:nvSpPr>
          <p:cNvPr id="3" name="AutoShape 3"/>
          <p:cNvSpPr/>
          <p:nvPr/>
        </p:nvSpPr>
        <p:spPr>
          <a:xfrm rot="-2700000">
            <a:off x="-648614" y="-3153328"/>
            <a:ext cx="14528981" cy="21318055"/>
          </a:xfrm>
          <a:prstGeom prst="rect">
            <a:avLst/>
          </a:prstGeom>
          <a:solidFill>
            <a:srgbClr val="020F27"/>
          </a:solidFill>
        </p:spPr>
      </p:sp>
      <p:sp>
        <p:nvSpPr>
          <p:cNvPr id="4" name="AutoShape 4"/>
          <p:cNvSpPr/>
          <p:nvPr/>
        </p:nvSpPr>
        <p:spPr>
          <a:xfrm rot="-2700000">
            <a:off x="10406143" y="-1462339"/>
            <a:ext cx="57378" cy="6072282"/>
          </a:xfrm>
          <a:prstGeom prst="rect">
            <a:avLst/>
          </a:prstGeom>
          <a:solidFill>
            <a:srgbClr val="FAFF00"/>
          </a:solidFill>
        </p:spPr>
      </p:sp>
      <p:sp>
        <p:nvSpPr>
          <p:cNvPr id="5" name="AutoShape 5"/>
          <p:cNvSpPr/>
          <p:nvPr/>
        </p:nvSpPr>
        <p:spPr>
          <a:xfrm rot="-2700000">
            <a:off x="14294067" y="7990262"/>
            <a:ext cx="5930465" cy="6072282"/>
          </a:xfrm>
          <a:prstGeom prst="rect">
            <a:avLst/>
          </a:prstGeom>
          <a:solidFill>
            <a:srgbClr val="97BCC7"/>
          </a:solidFill>
        </p:spPr>
      </p:sp>
      <p:pic>
        <p:nvPicPr>
          <p:cNvPr id="6" name="Picture 6"/>
          <p:cNvPicPr>
            <a:picLocks noChangeAspect="1"/>
          </p:cNvPicPr>
          <p:nvPr/>
        </p:nvPicPr>
        <p:blipFill>
          <a:blip r:embed="rId3"/>
          <a:srcRect/>
          <a:stretch>
            <a:fillRect/>
          </a:stretch>
        </p:blipFill>
        <p:spPr>
          <a:xfrm>
            <a:off x="14586682" y="7298476"/>
            <a:ext cx="3919648" cy="3919648"/>
          </a:xfrm>
          <a:prstGeom prst="rect">
            <a:avLst/>
          </a:prstGeom>
        </p:spPr>
      </p:pic>
      <p:sp>
        <p:nvSpPr>
          <p:cNvPr id="8" name="TextBox 8"/>
          <p:cNvSpPr txBox="1"/>
          <p:nvPr/>
        </p:nvSpPr>
        <p:spPr>
          <a:xfrm>
            <a:off x="2933736" y="8352371"/>
            <a:ext cx="8572900" cy="1117600"/>
          </a:xfrm>
          <a:prstGeom prst="rect">
            <a:avLst/>
          </a:prstGeom>
        </p:spPr>
        <p:txBody>
          <a:bodyPr lIns="0" tIns="0" rIns="0" bIns="0" rtlCol="0" anchor="t">
            <a:spAutoFit/>
          </a:bodyPr>
          <a:lstStyle/>
          <a:p>
            <a:pPr algn="ctr">
              <a:lnSpc>
                <a:spcPts val="4399"/>
              </a:lnSpc>
            </a:pPr>
            <a:r>
              <a:rPr lang="en-US" sz="4000" spc="40">
                <a:solidFill>
                  <a:srgbClr val="F8FBFD"/>
                </a:solidFill>
                <a:latin typeface="Montserrat Classic"/>
              </a:rPr>
              <a:t>Dr. Filimão Chambo</a:t>
            </a:r>
          </a:p>
          <a:p>
            <a:pPr algn="ctr">
              <a:lnSpc>
                <a:spcPts val="4400"/>
              </a:lnSpc>
            </a:pPr>
            <a:r>
              <a:rPr lang="en-US" sz="3999" spc="39">
                <a:solidFill>
                  <a:srgbClr val="F8FBFD"/>
                </a:solidFill>
                <a:latin typeface="Montserrat Classic"/>
              </a:rPr>
              <a:t>General Superintendent</a:t>
            </a:r>
          </a:p>
        </p:txBody>
      </p:sp>
      <p:sp>
        <p:nvSpPr>
          <p:cNvPr id="10" name="TextBox 10"/>
          <p:cNvSpPr txBox="1"/>
          <p:nvPr/>
        </p:nvSpPr>
        <p:spPr>
          <a:xfrm>
            <a:off x="457200" y="2230402"/>
            <a:ext cx="11573294" cy="4247317"/>
          </a:xfrm>
          <a:prstGeom prst="rect">
            <a:avLst/>
          </a:prstGeom>
        </p:spPr>
        <p:txBody>
          <a:bodyPr lIns="0" tIns="0" rIns="0" bIns="0" rtlCol="0" anchor="t">
            <a:spAutoFit/>
          </a:bodyPr>
          <a:lstStyle/>
          <a:p>
            <a:pPr algn="ctr"/>
            <a:r>
              <a:rPr lang="en-US" sz="13800" dirty="0">
                <a:solidFill>
                  <a:srgbClr val="97BCC7"/>
                </a:solidFill>
                <a:latin typeface="Montserrat Classic Bold"/>
              </a:rPr>
              <a:t>LEADING OURSELVES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20F27"/>
        </a:solidFill>
        <a:effectLst/>
      </p:bgPr>
    </p:bg>
    <p:spTree>
      <p:nvGrpSpPr>
        <p:cNvPr id="1" name=""/>
        <p:cNvGrpSpPr/>
        <p:nvPr/>
      </p:nvGrpSpPr>
      <p:grpSpPr>
        <a:xfrm>
          <a:off x="0" y="0"/>
          <a:ext cx="0" cy="0"/>
          <a:chOff x="0" y="0"/>
          <a:chExt cx="0" cy="0"/>
        </a:xfrm>
      </p:grpSpPr>
      <p:sp>
        <p:nvSpPr>
          <p:cNvPr id="2" name="AutoShape 2"/>
          <p:cNvSpPr/>
          <p:nvPr/>
        </p:nvSpPr>
        <p:spPr>
          <a:xfrm rot="-2700000">
            <a:off x="16465213" y="-9040983"/>
            <a:ext cx="2407019" cy="17276940"/>
          </a:xfrm>
          <a:prstGeom prst="rect">
            <a:avLst/>
          </a:prstGeom>
          <a:solidFill>
            <a:srgbClr val="FAFF00"/>
          </a:solidFill>
        </p:spPr>
      </p:sp>
      <p:sp>
        <p:nvSpPr>
          <p:cNvPr id="3" name="AutoShape 3"/>
          <p:cNvSpPr/>
          <p:nvPr/>
        </p:nvSpPr>
        <p:spPr>
          <a:xfrm rot="-2700000">
            <a:off x="14703490" y="9789461"/>
            <a:ext cx="5930465" cy="6072282"/>
          </a:xfrm>
          <a:prstGeom prst="rect">
            <a:avLst/>
          </a:prstGeom>
          <a:solidFill>
            <a:srgbClr val="97BCC7"/>
          </a:solidFill>
        </p:spPr>
      </p:sp>
      <p:sp>
        <p:nvSpPr>
          <p:cNvPr id="4" name="AutoShape 4"/>
          <p:cNvSpPr/>
          <p:nvPr/>
        </p:nvSpPr>
        <p:spPr>
          <a:xfrm rot="-2700000">
            <a:off x="17072753" y="-1817247"/>
            <a:ext cx="57378" cy="6072282"/>
          </a:xfrm>
          <a:prstGeom prst="rect">
            <a:avLst/>
          </a:prstGeom>
          <a:solidFill>
            <a:srgbClr val="FAFF00"/>
          </a:solidFill>
        </p:spPr>
      </p:sp>
      <p:sp>
        <p:nvSpPr>
          <p:cNvPr id="5" name="TextBox 5"/>
          <p:cNvSpPr txBox="1"/>
          <p:nvPr/>
        </p:nvSpPr>
        <p:spPr>
          <a:xfrm>
            <a:off x="2381250" y="1911846"/>
            <a:ext cx="13525500" cy="6463308"/>
          </a:xfrm>
          <a:prstGeom prst="rect">
            <a:avLst/>
          </a:prstGeom>
        </p:spPr>
        <p:txBody>
          <a:bodyPr wrap="square" lIns="0" tIns="0" rIns="0" bIns="0" rtlCol="0" anchor="t">
            <a:spAutoFit/>
          </a:bodyPr>
          <a:lstStyle/>
          <a:p>
            <a:pPr algn="ctr"/>
            <a:r>
              <a:rPr lang="en-US" sz="6000" spc="-50" dirty="0">
                <a:solidFill>
                  <a:srgbClr val="97BCC7"/>
                </a:solidFill>
                <a:latin typeface="Montserrat Classic Bold"/>
              </a:rPr>
              <a:t>Spiritual Leadership</a:t>
            </a:r>
          </a:p>
          <a:p>
            <a:pPr algn="ctr"/>
            <a:r>
              <a:rPr lang="en-US" sz="6000" spc="-50" dirty="0">
                <a:solidFill>
                  <a:srgbClr val="97BCC7"/>
                </a:solidFill>
                <a:latin typeface="Montserrat Classic Bold"/>
              </a:rPr>
              <a:t>and Self-Care of a Leader</a:t>
            </a:r>
          </a:p>
          <a:p>
            <a:pPr algn="ctr"/>
            <a:endParaRPr lang="en-US" sz="6000" spc="-50" dirty="0">
              <a:solidFill>
                <a:srgbClr val="97BCC7"/>
              </a:solidFill>
              <a:latin typeface="Montserrat Classic Bold"/>
            </a:endParaRPr>
          </a:p>
          <a:p>
            <a:pPr algn="ctr"/>
            <a:r>
              <a:rPr lang="en-US" sz="4800" spc="-36" dirty="0">
                <a:solidFill>
                  <a:srgbClr val="97BCC7"/>
                </a:solidFill>
                <a:latin typeface="Montserrat Classic"/>
              </a:rPr>
              <a:t>Self-Care is “an act of worship, honoring God by caring for his gifts of body, mind, and emotions.”  </a:t>
            </a:r>
          </a:p>
          <a:p>
            <a:pPr algn="ctr"/>
            <a:endParaRPr lang="en-US" sz="4800" spc="-36" dirty="0">
              <a:solidFill>
                <a:srgbClr val="97BCC7"/>
              </a:solidFill>
              <a:latin typeface="Montserrat Classic"/>
            </a:endParaRPr>
          </a:p>
          <a:p>
            <a:pPr algn="r"/>
            <a:r>
              <a:rPr lang="en-US" sz="4800" spc="-36" dirty="0">
                <a:solidFill>
                  <a:srgbClr val="97BCC7"/>
                </a:solidFill>
                <a:latin typeface="Montserrat Classic"/>
              </a:rPr>
              <a:t> Joe Gorman</a:t>
            </a:r>
          </a:p>
        </p:txBody>
      </p:sp>
      <p:pic>
        <p:nvPicPr>
          <p:cNvPr id="8" name="Picture 8"/>
          <p:cNvPicPr>
            <a:picLocks noChangeAspect="1"/>
          </p:cNvPicPr>
          <p:nvPr/>
        </p:nvPicPr>
        <p:blipFill>
          <a:blip r:embed="rId2"/>
          <a:srcRect/>
          <a:stretch>
            <a:fillRect/>
          </a:stretch>
        </p:blipFill>
        <p:spPr>
          <a:xfrm>
            <a:off x="16378655" y="8743099"/>
            <a:ext cx="2060188" cy="2060188"/>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20F27"/>
        </a:solidFill>
        <a:effectLst/>
      </p:bgPr>
    </p:bg>
    <p:spTree>
      <p:nvGrpSpPr>
        <p:cNvPr id="1" name=""/>
        <p:cNvGrpSpPr/>
        <p:nvPr/>
      </p:nvGrpSpPr>
      <p:grpSpPr>
        <a:xfrm>
          <a:off x="0" y="0"/>
          <a:ext cx="0" cy="0"/>
          <a:chOff x="0" y="0"/>
          <a:chExt cx="0" cy="0"/>
        </a:xfrm>
      </p:grpSpPr>
      <p:sp>
        <p:nvSpPr>
          <p:cNvPr id="2" name="AutoShape 2"/>
          <p:cNvSpPr/>
          <p:nvPr/>
        </p:nvSpPr>
        <p:spPr>
          <a:xfrm rot="-2700000">
            <a:off x="16465213" y="-9040983"/>
            <a:ext cx="2407019" cy="17276940"/>
          </a:xfrm>
          <a:prstGeom prst="rect">
            <a:avLst/>
          </a:prstGeom>
          <a:solidFill>
            <a:srgbClr val="FAFF00"/>
          </a:solidFill>
        </p:spPr>
      </p:sp>
      <p:sp>
        <p:nvSpPr>
          <p:cNvPr id="3" name="AutoShape 3"/>
          <p:cNvSpPr/>
          <p:nvPr/>
        </p:nvSpPr>
        <p:spPr>
          <a:xfrm rot="-2700000">
            <a:off x="14703490" y="9789461"/>
            <a:ext cx="5930465" cy="6072282"/>
          </a:xfrm>
          <a:prstGeom prst="rect">
            <a:avLst/>
          </a:prstGeom>
          <a:solidFill>
            <a:srgbClr val="97BCC7"/>
          </a:solidFill>
        </p:spPr>
      </p:sp>
      <p:sp>
        <p:nvSpPr>
          <p:cNvPr id="4" name="AutoShape 4"/>
          <p:cNvSpPr/>
          <p:nvPr/>
        </p:nvSpPr>
        <p:spPr>
          <a:xfrm rot="-2700000">
            <a:off x="17072753" y="-1817247"/>
            <a:ext cx="57378" cy="6072282"/>
          </a:xfrm>
          <a:prstGeom prst="rect">
            <a:avLst/>
          </a:prstGeom>
          <a:solidFill>
            <a:srgbClr val="FAFF00"/>
          </a:solidFill>
        </p:spPr>
      </p:sp>
      <p:sp>
        <p:nvSpPr>
          <p:cNvPr id="5" name="TextBox 5"/>
          <p:cNvSpPr txBox="1"/>
          <p:nvPr/>
        </p:nvSpPr>
        <p:spPr>
          <a:xfrm>
            <a:off x="1028700" y="2027262"/>
            <a:ext cx="16230600" cy="6232475"/>
          </a:xfrm>
          <a:prstGeom prst="rect">
            <a:avLst/>
          </a:prstGeom>
        </p:spPr>
        <p:txBody>
          <a:bodyPr lIns="0" tIns="0" rIns="0" bIns="0" rtlCol="0" anchor="t">
            <a:spAutoFit/>
          </a:bodyPr>
          <a:lstStyle/>
          <a:p>
            <a:pPr algn="ctr">
              <a:lnSpc>
                <a:spcPts val="5040"/>
              </a:lnSpc>
            </a:pPr>
            <a:r>
              <a:rPr lang="en-US" sz="5400" spc="-34" dirty="0">
                <a:solidFill>
                  <a:srgbClr val="97BCC7"/>
                </a:solidFill>
                <a:latin typeface="Montserrat Classic Bold"/>
              </a:rPr>
              <a:t>Spiritual Leadership and </a:t>
            </a:r>
          </a:p>
          <a:p>
            <a:pPr algn="ctr">
              <a:lnSpc>
                <a:spcPts val="5040"/>
              </a:lnSpc>
            </a:pPr>
            <a:r>
              <a:rPr lang="en-US" sz="5400" spc="-34" dirty="0">
                <a:solidFill>
                  <a:srgbClr val="97BCC7"/>
                </a:solidFill>
                <a:latin typeface="Montserrat Classic Bold"/>
              </a:rPr>
              <a:t>Self-Care of a Leader</a:t>
            </a:r>
          </a:p>
          <a:p>
            <a:pPr algn="ctr">
              <a:lnSpc>
                <a:spcPts val="5040"/>
              </a:lnSpc>
            </a:pPr>
            <a:endParaRPr lang="en-US" sz="5400" spc="-34" dirty="0">
              <a:solidFill>
                <a:srgbClr val="97BCC7"/>
              </a:solidFill>
              <a:latin typeface="Montserrat Classic Bold"/>
            </a:endParaRPr>
          </a:p>
          <a:p>
            <a:pPr algn="ctr"/>
            <a:r>
              <a:rPr lang="en-US" sz="4000" spc="-36" dirty="0">
                <a:solidFill>
                  <a:srgbClr val="97BCC7"/>
                </a:solidFill>
                <a:latin typeface="Montserrat Classic"/>
              </a:rPr>
              <a:t>“Self-care is never a selfish act – it is simply good stewardship of the only gift I have, the gift I was put on earth to offer others. Anytime we can listen to true self and give it the care it requires, we do so not only for ourselves but for the many others whose lives we touch.”             </a:t>
            </a:r>
          </a:p>
          <a:p>
            <a:endParaRPr lang="en-US" sz="4000" spc="-36" dirty="0">
              <a:solidFill>
                <a:srgbClr val="97BCC7"/>
              </a:solidFill>
              <a:latin typeface="Montserrat Classic"/>
            </a:endParaRPr>
          </a:p>
          <a:p>
            <a:pPr algn="r"/>
            <a:r>
              <a:rPr lang="en-US" sz="4000" spc="-36" dirty="0">
                <a:solidFill>
                  <a:srgbClr val="97BCC7"/>
                </a:solidFill>
                <a:latin typeface="Montserrat Classic"/>
              </a:rPr>
              <a:t>   Parker Palmer</a:t>
            </a:r>
          </a:p>
        </p:txBody>
      </p:sp>
      <p:pic>
        <p:nvPicPr>
          <p:cNvPr id="8" name="Picture 8"/>
          <p:cNvPicPr>
            <a:picLocks noChangeAspect="1"/>
          </p:cNvPicPr>
          <p:nvPr/>
        </p:nvPicPr>
        <p:blipFill>
          <a:blip r:embed="rId2"/>
          <a:srcRect/>
          <a:stretch>
            <a:fillRect/>
          </a:stretch>
        </p:blipFill>
        <p:spPr>
          <a:xfrm>
            <a:off x="16378655" y="8743099"/>
            <a:ext cx="2060188" cy="2060188"/>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20F27"/>
        </a:solidFill>
        <a:effectLst/>
      </p:bgPr>
    </p:bg>
    <p:spTree>
      <p:nvGrpSpPr>
        <p:cNvPr id="1" name=""/>
        <p:cNvGrpSpPr/>
        <p:nvPr/>
      </p:nvGrpSpPr>
      <p:grpSpPr>
        <a:xfrm>
          <a:off x="0" y="0"/>
          <a:ext cx="0" cy="0"/>
          <a:chOff x="0" y="0"/>
          <a:chExt cx="0" cy="0"/>
        </a:xfrm>
      </p:grpSpPr>
      <p:sp>
        <p:nvSpPr>
          <p:cNvPr id="2" name="AutoShape 2"/>
          <p:cNvSpPr/>
          <p:nvPr/>
        </p:nvSpPr>
        <p:spPr>
          <a:xfrm rot="-2700000">
            <a:off x="14166779" y="-5141853"/>
            <a:ext cx="6665510" cy="6664206"/>
          </a:xfrm>
          <a:prstGeom prst="rect">
            <a:avLst/>
          </a:prstGeom>
          <a:solidFill>
            <a:srgbClr val="97BCC7"/>
          </a:solidFill>
        </p:spPr>
      </p:sp>
      <p:sp>
        <p:nvSpPr>
          <p:cNvPr id="3" name="AutoShape 3"/>
          <p:cNvSpPr/>
          <p:nvPr/>
        </p:nvSpPr>
        <p:spPr>
          <a:xfrm rot="-2700000">
            <a:off x="18797339" y="1232247"/>
            <a:ext cx="57378" cy="6072282"/>
          </a:xfrm>
          <a:prstGeom prst="rect">
            <a:avLst/>
          </a:prstGeom>
          <a:solidFill>
            <a:srgbClr val="FAFF00"/>
          </a:solidFill>
        </p:spPr>
      </p:sp>
      <p:sp>
        <p:nvSpPr>
          <p:cNvPr id="4" name="AutoShape 4"/>
          <p:cNvSpPr/>
          <p:nvPr/>
        </p:nvSpPr>
        <p:spPr>
          <a:xfrm rot="-2700000">
            <a:off x="18518683" y="8749507"/>
            <a:ext cx="43907" cy="3580261"/>
          </a:xfrm>
          <a:prstGeom prst="rect">
            <a:avLst/>
          </a:prstGeom>
          <a:solidFill>
            <a:srgbClr val="FAFF00"/>
          </a:solidFill>
        </p:spPr>
      </p:sp>
      <p:sp>
        <p:nvSpPr>
          <p:cNvPr id="5" name="TextBox 5"/>
          <p:cNvSpPr txBox="1"/>
          <p:nvPr/>
        </p:nvSpPr>
        <p:spPr>
          <a:xfrm>
            <a:off x="762000" y="1028700"/>
            <a:ext cx="16764000" cy="4983416"/>
          </a:xfrm>
          <a:prstGeom prst="rect">
            <a:avLst/>
          </a:prstGeom>
        </p:spPr>
        <p:txBody>
          <a:bodyPr wrap="square" lIns="0" tIns="0" rIns="0" bIns="0" rtlCol="0" anchor="t">
            <a:spAutoFit/>
          </a:bodyPr>
          <a:lstStyle/>
          <a:p>
            <a:pPr algn="ctr"/>
            <a:r>
              <a:rPr lang="en-US" sz="5400" spc="-34" dirty="0">
                <a:solidFill>
                  <a:srgbClr val="97BCC7"/>
                </a:solidFill>
                <a:latin typeface="Montserrat Classic Bold"/>
              </a:rPr>
              <a:t>Spiritual Leadership and </a:t>
            </a:r>
          </a:p>
          <a:p>
            <a:pPr algn="ctr"/>
            <a:r>
              <a:rPr lang="en-US" sz="5400" spc="-34" dirty="0">
                <a:solidFill>
                  <a:srgbClr val="97BCC7"/>
                </a:solidFill>
                <a:latin typeface="Montserrat Classic Bold"/>
              </a:rPr>
              <a:t>Self-Care of a Leader</a:t>
            </a:r>
          </a:p>
          <a:p>
            <a:pPr algn="ctr">
              <a:lnSpc>
                <a:spcPts val="4079"/>
              </a:lnSpc>
            </a:pPr>
            <a:endParaRPr lang="en-US" sz="4400" spc="-48" dirty="0">
              <a:solidFill>
                <a:srgbClr val="FAFF00"/>
              </a:solidFill>
              <a:latin typeface="Montserrat Classic Bold"/>
            </a:endParaRPr>
          </a:p>
          <a:p>
            <a:pPr>
              <a:lnSpc>
                <a:spcPts val="4799"/>
              </a:lnSpc>
            </a:pPr>
            <a:r>
              <a:rPr lang="en-US" sz="4000" spc="-36" dirty="0">
                <a:solidFill>
                  <a:srgbClr val="97BCC7"/>
                </a:solidFill>
                <a:latin typeface="Montserrat Classic"/>
              </a:rPr>
              <a:t>I pray “that you may enjoy good health and that all may go well with you, even as your soul is getting along well."</a:t>
            </a:r>
          </a:p>
          <a:p>
            <a:pPr>
              <a:lnSpc>
                <a:spcPts val="4799"/>
              </a:lnSpc>
            </a:pPr>
            <a:r>
              <a:rPr lang="en-US" sz="4000" spc="-36" dirty="0">
                <a:solidFill>
                  <a:srgbClr val="97BCC7"/>
                </a:solidFill>
                <a:latin typeface="Montserrat Classic"/>
              </a:rPr>
              <a:t> (3 John 2) </a:t>
            </a:r>
          </a:p>
          <a:p>
            <a:pPr>
              <a:lnSpc>
                <a:spcPts val="3719"/>
              </a:lnSpc>
            </a:pPr>
            <a:endParaRPr lang="en-US" sz="3600" spc="-40" dirty="0">
              <a:solidFill>
                <a:srgbClr val="FAFF00"/>
              </a:solidFill>
              <a:latin typeface="Montserrat Classic"/>
            </a:endParaRPr>
          </a:p>
          <a:p>
            <a:pPr>
              <a:lnSpc>
                <a:spcPts val="3719"/>
              </a:lnSpc>
            </a:pPr>
            <a:endParaRPr lang="en-US" sz="3600" spc="-40" dirty="0">
              <a:solidFill>
                <a:srgbClr val="FAFF00"/>
              </a:solidFill>
              <a:latin typeface="Montserrat Classic"/>
            </a:endParaRPr>
          </a:p>
        </p:txBody>
      </p:sp>
      <p:pic>
        <p:nvPicPr>
          <p:cNvPr id="8" name="Picture 8"/>
          <p:cNvPicPr>
            <a:picLocks noChangeAspect="1"/>
          </p:cNvPicPr>
          <p:nvPr/>
        </p:nvPicPr>
        <p:blipFill>
          <a:blip r:embed="rId2"/>
          <a:srcRect/>
          <a:stretch>
            <a:fillRect/>
          </a:stretch>
        </p:blipFill>
        <p:spPr>
          <a:xfrm>
            <a:off x="7905975" y="8411728"/>
            <a:ext cx="2476050" cy="2476050"/>
          </a:xfrm>
          <a:prstGeom prst="rect">
            <a:avLst/>
          </a:prstGeom>
        </p:spPr>
      </p:pic>
      <p:pic>
        <p:nvPicPr>
          <p:cNvPr id="9"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896550" y="4902085"/>
            <a:ext cx="4724400" cy="396849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20F27"/>
        </a:solidFill>
        <a:effectLst/>
      </p:bgPr>
    </p:bg>
    <p:spTree>
      <p:nvGrpSpPr>
        <p:cNvPr id="1" name=""/>
        <p:cNvGrpSpPr/>
        <p:nvPr/>
      </p:nvGrpSpPr>
      <p:grpSpPr>
        <a:xfrm>
          <a:off x="0" y="0"/>
          <a:ext cx="0" cy="0"/>
          <a:chOff x="0" y="0"/>
          <a:chExt cx="0" cy="0"/>
        </a:xfrm>
      </p:grpSpPr>
      <p:sp>
        <p:nvSpPr>
          <p:cNvPr id="2" name="AutoShape 2"/>
          <p:cNvSpPr/>
          <p:nvPr/>
        </p:nvSpPr>
        <p:spPr>
          <a:xfrm rot="-2700000">
            <a:off x="14166779" y="-5141853"/>
            <a:ext cx="6665510" cy="6664206"/>
          </a:xfrm>
          <a:prstGeom prst="rect">
            <a:avLst/>
          </a:prstGeom>
          <a:solidFill>
            <a:srgbClr val="97BCC7"/>
          </a:solidFill>
        </p:spPr>
      </p:sp>
      <p:sp>
        <p:nvSpPr>
          <p:cNvPr id="3" name="AutoShape 3"/>
          <p:cNvSpPr/>
          <p:nvPr/>
        </p:nvSpPr>
        <p:spPr>
          <a:xfrm rot="-2700000">
            <a:off x="18797339" y="1232247"/>
            <a:ext cx="57378" cy="6072282"/>
          </a:xfrm>
          <a:prstGeom prst="rect">
            <a:avLst/>
          </a:prstGeom>
          <a:solidFill>
            <a:srgbClr val="FAFF00"/>
          </a:solidFill>
        </p:spPr>
      </p:sp>
      <p:sp>
        <p:nvSpPr>
          <p:cNvPr id="4" name="AutoShape 4"/>
          <p:cNvSpPr/>
          <p:nvPr/>
        </p:nvSpPr>
        <p:spPr>
          <a:xfrm rot="-2700000">
            <a:off x="18518683" y="8749507"/>
            <a:ext cx="43907" cy="3580261"/>
          </a:xfrm>
          <a:prstGeom prst="rect">
            <a:avLst/>
          </a:prstGeom>
          <a:solidFill>
            <a:srgbClr val="FAFF00"/>
          </a:solidFill>
        </p:spPr>
      </p:sp>
      <p:sp>
        <p:nvSpPr>
          <p:cNvPr id="5" name="TextBox 5"/>
          <p:cNvSpPr txBox="1"/>
          <p:nvPr/>
        </p:nvSpPr>
        <p:spPr>
          <a:xfrm>
            <a:off x="609600" y="1110161"/>
            <a:ext cx="17068800" cy="4334520"/>
          </a:xfrm>
          <a:prstGeom prst="rect">
            <a:avLst/>
          </a:prstGeom>
        </p:spPr>
        <p:txBody>
          <a:bodyPr wrap="square" lIns="0" tIns="0" rIns="0" bIns="0" rtlCol="0" anchor="t">
            <a:spAutoFit/>
          </a:bodyPr>
          <a:lstStyle/>
          <a:p>
            <a:pPr algn="ctr">
              <a:lnSpc>
                <a:spcPts val="5759"/>
              </a:lnSpc>
            </a:pPr>
            <a:r>
              <a:rPr lang="en-US" sz="5400" spc="-34" dirty="0">
                <a:solidFill>
                  <a:srgbClr val="97BCC7"/>
                </a:solidFill>
                <a:latin typeface="Montserrat Classic Bold"/>
              </a:rPr>
              <a:t>Spiritual Leadership and </a:t>
            </a:r>
          </a:p>
          <a:p>
            <a:pPr algn="ctr">
              <a:lnSpc>
                <a:spcPts val="5759"/>
              </a:lnSpc>
            </a:pPr>
            <a:r>
              <a:rPr lang="en-US" sz="5400" spc="-34" dirty="0">
                <a:solidFill>
                  <a:srgbClr val="97BCC7"/>
                </a:solidFill>
                <a:latin typeface="Montserrat Classic Bold"/>
              </a:rPr>
              <a:t>Self-Care of a Leader</a:t>
            </a:r>
          </a:p>
          <a:p>
            <a:pPr algn="ctr">
              <a:lnSpc>
                <a:spcPts val="4079"/>
              </a:lnSpc>
            </a:pPr>
            <a:endParaRPr lang="en-US" sz="4400" spc="-48" dirty="0">
              <a:solidFill>
                <a:srgbClr val="FAFF00"/>
              </a:solidFill>
              <a:latin typeface="Montserrat Classic Bold"/>
            </a:endParaRPr>
          </a:p>
          <a:p>
            <a:pPr>
              <a:lnSpc>
                <a:spcPts val="3719"/>
              </a:lnSpc>
            </a:pPr>
            <a:endParaRPr lang="en-US" sz="4400" spc="-48" dirty="0">
              <a:solidFill>
                <a:srgbClr val="FAFF00"/>
              </a:solidFill>
              <a:latin typeface="Montserrat Classic Bold"/>
            </a:endParaRPr>
          </a:p>
          <a:p>
            <a:r>
              <a:rPr lang="en-US" sz="4000" spc="-36" dirty="0">
                <a:solidFill>
                  <a:srgbClr val="97BCC7"/>
                </a:solidFill>
                <a:latin typeface="Montserrat Classic"/>
              </a:rPr>
              <a:t>Allowing others to be a part of our journey is an expression of trust in God that he can use others to meet our spiritual, physical, and mental health needs. </a:t>
            </a:r>
          </a:p>
        </p:txBody>
      </p:sp>
      <p:pic>
        <p:nvPicPr>
          <p:cNvPr id="8" name="Picture 8"/>
          <p:cNvPicPr>
            <a:picLocks noChangeAspect="1"/>
          </p:cNvPicPr>
          <p:nvPr/>
        </p:nvPicPr>
        <p:blipFill>
          <a:blip r:embed="rId2"/>
          <a:srcRect/>
          <a:stretch>
            <a:fillRect/>
          </a:stretch>
        </p:blipFill>
        <p:spPr>
          <a:xfrm>
            <a:off x="7905975" y="8411728"/>
            <a:ext cx="2476050" cy="2476050"/>
          </a:xfrm>
          <a:prstGeom prst="rect">
            <a:avLst/>
          </a:prstGeom>
        </p:spPr>
      </p:pic>
      <p:pic>
        <p:nvPicPr>
          <p:cNvPr id="9" name="Imagen 8">
            <a:extLst>
              <a:ext uri="{FF2B5EF4-FFF2-40B4-BE49-F238E27FC236}">
                <a16:creationId xmlns:a16="http://schemas.microsoft.com/office/drawing/2014/main" id="{40D849F0-7E3B-F64A-9346-B962FD8D51EA}"/>
              </a:ext>
            </a:extLst>
          </p:cNvPr>
          <p:cNvPicPr>
            <a:picLocks noChangeAspect="1"/>
          </p:cNvPicPr>
          <p:nvPr/>
        </p:nvPicPr>
        <p:blipFill rotWithShape="1">
          <a:blip r:embed="rId3">
            <a:extLst>
              <a:ext uri="{28A0092B-C50C-407E-A947-70E740481C1C}">
                <a14:useLocalDpi xmlns:a14="http://schemas.microsoft.com/office/drawing/2010/main" val="0"/>
              </a:ext>
            </a:extLst>
          </a:blip>
          <a:srcRect r="47451" b="56638"/>
          <a:stretch/>
        </p:blipFill>
        <p:spPr>
          <a:xfrm>
            <a:off x="10527180" y="4914232"/>
            <a:ext cx="5448300" cy="44958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20F27"/>
        </a:solidFill>
        <a:effectLst/>
      </p:bgPr>
    </p:bg>
    <p:spTree>
      <p:nvGrpSpPr>
        <p:cNvPr id="1" name=""/>
        <p:cNvGrpSpPr/>
        <p:nvPr/>
      </p:nvGrpSpPr>
      <p:grpSpPr>
        <a:xfrm>
          <a:off x="0" y="0"/>
          <a:ext cx="0" cy="0"/>
          <a:chOff x="0" y="0"/>
          <a:chExt cx="0" cy="0"/>
        </a:xfrm>
      </p:grpSpPr>
      <p:sp>
        <p:nvSpPr>
          <p:cNvPr id="2" name="AutoShape 2"/>
          <p:cNvSpPr/>
          <p:nvPr/>
        </p:nvSpPr>
        <p:spPr>
          <a:xfrm rot="-2700000">
            <a:off x="-3332753" y="-5568370"/>
            <a:ext cx="6665510" cy="6664206"/>
          </a:xfrm>
          <a:prstGeom prst="rect">
            <a:avLst/>
          </a:prstGeom>
          <a:solidFill>
            <a:srgbClr val="97BCC7"/>
          </a:solidFill>
        </p:spPr>
      </p:sp>
      <p:sp>
        <p:nvSpPr>
          <p:cNvPr id="3" name="AutoShape 3"/>
          <p:cNvSpPr/>
          <p:nvPr/>
        </p:nvSpPr>
        <p:spPr>
          <a:xfrm rot="-2700000">
            <a:off x="-3005235" y="2349256"/>
            <a:ext cx="6665510" cy="50247"/>
          </a:xfrm>
          <a:prstGeom prst="rect">
            <a:avLst/>
          </a:prstGeom>
          <a:solidFill>
            <a:srgbClr val="FAFF00"/>
          </a:solidFill>
        </p:spPr>
      </p:sp>
      <p:sp>
        <p:nvSpPr>
          <p:cNvPr id="4" name="AutoShape 4"/>
          <p:cNvSpPr/>
          <p:nvPr/>
        </p:nvSpPr>
        <p:spPr>
          <a:xfrm rot="-2700000">
            <a:off x="18518683" y="8749507"/>
            <a:ext cx="43907" cy="3580261"/>
          </a:xfrm>
          <a:prstGeom prst="rect">
            <a:avLst/>
          </a:prstGeom>
          <a:solidFill>
            <a:srgbClr val="FAFF00"/>
          </a:solidFill>
        </p:spPr>
      </p:sp>
      <p:sp>
        <p:nvSpPr>
          <p:cNvPr id="5" name="TextBox 5"/>
          <p:cNvSpPr txBox="1"/>
          <p:nvPr/>
        </p:nvSpPr>
        <p:spPr>
          <a:xfrm>
            <a:off x="1371600" y="1109315"/>
            <a:ext cx="15887699" cy="4796185"/>
          </a:xfrm>
          <a:prstGeom prst="rect">
            <a:avLst/>
          </a:prstGeom>
        </p:spPr>
        <p:txBody>
          <a:bodyPr wrap="square" lIns="0" tIns="0" rIns="0" bIns="0" rtlCol="0" anchor="t">
            <a:spAutoFit/>
          </a:bodyPr>
          <a:lstStyle/>
          <a:p>
            <a:pPr algn="ctr">
              <a:lnSpc>
                <a:spcPts val="5759"/>
              </a:lnSpc>
            </a:pPr>
            <a:r>
              <a:rPr lang="en-US" sz="5400" spc="-34" dirty="0">
                <a:solidFill>
                  <a:srgbClr val="97BCC7"/>
                </a:solidFill>
                <a:latin typeface="Montserrat Classic Bold"/>
              </a:rPr>
              <a:t>Spiritual Leadership and </a:t>
            </a:r>
          </a:p>
          <a:p>
            <a:pPr algn="ctr">
              <a:lnSpc>
                <a:spcPts val="5759"/>
              </a:lnSpc>
            </a:pPr>
            <a:r>
              <a:rPr lang="en-US" sz="5400" spc="-34" dirty="0">
                <a:solidFill>
                  <a:srgbClr val="97BCC7"/>
                </a:solidFill>
                <a:latin typeface="Montserrat Classic Bold"/>
              </a:rPr>
              <a:t>Self-Care of a Leader</a:t>
            </a:r>
          </a:p>
          <a:p>
            <a:pPr algn="ctr">
              <a:lnSpc>
                <a:spcPts val="4079"/>
              </a:lnSpc>
            </a:pPr>
            <a:endParaRPr lang="en-US" sz="4400" spc="-48" dirty="0">
              <a:solidFill>
                <a:srgbClr val="FAFF00"/>
              </a:solidFill>
              <a:latin typeface="Montserrat Classic Bold"/>
            </a:endParaRPr>
          </a:p>
          <a:p>
            <a:r>
              <a:rPr lang="en-US" sz="4000" spc="-36" dirty="0">
                <a:solidFill>
                  <a:srgbClr val="97BCC7"/>
                </a:solidFill>
                <a:latin typeface="Montserrat Classic"/>
              </a:rPr>
              <a:t>Being a community where others can find healing is a sign of our willingness to participate with God in his work. We are created to live in community. </a:t>
            </a:r>
          </a:p>
          <a:p>
            <a:pPr>
              <a:lnSpc>
                <a:spcPts val="3600"/>
              </a:lnSpc>
            </a:pPr>
            <a:endParaRPr lang="en-US" sz="3200" spc="-35" dirty="0">
              <a:solidFill>
                <a:srgbClr val="FAFF00"/>
              </a:solidFill>
              <a:latin typeface="Montserrat Classic"/>
            </a:endParaRPr>
          </a:p>
          <a:p>
            <a:pPr>
              <a:lnSpc>
                <a:spcPts val="3720"/>
              </a:lnSpc>
            </a:pPr>
            <a:endParaRPr lang="en-US" sz="3200" spc="-35" dirty="0">
              <a:solidFill>
                <a:srgbClr val="FAFF00"/>
              </a:solidFill>
              <a:latin typeface="Montserrat Classic"/>
            </a:endParaRPr>
          </a:p>
        </p:txBody>
      </p:sp>
      <p:pic>
        <p:nvPicPr>
          <p:cNvPr id="8" name="Picture 8"/>
          <p:cNvPicPr>
            <a:picLocks noChangeAspect="1"/>
          </p:cNvPicPr>
          <p:nvPr/>
        </p:nvPicPr>
        <p:blipFill>
          <a:blip r:embed="rId2"/>
          <a:srcRect/>
          <a:stretch>
            <a:fillRect/>
          </a:stretch>
        </p:blipFill>
        <p:spPr>
          <a:xfrm>
            <a:off x="7905975" y="8411728"/>
            <a:ext cx="2476050" cy="2476050"/>
          </a:xfrm>
          <a:prstGeom prst="rect">
            <a:avLst/>
          </a:prstGeom>
        </p:spPr>
      </p:pic>
      <p:pic>
        <p:nvPicPr>
          <p:cNvPr id="7" name="Imagen 6">
            <a:extLst>
              <a:ext uri="{FF2B5EF4-FFF2-40B4-BE49-F238E27FC236}">
                <a16:creationId xmlns:a16="http://schemas.microsoft.com/office/drawing/2014/main" id="{478F7034-6D8F-984F-8D4E-C2306E718680}"/>
              </a:ext>
            </a:extLst>
          </p:cNvPr>
          <p:cNvPicPr>
            <a:picLocks noChangeAspect="1"/>
          </p:cNvPicPr>
          <p:nvPr/>
        </p:nvPicPr>
        <p:blipFill rotWithShape="1">
          <a:blip r:embed="rId3">
            <a:extLst>
              <a:ext uri="{28A0092B-C50C-407E-A947-70E740481C1C}">
                <a14:useLocalDpi xmlns:a14="http://schemas.microsoft.com/office/drawing/2010/main" val="0"/>
              </a:ext>
            </a:extLst>
          </a:blip>
          <a:srcRect t="52963" r="2593" b="20814"/>
          <a:stretch/>
        </p:blipFill>
        <p:spPr>
          <a:xfrm>
            <a:off x="3962400" y="5905500"/>
            <a:ext cx="10020300" cy="2697573"/>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20F27"/>
        </a:solidFill>
        <a:effectLst/>
      </p:bgPr>
    </p:bg>
    <p:spTree>
      <p:nvGrpSpPr>
        <p:cNvPr id="1" name=""/>
        <p:cNvGrpSpPr/>
        <p:nvPr/>
      </p:nvGrpSpPr>
      <p:grpSpPr>
        <a:xfrm>
          <a:off x="0" y="0"/>
          <a:ext cx="0" cy="0"/>
          <a:chOff x="0" y="0"/>
          <a:chExt cx="0" cy="0"/>
        </a:xfrm>
      </p:grpSpPr>
      <p:sp>
        <p:nvSpPr>
          <p:cNvPr id="4" name="AutoShape 4"/>
          <p:cNvSpPr/>
          <p:nvPr/>
        </p:nvSpPr>
        <p:spPr>
          <a:xfrm rot="-2700000">
            <a:off x="18518683" y="8749507"/>
            <a:ext cx="43907" cy="3580261"/>
          </a:xfrm>
          <a:prstGeom prst="rect">
            <a:avLst/>
          </a:prstGeom>
          <a:solidFill>
            <a:srgbClr val="FAFF00"/>
          </a:solidFill>
        </p:spPr>
      </p:sp>
      <p:sp>
        <p:nvSpPr>
          <p:cNvPr id="5" name="TextBox 5"/>
          <p:cNvSpPr txBox="1"/>
          <p:nvPr/>
        </p:nvSpPr>
        <p:spPr>
          <a:xfrm>
            <a:off x="1371600" y="752475"/>
            <a:ext cx="15621000" cy="5001434"/>
          </a:xfrm>
          <a:prstGeom prst="rect">
            <a:avLst/>
          </a:prstGeom>
        </p:spPr>
        <p:txBody>
          <a:bodyPr wrap="square" lIns="0" tIns="0" rIns="0" bIns="0" rtlCol="0" anchor="t">
            <a:spAutoFit/>
          </a:bodyPr>
          <a:lstStyle/>
          <a:p>
            <a:pPr algn="ctr"/>
            <a:r>
              <a:rPr lang="en-US" sz="5400" spc="-34" dirty="0">
                <a:solidFill>
                  <a:srgbClr val="97BCC7"/>
                </a:solidFill>
                <a:latin typeface="Montserrat Classic Bold"/>
              </a:rPr>
              <a:t>Spiritual Leadership and</a:t>
            </a:r>
          </a:p>
          <a:p>
            <a:pPr algn="ctr"/>
            <a:r>
              <a:rPr lang="en-US" sz="5400" spc="-34" dirty="0">
                <a:solidFill>
                  <a:srgbClr val="97BCC7"/>
                </a:solidFill>
                <a:latin typeface="Montserrat Classic Bold"/>
              </a:rPr>
              <a:t> Self-Care of a Leader</a:t>
            </a:r>
          </a:p>
          <a:p>
            <a:pPr algn="ctr">
              <a:lnSpc>
                <a:spcPts val="4079"/>
              </a:lnSpc>
            </a:pPr>
            <a:endParaRPr lang="en-US" sz="4400" spc="-48" dirty="0">
              <a:solidFill>
                <a:srgbClr val="FAFF00"/>
              </a:solidFill>
              <a:latin typeface="Montserrat Classic Bold"/>
            </a:endParaRPr>
          </a:p>
          <a:p>
            <a:pPr>
              <a:lnSpc>
                <a:spcPts val="3600"/>
              </a:lnSpc>
            </a:pPr>
            <a:endParaRPr lang="en-US" sz="4400" spc="-48" dirty="0">
              <a:solidFill>
                <a:srgbClr val="FAFF00"/>
              </a:solidFill>
              <a:latin typeface="Montserrat Classic Bold"/>
            </a:endParaRPr>
          </a:p>
          <a:p>
            <a:r>
              <a:rPr lang="en-US" sz="4000" spc="-36" dirty="0">
                <a:solidFill>
                  <a:srgbClr val="97BCC7"/>
                </a:solidFill>
                <a:latin typeface="Montserrat Classic"/>
              </a:rPr>
              <a:t>We belong together; we are one body of Christ, and because of that, we bear one another and the world in prayers of intercession.  </a:t>
            </a:r>
          </a:p>
          <a:p>
            <a:pPr>
              <a:lnSpc>
                <a:spcPts val="4200"/>
              </a:lnSpc>
            </a:pPr>
            <a:endParaRPr lang="en-US" sz="3200" spc="-35" dirty="0">
              <a:solidFill>
                <a:srgbClr val="FAFF00"/>
              </a:solidFill>
              <a:latin typeface="Montserrat Classic"/>
            </a:endParaRPr>
          </a:p>
        </p:txBody>
      </p:sp>
      <p:pic>
        <p:nvPicPr>
          <p:cNvPr id="8" name="Picture 8"/>
          <p:cNvPicPr>
            <a:picLocks noChangeAspect="1"/>
          </p:cNvPicPr>
          <p:nvPr/>
        </p:nvPicPr>
        <p:blipFill>
          <a:blip r:embed="rId2"/>
          <a:srcRect/>
          <a:stretch>
            <a:fillRect/>
          </a:stretch>
        </p:blipFill>
        <p:spPr>
          <a:xfrm>
            <a:off x="7905975" y="8411728"/>
            <a:ext cx="2476050" cy="2476050"/>
          </a:xfrm>
          <a:prstGeom prst="rect">
            <a:avLst/>
          </a:prstGeom>
        </p:spPr>
      </p:pic>
      <p:sp>
        <p:nvSpPr>
          <p:cNvPr id="10" name="AutoShape 2">
            <a:extLst>
              <a:ext uri="{FF2B5EF4-FFF2-40B4-BE49-F238E27FC236}">
                <a16:creationId xmlns:a16="http://schemas.microsoft.com/office/drawing/2014/main" id="{19B5F090-70B4-F74C-BDB0-CC089684969F}"/>
              </a:ext>
            </a:extLst>
          </p:cNvPr>
          <p:cNvSpPr/>
          <p:nvPr/>
        </p:nvSpPr>
        <p:spPr>
          <a:xfrm rot="-2700000">
            <a:off x="-3332753" y="-5568370"/>
            <a:ext cx="6665510" cy="6664206"/>
          </a:xfrm>
          <a:prstGeom prst="rect">
            <a:avLst/>
          </a:prstGeom>
          <a:solidFill>
            <a:srgbClr val="97BCC7"/>
          </a:solidFill>
        </p:spPr>
      </p:sp>
      <p:sp>
        <p:nvSpPr>
          <p:cNvPr id="11" name="AutoShape 3">
            <a:extLst>
              <a:ext uri="{FF2B5EF4-FFF2-40B4-BE49-F238E27FC236}">
                <a16:creationId xmlns:a16="http://schemas.microsoft.com/office/drawing/2014/main" id="{2F1274B0-8AD0-C44B-98FD-6274CBA41337}"/>
              </a:ext>
            </a:extLst>
          </p:cNvPr>
          <p:cNvSpPr/>
          <p:nvPr/>
        </p:nvSpPr>
        <p:spPr>
          <a:xfrm rot="-2700000">
            <a:off x="-3005235" y="2349256"/>
            <a:ext cx="6665510" cy="50247"/>
          </a:xfrm>
          <a:prstGeom prst="rect">
            <a:avLst/>
          </a:prstGeom>
          <a:solidFill>
            <a:srgbClr val="FAFF00"/>
          </a:solidFill>
        </p:spPr>
      </p:sp>
      <p:pic>
        <p:nvPicPr>
          <p:cNvPr id="12" name="Picture 9">
            <a:extLst>
              <a:ext uri="{FF2B5EF4-FFF2-40B4-BE49-F238E27FC236}">
                <a16:creationId xmlns:a16="http://schemas.microsoft.com/office/drawing/2014/main" id="{6FB31C02-3870-5F49-A7F6-1308B4E2E90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1734800" y="5659449"/>
            <a:ext cx="3477644" cy="3477644"/>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20F27"/>
        </a:solidFill>
        <a:effectLst/>
      </p:bgPr>
    </p:bg>
    <p:spTree>
      <p:nvGrpSpPr>
        <p:cNvPr id="1" name=""/>
        <p:cNvGrpSpPr/>
        <p:nvPr/>
      </p:nvGrpSpPr>
      <p:grpSpPr>
        <a:xfrm>
          <a:off x="0" y="0"/>
          <a:ext cx="0" cy="0"/>
          <a:chOff x="0" y="0"/>
          <a:chExt cx="0" cy="0"/>
        </a:xfrm>
      </p:grpSpPr>
      <p:sp>
        <p:nvSpPr>
          <p:cNvPr id="4" name="AutoShape 4"/>
          <p:cNvSpPr/>
          <p:nvPr/>
        </p:nvSpPr>
        <p:spPr>
          <a:xfrm rot="-2700000">
            <a:off x="18518683" y="8749507"/>
            <a:ext cx="43907" cy="3580261"/>
          </a:xfrm>
          <a:prstGeom prst="rect">
            <a:avLst/>
          </a:prstGeom>
          <a:solidFill>
            <a:srgbClr val="FAFF00"/>
          </a:solidFill>
        </p:spPr>
      </p:sp>
      <p:sp>
        <p:nvSpPr>
          <p:cNvPr id="5" name="TextBox 5"/>
          <p:cNvSpPr txBox="1"/>
          <p:nvPr/>
        </p:nvSpPr>
        <p:spPr>
          <a:xfrm>
            <a:off x="1333500" y="2758438"/>
            <a:ext cx="15620999" cy="3980642"/>
          </a:xfrm>
          <a:prstGeom prst="rect">
            <a:avLst/>
          </a:prstGeom>
        </p:spPr>
        <p:txBody>
          <a:bodyPr wrap="square" lIns="0" tIns="0" rIns="0" bIns="0" rtlCol="0" anchor="t">
            <a:spAutoFit/>
          </a:bodyPr>
          <a:lstStyle/>
          <a:p>
            <a:pPr algn="ctr">
              <a:lnSpc>
                <a:spcPts val="5040"/>
              </a:lnSpc>
            </a:pPr>
            <a:r>
              <a:rPr lang="en-US" sz="7200" b="1" spc="-42" dirty="0">
                <a:solidFill>
                  <a:schemeClr val="bg1"/>
                </a:solidFill>
                <a:latin typeface="Montserrat Classic Bold"/>
              </a:rPr>
              <a:t>Small groups questions</a:t>
            </a:r>
          </a:p>
          <a:p>
            <a:pPr algn="ctr">
              <a:lnSpc>
                <a:spcPts val="4079"/>
              </a:lnSpc>
            </a:pPr>
            <a:endParaRPr lang="en-US" sz="3200" spc="-35" dirty="0">
              <a:solidFill>
                <a:srgbClr val="FAFF00"/>
              </a:solidFill>
              <a:latin typeface="Montserrat Classic"/>
            </a:endParaRPr>
          </a:p>
          <a:p>
            <a:pPr>
              <a:lnSpc>
                <a:spcPts val="3600"/>
              </a:lnSpc>
            </a:pPr>
            <a:endParaRPr lang="en-US" sz="3200" spc="-35" dirty="0">
              <a:solidFill>
                <a:srgbClr val="FAFF00"/>
              </a:solidFill>
              <a:latin typeface="Montserrat Classic"/>
            </a:endParaRPr>
          </a:p>
          <a:p>
            <a:pPr algn="ctr"/>
            <a:r>
              <a:rPr lang="en-US" sz="6000" spc="-42" dirty="0">
                <a:solidFill>
                  <a:srgbClr val="97BCC7"/>
                </a:solidFill>
                <a:latin typeface="Montserrat Classic Bold"/>
              </a:rPr>
              <a:t>What qualities should one seek in a person we open ourselves up to?</a:t>
            </a:r>
          </a:p>
          <a:p>
            <a:pPr>
              <a:lnSpc>
                <a:spcPts val="4200"/>
              </a:lnSpc>
            </a:pPr>
            <a:endParaRPr lang="en-US" sz="3200" spc="-35" dirty="0">
              <a:solidFill>
                <a:srgbClr val="FAFF00"/>
              </a:solidFill>
              <a:latin typeface="Montserrat Classic"/>
            </a:endParaRPr>
          </a:p>
        </p:txBody>
      </p:sp>
      <p:pic>
        <p:nvPicPr>
          <p:cNvPr id="8" name="Picture 8"/>
          <p:cNvPicPr>
            <a:picLocks noChangeAspect="1"/>
          </p:cNvPicPr>
          <p:nvPr/>
        </p:nvPicPr>
        <p:blipFill>
          <a:blip r:embed="rId2"/>
          <a:srcRect/>
          <a:stretch>
            <a:fillRect/>
          </a:stretch>
        </p:blipFill>
        <p:spPr>
          <a:xfrm>
            <a:off x="7905975" y="8411728"/>
            <a:ext cx="2476050" cy="2476050"/>
          </a:xfrm>
          <a:prstGeom prst="rect">
            <a:avLst/>
          </a:prstGeom>
        </p:spPr>
      </p:pic>
      <p:sp>
        <p:nvSpPr>
          <p:cNvPr id="10" name="AutoShape 2">
            <a:extLst>
              <a:ext uri="{FF2B5EF4-FFF2-40B4-BE49-F238E27FC236}">
                <a16:creationId xmlns:a16="http://schemas.microsoft.com/office/drawing/2014/main" id="{19B5F090-70B4-F74C-BDB0-CC089684969F}"/>
              </a:ext>
            </a:extLst>
          </p:cNvPr>
          <p:cNvSpPr/>
          <p:nvPr/>
        </p:nvSpPr>
        <p:spPr>
          <a:xfrm rot="-2700000">
            <a:off x="-3332753" y="-5568370"/>
            <a:ext cx="6665510" cy="6664206"/>
          </a:xfrm>
          <a:prstGeom prst="rect">
            <a:avLst/>
          </a:prstGeom>
          <a:solidFill>
            <a:srgbClr val="97BCC7"/>
          </a:solidFill>
        </p:spPr>
      </p:sp>
      <p:sp>
        <p:nvSpPr>
          <p:cNvPr id="11" name="AutoShape 3">
            <a:extLst>
              <a:ext uri="{FF2B5EF4-FFF2-40B4-BE49-F238E27FC236}">
                <a16:creationId xmlns:a16="http://schemas.microsoft.com/office/drawing/2014/main" id="{2F1274B0-8AD0-C44B-98FD-6274CBA41337}"/>
              </a:ext>
            </a:extLst>
          </p:cNvPr>
          <p:cNvSpPr/>
          <p:nvPr/>
        </p:nvSpPr>
        <p:spPr>
          <a:xfrm rot="-2700000">
            <a:off x="-3005235" y="2349256"/>
            <a:ext cx="6665510" cy="50247"/>
          </a:xfrm>
          <a:prstGeom prst="rect">
            <a:avLst/>
          </a:prstGeom>
          <a:solidFill>
            <a:srgbClr val="FAFF00"/>
          </a:solidFill>
        </p:spPr>
      </p:sp>
    </p:spTree>
    <p:extLst>
      <p:ext uri="{BB962C8B-B14F-4D97-AF65-F5344CB8AC3E}">
        <p14:creationId xmlns:p14="http://schemas.microsoft.com/office/powerpoint/2010/main" val="23288072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53D5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60000"/>
          </a:blip>
          <a:srcRect/>
          <a:stretch>
            <a:fillRect/>
          </a:stretch>
        </p:blipFill>
        <p:spPr>
          <a:xfrm>
            <a:off x="-5931644" y="5740161"/>
            <a:ext cx="13636255" cy="9093678"/>
          </a:xfrm>
          <a:prstGeom prst="rect">
            <a:avLst/>
          </a:prstGeom>
        </p:spPr>
      </p:pic>
      <p:sp>
        <p:nvSpPr>
          <p:cNvPr id="3" name="AutoShape 3"/>
          <p:cNvSpPr/>
          <p:nvPr/>
        </p:nvSpPr>
        <p:spPr>
          <a:xfrm rot="-2700000">
            <a:off x="624390" y="-6400086"/>
            <a:ext cx="16048215" cy="20267365"/>
          </a:xfrm>
          <a:prstGeom prst="rect">
            <a:avLst/>
          </a:prstGeom>
          <a:solidFill>
            <a:srgbClr val="020F27"/>
          </a:solidFill>
        </p:spPr>
      </p:sp>
      <p:sp>
        <p:nvSpPr>
          <p:cNvPr id="4" name="TextBox 4"/>
          <p:cNvSpPr txBox="1"/>
          <p:nvPr/>
        </p:nvSpPr>
        <p:spPr>
          <a:xfrm>
            <a:off x="1782331" y="2955721"/>
            <a:ext cx="14723338" cy="4375557"/>
          </a:xfrm>
          <a:prstGeom prst="rect">
            <a:avLst/>
          </a:prstGeom>
        </p:spPr>
        <p:txBody>
          <a:bodyPr lIns="0" tIns="0" rIns="0" bIns="0" rtlCol="0" anchor="t">
            <a:spAutoFit/>
          </a:bodyPr>
          <a:lstStyle/>
          <a:p>
            <a:pPr algn="ctr">
              <a:lnSpc>
                <a:spcPts val="4080"/>
              </a:lnSpc>
            </a:pPr>
            <a:r>
              <a:rPr lang="en-US" sz="6600" spc="-34" dirty="0">
                <a:solidFill>
                  <a:srgbClr val="97BCC7"/>
                </a:solidFill>
                <a:latin typeface="Montserrat Classic Bold"/>
              </a:rPr>
              <a:t>Leadership and Legacy</a:t>
            </a:r>
          </a:p>
          <a:p>
            <a:pPr algn="ctr">
              <a:lnSpc>
                <a:spcPts val="4080"/>
              </a:lnSpc>
            </a:pPr>
            <a:endParaRPr lang="en-US" sz="6600" spc="-34" dirty="0">
              <a:solidFill>
                <a:srgbClr val="FAFF00"/>
              </a:solidFill>
              <a:latin typeface="Montserrat Classic Bold"/>
            </a:endParaRPr>
          </a:p>
          <a:p>
            <a:pPr algn="ctr"/>
            <a:r>
              <a:rPr lang="en-US" sz="5400" spc="-33" dirty="0">
                <a:solidFill>
                  <a:srgbClr val="97BCC7"/>
                </a:solidFill>
                <a:latin typeface="Montserrat Classic"/>
              </a:rPr>
              <a:t>“Remember your leaders, who spoke the word of God to you. Consider the outcome of their way of life and imitate their faith.” (Hebrews 13:7)</a:t>
            </a:r>
          </a:p>
        </p:txBody>
      </p:sp>
      <p:sp>
        <p:nvSpPr>
          <p:cNvPr id="5" name="AutoShape 5"/>
          <p:cNvSpPr/>
          <p:nvPr/>
        </p:nvSpPr>
        <p:spPr>
          <a:xfrm rot="-2700000">
            <a:off x="15317945" y="8527821"/>
            <a:ext cx="3882710" cy="3975558"/>
          </a:xfrm>
          <a:prstGeom prst="rect">
            <a:avLst/>
          </a:prstGeom>
          <a:solidFill>
            <a:srgbClr val="97BCC7"/>
          </a:solidFill>
        </p:spPr>
      </p:sp>
      <p:sp>
        <p:nvSpPr>
          <p:cNvPr id="6" name="AutoShape 6"/>
          <p:cNvSpPr/>
          <p:nvPr/>
        </p:nvSpPr>
        <p:spPr>
          <a:xfrm rot="-2700000">
            <a:off x="-759148" y="-3785083"/>
            <a:ext cx="57378" cy="6072282"/>
          </a:xfrm>
          <a:prstGeom prst="rect">
            <a:avLst/>
          </a:prstGeom>
          <a:solidFill>
            <a:srgbClr val="FAFF00"/>
          </a:solidFill>
        </p:spPr>
      </p:sp>
      <p:pic>
        <p:nvPicPr>
          <p:cNvPr id="9" name="Picture 9"/>
          <p:cNvPicPr>
            <a:picLocks noChangeAspect="1"/>
          </p:cNvPicPr>
          <p:nvPr/>
        </p:nvPicPr>
        <p:blipFill>
          <a:blip r:embed="rId3"/>
          <a:srcRect/>
          <a:stretch>
            <a:fillRect/>
          </a:stretch>
        </p:blipFill>
        <p:spPr>
          <a:xfrm>
            <a:off x="15250134" y="7925179"/>
            <a:ext cx="3168003" cy="316800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20F27"/>
        </a:solidFill>
        <a:effectLst/>
      </p:bgPr>
    </p:bg>
    <p:spTree>
      <p:nvGrpSpPr>
        <p:cNvPr id="1" name=""/>
        <p:cNvGrpSpPr/>
        <p:nvPr/>
      </p:nvGrpSpPr>
      <p:grpSpPr>
        <a:xfrm>
          <a:off x="0" y="0"/>
          <a:ext cx="0" cy="0"/>
          <a:chOff x="0" y="0"/>
          <a:chExt cx="0" cy="0"/>
        </a:xfrm>
      </p:grpSpPr>
      <p:sp>
        <p:nvSpPr>
          <p:cNvPr id="2" name="AutoShape 2"/>
          <p:cNvSpPr/>
          <p:nvPr/>
        </p:nvSpPr>
        <p:spPr>
          <a:xfrm rot="-2700000">
            <a:off x="16465213" y="-9040983"/>
            <a:ext cx="2407019" cy="17276940"/>
          </a:xfrm>
          <a:prstGeom prst="rect">
            <a:avLst/>
          </a:prstGeom>
          <a:solidFill>
            <a:srgbClr val="FAFF00"/>
          </a:solidFill>
        </p:spPr>
      </p:sp>
      <p:sp>
        <p:nvSpPr>
          <p:cNvPr id="3" name="AutoShape 3"/>
          <p:cNvSpPr/>
          <p:nvPr/>
        </p:nvSpPr>
        <p:spPr>
          <a:xfrm rot="-2700000">
            <a:off x="14703490" y="9789461"/>
            <a:ext cx="5930465" cy="6072282"/>
          </a:xfrm>
          <a:prstGeom prst="rect">
            <a:avLst/>
          </a:prstGeom>
          <a:solidFill>
            <a:srgbClr val="97BCC7"/>
          </a:solidFill>
        </p:spPr>
      </p:sp>
      <p:sp>
        <p:nvSpPr>
          <p:cNvPr id="4" name="AutoShape 4"/>
          <p:cNvSpPr/>
          <p:nvPr/>
        </p:nvSpPr>
        <p:spPr>
          <a:xfrm rot="-2700000">
            <a:off x="17072753" y="-1817247"/>
            <a:ext cx="57378" cy="6072282"/>
          </a:xfrm>
          <a:prstGeom prst="rect">
            <a:avLst/>
          </a:prstGeom>
          <a:solidFill>
            <a:srgbClr val="FAFF00"/>
          </a:solidFill>
        </p:spPr>
      </p:sp>
      <p:sp>
        <p:nvSpPr>
          <p:cNvPr id="5" name="TextBox 5"/>
          <p:cNvSpPr txBox="1"/>
          <p:nvPr/>
        </p:nvSpPr>
        <p:spPr>
          <a:xfrm>
            <a:off x="685800" y="1153320"/>
            <a:ext cx="16916400" cy="5591274"/>
          </a:xfrm>
          <a:prstGeom prst="rect">
            <a:avLst/>
          </a:prstGeom>
        </p:spPr>
        <p:txBody>
          <a:bodyPr wrap="square" lIns="0" tIns="0" rIns="0" bIns="0" rtlCol="0" anchor="t">
            <a:spAutoFit/>
          </a:bodyPr>
          <a:lstStyle/>
          <a:p>
            <a:pPr algn="ctr">
              <a:lnSpc>
                <a:spcPts val="6599"/>
              </a:lnSpc>
            </a:pPr>
            <a:r>
              <a:rPr lang="en-US" sz="6000" spc="-55" dirty="0">
                <a:solidFill>
                  <a:srgbClr val="97BCC7"/>
                </a:solidFill>
                <a:latin typeface="Montserrat Classic Bold"/>
              </a:rPr>
              <a:t>What is Self-Leadership?</a:t>
            </a:r>
          </a:p>
          <a:p>
            <a:pPr>
              <a:lnSpc>
                <a:spcPts val="4079"/>
              </a:lnSpc>
            </a:pPr>
            <a:endParaRPr lang="en-US" sz="5500" spc="-55" dirty="0">
              <a:solidFill>
                <a:srgbClr val="FAFF00"/>
              </a:solidFill>
              <a:latin typeface="Montserrat Classic Bold"/>
            </a:endParaRPr>
          </a:p>
          <a:p>
            <a:r>
              <a:rPr lang="en-US" sz="4800" spc="-33" dirty="0">
                <a:solidFill>
                  <a:srgbClr val="97BCC7"/>
                </a:solidFill>
                <a:latin typeface="Montserrat Classic"/>
              </a:rPr>
              <a:t>It is a process of learning how to lead yourself.</a:t>
            </a:r>
          </a:p>
          <a:p>
            <a:endParaRPr lang="en-US" sz="4800" spc="-33" dirty="0">
              <a:solidFill>
                <a:srgbClr val="97BCC7"/>
              </a:solidFill>
              <a:latin typeface="Montserrat Classic"/>
            </a:endParaRPr>
          </a:p>
          <a:p>
            <a:pPr marL="863600" lvl="1" indent="-431800">
              <a:buFont typeface="Arial"/>
              <a:buChar char="•"/>
            </a:pPr>
            <a:r>
              <a:rPr lang="en-US" sz="4800" spc="-33" dirty="0">
                <a:solidFill>
                  <a:srgbClr val="97BCC7"/>
                </a:solidFill>
                <a:latin typeface="Montserrat Classic"/>
              </a:rPr>
              <a:t>Understanding who you are.</a:t>
            </a:r>
          </a:p>
          <a:p>
            <a:pPr marL="863600" lvl="1" indent="-431800">
              <a:buFont typeface="Arial"/>
              <a:buChar char="•"/>
            </a:pPr>
            <a:r>
              <a:rPr lang="en-US" sz="4800" spc="-33" dirty="0">
                <a:solidFill>
                  <a:srgbClr val="97BCC7"/>
                </a:solidFill>
                <a:latin typeface="Montserrat Classic"/>
              </a:rPr>
              <a:t>Identifying your desired experiences and intentionally guiding yourself toward them.</a:t>
            </a:r>
          </a:p>
          <a:p>
            <a:pPr>
              <a:lnSpc>
                <a:spcPts val="4080"/>
              </a:lnSpc>
            </a:pPr>
            <a:endParaRPr lang="en-US" sz="4000" spc="-40" dirty="0">
              <a:solidFill>
                <a:srgbClr val="FAFF00"/>
              </a:solidFill>
              <a:latin typeface="Montserrat Classic"/>
            </a:endParaRPr>
          </a:p>
        </p:txBody>
      </p:sp>
      <p:pic>
        <p:nvPicPr>
          <p:cNvPr id="8" name="Picture 8"/>
          <p:cNvPicPr>
            <a:picLocks noChangeAspect="1"/>
          </p:cNvPicPr>
          <p:nvPr/>
        </p:nvPicPr>
        <p:blipFill>
          <a:blip r:embed="rId3"/>
          <a:srcRect/>
          <a:stretch>
            <a:fillRect/>
          </a:stretch>
        </p:blipFill>
        <p:spPr>
          <a:xfrm>
            <a:off x="7545991" y="7886700"/>
            <a:ext cx="2897190" cy="2897190"/>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3182600" y="6454948"/>
            <a:ext cx="1345846" cy="286350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545454"/>
        </a:solidFill>
        <a:effectLst/>
      </p:bgPr>
    </p:bg>
    <p:spTree>
      <p:nvGrpSpPr>
        <p:cNvPr id="1" name=""/>
        <p:cNvGrpSpPr/>
        <p:nvPr/>
      </p:nvGrpSpPr>
      <p:grpSpPr>
        <a:xfrm>
          <a:off x="0" y="0"/>
          <a:ext cx="0" cy="0"/>
          <a:chOff x="0" y="0"/>
          <a:chExt cx="0" cy="0"/>
        </a:xfrm>
      </p:grpSpPr>
      <p:sp>
        <p:nvSpPr>
          <p:cNvPr id="2" name="AutoShape 2"/>
          <p:cNvSpPr/>
          <p:nvPr/>
        </p:nvSpPr>
        <p:spPr>
          <a:xfrm rot="-2700000">
            <a:off x="15556670" y="-2178547"/>
            <a:ext cx="3405260" cy="3404594"/>
          </a:xfrm>
          <a:prstGeom prst="rect">
            <a:avLst/>
          </a:prstGeom>
          <a:solidFill>
            <a:srgbClr val="97BCC7"/>
          </a:solidFill>
        </p:spPr>
      </p:sp>
      <p:sp>
        <p:nvSpPr>
          <p:cNvPr id="3" name="AutoShape 3"/>
          <p:cNvSpPr/>
          <p:nvPr/>
        </p:nvSpPr>
        <p:spPr>
          <a:xfrm rot="-2700000">
            <a:off x="16166727" y="-210756"/>
            <a:ext cx="7581543" cy="50115"/>
          </a:xfrm>
          <a:prstGeom prst="rect">
            <a:avLst/>
          </a:prstGeom>
          <a:solidFill>
            <a:srgbClr val="020F27"/>
          </a:solidFill>
        </p:spPr>
      </p:sp>
      <p:sp>
        <p:nvSpPr>
          <p:cNvPr id="4" name="AutoShape 4"/>
          <p:cNvSpPr/>
          <p:nvPr/>
        </p:nvSpPr>
        <p:spPr>
          <a:xfrm rot="-3393802">
            <a:off x="5731713" y="5779353"/>
            <a:ext cx="43907" cy="11716373"/>
          </a:xfrm>
          <a:prstGeom prst="rect">
            <a:avLst/>
          </a:prstGeom>
          <a:solidFill>
            <a:srgbClr val="020F27"/>
          </a:solidFill>
        </p:spPr>
      </p:sp>
      <p:sp>
        <p:nvSpPr>
          <p:cNvPr id="5" name="AutoShape 5"/>
          <p:cNvSpPr/>
          <p:nvPr/>
        </p:nvSpPr>
        <p:spPr>
          <a:xfrm rot="-3440572">
            <a:off x="-2432366" y="9709314"/>
            <a:ext cx="7904761" cy="7903215"/>
          </a:xfrm>
          <a:prstGeom prst="rect">
            <a:avLst/>
          </a:prstGeom>
          <a:solidFill>
            <a:srgbClr val="97BCC7"/>
          </a:solidFill>
        </p:spPr>
      </p:sp>
      <p:sp>
        <p:nvSpPr>
          <p:cNvPr id="6" name="TextBox 6"/>
          <p:cNvSpPr txBox="1"/>
          <p:nvPr/>
        </p:nvSpPr>
        <p:spPr>
          <a:xfrm>
            <a:off x="1352550" y="1140614"/>
            <a:ext cx="15582900" cy="7296869"/>
          </a:xfrm>
          <a:prstGeom prst="rect">
            <a:avLst/>
          </a:prstGeom>
        </p:spPr>
        <p:txBody>
          <a:bodyPr wrap="square" lIns="0" tIns="0" rIns="0" bIns="0" rtlCol="0" anchor="t">
            <a:spAutoFit/>
          </a:bodyPr>
          <a:lstStyle/>
          <a:p>
            <a:pPr algn="ctr">
              <a:lnSpc>
                <a:spcPts val="6240"/>
              </a:lnSpc>
            </a:pPr>
            <a:r>
              <a:rPr lang="en-US" sz="6000" spc="-52" dirty="0">
                <a:solidFill>
                  <a:schemeClr val="bg1"/>
                </a:solidFill>
                <a:latin typeface="Montserrat Classic Bold"/>
              </a:rPr>
              <a:t>Why is leading ourselves important?</a:t>
            </a:r>
          </a:p>
          <a:p>
            <a:pPr>
              <a:lnSpc>
                <a:spcPts val="4079"/>
              </a:lnSpc>
            </a:pPr>
            <a:endParaRPr lang="en-US" sz="5300" spc="-53" dirty="0">
              <a:solidFill>
                <a:srgbClr val="FAFF00"/>
              </a:solidFill>
              <a:latin typeface="Montserrat Classic Bold"/>
            </a:endParaRPr>
          </a:p>
          <a:p>
            <a:pPr>
              <a:lnSpc>
                <a:spcPts val="4800"/>
              </a:lnSpc>
            </a:pPr>
            <a:r>
              <a:rPr lang="en-US" sz="4800" spc="-39" dirty="0">
                <a:solidFill>
                  <a:srgbClr val="97BCC7"/>
                </a:solidFill>
                <a:latin typeface="Montserrat Classic"/>
              </a:rPr>
              <a:t>You cannot lead if you have not learned to lead yourself!</a:t>
            </a:r>
          </a:p>
          <a:p>
            <a:pPr>
              <a:lnSpc>
                <a:spcPts val="4800"/>
              </a:lnSpc>
            </a:pPr>
            <a:endParaRPr lang="en-US" sz="4800" spc="-39" dirty="0">
              <a:solidFill>
                <a:srgbClr val="97BCC7"/>
              </a:solidFill>
              <a:latin typeface="Montserrat Classic"/>
            </a:endParaRPr>
          </a:p>
          <a:p>
            <a:pPr>
              <a:lnSpc>
                <a:spcPts val="4799"/>
              </a:lnSpc>
            </a:pPr>
            <a:r>
              <a:rPr lang="en-US" sz="4800" spc="-39" dirty="0">
                <a:solidFill>
                  <a:srgbClr val="97BCC7"/>
                </a:solidFill>
                <a:latin typeface="Montserrat Classic"/>
              </a:rPr>
              <a:t>“A leader devises pathways and goals for the followers that they might not themselves have dreamed possible.” </a:t>
            </a:r>
          </a:p>
          <a:p>
            <a:pPr algn="r">
              <a:lnSpc>
                <a:spcPts val="4800"/>
              </a:lnSpc>
            </a:pPr>
            <a:r>
              <a:rPr lang="en-US" sz="4800" spc="-39" dirty="0">
                <a:solidFill>
                  <a:srgbClr val="97BCC7"/>
                </a:solidFill>
                <a:latin typeface="Montserrat Classic"/>
              </a:rPr>
              <a:t>Reuel Khoza</a:t>
            </a:r>
          </a:p>
          <a:p>
            <a:pPr>
              <a:lnSpc>
                <a:spcPts val="4800"/>
              </a:lnSpc>
            </a:pPr>
            <a:endParaRPr lang="en-US" sz="4000" spc="-40" dirty="0">
              <a:solidFill>
                <a:srgbClr val="FAFF00"/>
              </a:solidFill>
              <a:latin typeface="Montserrat Classic Bold"/>
            </a:endParaRPr>
          </a:p>
          <a:p>
            <a:pPr>
              <a:lnSpc>
                <a:spcPts val="4079"/>
              </a:lnSpc>
            </a:pPr>
            <a:endParaRPr lang="en-US" sz="4000" spc="-40" dirty="0">
              <a:solidFill>
                <a:srgbClr val="FAFF00"/>
              </a:solidFill>
              <a:latin typeface="Montserrat Classic Bold"/>
            </a:endParaRPr>
          </a:p>
          <a:p>
            <a:pPr>
              <a:lnSpc>
                <a:spcPts val="4080"/>
              </a:lnSpc>
            </a:pPr>
            <a:endParaRPr lang="en-US" sz="4000" spc="-40" dirty="0">
              <a:solidFill>
                <a:srgbClr val="FAFF00"/>
              </a:solidFill>
              <a:latin typeface="Montserrat Classic Bold"/>
            </a:endParaRPr>
          </a:p>
        </p:txBody>
      </p:sp>
      <p:pic>
        <p:nvPicPr>
          <p:cNvPr id="9" name="Picture 9"/>
          <p:cNvPicPr>
            <a:picLocks noChangeAspect="1"/>
          </p:cNvPicPr>
          <p:nvPr/>
        </p:nvPicPr>
        <p:blipFill>
          <a:blip r:embed="rId2"/>
          <a:srcRect/>
          <a:stretch>
            <a:fillRect/>
          </a:stretch>
        </p:blipFill>
        <p:spPr>
          <a:xfrm>
            <a:off x="-123047" y="8391275"/>
            <a:ext cx="2584255" cy="2584255"/>
          </a:xfrm>
          <a:prstGeom prst="rect">
            <a:avLst/>
          </a:prstGeom>
        </p:spPr>
      </p:pic>
      <p:pic>
        <p:nvPicPr>
          <p:cNvPr id="10" name="Picture 10"/>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8174794" y="7000146"/>
            <a:ext cx="2641526" cy="214624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545454"/>
        </a:solidFill>
        <a:effectLst/>
      </p:bgPr>
    </p:bg>
    <p:spTree>
      <p:nvGrpSpPr>
        <p:cNvPr id="1" name=""/>
        <p:cNvGrpSpPr/>
        <p:nvPr/>
      </p:nvGrpSpPr>
      <p:grpSpPr>
        <a:xfrm>
          <a:off x="0" y="0"/>
          <a:ext cx="0" cy="0"/>
          <a:chOff x="0" y="0"/>
          <a:chExt cx="0" cy="0"/>
        </a:xfrm>
      </p:grpSpPr>
      <p:sp>
        <p:nvSpPr>
          <p:cNvPr id="2" name="AutoShape 2"/>
          <p:cNvSpPr/>
          <p:nvPr/>
        </p:nvSpPr>
        <p:spPr>
          <a:xfrm rot="-2700000">
            <a:off x="15556670" y="-2178547"/>
            <a:ext cx="3405260" cy="3404594"/>
          </a:xfrm>
          <a:prstGeom prst="rect">
            <a:avLst/>
          </a:prstGeom>
          <a:solidFill>
            <a:srgbClr val="97BCC7"/>
          </a:solidFill>
        </p:spPr>
      </p:sp>
      <p:sp>
        <p:nvSpPr>
          <p:cNvPr id="3" name="AutoShape 3"/>
          <p:cNvSpPr/>
          <p:nvPr/>
        </p:nvSpPr>
        <p:spPr>
          <a:xfrm rot="-2700000">
            <a:off x="16166727" y="-210756"/>
            <a:ext cx="7581543" cy="50115"/>
          </a:xfrm>
          <a:prstGeom prst="rect">
            <a:avLst/>
          </a:prstGeom>
          <a:solidFill>
            <a:srgbClr val="020F27"/>
          </a:solidFill>
        </p:spPr>
      </p:sp>
      <p:sp>
        <p:nvSpPr>
          <p:cNvPr id="4" name="AutoShape 4"/>
          <p:cNvSpPr/>
          <p:nvPr/>
        </p:nvSpPr>
        <p:spPr>
          <a:xfrm rot="-3393802">
            <a:off x="5731713" y="5779353"/>
            <a:ext cx="43907" cy="11716373"/>
          </a:xfrm>
          <a:prstGeom prst="rect">
            <a:avLst/>
          </a:prstGeom>
          <a:solidFill>
            <a:srgbClr val="020F27"/>
          </a:solidFill>
        </p:spPr>
      </p:sp>
      <p:sp>
        <p:nvSpPr>
          <p:cNvPr id="5" name="AutoShape 5"/>
          <p:cNvSpPr/>
          <p:nvPr/>
        </p:nvSpPr>
        <p:spPr>
          <a:xfrm rot="-3440572">
            <a:off x="-2432366" y="9709314"/>
            <a:ext cx="7904761" cy="7903215"/>
          </a:xfrm>
          <a:prstGeom prst="rect">
            <a:avLst/>
          </a:prstGeom>
          <a:solidFill>
            <a:srgbClr val="97BCC7"/>
          </a:solidFill>
        </p:spPr>
      </p:sp>
      <p:sp>
        <p:nvSpPr>
          <p:cNvPr id="6" name="TextBox 6"/>
          <p:cNvSpPr txBox="1"/>
          <p:nvPr/>
        </p:nvSpPr>
        <p:spPr>
          <a:xfrm>
            <a:off x="1009650" y="2976240"/>
            <a:ext cx="16268699" cy="4334520"/>
          </a:xfrm>
          <a:prstGeom prst="rect">
            <a:avLst/>
          </a:prstGeom>
        </p:spPr>
        <p:txBody>
          <a:bodyPr wrap="square" lIns="0" tIns="0" rIns="0" bIns="0" rtlCol="0" anchor="t">
            <a:spAutoFit/>
          </a:bodyPr>
          <a:lstStyle/>
          <a:p>
            <a:pPr algn="ctr">
              <a:lnSpc>
                <a:spcPts val="5040"/>
              </a:lnSpc>
            </a:pPr>
            <a:r>
              <a:rPr lang="en-US" sz="7200" b="1" spc="-42" dirty="0">
                <a:solidFill>
                  <a:schemeClr val="bg1"/>
                </a:solidFill>
                <a:latin typeface="Montserrat Classic Bold"/>
              </a:rPr>
              <a:t>Small groups questions</a:t>
            </a:r>
          </a:p>
          <a:p>
            <a:pPr algn="ctr"/>
            <a:endParaRPr lang="en-US" sz="6000" spc="-42" dirty="0">
              <a:solidFill>
                <a:srgbClr val="97BCC7"/>
              </a:solidFill>
              <a:latin typeface="Montserrat Classic Bold"/>
            </a:endParaRPr>
          </a:p>
          <a:p>
            <a:pPr algn="ctr"/>
            <a:r>
              <a:rPr lang="en-US" sz="6000" spc="-42" dirty="0">
                <a:solidFill>
                  <a:srgbClr val="97BCC7"/>
                </a:solidFill>
                <a:latin typeface="Montserrat Classic Bold"/>
              </a:rPr>
              <a:t>What are the benefits of taking care of oneself and what are the dangers of not doing so?</a:t>
            </a:r>
          </a:p>
        </p:txBody>
      </p:sp>
      <p:pic>
        <p:nvPicPr>
          <p:cNvPr id="9" name="Picture 9"/>
          <p:cNvPicPr>
            <a:picLocks noChangeAspect="1"/>
          </p:cNvPicPr>
          <p:nvPr/>
        </p:nvPicPr>
        <p:blipFill>
          <a:blip r:embed="rId2"/>
          <a:srcRect/>
          <a:stretch>
            <a:fillRect/>
          </a:stretch>
        </p:blipFill>
        <p:spPr>
          <a:xfrm>
            <a:off x="-123047" y="8391275"/>
            <a:ext cx="2584255" cy="2584255"/>
          </a:xfrm>
          <a:prstGeom prst="rect">
            <a:avLst/>
          </a:prstGeom>
        </p:spPr>
      </p:pic>
    </p:spTree>
    <p:extLst>
      <p:ext uri="{BB962C8B-B14F-4D97-AF65-F5344CB8AC3E}">
        <p14:creationId xmlns:p14="http://schemas.microsoft.com/office/powerpoint/2010/main" val="21971962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20F27"/>
        </a:solidFill>
        <a:effectLst/>
      </p:bgPr>
    </p:bg>
    <p:spTree>
      <p:nvGrpSpPr>
        <p:cNvPr id="1" name=""/>
        <p:cNvGrpSpPr/>
        <p:nvPr/>
      </p:nvGrpSpPr>
      <p:grpSpPr>
        <a:xfrm>
          <a:off x="0" y="0"/>
          <a:ext cx="0" cy="0"/>
          <a:chOff x="0" y="0"/>
          <a:chExt cx="0" cy="0"/>
        </a:xfrm>
      </p:grpSpPr>
      <p:sp>
        <p:nvSpPr>
          <p:cNvPr id="2" name="AutoShape 2"/>
          <p:cNvSpPr/>
          <p:nvPr/>
        </p:nvSpPr>
        <p:spPr>
          <a:xfrm rot="-2700000">
            <a:off x="14166779" y="-5141853"/>
            <a:ext cx="6665510" cy="6664206"/>
          </a:xfrm>
          <a:prstGeom prst="rect">
            <a:avLst/>
          </a:prstGeom>
          <a:solidFill>
            <a:srgbClr val="97BCC7"/>
          </a:solidFill>
        </p:spPr>
      </p:sp>
      <p:sp>
        <p:nvSpPr>
          <p:cNvPr id="3" name="AutoShape 3"/>
          <p:cNvSpPr/>
          <p:nvPr/>
        </p:nvSpPr>
        <p:spPr>
          <a:xfrm rot="-2700000">
            <a:off x="18797339" y="1232247"/>
            <a:ext cx="57378" cy="6072282"/>
          </a:xfrm>
          <a:prstGeom prst="rect">
            <a:avLst/>
          </a:prstGeom>
          <a:solidFill>
            <a:srgbClr val="FAFF00"/>
          </a:solidFill>
        </p:spPr>
      </p:sp>
      <p:sp>
        <p:nvSpPr>
          <p:cNvPr id="4" name="AutoShape 4"/>
          <p:cNvSpPr/>
          <p:nvPr/>
        </p:nvSpPr>
        <p:spPr>
          <a:xfrm rot="-2700000">
            <a:off x="18518683" y="8749507"/>
            <a:ext cx="43907" cy="3580261"/>
          </a:xfrm>
          <a:prstGeom prst="rect">
            <a:avLst/>
          </a:prstGeom>
          <a:solidFill>
            <a:srgbClr val="FAFF00"/>
          </a:solidFill>
        </p:spPr>
      </p:sp>
      <p:sp>
        <p:nvSpPr>
          <p:cNvPr id="5" name="TextBox 5"/>
          <p:cNvSpPr txBox="1"/>
          <p:nvPr/>
        </p:nvSpPr>
        <p:spPr>
          <a:xfrm>
            <a:off x="1268935" y="2837135"/>
            <a:ext cx="16230599" cy="5114221"/>
          </a:xfrm>
          <a:prstGeom prst="rect">
            <a:avLst/>
          </a:prstGeom>
        </p:spPr>
        <p:txBody>
          <a:bodyPr wrap="square" lIns="0" tIns="0" rIns="0" bIns="0" rtlCol="0" anchor="t">
            <a:spAutoFit/>
          </a:bodyPr>
          <a:lstStyle/>
          <a:p>
            <a:pPr algn="ctr">
              <a:lnSpc>
                <a:spcPts val="4079"/>
              </a:lnSpc>
            </a:pPr>
            <a:r>
              <a:rPr lang="en-US" sz="5400" spc="-35" dirty="0">
                <a:solidFill>
                  <a:srgbClr val="97BCC7"/>
                </a:solidFill>
                <a:latin typeface="Montserrat Classic Bold"/>
              </a:rPr>
              <a:t>Spiritual Leadership and Self-Leadership</a:t>
            </a:r>
          </a:p>
          <a:p>
            <a:pPr algn="ctr">
              <a:lnSpc>
                <a:spcPts val="4079"/>
              </a:lnSpc>
            </a:pPr>
            <a:endParaRPr lang="en-US" sz="4400" spc="-33" dirty="0">
              <a:solidFill>
                <a:srgbClr val="97BCC7"/>
              </a:solidFill>
              <a:latin typeface="Montserrat Classic"/>
            </a:endParaRPr>
          </a:p>
          <a:p>
            <a:r>
              <a:rPr lang="en-US" sz="4400" spc="-33" dirty="0">
                <a:solidFill>
                  <a:srgbClr val="97BCC7"/>
                </a:solidFill>
                <a:latin typeface="Montserrat Classic"/>
              </a:rPr>
              <a:t>Spiritual leaders recognize that all they are, and have, is from the Lord. </a:t>
            </a:r>
          </a:p>
          <a:p>
            <a:endParaRPr lang="en-US" sz="4400" spc="-33" dirty="0">
              <a:solidFill>
                <a:srgbClr val="97BCC7"/>
              </a:solidFill>
              <a:latin typeface="Montserrat Classic"/>
            </a:endParaRPr>
          </a:p>
          <a:p>
            <a:r>
              <a:rPr lang="en-US" sz="4400" spc="-33" dirty="0">
                <a:solidFill>
                  <a:srgbClr val="97BCC7"/>
                </a:solidFill>
                <a:latin typeface="Montserrat Classic"/>
              </a:rPr>
              <a:t>They acknowledge their full dependency on God and embrace their mission or leadership role as a calling from God.</a:t>
            </a:r>
          </a:p>
        </p:txBody>
      </p:sp>
      <p:pic>
        <p:nvPicPr>
          <p:cNvPr id="8" name="Picture 8"/>
          <p:cNvPicPr>
            <a:picLocks noChangeAspect="1"/>
          </p:cNvPicPr>
          <p:nvPr/>
        </p:nvPicPr>
        <p:blipFill>
          <a:blip r:embed="rId2"/>
          <a:srcRect/>
          <a:stretch>
            <a:fillRect/>
          </a:stretch>
        </p:blipFill>
        <p:spPr>
          <a:xfrm>
            <a:off x="7695405" y="7971871"/>
            <a:ext cx="2897190" cy="289719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20F27"/>
        </a:solidFill>
        <a:effectLst/>
      </p:bgPr>
    </p:bg>
    <p:spTree>
      <p:nvGrpSpPr>
        <p:cNvPr id="1" name=""/>
        <p:cNvGrpSpPr/>
        <p:nvPr/>
      </p:nvGrpSpPr>
      <p:grpSpPr>
        <a:xfrm>
          <a:off x="0" y="0"/>
          <a:ext cx="0" cy="0"/>
          <a:chOff x="0" y="0"/>
          <a:chExt cx="0" cy="0"/>
        </a:xfrm>
      </p:grpSpPr>
      <p:sp>
        <p:nvSpPr>
          <p:cNvPr id="2" name="AutoShape 2"/>
          <p:cNvSpPr/>
          <p:nvPr/>
        </p:nvSpPr>
        <p:spPr>
          <a:xfrm rot="-2700000">
            <a:off x="-2640236" y="-6367038"/>
            <a:ext cx="6665510" cy="6664206"/>
          </a:xfrm>
          <a:prstGeom prst="rect">
            <a:avLst/>
          </a:prstGeom>
          <a:solidFill>
            <a:srgbClr val="97BCC7"/>
          </a:solidFill>
        </p:spPr>
      </p:sp>
      <p:sp>
        <p:nvSpPr>
          <p:cNvPr id="3" name="AutoShape 3"/>
          <p:cNvSpPr/>
          <p:nvPr/>
        </p:nvSpPr>
        <p:spPr>
          <a:xfrm rot="-2700000">
            <a:off x="-3943072" y="2957641"/>
            <a:ext cx="6665510" cy="50247"/>
          </a:xfrm>
          <a:prstGeom prst="rect">
            <a:avLst/>
          </a:prstGeom>
          <a:solidFill>
            <a:srgbClr val="FAFF00"/>
          </a:solidFill>
        </p:spPr>
      </p:sp>
      <p:sp>
        <p:nvSpPr>
          <p:cNvPr id="4" name="AutoShape 4"/>
          <p:cNvSpPr/>
          <p:nvPr/>
        </p:nvSpPr>
        <p:spPr>
          <a:xfrm rot="-2700000">
            <a:off x="18518683" y="8749507"/>
            <a:ext cx="43907" cy="3580261"/>
          </a:xfrm>
          <a:prstGeom prst="rect">
            <a:avLst/>
          </a:prstGeom>
          <a:solidFill>
            <a:srgbClr val="FAFF00"/>
          </a:solidFill>
        </p:spPr>
      </p:sp>
      <p:sp>
        <p:nvSpPr>
          <p:cNvPr id="5" name="TextBox 5"/>
          <p:cNvSpPr txBox="1"/>
          <p:nvPr/>
        </p:nvSpPr>
        <p:spPr>
          <a:xfrm>
            <a:off x="1028700" y="1019175"/>
            <a:ext cx="16230599" cy="8574591"/>
          </a:xfrm>
          <a:prstGeom prst="rect">
            <a:avLst/>
          </a:prstGeom>
        </p:spPr>
        <p:txBody>
          <a:bodyPr wrap="square" lIns="0" tIns="0" rIns="0" bIns="0" rtlCol="0" anchor="t">
            <a:spAutoFit/>
          </a:bodyPr>
          <a:lstStyle/>
          <a:p>
            <a:pPr algn="ctr">
              <a:lnSpc>
                <a:spcPts val="6600"/>
              </a:lnSpc>
            </a:pPr>
            <a:r>
              <a:rPr lang="en-US" sz="5500" spc="-55" dirty="0">
                <a:solidFill>
                  <a:srgbClr val="97BCC7"/>
                </a:solidFill>
                <a:latin typeface="Montserrat Classic Bold"/>
              </a:rPr>
              <a:t>Spiritual Leadership and </a:t>
            </a:r>
          </a:p>
          <a:p>
            <a:pPr algn="ctr">
              <a:lnSpc>
                <a:spcPts val="6600"/>
              </a:lnSpc>
            </a:pPr>
            <a:r>
              <a:rPr lang="en-US" sz="5500" spc="-55" dirty="0">
                <a:solidFill>
                  <a:srgbClr val="97BCC7"/>
                </a:solidFill>
                <a:latin typeface="Montserrat Classic Bold"/>
              </a:rPr>
              <a:t>Self-Care of a Leader</a:t>
            </a:r>
          </a:p>
          <a:p>
            <a:pPr algn="ctr">
              <a:lnSpc>
                <a:spcPts val="4079"/>
              </a:lnSpc>
            </a:pPr>
            <a:endParaRPr lang="en-US" sz="5500" spc="-55" dirty="0">
              <a:solidFill>
                <a:srgbClr val="FAFF00"/>
              </a:solidFill>
              <a:latin typeface="Montserrat Classic Bold"/>
            </a:endParaRPr>
          </a:p>
          <a:p>
            <a:pPr>
              <a:lnSpc>
                <a:spcPts val="4800"/>
              </a:lnSpc>
            </a:pPr>
            <a:r>
              <a:rPr lang="en-US" sz="3999" spc="-39" dirty="0">
                <a:solidFill>
                  <a:srgbClr val="97BCC7"/>
                </a:solidFill>
                <a:latin typeface="Montserrat Classic"/>
              </a:rPr>
              <a:t>"Put your own mask on first before you help others.”</a:t>
            </a:r>
          </a:p>
          <a:p>
            <a:pPr>
              <a:lnSpc>
                <a:spcPts val="4800"/>
              </a:lnSpc>
            </a:pPr>
            <a:endParaRPr lang="en-US" sz="3999" spc="-39" dirty="0">
              <a:solidFill>
                <a:srgbClr val="97BCC7"/>
              </a:solidFill>
              <a:latin typeface="Montserrat Classic"/>
            </a:endParaRPr>
          </a:p>
          <a:p>
            <a:pPr>
              <a:lnSpc>
                <a:spcPts val="4800"/>
              </a:lnSpc>
            </a:pPr>
            <a:r>
              <a:rPr lang="en-US" sz="3999" spc="-39" dirty="0">
                <a:solidFill>
                  <a:srgbClr val="97BCC7"/>
                </a:solidFill>
                <a:latin typeface="Montserrat Classic"/>
              </a:rPr>
              <a:t>Your wholeness and health should not be taken for granted; our sanity is not automatically self-sustained. </a:t>
            </a:r>
          </a:p>
          <a:p>
            <a:pPr>
              <a:lnSpc>
                <a:spcPts val="4800"/>
              </a:lnSpc>
            </a:pPr>
            <a:endParaRPr lang="en-US" sz="3999" spc="-39" dirty="0">
              <a:solidFill>
                <a:srgbClr val="97BCC7"/>
              </a:solidFill>
              <a:latin typeface="Montserrat Classic"/>
            </a:endParaRPr>
          </a:p>
          <a:p>
            <a:pPr>
              <a:lnSpc>
                <a:spcPts val="4800"/>
              </a:lnSpc>
            </a:pPr>
            <a:r>
              <a:rPr lang="en-US" sz="3999" spc="-39" dirty="0">
                <a:solidFill>
                  <a:srgbClr val="97BCC7"/>
                </a:solidFill>
                <a:latin typeface="Montserrat Classic"/>
              </a:rPr>
              <a:t>We need strategies to help us in our journey to stay in shape to serve and lead well.</a:t>
            </a:r>
          </a:p>
          <a:p>
            <a:pPr>
              <a:lnSpc>
                <a:spcPts val="4800"/>
              </a:lnSpc>
            </a:pPr>
            <a:endParaRPr lang="en-US" sz="4000" spc="-40" dirty="0">
              <a:solidFill>
                <a:srgbClr val="FAFF00"/>
              </a:solidFill>
              <a:latin typeface="Montserrat Classic"/>
            </a:endParaRPr>
          </a:p>
          <a:p>
            <a:pPr>
              <a:lnSpc>
                <a:spcPts val="3719"/>
              </a:lnSpc>
            </a:pPr>
            <a:endParaRPr lang="en-US" sz="4000" spc="-40" dirty="0">
              <a:solidFill>
                <a:srgbClr val="FAFF00"/>
              </a:solidFill>
              <a:latin typeface="Montserrat Classic"/>
            </a:endParaRPr>
          </a:p>
          <a:p>
            <a:pPr>
              <a:lnSpc>
                <a:spcPts val="3719"/>
              </a:lnSpc>
            </a:pPr>
            <a:endParaRPr lang="en-US" sz="4000" spc="-40" dirty="0">
              <a:solidFill>
                <a:srgbClr val="FAFF00"/>
              </a:solidFill>
              <a:latin typeface="Montserrat Classic"/>
            </a:endParaRPr>
          </a:p>
          <a:p>
            <a:pPr>
              <a:lnSpc>
                <a:spcPts val="3720"/>
              </a:lnSpc>
            </a:pPr>
            <a:endParaRPr lang="en-US" sz="4000" spc="-40" dirty="0">
              <a:solidFill>
                <a:srgbClr val="FAFF00"/>
              </a:solidFill>
              <a:latin typeface="Montserrat Classic"/>
            </a:endParaRPr>
          </a:p>
        </p:txBody>
      </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554200" y="693234"/>
            <a:ext cx="1577444" cy="2149839"/>
          </a:xfrm>
          <a:prstGeom prst="rect">
            <a:avLst/>
          </a:prstGeom>
        </p:spPr>
      </p:pic>
      <p:pic>
        <p:nvPicPr>
          <p:cNvPr id="9" name="Picture 9"/>
          <p:cNvPicPr>
            <a:picLocks noChangeAspect="1"/>
          </p:cNvPicPr>
          <p:nvPr/>
        </p:nvPicPr>
        <p:blipFill>
          <a:blip r:embed="rId4"/>
          <a:srcRect/>
          <a:stretch>
            <a:fillRect/>
          </a:stretch>
        </p:blipFill>
        <p:spPr>
          <a:xfrm>
            <a:off x="7417264" y="7531564"/>
            <a:ext cx="3453472" cy="3453472"/>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545454"/>
        </a:solidFill>
        <a:effectLst/>
      </p:bgPr>
    </p:bg>
    <p:spTree>
      <p:nvGrpSpPr>
        <p:cNvPr id="1" name=""/>
        <p:cNvGrpSpPr/>
        <p:nvPr/>
      </p:nvGrpSpPr>
      <p:grpSpPr>
        <a:xfrm>
          <a:off x="0" y="0"/>
          <a:ext cx="0" cy="0"/>
          <a:chOff x="0" y="0"/>
          <a:chExt cx="0" cy="0"/>
        </a:xfrm>
      </p:grpSpPr>
      <p:sp>
        <p:nvSpPr>
          <p:cNvPr id="2" name="AutoShape 2"/>
          <p:cNvSpPr/>
          <p:nvPr/>
        </p:nvSpPr>
        <p:spPr>
          <a:xfrm rot="-2700000">
            <a:off x="15847222" y="-2629897"/>
            <a:ext cx="3405260" cy="3404594"/>
          </a:xfrm>
          <a:prstGeom prst="rect">
            <a:avLst/>
          </a:prstGeom>
          <a:solidFill>
            <a:srgbClr val="97BCC7"/>
          </a:solidFill>
        </p:spPr>
      </p:sp>
      <p:sp>
        <p:nvSpPr>
          <p:cNvPr id="3" name="AutoShape 3"/>
          <p:cNvSpPr/>
          <p:nvPr/>
        </p:nvSpPr>
        <p:spPr>
          <a:xfrm rot="-2700000">
            <a:off x="16166727" y="-210756"/>
            <a:ext cx="7581543" cy="50115"/>
          </a:xfrm>
          <a:prstGeom prst="rect">
            <a:avLst/>
          </a:prstGeom>
          <a:solidFill>
            <a:srgbClr val="020F27"/>
          </a:solidFill>
        </p:spPr>
      </p:sp>
      <p:sp>
        <p:nvSpPr>
          <p:cNvPr id="4" name="AutoShape 4"/>
          <p:cNvSpPr/>
          <p:nvPr/>
        </p:nvSpPr>
        <p:spPr>
          <a:xfrm rot="-3393802">
            <a:off x="5458948" y="5935218"/>
            <a:ext cx="43907" cy="11716373"/>
          </a:xfrm>
          <a:prstGeom prst="rect">
            <a:avLst/>
          </a:prstGeom>
          <a:solidFill>
            <a:srgbClr val="020F27"/>
          </a:solidFill>
        </p:spPr>
      </p:sp>
      <p:sp>
        <p:nvSpPr>
          <p:cNvPr id="5" name="AutoShape 5"/>
          <p:cNvSpPr/>
          <p:nvPr/>
        </p:nvSpPr>
        <p:spPr>
          <a:xfrm rot="-3440572">
            <a:off x="-2627198" y="9899563"/>
            <a:ext cx="7904761" cy="7903215"/>
          </a:xfrm>
          <a:prstGeom prst="rect">
            <a:avLst/>
          </a:prstGeom>
          <a:solidFill>
            <a:srgbClr val="97BCC7"/>
          </a:solidFill>
        </p:spPr>
      </p:sp>
      <p:sp>
        <p:nvSpPr>
          <p:cNvPr id="6" name="TextBox 6"/>
          <p:cNvSpPr txBox="1"/>
          <p:nvPr/>
        </p:nvSpPr>
        <p:spPr>
          <a:xfrm>
            <a:off x="914400" y="2226771"/>
            <a:ext cx="16459200" cy="6401304"/>
          </a:xfrm>
          <a:prstGeom prst="rect">
            <a:avLst/>
          </a:prstGeom>
        </p:spPr>
        <p:txBody>
          <a:bodyPr wrap="square" lIns="0" tIns="0" rIns="0" bIns="0" rtlCol="0" anchor="t">
            <a:spAutoFit/>
          </a:bodyPr>
          <a:lstStyle/>
          <a:p>
            <a:pPr algn="ctr"/>
            <a:r>
              <a:rPr lang="en-US" sz="5500" spc="-31" dirty="0">
                <a:solidFill>
                  <a:schemeClr val="bg1"/>
                </a:solidFill>
                <a:latin typeface="Montserrat Classic Bold"/>
              </a:rPr>
              <a:t>Spiritual Leadership and </a:t>
            </a:r>
          </a:p>
          <a:p>
            <a:pPr algn="ctr"/>
            <a:r>
              <a:rPr lang="en-US" sz="5500" spc="-31" dirty="0">
                <a:solidFill>
                  <a:schemeClr val="bg1"/>
                </a:solidFill>
                <a:latin typeface="Montserrat Classic Bold"/>
              </a:rPr>
              <a:t>Self-Care of a Leader</a:t>
            </a:r>
          </a:p>
          <a:p>
            <a:pPr algn="ctr">
              <a:lnSpc>
                <a:spcPts val="4079"/>
              </a:lnSpc>
            </a:pPr>
            <a:endParaRPr lang="en-US" sz="3000" spc="-31" dirty="0">
              <a:solidFill>
                <a:srgbClr val="FAFF00"/>
              </a:solidFill>
              <a:latin typeface="Montserrat Classic Bold"/>
            </a:endParaRPr>
          </a:p>
          <a:p>
            <a:r>
              <a:rPr lang="en-US" sz="4000" spc="-29" dirty="0">
                <a:solidFill>
                  <a:srgbClr val="97BCC7"/>
                </a:solidFill>
                <a:latin typeface="Montserrat Classic"/>
              </a:rPr>
              <a:t>“The Christian life is a journey of loving God and others, but it is also a journey of learning to love ourselves…the first neighbor God calls us to love is ourselves…if we do not know how to love ourselves as a neighbor in need of our love, how can we know how to truly love our neighbor?” </a:t>
            </a:r>
          </a:p>
          <a:p>
            <a:pPr algn="r"/>
            <a:r>
              <a:rPr lang="en-US" sz="4000" spc="-29" dirty="0">
                <a:solidFill>
                  <a:srgbClr val="97BCC7"/>
                </a:solidFill>
                <a:latin typeface="Montserrat Classic"/>
              </a:rPr>
              <a:t>Joe Gorman</a:t>
            </a:r>
          </a:p>
          <a:p>
            <a:pPr algn="r">
              <a:lnSpc>
                <a:spcPts val="4080"/>
              </a:lnSpc>
            </a:pPr>
            <a:endParaRPr lang="en-US" sz="3000" spc="-31" dirty="0">
              <a:solidFill>
                <a:srgbClr val="FAFF00"/>
              </a:solidFill>
              <a:latin typeface="Montserrat Classic Bold"/>
            </a:endParaRPr>
          </a:p>
        </p:txBody>
      </p:sp>
      <p:pic>
        <p:nvPicPr>
          <p:cNvPr id="9" name="Picture 9"/>
          <p:cNvPicPr>
            <a:picLocks noChangeAspect="1"/>
          </p:cNvPicPr>
          <p:nvPr/>
        </p:nvPicPr>
        <p:blipFill>
          <a:blip r:embed="rId2"/>
          <a:srcRect/>
          <a:stretch>
            <a:fillRect/>
          </a:stretch>
        </p:blipFill>
        <p:spPr>
          <a:xfrm>
            <a:off x="-215040" y="8547140"/>
            <a:ext cx="2487480" cy="248748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rcRect l="32333" t="12718" b="29829"/>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rot="-2700000">
            <a:off x="647745" y="-6383406"/>
            <a:ext cx="16048215" cy="20267365"/>
          </a:xfrm>
          <a:prstGeom prst="rect">
            <a:avLst/>
          </a:prstGeom>
          <a:solidFill>
            <a:srgbClr val="020F27">
              <a:alpha val="89804"/>
            </a:srgbClr>
          </a:solidFill>
        </p:spPr>
      </p:sp>
      <p:sp>
        <p:nvSpPr>
          <p:cNvPr id="3" name="TextBox 3"/>
          <p:cNvSpPr txBox="1"/>
          <p:nvPr/>
        </p:nvSpPr>
        <p:spPr>
          <a:xfrm>
            <a:off x="1782331" y="1635859"/>
            <a:ext cx="14723338" cy="6555641"/>
          </a:xfrm>
          <a:prstGeom prst="rect">
            <a:avLst/>
          </a:prstGeom>
        </p:spPr>
        <p:txBody>
          <a:bodyPr lIns="0" tIns="0" rIns="0" bIns="0" rtlCol="0" anchor="t">
            <a:spAutoFit/>
          </a:bodyPr>
          <a:lstStyle/>
          <a:p>
            <a:pPr algn="ctr"/>
            <a:r>
              <a:rPr lang="en-US" sz="5400" spc="-34" dirty="0">
                <a:solidFill>
                  <a:srgbClr val="97BCC7"/>
                </a:solidFill>
                <a:latin typeface="Montserrat Classic Bold"/>
              </a:rPr>
              <a:t>Spiritual Leadership and </a:t>
            </a:r>
          </a:p>
          <a:p>
            <a:pPr algn="ctr"/>
            <a:r>
              <a:rPr lang="en-US" sz="5400" spc="-34" dirty="0">
                <a:solidFill>
                  <a:srgbClr val="97BCC7"/>
                </a:solidFill>
                <a:latin typeface="Montserrat Classic Bold"/>
              </a:rPr>
              <a:t>Self-Care of a Leader</a:t>
            </a:r>
          </a:p>
          <a:p>
            <a:pPr algn="ctr"/>
            <a:endParaRPr lang="en-US" sz="5400" spc="-34" dirty="0">
              <a:solidFill>
                <a:srgbClr val="97BCC7"/>
              </a:solidFill>
              <a:latin typeface="Montserrat Classic Bold"/>
            </a:endParaRPr>
          </a:p>
          <a:p>
            <a:pPr algn="ctr"/>
            <a:r>
              <a:rPr lang="en-US" sz="4400" spc="-31" dirty="0">
                <a:solidFill>
                  <a:srgbClr val="97BCC7"/>
                </a:solidFill>
                <a:latin typeface="Montserrat Classic Bold"/>
              </a:rPr>
              <a:t>“Love the Lord your God with all your heart and with all your soul and with all your mind.’ This is the first and greatest commandment. And the second is like it: ‘Love your neighbor as yourself.’ All the Law and the Prophets hang on these two commandments. ” (Matthew 22:37-40)</a:t>
            </a:r>
          </a:p>
        </p:txBody>
      </p:sp>
      <p:sp>
        <p:nvSpPr>
          <p:cNvPr id="4" name="AutoShape 4"/>
          <p:cNvSpPr/>
          <p:nvPr/>
        </p:nvSpPr>
        <p:spPr>
          <a:xfrm rot="-2700000">
            <a:off x="15317945" y="8527821"/>
            <a:ext cx="3882710" cy="3975558"/>
          </a:xfrm>
          <a:prstGeom prst="rect">
            <a:avLst/>
          </a:prstGeom>
          <a:solidFill>
            <a:srgbClr val="97BCC7"/>
          </a:solidFill>
        </p:spPr>
      </p:sp>
      <p:sp>
        <p:nvSpPr>
          <p:cNvPr id="5" name="AutoShape 5"/>
          <p:cNvSpPr/>
          <p:nvPr/>
        </p:nvSpPr>
        <p:spPr>
          <a:xfrm rot="-2700000">
            <a:off x="-759148" y="-3785083"/>
            <a:ext cx="57378" cy="6072282"/>
          </a:xfrm>
          <a:prstGeom prst="rect">
            <a:avLst/>
          </a:prstGeom>
          <a:solidFill>
            <a:srgbClr val="FAFF00"/>
          </a:solidFill>
        </p:spPr>
      </p:sp>
      <p:pic>
        <p:nvPicPr>
          <p:cNvPr id="8" name="Picture 8"/>
          <p:cNvPicPr>
            <a:picLocks noChangeAspect="1"/>
          </p:cNvPicPr>
          <p:nvPr/>
        </p:nvPicPr>
        <p:blipFill>
          <a:blip r:embed="rId3"/>
          <a:srcRect/>
          <a:stretch>
            <a:fillRect/>
          </a:stretch>
        </p:blipFill>
        <p:spPr>
          <a:xfrm>
            <a:off x="15250134" y="7925179"/>
            <a:ext cx="3168003" cy="3168003"/>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273</TotalTime>
  <Words>648</Words>
  <Application>Microsoft Macintosh PowerPoint</Application>
  <PresentationFormat>Personalizado</PresentationFormat>
  <Paragraphs>82</Paragraphs>
  <Slides>16</Slides>
  <Notes>1</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16</vt:i4>
      </vt:variant>
    </vt:vector>
  </HeadingPairs>
  <TitlesOfParts>
    <vt:vector size="21" baseType="lpstr">
      <vt:lpstr>Calibri</vt:lpstr>
      <vt:lpstr>Arial</vt:lpstr>
      <vt:lpstr>Montserrat Classic Bold</vt:lpstr>
      <vt:lpstr>Montserrat Classic</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07 PPT MI</dc:title>
  <cp:lastModifiedBy>Evangelismo Mesoamérica Iglesia del Nazareno</cp:lastModifiedBy>
  <cp:revision>14</cp:revision>
  <dcterms:created xsi:type="dcterms:W3CDTF">2006-08-16T00:00:00Z</dcterms:created>
  <dcterms:modified xsi:type="dcterms:W3CDTF">2021-07-08T19:04:11Z</dcterms:modified>
  <dc:identifier>DAEiyHZ-CqY</dc:identifier>
</cp:coreProperties>
</file>