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86" r:id="rId2"/>
    <p:sldId id="278" r:id="rId3"/>
    <p:sldId id="258" r:id="rId4"/>
    <p:sldId id="260" r:id="rId5"/>
    <p:sldId id="287" r:id="rId6"/>
    <p:sldId id="288" r:id="rId7"/>
    <p:sldId id="266" r:id="rId8"/>
    <p:sldId id="267" r:id="rId9"/>
    <p:sldId id="268" r:id="rId10"/>
    <p:sldId id="291" r:id="rId11"/>
    <p:sldId id="290" r:id="rId12"/>
    <p:sldId id="292" r:id="rId13"/>
    <p:sldId id="274" r:id="rId14"/>
    <p:sldId id="275" r:id="rId15"/>
    <p:sldId id="276" r:id="rId16"/>
    <p:sldId id="293" r:id="rId17"/>
  </p:sldIdLst>
  <p:sldSz cx="18288000" cy="10287000"/>
  <p:notesSz cx="6858000" cy="9144000"/>
  <p:embeddedFontLst>
    <p:embeddedFont>
      <p:font typeface="Anton" pitchFamily="2" charset="77"/>
      <p:regular r:id="rId19"/>
    </p:embeddedFont>
    <p:embeddedFont>
      <p:font typeface="Arimo" panose="020B0604020202020204" pitchFamily="34" charset="0"/>
      <p:regular r:id="rId20"/>
    </p:embeddedFont>
    <p:embeddedFont>
      <p:font typeface="Book Antiqua" panose="02040602050305030304" pitchFamily="18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Poppins Bold" panose="02000000000000000000" pitchFamily="2" charset="77"/>
      <p:regular r:id="rId29"/>
      <p:bold r:id="rId30"/>
    </p:embeddedFont>
    <p:embeddedFont>
      <p:font typeface="Poppins Medium" panose="02000000000000000000" pitchFamily="2" charset="77"/>
      <p:regular r:id="rId31"/>
    </p:embeddedFont>
    <p:embeddedFont>
      <p:font typeface="Poppins Medium Bold" panose="02000000000000000000" pitchFamily="2" charset="77"/>
      <p:regular r:id="rId32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9" autoAdjust="0"/>
    <p:restoredTop sz="94150" autoAdjust="0"/>
  </p:normalViewPr>
  <p:slideViewPr>
    <p:cSldViewPr>
      <p:cViewPr varScale="1">
        <p:scale>
          <a:sx n="61" d="100"/>
          <a:sy n="61" d="100"/>
        </p:scale>
        <p:origin x="272" y="8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CA970-0FEE-AD4D-A7E2-B0852D14D3F5}" type="datetimeFigureOut">
              <a:rPr lang="es-GT" smtClean="0"/>
              <a:t>7/08/21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9F8E2-AE32-824E-B1C8-CF5F4341829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07406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69F8E2-AE32-824E-B1C8-CF5F4341829A}" type="slidenum">
              <a:rPr lang="es-GT" smtClean="0"/>
              <a:t>4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63095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svg"/><Relationship Id="rId7" Type="http://schemas.openxmlformats.org/officeDocument/2006/relationships/image" Target="../media/image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008C0F97-2D74-D943-89B2-C0BB5D925899}"/>
              </a:ext>
            </a:extLst>
          </p:cNvPr>
          <p:cNvSpPr/>
          <p:nvPr/>
        </p:nvSpPr>
        <p:spPr>
          <a:xfrm>
            <a:off x="0" y="-3068"/>
            <a:ext cx="18288000" cy="10287000"/>
          </a:xfrm>
          <a:prstGeom prst="rect">
            <a:avLst/>
          </a:prstGeom>
          <a:solidFill>
            <a:srgbClr val="3AA0AB"/>
          </a:solidFill>
        </p:spPr>
        <p:txBody>
          <a:bodyPr/>
          <a:lstStyle/>
          <a:p>
            <a:endParaRPr lang="es-G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9CEB52-0F75-5642-8BAF-9F46D40EA6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839" r="19733" b="1109"/>
          <a:stretch>
            <a:fillRect/>
          </a:stretch>
        </p:blipFill>
        <p:spPr>
          <a:xfrm>
            <a:off x="10402567" y="0"/>
            <a:ext cx="8958095" cy="10283932"/>
          </a:xfrm>
          <a:prstGeom prst="rect">
            <a:avLst/>
          </a:prstGeom>
        </p:spPr>
      </p:pic>
      <p:sp>
        <p:nvSpPr>
          <p:cNvPr id="4" name="TextBox 10">
            <a:extLst>
              <a:ext uri="{FF2B5EF4-FFF2-40B4-BE49-F238E27FC236}">
                <a16:creationId xmlns:a16="http://schemas.microsoft.com/office/drawing/2014/main" id="{65620972-30FC-AB46-9C9F-6A806C4E2946}"/>
              </a:ext>
            </a:extLst>
          </p:cNvPr>
          <p:cNvSpPr txBox="1"/>
          <p:nvPr/>
        </p:nvSpPr>
        <p:spPr>
          <a:xfrm>
            <a:off x="1046919" y="2772062"/>
            <a:ext cx="8308731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GT" sz="8000" dirty="0">
                <a:solidFill>
                  <a:schemeClr val="bg1"/>
                </a:solidFill>
                <a:latin typeface="Anton"/>
              </a:rPr>
              <a:t>Team Leadership and Succession</a:t>
            </a:r>
            <a:endParaRPr lang="es-ES_tradnl" sz="8000" dirty="0">
              <a:solidFill>
                <a:schemeClr val="bg1"/>
              </a:solidFill>
              <a:latin typeface="Anton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221D65C-7443-D24B-8302-EFC6B9136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533400" y="9639300"/>
            <a:ext cx="1378215" cy="310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BCA462-7EDF-4442-A2DE-4D0D5953E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8601635" y="253253"/>
            <a:ext cx="1378215" cy="310098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36FFE6D5-212E-F94B-A7B9-B39BCB6805A4}"/>
              </a:ext>
            </a:extLst>
          </p:cNvPr>
          <p:cNvSpPr txBox="1"/>
          <p:nvPr/>
        </p:nvSpPr>
        <p:spPr>
          <a:xfrm>
            <a:off x="2593701" y="6362700"/>
            <a:ext cx="5788299" cy="471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19"/>
              </a:lnSpc>
            </a:pPr>
            <a:r>
              <a:rPr lang="es-GT" sz="5400" i="1" dirty="0"/>
              <a:t>Dr. Gustavo Crocker</a:t>
            </a:r>
            <a:endParaRPr lang="es-ES_tradnl" sz="7200" dirty="0">
              <a:solidFill>
                <a:srgbClr val="020F27"/>
              </a:solidFill>
              <a:ea typeface="Arimo Bold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F3623FEC-253C-1A4E-BDA9-A005D94AF495}"/>
              </a:ext>
            </a:extLst>
          </p:cNvPr>
          <p:cNvSpPr txBox="1"/>
          <p:nvPr/>
        </p:nvSpPr>
        <p:spPr>
          <a:xfrm>
            <a:off x="2325367" y="6799882"/>
            <a:ext cx="5533183" cy="421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59" lvl="1" algn="ctr">
              <a:lnSpc>
                <a:spcPts val="3415"/>
              </a:lnSpc>
            </a:pPr>
            <a:r>
              <a:rPr lang="es-GT" sz="2800" spc="154" dirty="0">
                <a:solidFill>
                  <a:srgbClr val="FFFFFF"/>
                </a:solidFill>
                <a:ea typeface="Poppins Medium"/>
              </a:rPr>
              <a:t>General Superintendent</a:t>
            </a:r>
            <a:endParaRPr lang="fr-FR" sz="2800" spc="154" dirty="0">
              <a:solidFill>
                <a:srgbClr val="FFFFFF"/>
              </a:solidFill>
              <a:ea typeface="Poppins Medium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300B93D-FB28-A14C-A06B-AB4B235272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316" y="698503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99820"/>
            <a:ext cx="18288000" cy="987179"/>
            <a:chOff x="0" y="0"/>
            <a:chExt cx="6186311" cy="12458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245854"/>
            </a:xfrm>
            <a:custGeom>
              <a:avLst/>
              <a:gdLst/>
              <a:ahLst/>
              <a:cxnLst/>
              <a:rect l="l" t="t" r="r" b="b"/>
              <a:pathLst>
                <a:path w="6186311" h="1245854">
                  <a:moveTo>
                    <a:pt x="0" y="0"/>
                  </a:moveTo>
                  <a:lnTo>
                    <a:pt x="6186311" y="0"/>
                  </a:lnTo>
                  <a:lnTo>
                    <a:pt x="6186311" y="1245854"/>
                  </a:lnTo>
                  <a:lnTo>
                    <a:pt x="0" y="1245854"/>
                  </a:lnTo>
                  <a:close/>
                </a:path>
              </a:pathLst>
            </a:custGeom>
            <a:solidFill>
              <a:srgbClr val="3AA0AB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295400" y="2967361"/>
            <a:ext cx="13483304" cy="492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spc="129" dirty="0">
                <a:solidFill>
                  <a:srgbClr val="3AA0AB"/>
                </a:solidFill>
                <a:latin typeface="Poppins Medium"/>
              </a:rPr>
              <a:t>How many of your current team members were on this team a year ago?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spc="129" dirty="0">
              <a:solidFill>
                <a:srgbClr val="3AA0AB"/>
              </a:solidFill>
              <a:latin typeface="Poppins Medium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spc="129" dirty="0">
                <a:solidFill>
                  <a:srgbClr val="3AA0AB"/>
                </a:solidFill>
                <a:latin typeface="Poppins Medium"/>
              </a:rPr>
              <a:t>What tasks do you do within your team?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spc="129" dirty="0">
              <a:solidFill>
                <a:srgbClr val="3AA0AB"/>
              </a:solidFill>
              <a:latin typeface="Poppins Medium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spc="129" dirty="0">
                <a:solidFill>
                  <a:srgbClr val="3AA0AB"/>
                </a:solidFill>
                <a:latin typeface="Poppins Medium"/>
              </a:rPr>
              <a:t>What do you like best about your team?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spc="129" dirty="0">
              <a:solidFill>
                <a:srgbClr val="3AA0AB"/>
              </a:solidFill>
              <a:latin typeface="Poppins Medium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spc="129" dirty="0">
                <a:solidFill>
                  <a:srgbClr val="3AA0AB"/>
                </a:solidFill>
                <a:latin typeface="Poppins Medium"/>
              </a:rPr>
              <a:t>What do you dislike about your team?</a:t>
            </a:r>
          </a:p>
        </p:txBody>
      </p:sp>
      <p:sp>
        <p:nvSpPr>
          <p:cNvPr id="7" name="TextBox 7"/>
          <p:cNvSpPr txBox="1">
            <a:spLocks noChangeAspect="1"/>
          </p:cNvSpPr>
          <p:nvPr/>
        </p:nvSpPr>
        <p:spPr>
          <a:xfrm>
            <a:off x="3803145" y="635998"/>
            <a:ext cx="1068170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spc="-111" dirty="0">
                <a:solidFill>
                  <a:srgbClr val="3AA0AB"/>
                </a:solidFill>
                <a:latin typeface="Poppins Bold"/>
              </a:rPr>
              <a:t>Understanding your Team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325786" y="9639300"/>
            <a:ext cx="1378215" cy="3100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905112" y="165210"/>
            <a:ext cx="1122889" cy="11228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953047" y="355647"/>
            <a:ext cx="952065" cy="74201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EEC2F4F-C15F-9F4B-A1F6-56673B37B8F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0" t="46656" r="3555" b="7902"/>
          <a:stretch/>
        </p:blipFill>
        <p:spPr>
          <a:xfrm>
            <a:off x="13799064" y="4762500"/>
            <a:ext cx="3432272" cy="348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1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99820"/>
            <a:ext cx="18288000" cy="987179"/>
            <a:chOff x="0" y="0"/>
            <a:chExt cx="6186311" cy="12458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245854"/>
            </a:xfrm>
            <a:custGeom>
              <a:avLst/>
              <a:gdLst/>
              <a:ahLst/>
              <a:cxnLst/>
              <a:rect l="l" t="t" r="r" b="b"/>
              <a:pathLst>
                <a:path w="6186311" h="1245854">
                  <a:moveTo>
                    <a:pt x="0" y="0"/>
                  </a:moveTo>
                  <a:lnTo>
                    <a:pt x="6186311" y="0"/>
                  </a:lnTo>
                  <a:lnTo>
                    <a:pt x="6186311" y="1245854"/>
                  </a:lnTo>
                  <a:lnTo>
                    <a:pt x="0" y="1245854"/>
                  </a:lnTo>
                  <a:close/>
                </a:path>
              </a:pathLst>
            </a:custGeom>
            <a:solidFill>
              <a:srgbClr val="3AA0AB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339144" y="3009900"/>
            <a:ext cx="15609712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spc="129" dirty="0">
                <a:solidFill>
                  <a:srgbClr val="3AA0AB"/>
                </a:solidFill>
                <a:latin typeface="Poppins Medium"/>
              </a:rPr>
              <a:t>Trust each other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spc="129" dirty="0">
              <a:solidFill>
                <a:srgbClr val="3AA0AB"/>
              </a:solidFill>
              <a:latin typeface="Poppins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spc="129" dirty="0">
                <a:solidFill>
                  <a:srgbClr val="3AA0AB"/>
                </a:solidFill>
                <a:latin typeface="Poppins Medium"/>
              </a:rPr>
              <a:t>Pitch in whatever way to get the job done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spc="129" dirty="0">
              <a:solidFill>
                <a:srgbClr val="3AA0AB"/>
              </a:solidFill>
              <a:latin typeface="Poppins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spc="129" dirty="0">
                <a:solidFill>
                  <a:srgbClr val="3AA0AB"/>
                </a:solidFill>
                <a:latin typeface="Poppins Medium"/>
              </a:rPr>
              <a:t>Share the same sense of mission and purpose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spc="129" dirty="0">
              <a:solidFill>
                <a:srgbClr val="3AA0AB"/>
              </a:solidFill>
              <a:latin typeface="Poppins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spc="129" dirty="0">
                <a:solidFill>
                  <a:srgbClr val="3AA0AB"/>
                </a:solidFill>
                <a:latin typeface="Poppins Medium"/>
              </a:rPr>
              <a:t>Address a problem when it arises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spc="129" dirty="0">
              <a:solidFill>
                <a:srgbClr val="3AA0AB"/>
              </a:solidFill>
              <a:latin typeface="Poppins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spc="129" dirty="0">
                <a:solidFill>
                  <a:srgbClr val="3AA0AB"/>
                </a:solidFill>
                <a:latin typeface="Poppins Medium"/>
              </a:rPr>
              <a:t>Are legitimately concerned about the lost around you?</a:t>
            </a:r>
          </a:p>
        </p:txBody>
      </p:sp>
      <p:sp>
        <p:nvSpPr>
          <p:cNvPr id="7" name="TextBox 7"/>
          <p:cNvSpPr txBox="1">
            <a:spLocks noChangeAspect="1"/>
          </p:cNvSpPr>
          <p:nvPr/>
        </p:nvSpPr>
        <p:spPr>
          <a:xfrm>
            <a:off x="3803145" y="635998"/>
            <a:ext cx="10681709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spc="-111" dirty="0">
                <a:solidFill>
                  <a:srgbClr val="3AA0AB"/>
                </a:solidFill>
                <a:latin typeface="Poppins Bold"/>
              </a:rPr>
              <a:t>Evaluating your Team:</a:t>
            </a:r>
            <a:br>
              <a:rPr lang="en-US" sz="5400" spc="-111" dirty="0">
                <a:solidFill>
                  <a:srgbClr val="3AA0AB"/>
                </a:solidFill>
                <a:latin typeface="Poppins Bold"/>
              </a:rPr>
            </a:br>
            <a:r>
              <a:rPr lang="en-US" sz="5400" spc="-111" dirty="0">
                <a:solidFill>
                  <a:srgbClr val="3AA0AB"/>
                </a:solidFill>
                <a:latin typeface="Poppins Bold"/>
              </a:rPr>
              <a:t>All, some, a few, or none</a:t>
            </a:r>
            <a:r>
              <a:rPr lang="en-US" sz="5400" dirty="0">
                <a:latin typeface="Book Antiqua" panose="02040602050305030304" pitchFamily="18" charset="0"/>
              </a:rPr>
              <a:t>…</a:t>
            </a:r>
            <a:endParaRPr lang="en-US" sz="5400" spc="-111" dirty="0">
              <a:solidFill>
                <a:srgbClr val="3AA0AB"/>
              </a:solidFill>
              <a:latin typeface="Poppins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325786" y="9639300"/>
            <a:ext cx="1378215" cy="3100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905112" y="165210"/>
            <a:ext cx="1122889" cy="11228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953047" y="355647"/>
            <a:ext cx="952065" cy="74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0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99820"/>
            <a:ext cx="18288000" cy="987179"/>
            <a:chOff x="0" y="0"/>
            <a:chExt cx="6186311" cy="12458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245854"/>
            </a:xfrm>
            <a:custGeom>
              <a:avLst/>
              <a:gdLst/>
              <a:ahLst/>
              <a:cxnLst/>
              <a:rect l="l" t="t" r="r" b="b"/>
              <a:pathLst>
                <a:path w="6186311" h="1245854">
                  <a:moveTo>
                    <a:pt x="0" y="0"/>
                  </a:moveTo>
                  <a:lnTo>
                    <a:pt x="6186311" y="0"/>
                  </a:lnTo>
                  <a:lnTo>
                    <a:pt x="6186311" y="1245854"/>
                  </a:lnTo>
                  <a:lnTo>
                    <a:pt x="0" y="1245854"/>
                  </a:lnTo>
                  <a:close/>
                </a:path>
              </a:pathLst>
            </a:custGeom>
            <a:solidFill>
              <a:srgbClr val="3AA0AB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339143" y="2849065"/>
            <a:ext cx="15609712" cy="74379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80000" indent="-57150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en-US" sz="4000" spc="129" dirty="0">
                <a:solidFill>
                  <a:srgbClr val="3AA0AB"/>
                </a:solidFill>
                <a:latin typeface="Poppins Medium"/>
              </a:rPr>
              <a:t>Really listen to each other</a:t>
            </a:r>
          </a:p>
          <a:p>
            <a:pPr marL="180000" indent="-571500">
              <a:lnSpc>
                <a:spcPts val="4400"/>
              </a:lnSpc>
              <a:buFont typeface="Arial" panose="020B0604020202020204" pitchFamily="34" charset="0"/>
              <a:buChar char="•"/>
            </a:pPr>
            <a:endParaRPr lang="en-US" sz="4000" spc="129" dirty="0">
              <a:solidFill>
                <a:srgbClr val="3AA0AB"/>
              </a:solidFill>
              <a:latin typeface="Poppins Medium"/>
            </a:endParaRPr>
          </a:p>
          <a:p>
            <a:pPr marL="180000" indent="-57150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en-US" sz="4000" spc="129" dirty="0">
                <a:solidFill>
                  <a:srgbClr val="3AA0AB"/>
                </a:solidFill>
                <a:latin typeface="Poppins Medium"/>
              </a:rPr>
              <a:t>Feel comfortable voicing an opinion</a:t>
            </a:r>
          </a:p>
          <a:p>
            <a:pPr marL="180000" indent="-571500">
              <a:lnSpc>
                <a:spcPts val="4400"/>
              </a:lnSpc>
              <a:buFont typeface="Arial" panose="020B0604020202020204" pitchFamily="34" charset="0"/>
              <a:buChar char="•"/>
            </a:pPr>
            <a:endParaRPr lang="en-US" sz="4000" spc="129" dirty="0">
              <a:solidFill>
                <a:srgbClr val="3AA0AB"/>
              </a:solidFill>
              <a:latin typeface="Poppins Medium"/>
            </a:endParaRPr>
          </a:p>
          <a:p>
            <a:pPr marL="180000" indent="-57150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en-US" sz="4000" spc="129" dirty="0">
                <a:solidFill>
                  <a:srgbClr val="3AA0AB"/>
                </a:solidFill>
                <a:latin typeface="Poppins Medium"/>
              </a:rPr>
              <a:t>Give compliments and encouragement to each other</a:t>
            </a:r>
          </a:p>
          <a:p>
            <a:pPr marL="180000">
              <a:lnSpc>
                <a:spcPts val="4400"/>
              </a:lnSpc>
            </a:pPr>
            <a:endParaRPr lang="en-US" sz="4000" spc="129" dirty="0">
              <a:solidFill>
                <a:srgbClr val="3AA0AB"/>
              </a:solidFill>
              <a:latin typeface="Poppins Medium"/>
            </a:endParaRPr>
          </a:p>
          <a:p>
            <a:pPr marL="180000" indent="-57150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en-US" sz="4000" spc="129" dirty="0">
                <a:solidFill>
                  <a:srgbClr val="3AA0AB"/>
                </a:solidFill>
                <a:latin typeface="Poppins Medium"/>
              </a:rPr>
              <a:t>Are committed to the kingdom of God?</a:t>
            </a:r>
          </a:p>
          <a:p>
            <a:pPr marL="180000" indent="-571500">
              <a:lnSpc>
                <a:spcPts val="4400"/>
              </a:lnSpc>
              <a:buFont typeface="Arial" panose="020B0604020202020204" pitchFamily="34" charset="0"/>
              <a:buChar char="•"/>
            </a:pPr>
            <a:endParaRPr lang="en-US" sz="4000" spc="129" dirty="0">
              <a:solidFill>
                <a:srgbClr val="3AA0AB"/>
              </a:solidFill>
              <a:latin typeface="Poppins Medium"/>
            </a:endParaRPr>
          </a:p>
          <a:p>
            <a:pPr marL="180000" indent="-57150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en-US" sz="4000" spc="129" dirty="0">
                <a:solidFill>
                  <a:srgbClr val="3AA0AB"/>
                </a:solidFill>
                <a:latin typeface="Poppins Medium"/>
              </a:rPr>
              <a:t>Value other team member’s contributions</a:t>
            </a:r>
          </a:p>
          <a:p>
            <a:pPr marL="180000" indent="-571500">
              <a:lnSpc>
                <a:spcPts val="4400"/>
              </a:lnSpc>
              <a:buFont typeface="Arial" panose="020B0604020202020204" pitchFamily="34" charset="0"/>
              <a:buChar char="•"/>
            </a:pPr>
            <a:endParaRPr lang="en-US" sz="4000" spc="129" dirty="0">
              <a:solidFill>
                <a:srgbClr val="3AA0AB"/>
              </a:solidFill>
              <a:latin typeface="Poppins Medium"/>
            </a:endParaRPr>
          </a:p>
          <a:p>
            <a:pPr marL="180000" indent="-57150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en-US" sz="4000" spc="129" dirty="0">
                <a:solidFill>
                  <a:srgbClr val="3AA0AB"/>
                </a:solidFill>
                <a:latin typeface="Poppins Medium"/>
              </a:rPr>
              <a:t>Understand our team priorities and objectives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spc="129" dirty="0">
              <a:solidFill>
                <a:srgbClr val="3AA0AB"/>
              </a:solidFill>
              <a:latin typeface="Poppins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spc="129" dirty="0">
              <a:solidFill>
                <a:srgbClr val="3AA0AB"/>
              </a:solidFill>
              <a:latin typeface="Poppins Medium"/>
            </a:endParaRPr>
          </a:p>
        </p:txBody>
      </p:sp>
      <p:sp>
        <p:nvSpPr>
          <p:cNvPr id="7" name="TextBox 7"/>
          <p:cNvSpPr txBox="1">
            <a:spLocks noChangeAspect="1"/>
          </p:cNvSpPr>
          <p:nvPr/>
        </p:nvSpPr>
        <p:spPr>
          <a:xfrm>
            <a:off x="3803145" y="635998"/>
            <a:ext cx="10681709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spc="-111" dirty="0">
                <a:solidFill>
                  <a:srgbClr val="3AA0AB"/>
                </a:solidFill>
                <a:latin typeface="Poppins Bold"/>
              </a:rPr>
              <a:t>Evaluating your Team:</a:t>
            </a:r>
            <a:br>
              <a:rPr lang="en-US" sz="5400" spc="-111" dirty="0">
                <a:solidFill>
                  <a:srgbClr val="3AA0AB"/>
                </a:solidFill>
                <a:latin typeface="Poppins Bold"/>
              </a:rPr>
            </a:br>
            <a:r>
              <a:rPr lang="en-US" sz="5400" spc="-111" dirty="0">
                <a:solidFill>
                  <a:srgbClr val="3AA0AB"/>
                </a:solidFill>
                <a:latin typeface="Poppins Bold"/>
              </a:rPr>
              <a:t>All, some, a few, or none</a:t>
            </a:r>
            <a:r>
              <a:rPr lang="en-US" sz="5400" dirty="0">
                <a:latin typeface="Book Antiqua" panose="02040602050305030304" pitchFamily="18" charset="0"/>
              </a:rPr>
              <a:t>…</a:t>
            </a:r>
            <a:endParaRPr lang="en-US" sz="5400" spc="-111" dirty="0">
              <a:solidFill>
                <a:srgbClr val="3AA0AB"/>
              </a:solidFill>
              <a:latin typeface="Poppins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325786" y="9639300"/>
            <a:ext cx="1378215" cy="3100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905112" y="165210"/>
            <a:ext cx="1122889" cy="11228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953047" y="355647"/>
            <a:ext cx="952065" cy="74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5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74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>
            <a:extLst>
              <a:ext uri="{FF2B5EF4-FFF2-40B4-BE49-F238E27FC236}">
                <a16:creationId xmlns:a16="http://schemas.microsoft.com/office/drawing/2014/main" id="{8EE782DD-392B-764A-B7B3-FB37CE8A2E56}"/>
              </a:ext>
            </a:extLst>
          </p:cNvPr>
          <p:cNvSpPr/>
          <p:nvPr/>
        </p:nvSpPr>
        <p:spPr>
          <a:xfrm>
            <a:off x="0" y="-3068"/>
            <a:ext cx="18288000" cy="10287000"/>
          </a:xfrm>
          <a:prstGeom prst="rect">
            <a:avLst/>
          </a:prstGeom>
          <a:solidFill>
            <a:srgbClr val="3AA0AB"/>
          </a:solidFill>
        </p:spPr>
        <p:txBody>
          <a:bodyPr/>
          <a:lstStyle/>
          <a:p>
            <a:endParaRPr lang="es-GT" dirty="0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567636" y="9161044"/>
            <a:ext cx="1122889" cy="112288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615570" y="9351480"/>
            <a:ext cx="952065" cy="74201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387339" y="9567439"/>
            <a:ext cx="1378215" cy="3100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34220" t="2803" r="26844"/>
          <a:stretch>
            <a:fillRect/>
          </a:stretch>
        </p:blipFill>
        <p:spPr>
          <a:xfrm>
            <a:off x="11080022" y="0"/>
            <a:ext cx="6179278" cy="102870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1757958"/>
            <a:ext cx="8538935" cy="677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1000" spc="-114" dirty="0">
                <a:solidFill>
                  <a:srgbClr val="FFFFFF"/>
                </a:solidFill>
                <a:latin typeface="Poppins Medium"/>
              </a:rPr>
              <a:t>Leadership Succession: From Moses to Joshua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354" y="0"/>
            <a:ext cx="5836412" cy="10287000"/>
          </a:xfrm>
          <a:prstGeom prst="rect">
            <a:avLst/>
          </a:prstGeom>
          <a:solidFill>
            <a:srgbClr val="3AA0AB"/>
          </a:solidFill>
        </p:spPr>
      </p:sp>
      <p:sp>
        <p:nvSpPr>
          <p:cNvPr id="5" name="TextBox 5"/>
          <p:cNvSpPr txBox="1"/>
          <p:nvPr/>
        </p:nvSpPr>
        <p:spPr>
          <a:xfrm>
            <a:off x="6702844" y="3828731"/>
            <a:ext cx="11506200" cy="45803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70915" lvl="1" indent="-571500">
              <a:lnSpc>
                <a:spcPts val="4514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B747F"/>
                </a:solidFill>
                <a:latin typeface="Poppins Bold"/>
              </a:rPr>
              <a:t>Divine Revelation</a:t>
            </a:r>
          </a:p>
          <a:p>
            <a:pPr marL="970915" lvl="1" indent="-571500">
              <a:lnSpc>
                <a:spcPts val="4514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B747F"/>
                </a:solidFill>
                <a:latin typeface="Poppins Bold"/>
              </a:rPr>
              <a:t>Companionship, not appointment</a:t>
            </a:r>
          </a:p>
          <a:p>
            <a:pPr marL="970915" lvl="1" indent="-571500">
              <a:lnSpc>
                <a:spcPts val="4514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B747F"/>
                </a:solidFill>
                <a:latin typeface="Poppins Bold"/>
              </a:rPr>
              <a:t>Encouragement</a:t>
            </a:r>
          </a:p>
          <a:p>
            <a:pPr>
              <a:lnSpc>
                <a:spcPts val="4514"/>
              </a:lnSpc>
            </a:pPr>
            <a:endParaRPr lang="en-US" sz="4400" dirty="0">
              <a:solidFill>
                <a:srgbClr val="0B747F"/>
              </a:solidFill>
              <a:latin typeface="Poppins Bold"/>
            </a:endParaRPr>
          </a:p>
          <a:p>
            <a:pPr>
              <a:lnSpc>
                <a:spcPts val="4514"/>
              </a:lnSpc>
            </a:pPr>
            <a:r>
              <a:rPr lang="en-US" sz="4400" spc="154" dirty="0">
                <a:solidFill>
                  <a:srgbClr val="3AA0AB"/>
                </a:solidFill>
                <a:latin typeface="Poppins Medium"/>
              </a:rPr>
              <a:t>Deuteronomy 3:28</a:t>
            </a:r>
          </a:p>
          <a:p>
            <a:pPr>
              <a:lnSpc>
                <a:spcPts val="4514"/>
              </a:lnSpc>
            </a:pPr>
            <a:r>
              <a:rPr lang="en-US" sz="4400" spc="154" dirty="0">
                <a:solidFill>
                  <a:srgbClr val="3AA0AB"/>
                </a:solidFill>
                <a:latin typeface="Poppins Medium"/>
              </a:rPr>
              <a:t>Numbers 27:18</a:t>
            </a:r>
          </a:p>
          <a:p>
            <a:pPr>
              <a:lnSpc>
                <a:spcPts val="4514"/>
              </a:lnSpc>
            </a:pPr>
            <a:r>
              <a:rPr lang="en-US" sz="4400" spc="154" dirty="0">
                <a:solidFill>
                  <a:srgbClr val="3AA0AB"/>
                </a:solidFill>
                <a:latin typeface="Poppins Medium"/>
              </a:rPr>
              <a:t>Deuteronomy 31:7-8</a:t>
            </a:r>
          </a:p>
          <a:p>
            <a:pPr algn="r">
              <a:lnSpc>
                <a:spcPts val="4514"/>
              </a:lnSpc>
            </a:pPr>
            <a:endParaRPr lang="en-US" sz="3700" dirty="0">
              <a:solidFill>
                <a:srgbClr val="0B747F"/>
              </a:solidFill>
              <a:latin typeface="Arimo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010400" y="952500"/>
            <a:ext cx="10068558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en-US" sz="6600" spc="-123" dirty="0">
                <a:solidFill>
                  <a:srgbClr val="3AA0AB"/>
                </a:solidFill>
                <a:latin typeface="Poppins Bold"/>
              </a:rPr>
              <a:t>Selection and Companionship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81D3A66-0ADA-6445-ADCC-0004BA6B8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0" y="6635301"/>
            <a:ext cx="5237383" cy="523738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870685F-9945-AD41-89E6-FFE39131DE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0" t="45534" r="47785" b="9024"/>
          <a:stretch/>
        </p:blipFill>
        <p:spPr>
          <a:xfrm>
            <a:off x="849364" y="2806186"/>
            <a:ext cx="4610100" cy="46746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626561" y="0"/>
            <a:ext cx="5836412" cy="10287000"/>
          </a:xfrm>
          <a:prstGeom prst="rect">
            <a:avLst/>
          </a:prstGeom>
          <a:solidFill>
            <a:srgbClr val="3AA0AB"/>
          </a:solidFill>
        </p:spPr>
      </p:sp>
      <p:sp>
        <p:nvSpPr>
          <p:cNvPr id="5" name="TextBox 5"/>
          <p:cNvSpPr txBox="1"/>
          <p:nvPr/>
        </p:nvSpPr>
        <p:spPr>
          <a:xfrm>
            <a:off x="1219200" y="4562105"/>
            <a:ext cx="10694137" cy="5193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98830" lvl="1" indent="-399415" algn="l">
              <a:lnSpc>
                <a:spcPts val="4514"/>
              </a:lnSpc>
              <a:buFont typeface="Arial"/>
              <a:buChar char="•"/>
            </a:pPr>
            <a:r>
              <a:rPr lang="en-US" sz="4400" dirty="0">
                <a:solidFill>
                  <a:srgbClr val="0B747F"/>
                </a:solidFill>
                <a:latin typeface="Poppins Bold"/>
              </a:rPr>
              <a:t>The Leader as a Mentor</a:t>
            </a:r>
          </a:p>
          <a:p>
            <a:pPr marL="798830" lvl="1" indent="-399415" algn="l">
              <a:lnSpc>
                <a:spcPts val="4514"/>
              </a:lnSpc>
              <a:buFont typeface="Arial"/>
              <a:buChar char="•"/>
            </a:pPr>
            <a:r>
              <a:rPr lang="en-US" sz="4400" dirty="0">
                <a:solidFill>
                  <a:srgbClr val="0B747F"/>
                </a:solidFill>
                <a:latin typeface="Poppins Bold"/>
              </a:rPr>
              <a:t>The Leader as an Example</a:t>
            </a:r>
          </a:p>
          <a:p>
            <a:pPr marL="798830" lvl="1" indent="-399415" algn="l">
              <a:lnSpc>
                <a:spcPts val="4514"/>
              </a:lnSpc>
              <a:buFont typeface="Arial"/>
              <a:buChar char="•"/>
            </a:pPr>
            <a:r>
              <a:rPr lang="en-US" sz="4400" dirty="0">
                <a:solidFill>
                  <a:srgbClr val="0B747F"/>
                </a:solidFill>
                <a:latin typeface="Poppins Bold"/>
              </a:rPr>
              <a:t>The Leader as a Protector</a:t>
            </a:r>
          </a:p>
          <a:p>
            <a:pPr marL="0" lvl="0" indent="0" algn="l">
              <a:lnSpc>
                <a:spcPts val="4514"/>
              </a:lnSpc>
              <a:spcBef>
                <a:spcPct val="0"/>
              </a:spcBef>
            </a:pPr>
            <a:endParaRPr lang="en-US" sz="4400" u="none" dirty="0">
              <a:solidFill>
                <a:srgbClr val="0B747F"/>
              </a:solidFill>
              <a:latin typeface="Poppins Bold"/>
            </a:endParaRPr>
          </a:p>
          <a:p>
            <a:pPr algn="l">
              <a:lnSpc>
                <a:spcPts val="4514"/>
              </a:lnSpc>
            </a:pPr>
            <a:r>
              <a:rPr lang="en-US" sz="4400" spc="154" dirty="0">
                <a:solidFill>
                  <a:srgbClr val="3AA0AB"/>
                </a:solidFill>
                <a:latin typeface="Poppins Medium"/>
              </a:rPr>
              <a:t>Exodus 24:13-14</a:t>
            </a:r>
          </a:p>
          <a:p>
            <a:pPr algn="l">
              <a:lnSpc>
                <a:spcPts val="4514"/>
              </a:lnSpc>
            </a:pPr>
            <a:r>
              <a:rPr lang="en-US" sz="4400" spc="154" dirty="0">
                <a:solidFill>
                  <a:srgbClr val="3AA0AB"/>
                </a:solidFill>
                <a:latin typeface="Poppins Medium"/>
              </a:rPr>
              <a:t>Exodus 32:17-18</a:t>
            </a:r>
          </a:p>
          <a:p>
            <a:pPr algn="l">
              <a:lnSpc>
                <a:spcPts val="4514"/>
              </a:lnSpc>
            </a:pPr>
            <a:r>
              <a:rPr lang="en-US" sz="4400" spc="154" dirty="0">
                <a:solidFill>
                  <a:srgbClr val="3AA0AB"/>
                </a:solidFill>
                <a:latin typeface="Poppins Medium"/>
              </a:rPr>
              <a:t>Exodus 33:11</a:t>
            </a:r>
          </a:p>
          <a:p>
            <a:pPr marL="0" lvl="0" indent="0" algn="l">
              <a:lnSpc>
                <a:spcPts val="4514"/>
              </a:lnSpc>
              <a:spcBef>
                <a:spcPct val="0"/>
              </a:spcBef>
            </a:pPr>
            <a:endParaRPr lang="en-US" sz="3700" u="none" dirty="0">
              <a:solidFill>
                <a:srgbClr val="0B747F"/>
              </a:solidFill>
              <a:latin typeface="Poppins Bold"/>
            </a:endParaRPr>
          </a:p>
          <a:p>
            <a:pPr marL="0" lvl="0" indent="0" algn="l">
              <a:lnSpc>
                <a:spcPts val="4514"/>
              </a:lnSpc>
              <a:spcBef>
                <a:spcPct val="0"/>
              </a:spcBef>
            </a:pPr>
            <a:endParaRPr lang="en-US" sz="3700" u="none" dirty="0">
              <a:solidFill>
                <a:srgbClr val="0B747F"/>
              </a:solidFill>
              <a:latin typeface="Poppi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90600" y="912546"/>
            <a:ext cx="10694137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en-US" sz="6600" spc="-123" dirty="0">
                <a:solidFill>
                  <a:srgbClr val="3AA0AB"/>
                </a:solidFill>
                <a:latin typeface="Poppins Bold"/>
              </a:rPr>
              <a:t>Development Through Mentorship and Example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E3D0E56-4A72-3847-830F-67129544F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591300"/>
            <a:ext cx="5237383" cy="523738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26485F5-0B58-614E-BF8C-F765B6B2C9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" t="-3311" r="43781" b="44052"/>
          <a:stretch/>
        </p:blipFill>
        <p:spPr>
          <a:xfrm>
            <a:off x="12788165" y="1913842"/>
            <a:ext cx="5520267" cy="609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354" y="0"/>
            <a:ext cx="5836412" cy="10287000"/>
          </a:xfrm>
          <a:prstGeom prst="rect">
            <a:avLst/>
          </a:prstGeom>
          <a:solidFill>
            <a:srgbClr val="3AA0AB"/>
          </a:solidFill>
        </p:spPr>
      </p:sp>
      <p:sp>
        <p:nvSpPr>
          <p:cNvPr id="5" name="TextBox 5"/>
          <p:cNvSpPr txBox="1"/>
          <p:nvPr/>
        </p:nvSpPr>
        <p:spPr>
          <a:xfrm>
            <a:off x="6702844" y="3828731"/>
            <a:ext cx="11506200" cy="56836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98830" lvl="1" indent="-399415">
              <a:buFont typeface="Arial"/>
              <a:buChar char="•"/>
            </a:pPr>
            <a:r>
              <a:rPr lang="en-US" sz="4400" dirty="0">
                <a:solidFill>
                  <a:srgbClr val="0B747F"/>
                </a:solidFill>
                <a:latin typeface="Poppins Bold"/>
              </a:rPr>
              <a:t>The Principle of Delegation as a Signal of Succession</a:t>
            </a:r>
          </a:p>
          <a:p>
            <a:pPr marL="798830" lvl="1" indent="-399415">
              <a:buFont typeface="Arial"/>
              <a:buChar char="•"/>
            </a:pPr>
            <a:r>
              <a:rPr lang="en-US" sz="4400" dirty="0">
                <a:solidFill>
                  <a:srgbClr val="0B747F"/>
                </a:solidFill>
                <a:latin typeface="Poppins Bold"/>
              </a:rPr>
              <a:t>Real Delegation and not Intromission</a:t>
            </a:r>
          </a:p>
          <a:p>
            <a:pPr marL="798830" lvl="1" indent="-399415">
              <a:buFont typeface="Arial"/>
              <a:buChar char="•"/>
            </a:pPr>
            <a:r>
              <a:rPr lang="en-US" sz="4400" dirty="0">
                <a:solidFill>
                  <a:srgbClr val="0B747F"/>
                </a:solidFill>
                <a:latin typeface="Poppins Bold"/>
              </a:rPr>
              <a:t>Teaching while Delegating</a:t>
            </a:r>
          </a:p>
          <a:p>
            <a:pPr>
              <a:lnSpc>
                <a:spcPts val="4391"/>
              </a:lnSpc>
              <a:spcBef>
                <a:spcPct val="0"/>
              </a:spcBef>
            </a:pPr>
            <a:endParaRPr lang="en-US" sz="3600" dirty="0">
              <a:solidFill>
                <a:srgbClr val="0B747F"/>
              </a:solidFill>
              <a:latin typeface="Poppins Bold"/>
            </a:endParaRPr>
          </a:p>
          <a:p>
            <a:pPr>
              <a:lnSpc>
                <a:spcPts val="4514"/>
              </a:lnSpc>
            </a:pPr>
            <a:endParaRPr lang="en-US" sz="4400" dirty="0">
              <a:solidFill>
                <a:srgbClr val="0B747F"/>
              </a:solidFill>
              <a:latin typeface="Poppins Bold"/>
            </a:endParaRPr>
          </a:p>
          <a:p>
            <a:pPr>
              <a:lnSpc>
                <a:spcPts val="4392"/>
              </a:lnSpc>
            </a:pPr>
            <a:r>
              <a:rPr lang="en-US" sz="4400" spc="154" dirty="0">
                <a:solidFill>
                  <a:srgbClr val="3AA0AB"/>
                </a:solidFill>
                <a:latin typeface="Poppins Medium"/>
              </a:rPr>
              <a:t>Exodus 17:9, 11</a:t>
            </a:r>
          </a:p>
          <a:p>
            <a:pPr>
              <a:lnSpc>
                <a:spcPts val="4392"/>
              </a:lnSpc>
              <a:spcBef>
                <a:spcPct val="0"/>
              </a:spcBef>
            </a:pPr>
            <a:r>
              <a:rPr lang="en-US" sz="4400" spc="154" dirty="0">
                <a:solidFill>
                  <a:srgbClr val="3AA0AB"/>
                </a:solidFill>
                <a:latin typeface="Poppins Medium"/>
              </a:rPr>
              <a:t>Numbers 11:28-29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010400" y="377108"/>
            <a:ext cx="10068558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6600" spc="-111" dirty="0">
                <a:solidFill>
                  <a:srgbClr val="3AA0AB"/>
                </a:solidFill>
                <a:latin typeface="Poppins Bold"/>
              </a:rPr>
              <a:t>Delegation Through Empowerment and Teaching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81D3A66-0ADA-6445-ADCC-0004BA6B8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0" y="6635301"/>
            <a:ext cx="5237383" cy="523738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0294ECA-963E-3547-9E43-92B18BC73E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8" t="40741"/>
          <a:stretch/>
        </p:blipFill>
        <p:spPr>
          <a:xfrm>
            <a:off x="311791" y="2095500"/>
            <a:ext cx="5520267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827635">
            <a:off x="-11923221" y="-10679289"/>
            <a:ext cx="28489177" cy="24749972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295400" y="2776160"/>
            <a:ext cx="14630400" cy="4862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4869" lvl="1" indent="-571500">
              <a:buFont typeface="Arial" panose="020B0604020202020204" pitchFamily="34" charset="0"/>
              <a:buChar char="•"/>
            </a:pPr>
            <a:r>
              <a:rPr lang="en-US" sz="3600" spc="137" dirty="0">
                <a:solidFill>
                  <a:schemeClr val="bg1"/>
                </a:solidFill>
                <a:latin typeface="Poppins Medium"/>
              </a:rPr>
              <a:t>Fixed his focus (1:4-11)</a:t>
            </a:r>
          </a:p>
          <a:p>
            <a:pPr marL="854869" lvl="1" indent="-571500">
              <a:buFont typeface="Arial" panose="020B0604020202020204" pitchFamily="34" charset="0"/>
              <a:buChar char="•"/>
            </a:pPr>
            <a:r>
              <a:rPr lang="en-US" sz="3600" spc="137" dirty="0">
                <a:solidFill>
                  <a:schemeClr val="bg1"/>
                </a:solidFill>
                <a:latin typeface="Poppins Medium"/>
              </a:rPr>
              <a:t>Verified the situation (2:11-16)</a:t>
            </a:r>
          </a:p>
          <a:p>
            <a:pPr marL="854869" lvl="1" indent="-571500">
              <a:buFont typeface="Arial" panose="020B0604020202020204" pitchFamily="34" charset="0"/>
              <a:buChar char="•"/>
            </a:pPr>
            <a:r>
              <a:rPr lang="en-US" sz="3600" spc="137" dirty="0">
                <a:solidFill>
                  <a:schemeClr val="bg1"/>
                </a:solidFill>
                <a:latin typeface="Poppins Medium"/>
              </a:rPr>
              <a:t>Formed a team (2:12)</a:t>
            </a:r>
          </a:p>
          <a:p>
            <a:pPr marL="854869" lvl="1" indent="-571500">
              <a:buFont typeface="Arial" panose="020B0604020202020204" pitchFamily="34" charset="0"/>
              <a:buChar char="•"/>
            </a:pPr>
            <a:r>
              <a:rPr lang="en-US" sz="3600" spc="137" dirty="0">
                <a:solidFill>
                  <a:schemeClr val="bg1"/>
                </a:solidFill>
                <a:latin typeface="Poppins Medium"/>
              </a:rPr>
              <a:t>Cast the vision (2:17-18)</a:t>
            </a:r>
          </a:p>
          <a:p>
            <a:pPr marL="854869" lvl="1" indent="-571500">
              <a:buFont typeface="Arial" panose="020B0604020202020204" pitchFamily="34" charset="0"/>
              <a:buChar char="•"/>
            </a:pPr>
            <a:r>
              <a:rPr lang="en-US" sz="3600" spc="137" dirty="0">
                <a:solidFill>
                  <a:schemeClr val="bg1"/>
                </a:solidFill>
                <a:latin typeface="Poppins Medium"/>
              </a:rPr>
              <a:t>Developed ownership (1:18)</a:t>
            </a:r>
          </a:p>
          <a:p>
            <a:pPr marL="854869" lvl="1" indent="-571500">
              <a:buFont typeface="Arial" panose="020B0604020202020204" pitchFamily="34" charset="0"/>
              <a:buChar char="•"/>
            </a:pPr>
            <a:r>
              <a:rPr lang="en-US" sz="3600" spc="137" dirty="0">
                <a:solidFill>
                  <a:schemeClr val="bg1"/>
                </a:solidFill>
                <a:latin typeface="Poppins Medium"/>
              </a:rPr>
              <a:t>Faced opposition together (4, 5)</a:t>
            </a:r>
          </a:p>
          <a:p>
            <a:pPr marL="854869" lvl="1" indent="-571500">
              <a:buFont typeface="Arial" panose="020B0604020202020204" pitchFamily="34" charset="0"/>
              <a:buChar char="•"/>
            </a:pPr>
            <a:r>
              <a:rPr lang="en-US" sz="3600" spc="137" dirty="0">
                <a:solidFill>
                  <a:schemeClr val="bg1"/>
                </a:solidFill>
                <a:latin typeface="Poppins Medium"/>
              </a:rPr>
              <a:t>Turned the work over (7:1-3)*</a:t>
            </a:r>
          </a:p>
          <a:p>
            <a:pPr marL="854869" lvl="1" indent="-571500">
              <a:buFont typeface="Arial" panose="020B0604020202020204" pitchFamily="34" charset="0"/>
              <a:buChar char="•"/>
            </a:pPr>
            <a:r>
              <a:rPr lang="en-US" sz="3600" spc="137" dirty="0">
                <a:solidFill>
                  <a:schemeClr val="bg1"/>
                </a:solidFill>
                <a:latin typeface="Poppins Medium"/>
              </a:rPr>
              <a:t>Celebrated God (8, 9, 10)</a:t>
            </a:r>
          </a:p>
          <a:p>
            <a:pPr marL="566737" lvl="1" indent="-283368">
              <a:lnSpc>
                <a:spcPts val="3202"/>
              </a:lnSpc>
              <a:buFont typeface="Arial"/>
              <a:buChar char="•"/>
            </a:pPr>
            <a:endParaRPr lang="en-US" sz="3200" spc="137" dirty="0">
              <a:solidFill>
                <a:schemeClr val="bg1"/>
              </a:solidFill>
              <a:latin typeface="Poppins Medium"/>
            </a:endParaRP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C23EB16B-4F0C-E34A-B289-E956E509C929}"/>
              </a:ext>
            </a:extLst>
          </p:cNvPr>
          <p:cNvSpPr txBox="1"/>
          <p:nvPr/>
        </p:nvSpPr>
        <p:spPr>
          <a:xfrm>
            <a:off x="2362200" y="7547616"/>
            <a:ext cx="12816840" cy="14080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Poppins Bold"/>
              </a:rPr>
              <a:t>*Team leadership doesn’t always translate into Executive Performance</a:t>
            </a:r>
          </a:p>
          <a:p>
            <a:pPr>
              <a:lnSpc>
                <a:spcPts val="3324"/>
              </a:lnSpc>
            </a:pPr>
            <a:endParaRPr lang="en-US" sz="3000" dirty="0">
              <a:solidFill>
                <a:srgbClr val="0B747F"/>
              </a:solidFill>
              <a:ea typeface="Arimo"/>
            </a:endParaRPr>
          </a:p>
        </p:txBody>
      </p:sp>
      <p:sp>
        <p:nvSpPr>
          <p:cNvPr id="19" name="AutoShape 5">
            <a:extLst>
              <a:ext uri="{FF2B5EF4-FFF2-40B4-BE49-F238E27FC236}">
                <a16:creationId xmlns:a16="http://schemas.microsoft.com/office/drawing/2014/main" id="{4ABD73AC-EA3D-0841-BA4C-7D63D7C3B3DF}"/>
              </a:ext>
            </a:extLst>
          </p:cNvPr>
          <p:cNvSpPr/>
          <p:nvPr/>
        </p:nvSpPr>
        <p:spPr>
          <a:xfrm>
            <a:off x="5486400" y="2228325"/>
            <a:ext cx="2819400" cy="0"/>
          </a:xfrm>
          <a:prstGeom prst="line">
            <a:avLst/>
          </a:prstGeom>
          <a:ln w="9525" cap="flat">
            <a:solidFill>
              <a:srgbClr val="020F2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896EC15E-B40D-4747-AC83-B6F07F238E9F}"/>
              </a:ext>
            </a:extLst>
          </p:cNvPr>
          <p:cNvSpPr txBox="1"/>
          <p:nvPr/>
        </p:nvSpPr>
        <p:spPr>
          <a:xfrm>
            <a:off x="1600200" y="1530057"/>
            <a:ext cx="14325600" cy="698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102"/>
              </a:lnSpc>
              <a:spcBef>
                <a:spcPct val="0"/>
              </a:spcBef>
            </a:pPr>
            <a:r>
              <a:rPr lang="en-US" sz="4800" spc="-117" dirty="0">
                <a:latin typeface="Poppins Bold"/>
              </a:rPr>
              <a:t>Nehemiah’s visionary team leadership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578AD92B-3C83-DF41-985D-F56939418A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148" y="6591300"/>
            <a:ext cx="5237383" cy="523738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74FFD07-EBC0-EB45-8549-0E220B9141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5" b="54558"/>
          <a:stretch/>
        </p:blipFill>
        <p:spPr>
          <a:xfrm>
            <a:off x="13258800" y="2232558"/>
            <a:ext cx="4610100" cy="467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2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792200" y="0"/>
            <a:ext cx="4495800" cy="10287000"/>
          </a:xfrm>
          <a:prstGeom prst="rect">
            <a:avLst/>
          </a:prstGeom>
          <a:solidFill>
            <a:srgbClr val="3AA0AB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006191" y="9161044"/>
            <a:ext cx="1122889" cy="11228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54125" y="9351480"/>
            <a:ext cx="952065" cy="7420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16301416" y="9567439"/>
            <a:ext cx="1378215" cy="31009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62000" y="800100"/>
            <a:ext cx="12649199" cy="84330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spc="-117" dirty="0">
                <a:solidFill>
                  <a:srgbClr val="0B747F"/>
                </a:solidFill>
                <a:latin typeface="Poppins Bold"/>
              </a:rPr>
              <a:t>Personal learnings </a:t>
            </a:r>
          </a:p>
          <a:p>
            <a:pPr algn="ctr"/>
            <a:r>
              <a:rPr lang="en-US" sz="5400" spc="-117" dirty="0">
                <a:solidFill>
                  <a:srgbClr val="0B747F"/>
                </a:solidFill>
                <a:latin typeface="Poppins Bold"/>
              </a:rPr>
              <a:t>on teamwork</a:t>
            </a:r>
            <a:endParaRPr lang="en-US" sz="3199" spc="137" dirty="0">
              <a:solidFill>
                <a:srgbClr val="3AA0AB"/>
              </a:solidFill>
              <a:latin typeface="Poppins Medium Bold"/>
            </a:endParaRPr>
          </a:p>
          <a:p>
            <a:pPr marL="345440" lvl="1"/>
            <a:endParaRPr lang="en-US" sz="4000" spc="137" dirty="0">
              <a:solidFill>
                <a:srgbClr val="3AA0AB"/>
              </a:solidFill>
              <a:latin typeface="Poppins Medium"/>
            </a:endParaRPr>
          </a:p>
          <a:p>
            <a:pPr marL="916940" lvl="1" indent="-571500">
              <a:buFont typeface="Arial" panose="020B0604020202020204" pitchFamily="34" charset="0"/>
              <a:buChar char="•"/>
            </a:pPr>
            <a:r>
              <a:rPr lang="en-US" sz="3800" spc="137" dirty="0">
                <a:solidFill>
                  <a:srgbClr val="3AA0AB"/>
                </a:solidFill>
                <a:latin typeface="Poppins Medium"/>
              </a:rPr>
              <a:t>Team building is not the same as team leading</a:t>
            </a:r>
          </a:p>
          <a:p>
            <a:pPr marL="916940" lvl="1" indent="-571500">
              <a:buFont typeface="Arial" panose="020B0604020202020204" pitchFamily="34" charset="0"/>
              <a:buChar char="•"/>
            </a:pPr>
            <a:r>
              <a:rPr lang="en-US" sz="3800" spc="137" dirty="0">
                <a:solidFill>
                  <a:srgbClr val="3AA0AB"/>
                </a:solidFill>
                <a:latin typeface="Poppins Medium"/>
              </a:rPr>
              <a:t>It is not the same to be a team leader than to be a team member</a:t>
            </a:r>
          </a:p>
          <a:p>
            <a:pPr marL="916940" lvl="1" indent="-571500">
              <a:buFont typeface="Arial" panose="020B0604020202020204" pitchFamily="34" charset="0"/>
              <a:buChar char="•"/>
            </a:pPr>
            <a:r>
              <a:rPr lang="en-US" sz="3800" spc="137" dirty="0">
                <a:solidFill>
                  <a:srgbClr val="3AA0AB"/>
                </a:solidFill>
                <a:latin typeface="Poppins Medium"/>
              </a:rPr>
              <a:t>Good team membership does not necessarily result in good team leadership</a:t>
            </a:r>
          </a:p>
          <a:p>
            <a:pPr marL="916940" lvl="1" indent="-571500">
              <a:buFont typeface="Arial" panose="020B0604020202020204" pitchFamily="34" charset="0"/>
              <a:buChar char="•"/>
            </a:pPr>
            <a:r>
              <a:rPr lang="en-US" sz="3800" spc="137" dirty="0">
                <a:solidFill>
                  <a:srgbClr val="3AA0AB"/>
                </a:solidFill>
                <a:latin typeface="Poppins Medium"/>
              </a:rPr>
              <a:t>Not all good team leaders are good team members</a:t>
            </a:r>
          </a:p>
          <a:p>
            <a:pPr marL="916940" lvl="1" indent="-571500">
              <a:buFont typeface="Arial" panose="020B0604020202020204" pitchFamily="34" charset="0"/>
              <a:buChar char="•"/>
            </a:pPr>
            <a:r>
              <a:rPr lang="en-US" sz="3800" spc="137" dirty="0">
                <a:solidFill>
                  <a:srgbClr val="3AA0AB"/>
                </a:solidFill>
                <a:latin typeface="Poppins Medium"/>
              </a:rPr>
              <a:t>What lessons have you learned in your journey as a leader?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2886A8B-0256-5A43-8E3D-6A951344898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8" t="591" r="6667" b="53967"/>
          <a:stretch/>
        </p:blipFill>
        <p:spPr>
          <a:xfrm>
            <a:off x="13411199" y="2679325"/>
            <a:ext cx="4610100" cy="46746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491315"/>
            <a:chOff x="0" y="0"/>
            <a:chExt cx="6186311" cy="9952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995212"/>
            </a:xfrm>
            <a:custGeom>
              <a:avLst/>
              <a:gdLst/>
              <a:ahLst/>
              <a:cxnLst/>
              <a:rect l="l" t="t" r="r" b="b"/>
              <a:pathLst>
                <a:path w="6186311" h="1245854">
                  <a:moveTo>
                    <a:pt x="0" y="0"/>
                  </a:moveTo>
                  <a:lnTo>
                    <a:pt x="6186311" y="0"/>
                  </a:lnTo>
                  <a:lnTo>
                    <a:pt x="6186311" y="1245854"/>
                  </a:lnTo>
                  <a:lnTo>
                    <a:pt x="0" y="1245854"/>
                  </a:lnTo>
                  <a:close/>
                </a:path>
              </a:pathLst>
            </a:custGeom>
            <a:solidFill>
              <a:srgbClr val="3AA0AB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991623" y="2552700"/>
            <a:ext cx="16304752" cy="6601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4000" spc="137" dirty="0">
                <a:solidFill>
                  <a:srgbClr val="3AA0AB"/>
                </a:solidFill>
                <a:latin typeface="Poppins Medium"/>
              </a:rPr>
              <a:t>Generally, a team accomplishes far more than even the sum of all individuals (synergy).  </a:t>
            </a:r>
            <a:r>
              <a:rPr lang="en-US" altLang="en-US" sz="4000" spc="137" dirty="0" err="1">
                <a:solidFill>
                  <a:srgbClr val="3AA0AB"/>
                </a:solidFill>
                <a:latin typeface="Poppins Medium"/>
              </a:rPr>
              <a:t>Ecl</a:t>
            </a:r>
            <a:r>
              <a:rPr lang="en-US" altLang="en-US" sz="4000" spc="137" dirty="0">
                <a:solidFill>
                  <a:srgbClr val="3AA0AB"/>
                </a:solidFill>
                <a:latin typeface="Poppins Medium"/>
              </a:rPr>
              <a:t>. 4:12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4200" spc="137" dirty="0">
              <a:solidFill>
                <a:srgbClr val="3AA0AB"/>
              </a:solidFill>
              <a:latin typeface="Poppins Medium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4000" spc="137" dirty="0">
                <a:solidFill>
                  <a:srgbClr val="3AA0AB"/>
                </a:solidFill>
                <a:latin typeface="Poppins Medium"/>
              </a:rPr>
              <a:t>Working as a team can help common people achieve uncommon results. Acts 4:13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4200" spc="137" dirty="0">
              <a:solidFill>
                <a:srgbClr val="3AA0AB"/>
              </a:solidFill>
              <a:latin typeface="Poppins Medium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4000" spc="137" dirty="0">
                <a:solidFill>
                  <a:srgbClr val="3AA0AB"/>
                </a:solidFill>
                <a:latin typeface="Poppins Medium"/>
              </a:rPr>
              <a:t>The sense of PURPOSE is essential in teamwork. Matt. 4:19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4200" spc="137" dirty="0">
              <a:solidFill>
                <a:srgbClr val="3AA0AB"/>
              </a:solidFill>
              <a:latin typeface="Poppins Medium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4000" spc="137" dirty="0">
                <a:solidFill>
                  <a:srgbClr val="3AA0AB"/>
                </a:solidFill>
                <a:latin typeface="Poppins Medium"/>
              </a:rPr>
              <a:t>A leader is known by the team s/he assembles </a:t>
            </a:r>
          </a:p>
          <a:p>
            <a:pPr marL="1028700" lvl="1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200" spc="137" dirty="0">
                <a:solidFill>
                  <a:srgbClr val="3AA0AB"/>
                </a:solidFill>
                <a:latin typeface="Poppins Medium"/>
              </a:rPr>
              <a:t>Weak leaders “clone” themselves</a:t>
            </a:r>
          </a:p>
          <a:p>
            <a:pPr marL="1028700" lvl="1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200" spc="137" dirty="0">
                <a:solidFill>
                  <a:srgbClr val="3AA0AB"/>
                </a:solidFill>
                <a:latin typeface="Poppins Medium"/>
              </a:rPr>
              <a:t>Strong leaders build the teams around their weaknesses</a:t>
            </a:r>
          </a:p>
          <a:p>
            <a:pPr marL="690880" lvl="1" indent="-345440">
              <a:buFont typeface="Arial"/>
              <a:buChar char="•"/>
            </a:pPr>
            <a:endParaRPr lang="en-US" sz="4200" spc="137" dirty="0">
              <a:solidFill>
                <a:srgbClr val="3AA0AB"/>
              </a:solidFill>
              <a:latin typeface="Poppins Medium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45048" y="410170"/>
            <a:ext cx="1599790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spc="-117" dirty="0">
                <a:latin typeface="Poppins Bold"/>
              </a:rPr>
              <a:t>Leadership in the context of a team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D8B4B27-4922-EC45-AABE-5BA45874F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66" y="7809305"/>
            <a:ext cx="3516267" cy="3516267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2B67795E-97AE-534D-9C7B-AE6F539DAF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 flipV="1">
            <a:off x="455941" y="714162"/>
            <a:ext cx="1378215" cy="31009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827635">
            <a:off x="-12949189" y="-10374489"/>
            <a:ext cx="28489177" cy="24749972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667000" y="3086100"/>
            <a:ext cx="14630400" cy="5847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spc="137" dirty="0">
                <a:solidFill>
                  <a:schemeClr val="bg1"/>
                </a:solidFill>
                <a:latin typeface="Poppins Medium"/>
              </a:rPr>
              <a:t>Forming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spc="137" dirty="0">
                <a:solidFill>
                  <a:schemeClr val="bg1"/>
                </a:solidFill>
                <a:latin typeface="Poppins Medium"/>
              </a:rPr>
              <a:t>Setting the stage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spc="137" dirty="0">
                <a:solidFill>
                  <a:schemeClr val="bg1"/>
                </a:solidFill>
                <a:latin typeface="Poppins Medium"/>
              </a:rPr>
              <a:t>(Coordinating behaviors)</a:t>
            </a:r>
          </a:p>
          <a:p>
            <a:pPr lvl="1"/>
            <a:endParaRPr lang="en-US" sz="4400" spc="137" dirty="0">
              <a:solidFill>
                <a:schemeClr val="bg1"/>
              </a:solidFill>
              <a:latin typeface="Poppins Medium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400" spc="137" dirty="0">
              <a:solidFill>
                <a:schemeClr val="bg1"/>
              </a:solidFill>
              <a:latin typeface="Poppins Medium"/>
            </a:endParaRPr>
          </a:p>
          <a:p>
            <a:r>
              <a:rPr lang="en-US" sz="4400" spc="137" dirty="0">
                <a:solidFill>
                  <a:schemeClr val="bg1"/>
                </a:solidFill>
                <a:latin typeface="Poppins Medium"/>
              </a:rPr>
              <a:t>Storming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spc="137" dirty="0">
                <a:solidFill>
                  <a:schemeClr val="bg1"/>
                </a:solidFill>
                <a:latin typeface="Poppins Medium"/>
              </a:rPr>
              <a:t>Resolving conflict and tension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spc="137" dirty="0">
                <a:solidFill>
                  <a:schemeClr val="bg1"/>
                </a:solidFill>
                <a:latin typeface="Poppins Medium"/>
              </a:rPr>
              <a:t>(Coaching behaviors)</a:t>
            </a:r>
          </a:p>
          <a:p>
            <a:pPr marL="283369" lvl="1">
              <a:lnSpc>
                <a:spcPts val="3202"/>
              </a:lnSpc>
            </a:pPr>
            <a:endParaRPr lang="en-US" sz="3200" spc="137" dirty="0">
              <a:solidFill>
                <a:schemeClr val="bg1"/>
              </a:solidFill>
              <a:latin typeface="Poppins Medium"/>
            </a:endParaRP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896EC15E-B40D-4747-AC83-B6F07F238E9F}"/>
              </a:ext>
            </a:extLst>
          </p:cNvPr>
          <p:cNvSpPr txBox="1"/>
          <p:nvPr/>
        </p:nvSpPr>
        <p:spPr>
          <a:xfrm>
            <a:off x="-1524000" y="800100"/>
            <a:ext cx="14630400" cy="19802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02"/>
              </a:lnSpc>
              <a:spcBef>
                <a:spcPct val="0"/>
              </a:spcBef>
            </a:pPr>
            <a:r>
              <a:rPr lang="en-US" sz="4800" spc="-117" dirty="0">
                <a:latin typeface="Poppins Bold"/>
              </a:rPr>
              <a:t>The stages of a Team </a:t>
            </a:r>
          </a:p>
          <a:p>
            <a:pPr algn="ctr">
              <a:lnSpc>
                <a:spcPts val="5102"/>
              </a:lnSpc>
              <a:spcBef>
                <a:spcPct val="0"/>
              </a:spcBef>
            </a:pPr>
            <a:r>
              <a:rPr lang="en-US" sz="4800" spc="-117" dirty="0">
                <a:latin typeface="Poppins Bold"/>
              </a:rPr>
              <a:t>(And the role of the leader)</a:t>
            </a:r>
          </a:p>
          <a:p>
            <a:pPr marL="0" lvl="0" indent="0">
              <a:lnSpc>
                <a:spcPts val="5102"/>
              </a:lnSpc>
              <a:spcBef>
                <a:spcPct val="0"/>
              </a:spcBef>
            </a:pPr>
            <a:endParaRPr lang="en-US" sz="5400" dirty="0">
              <a:solidFill>
                <a:srgbClr val="00040B"/>
              </a:solidFill>
              <a:latin typeface="Anton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B594FCC-9247-FD4D-A8D9-12B8B33425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148" y="6591300"/>
            <a:ext cx="5237383" cy="523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76136">
            <a:off x="3058745" y="-10419822"/>
            <a:ext cx="28489177" cy="24749972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6324600" y="3086100"/>
            <a:ext cx="10972800" cy="5416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spc="137" dirty="0">
                <a:solidFill>
                  <a:schemeClr val="bg1"/>
                </a:solidFill>
                <a:latin typeface="Poppins Medium"/>
              </a:rPr>
              <a:t>Norming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b="1" spc="137" dirty="0">
                <a:solidFill>
                  <a:schemeClr val="bg1"/>
                </a:solidFill>
                <a:latin typeface="Poppins Medium"/>
              </a:rPr>
              <a:t>Planning together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b="1" spc="137" dirty="0">
                <a:solidFill>
                  <a:schemeClr val="bg1"/>
                </a:solidFill>
                <a:latin typeface="Poppins Medium"/>
              </a:rPr>
              <a:t>(Empowering behaviors)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400" b="1" spc="137" dirty="0">
              <a:solidFill>
                <a:schemeClr val="bg1"/>
              </a:solidFill>
              <a:latin typeface="Poppins Medium"/>
            </a:endParaRPr>
          </a:p>
          <a:p>
            <a:pPr lvl="1"/>
            <a:endParaRPr lang="en-US" sz="4400" b="1" spc="137" dirty="0">
              <a:solidFill>
                <a:schemeClr val="bg1"/>
              </a:solidFill>
              <a:latin typeface="Poppins Medium"/>
            </a:endParaRPr>
          </a:p>
          <a:p>
            <a:r>
              <a:rPr lang="en-US" sz="4400" b="1" spc="137" dirty="0">
                <a:solidFill>
                  <a:schemeClr val="bg1"/>
                </a:solidFill>
                <a:latin typeface="Poppins Medium"/>
              </a:rPr>
              <a:t>Performing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b="1" spc="137" dirty="0">
                <a:solidFill>
                  <a:schemeClr val="bg1"/>
                </a:solidFill>
                <a:latin typeface="Poppins Medium"/>
              </a:rPr>
              <a:t>Implementing the mission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b="1" spc="137" dirty="0">
                <a:solidFill>
                  <a:schemeClr val="bg1"/>
                </a:solidFill>
                <a:latin typeface="Poppins Medium"/>
              </a:rPr>
              <a:t>(Supporting behaviors)</a:t>
            </a: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896EC15E-B40D-4747-AC83-B6F07F238E9F}"/>
              </a:ext>
            </a:extLst>
          </p:cNvPr>
          <p:cNvSpPr txBox="1"/>
          <p:nvPr/>
        </p:nvSpPr>
        <p:spPr>
          <a:xfrm>
            <a:off x="5443199" y="1105878"/>
            <a:ext cx="14630400" cy="19802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02"/>
              </a:lnSpc>
              <a:spcBef>
                <a:spcPct val="0"/>
              </a:spcBef>
            </a:pPr>
            <a:r>
              <a:rPr lang="en-US" sz="4800" spc="-117" dirty="0">
                <a:latin typeface="Poppins Bold"/>
              </a:rPr>
              <a:t>The stages of a Team </a:t>
            </a:r>
          </a:p>
          <a:p>
            <a:pPr algn="ctr">
              <a:lnSpc>
                <a:spcPts val="5102"/>
              </a:lnSpc>
              <a:spcBef>
                <a:spcPct val="0"/>
              </a:spcBef>
            </a:pPr>
            <a:r>
              <a:rPr lang="en-US" sz="4800" spc="-117" dirty="0">
                <a:latin typeface="Poppins Bold"/>
              </a:rPr>
              <a:t>(And the role of the leader)</a:t>
            </a:r>
          </a:p>
          <a:p>
            <a:pPr marL="0" lvl="0" indent="0">
              <a:lnSpc>
                <a:spcPts val="5102"/>
              </a:lnSpc>
              <a:spcBef>
                <a:spcPct val="0"/>
              </a:spcBef>
            </a:pPr>
            <a:endParaRPr lang="en-US" sz="5400" dirty="0">
              <a:solidFill>
                <a:srgbClr val="00040B"/>
              </a:solidFill>
              <a:latin typeface="Anton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B594FCC-9247-FD4D-A8D9-12B8B33425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" y="6562430"/>
            <a:ext cx="5237383" cy="523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6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563600" y="0"/>
            <a:ext cx="4899373" cy="10287000"/>
          </a:xfrm>
          <a:prstGeom prst="rect">
            <a:avLst/>
          </a:prstGeom>
          <a:solidFill>
            <a:srgbClr val="3AA0AB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058588" y="8991710"/>
            <a:ext cx="1122889" cy="11228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06523" y="9182147"/>
            <a:ext cx="952065" cy="74201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511858" y="3048736"/>
            <a:ext cx="12813742" cy="5847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92505" lvl="1" indent="-571500"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B747F"/>
                </a:solidFill>
                <a:latin typeface="Poppins Bold"/>
              </a:rPr>
              <a:t>Communication</a:t>
            </a:r>
          </a:p>
          <a:p>
            <a:pPr marL="992505" lvl="1" indent="-571500"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B747F"/>
                </a:solidFill>
                <a:latin typeface="Poppins Bold"/>
              </a:rPr>
              <a:t>Cooperation</a:t>
            </a:r>
          </a:p>
          <a:p>
            <a:pPr marL="992505" lvl="1" indent="-571500"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B747F"/>
                </a:solidFill>
                <a:latin typeface="Poppins Bold"/>
              </a:rPr>
              <a:t>Contribution</a:t>
            </a:r>
          </a:p>
          <a:p>
            <a:pPr marL="992505" lvl="1" indent="-571500"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B747F"/>
                </a:solidFill>
                <a:latin typeface="Poppins Bold"/>
              </a:rPr>
              <a:t>Commitment</a:t>
            </a:r>
          </a:p>
          <a:p>
            <a:pPr marL="992505" lvl="1" indent="-571500"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B747F"/>
                </a:solidFill>
                <a:latin typeface="Poppins Bold"/>
              </a:rPr>
              <a:t>Christ</a:t>
            </a:r>
          </a:p>
          <a:p>
            <a:pPr>
              <a:lnSpc>
                <a:spcPts val="4758"/>
              </a:lnSpc>
            </a:pPr>
            <a:endParaRPr lang="en-US" sz="2400" dirty="0">
              <a:solidFill>
                <a:srgbClr val="0B747F"/>
              </a:solidFill>
              <a:latin typeface="Poppins Bold"/>
            </a:endParaRPr>
          </a:p>
          <a:p>
            <a:pPr>
              <a:lnSpc>
                <a:spcPts val="4758"/>
              </a:lnSpc>
            </a:pPr>
            <a:r>
              <a:rPr lang="en-US" sz="3600" spc="159" dirty="0">
                <a:solidFill>
                  <a:srgbClr val="3AA0AB"/>
                </a:solidFill>
                <a:latin typeface="Poppins Medium"/>
              </a:rPr>
              <a:t>*Steckel, L., (2009) “The Five Cs,” in, Teamwork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936705" y="2628900"/>
            <a:ext cx="4073652" cy="50292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815844" y="668516"/>
            <a:ext cx="1212957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6000" spc="-111" dirty="0">
                <a:solidFill>
                  <a:srgbClr val="3AA0AB"/>
                </a:solidFill>
                <a:latin typeface="Poppins Bold"/>
              </a:rPr>
              <a:t>The “5C” Essentials of Teamwork*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A0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184324" y="4817707"/>
            <a:ext cx="3919347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006191" y="9161044"/>
            <a:ext cx="1122889" cy="11228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054125" y="9351480"/>
            <a:ext cx="952065" cy="7420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V="1">
            <a:off x="16301416" y="9567439"/>
            <a:ext cx="1378215" cy="3100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 flipV="1">
            <a:off x="680416" y="424180"/>
            <a:ext cx="1378215" cy="31009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852775" y="2400220"/>
            <a:ext cx="6043516" cy="55713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1964997" y="2509018"/>
            <a:ext cx="4928560" cy="507445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874531" y="684577"/>
            <a:ext cx="8538935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6000" spc="-80" dirty="0">
                <a:solidFill>
                  <a:srgbClr val="FFFFFF"/>
                </a:solidFill>
                <a:latin typeface="Poppins Medium"/>
              </a:rPr>
              <a:t>Approaches to team leadership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99820"/>
            <a:ext cx="18288000" cy="987179"/>
            <a:chOff x="0" y="0"/>
            <a:chExt cx="6186311" cy="12458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245854"/>
            </a:xfrm>
            <a:custGeom>
              <a:avLst/>
              <a:gdLst/>
              <a:ahLst/>
              <a:cxnLst/>
              <a:rect l="l" t="t" r="r" b="b"/>
              <a:pathLst>
                <a:path w="6186311" h="1245854">
                  <a:moveTo>
                    <a:pt x="0" y="0"/>
                  </a:moveTo>
                  <a:lnTo>
                    <a:pt x="6186311" y="0"/>
                  </a:lnTo>
                  <a:lnTo>
                    <a:pt x="6186311" y="1245854"/>
                  </a:lnTo>
                  <a:lnTo>
                    <a:pt x="0" y="1245854"/>
                  </a:lnTo>
                  <a:close/>
                </a:path>
              </a:pathLst>
            </a:custGeom>
            <a:solidFill>
              <a:srgbClr val="3AA0AB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295400" y="2298119"/>
            <a:ext cx="13483304" cy="6155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spc="129" dirty="0">
                <a:solidFill>
                  <a:srgbClr val="3AA0AB"/>
                </a:solidFill>
                <a:latin typeface="Poppins Medium"/>
              </a:rPr>
              <a:t>When was your team organized?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spc="129" dirty="0">
              <a:solidFill>
                <a:srgbClr val="3AA0AB"/>
              </a:solidFill>
              <a:latin typeface="Poppins Medium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spc="129" dirty="0">
                <a:solidFill>
                  <a:srgbClr val="3AA0AB"/>
                </a:solidFill>
                <a:latin typeface="Poppins Medium"/>
              </a:rPr>
              <a:t>How many members are on the team?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spc="129" dirty="0">
              <a:solidFill>
                <a:srgbClr val="3AA0AB"/>
              </a:solidFill>
              <a:latin typeface="Poppins Medium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spc="129" dirty="0">
                <a:solidFill>
                  <a:srgbClr val="3AA0AB"/>
                </a:solidFill>
                <a:latin typeface="Poppins Medium"/>
              </a:rPr>
              <a:t>If your team has a name, what is it?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spc="129" dirty="0">
              <a:solidFill>
                <a:srgbClr val="3AA0AB"/>
              </a:solidFill>
              <a:latin typeface="Poppins Medium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spc="129" dirty="0">
                <a:solidFill>
                  <a:srgbClr val="3AA0AB"/>
                </a:solidFill>
                <a:latin typeface="Poppins Medium"/>
              </a:rPr>
              <a:t>What is the purpose of your team?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spc="129" dirty="0">
              <a:solidFill>
                <a:srgbClr val="3AA0AB"/>
              </a:solidFill>
              <a:latin typeface="Poppins Medium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spc="129" dirty="0">
                <a:solidFill>
                  <a:srgbClr val="3AA0AB"/>
                </a:solidFill>
                <a:latin typeface="Poppins Medium"/>
              </a:rPr>
              <a:t>On the average, how much face-to-face interaction do you have with team members?</a:t>
            </a:r>
          </a:p>
        </p:txBody>
      </p:sp>
      <p:sp>
        <p:nvSpPr>
          <p:cNvPr id="7" name="TextBox 7"/>
          <p:cNvSpPr txBox="1">
            <a:spLocks noChangeAspect="1"/>
          </p:cNvSpPr>
          <p:nvPr/>
        </p:nvSpPr>
        <p:spPr>
          <a:xfrm>
            <a:off x="3803145" y="635998"/>
            <a:ext cx="1068170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spc="-111" dirty="0">
                <a:solidFill>
                  <a:srgbClr val="3AA0AB"/>
                </a:solidFill>
                <a:latin typeface="Poppins Bold"/>
              </a:rPr>
              <a:t>Understanding your Team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325786" y="9639300"/>
            <a:ext cx="1378215" cy="3100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905112" y="165210"/>
            <a:ext cx="1122889" cy="11228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953047" y="355647"/>
            <a:ext cx="952065" cy="74201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626A3EF-E1DC-3F4B-8CE6-5148C13B91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0" t="46656" r="3555" b="7902"/>
          <a:stretch/>
        </p:blipFill>
        <p:spPr>
          <a:xfrm>
            <a:off x="13749595" y="3695700"/>
            <a:ext cx="3432272" cy="34803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AA0AB"/>
        </a:solidFill>
      </a:spPr>
      <a:bodyPr/>
      <a:lstStyle>
        <a:defPPr algn="l"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1130</TotalTime>
  <Words>580</Words>
  <Application>Microsoft Macintosh PowerPoint</Application>
  <PresentationFormat>Personalizado</PresentationFormat>
  <Paragraphs>126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Anton</vt:lpstr>
      <vt:lpstr>Book Antiqua</vt:lpstr>
      <vt:lpstr>Calibri</vt:lpstr>
      <vt:lpstr>Poppins Medium</vt:lpstr>
      <vt:lpstr>Arial</vt:lpstr>
      <vt:lpstr>Arimo</vt:lpstr>
      <vt:lpstr>Poppins Bold</vt:lpstr>
      <vt:lpstr>Poppins Medium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Leadership and Succession</dc:title>
  <cp:lastModifiedBy>Jerson Chupina</cp:lastModifiedBy>
  <cp:revision>63</cp:revision>
  <dcterms:created xsi:type="dcterms:W3CDTF">2006-08-16T00:00:00Z</dcterms:created>
  <dcterms:modified xsi:type="dcterms:W3CDTF">2021-08-07T16:04:09Z</dcterms:modified>
  <dc:identifier>DAEkpjB0wbs</dc:identifier>
</cp:coreProperties>
</file>