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7" r:id="rId3"/>
    <p:sldId id="259" r:id="rId4"/>
    <p:sldId id="260"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9" r:id="rId23"/>
    <p:sldId id="279" r:id="rId24"/>
    <p:sldId id="280" r:id="rId25"/>
    <p:sldId id="281" r:id="rId26"/>
    <p:sldId id="282" r:id="rId27"/>
    <p:sldId id="283" r:id="rId28"/>
    <p:sldId id="285" r:id="rId29"/>
    <p:sldId id="286" r:id="rId30"/>
    <p:sldId id="287" r:id="rId31"/>
    <p:sldId id="288" r:id="rId32"/>
  </p:sldIdLst>
  <p:sldSz cx="18288000" cy="10287000"/>
  <p:notesSz cx="6858000" cy="9144000"/>
  <p:embeddedFontLst>
    <p:embeddedFont>
      <p:font typeface="Arimo" panose="020B0604020202020204" pitchFamily="34" charset="0"/>
      <p:regular r:id="rId34"/>
    </p:embeddedFont>
    <p:embeddedFont>
      <p:font typeface="Arimo Bold" panose="020B0704020202020204" pitchFamily="34" charset="0"/>
      <p:regular r:id="rId35"/>
      <p:bold r:id="rId36"/>
    </p:embeddedFont>
    <p:embeddedFont>
      <p:font typeface="Calibri" panose="020F0502020204030204" pitchFamily="34" charset="0"/>
      <p:regular r:id="rId37"/>
      <p:bold r:id="rId38"/>
      <p:italic r:id="rId39"/>
      <p:boldItalic r:id="rId40"/>
    </p:embeddedFont>
    <p:embeddedFont>
      <p:font typeface="League Spartan" pitchFamily="2" charset="77"/>
      <p:regular r:id="rId41"/>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8" autoAdjust="0"/>
    <p:restoredTop sz="94605" autoAdjust="0"/>
  </p:normalViewPr>
  <p:slideViewPr>
    <p:cSldViewPr>
      <p:cViewPr varScale="1">
        <p:scale>
          <a:sx n="71" d="100"/>
          <a:sy n="71" d="100"/>
        </p:scale>
        <p:origin x="32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C0AB2-1232-A044-8F46-970F774F5846}" type="datetimeFigureOut">
              <a:rPr lang="es-GT" smtClean="0"/>
              <a:t>15/06/21</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34B5D-8826-1E42-81C6-131C69DE89E7}" type="slidenum">
              <a:rPr lang="es-GT" smtClean="0"/>
              <a:t>‹Nº›</a:t>
            </a:fld>
            <a:endParaRPr lang="es-GT"/>
          </a:p>
        </p:txBody>
      </p:sp>
    </p:spTree>
    <p:extLst>
      <p:ext uri="{BB962C8B-B14F-4D97-AF65-F5344CB8AC3E}">
        <p14:creationId xmlns:p14="http://schemas.microsoft.com/office/powerpoint/2010/main" val="159918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06934B5D-8826-1E42-81C6-131C69DE89E7}" type="slidenum">
              <a:rPr lang="es-GT" smtClean="0"/>
              <a:t>1</a:t>
            </a:fld>
            <a:endParaRPr lang="es-GT"/>
          </a:p>
        </p:txBody>
      </p:sp>
    </p:spTree>
    <p:extLst>
      <p:ext uri="{BB962C8B-B14F-4D97-AF65-F5344CB8AC3E}">
        <p14:creationId xmlns:p14="http://schemas.microsoft.com/office/powerpoint/2010/main" val="9481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06934B5D-8826-1E42-81C6-131C69DE89E7}" type="slidenum">
              <a:rPr lang="es-GT" smtClean="0"/>
              <a:t>30</a:t>
            </a:fld>
            <a:endParaRPr lang="es-GT"/>
          </a:p>
        </p:txBody>
      </p:sp>
    </p:spTree>
    <p:extLst>
      <p:ext uri="{BB962C8B-B14F-4D97-AF65-F5344CB8AC3E}">
        <p14:creationId xmlns:p14="http://schemas.microsoft.com/office/powerpoint/2010/main" val="318065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06934B5D-8826-1E42-81C6-131C69DE89E7}" type="slidenum">
              <a:rPr lang="es-GT" smtClean="0"/>
              <a:t>2</a:t>
            </a:fld>
            <a:endParaRPr lang="es-GT"/>
          </a:p>
        </p:txBody>
      </p:sp>
    </p:spTree>
    <p:extLst>
      <p:ext uri="{BB962C8B-B14F-4D97-AF65-F5344CB8AC3E}">
        <p14:creationId xmlns:p14="http://schemas.microsoft.com/office/powerpoint/2010/main" val="180897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06934B5D-8826-1E42-81C6-131C69DE89E7}" type="slidenum">
              <a:rPr lang="es-GT" smtClean="0"/>
              <a:t>13</a:t>
            </a:fld>
            <a:endParaRPr lang="es-GT"/>
          </a:p>
        </p:txBody>
      </p:sp>
    </p:spTree>
    <p:extLst>
      <p:ext uri="{BB962C8B-B14F-4D97-AF65-F5344CB8AC3E}">
        <p14:creationId xmlns:p14="http://schemas.microsoft.com/office/powerpoint/2010/main" val="275833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06934B5D-8826-1E42-81C6-131C69DE89E7}" type="slidenum">
              <a:rPr lang="es-GT" smtClean="0"/>
              <a:t>16</a:t>
            </a:fld>
            <a:endParaRPr lang="es-GT"/>
          </a:p>
        </p:txBody>
      </p:sp>
    </p:spTree>
    <p:extLst>
      <p:ext uri="{BB962C8B-B14F-4D97-AF65-F5344CB8AC3E}">
        <p14:creationId xmlns:p14="http://schemas.microsoft.com/office/powerpoint/2010/main" val="87801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06934B5D-8826-1E42-81C6-131C69DE89E7}" type="slidenum">
              <a:rPr lang="es-GT" smtClean="0"/>
              <a:t>20</a:t>
            </a:fld>
            <a:endParaRPr lang="es-GT"/>
          </a:p>
        </p:txBody>
      </p:sp>
    </p:spTree>
    <p:extLst>
      <p:ext uri="{BB962C8B-B14F-4D97-AF65-F5344CB8AC3E}">
        <p14:creationId xmlns:p14="http://schemas.microsoft.com/office/powerpoint/2010/main" val="419895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06934B5D-8826-1E42-81C6-131C69DE89E7}" type="slidenum">
              <a:rPr lang="es-GT" smtClean="0"/>
              <a:t>21</a:t>
            </a:fld>
            <a:endParaRPr lang="es-GT"/>
          </a:p>
        </p:txBody>
      </p:sp>
    </p:spTree>
    <p:extLst>
      <p:ext uri="{BB962C8B-B14F-4D97-AF65-F5344CB8AC3E}">
        <p14:creationId xmlns:p14="http://schemas.microsoft.com/office/powerpoint/2010/main" val="140034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06934B5D-8826-1E42-81C6-131C69DE89E7}" type="slidenum">
              <a:rPr lang="es-GT" smtClean="0"/>
              <a:t>22</a:t>
            </a:fld>
            <a:endParaRPr lang="es-GT"/>
          </a:p>
        </p:txBody>
      </p:sp>
    </p:spTree>
    <p:extLst>
      <p:ext uri="{BB962C8B-B14F-4D97-AF65-F5344CB8AC3E}">
        <p14:creationId xmlns:p14="http://schemas.microsoft.com/office/powerpoint/2010/main" val="188842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06934B5D-8826-1E42-81C6-131C69DE89E7}" type="slidenum">
              <a:rPr lang="es-GT" smtClean="0"/>
              <a:t>23</a:t>
            </a:fld>
            <a:endParaRPr lang="es-GT"/>
          </a:p>
        </p:txBody>
      </p:sp>
    </p:spTree>
    <p:extLst>
      <p:ext uri="{BB962C8B-B14F-4D97-AF65-F5344CB8AC3E}">
        <p14:creationId xmlns:p14="http://schemas.microsoft.com/office/powerpoint/2010/main" val="371613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06934B5D-8826-1E42-81C6-131C69DE89E7}" type="slidenum">
              <a:rPr lang="es-GT" smtClean="0"/>
              <a:t>29</a:t>
            </a:fld>
            <a:endParaRPr lang="es-GT"/>
          </a:p>
        </p:txBody>
      </p:sp>
    </p:spTree>
    <p:extLst>
      <p:ext uri="{BB962C8B-B14F-4D97-AF65-F5344CB8AC3E}">
        <p14:creationId xmlns:p14="http://schemas.microsoft.com/office/powerpoint/2010/main" val="271554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6782" y="0"/>
            <a:ext cx="10688054" cy="10349853"/>
          </a:xfrm>
          <a:prstGeom prst="rect">
            <a:avLst/>
          </a:prstGeom>
          <a:solidFill>
            <a:srgbClr val="1C2529"/>
          </a:solidFill>
        </p:spPr>
      </p:sp>
      <p:pic>
        <p:nvPicPr>
          <p:cNvPr id="3" name="Picture 3"/>
          <p:cNvPicPr>
            <a:picLocks noChangeAspect="1"/>
          </p:cNvPicPr>
          <p:nvPr/>
        </p:nvPicPr>
        <p:blipFill>
          <a:blip r:embed="rId3"/>
          <a:srcRect/>
          <a:stretch>
            <a:fillRect/>
          </a:stretch>
        </p:blipFill>
        <p:spPr>
          <a:xfrm>
            <a:off x="11246714" y="0"/>
            <a:ext cx="7709092" cy="11592620"/>
          </a:xfrm>
          <a:prstGeom prst="rect">
            <a:avLst/>
          </a:prstGeom>
        </p:spPr>
      </p:pic>
      <p:sp>
        <p:nvSpPr>
          <p:cNvPr id="4" name="AutoShape 4"/>
          <p:cNvSpPr/>
          <p:nvPr/>
        </p:nvSpPr>
        <p:spPr>
          <a:xfrm rot="-782927">
            <a:off x="7925224" y="-5679164"/>
            <a:ext cx="4481791" cy="16682782"/>
          </a:xfrm>
          <a:prstGeom prst="rect">
            <a:avLst/>
          </a:prstGeom>
          <a:solidFill>
            <a:srgbClr val="1C2529"/>
          </a:solidFill>
        </p:spPr>
      </p:sp>
      <p:sp>
        <p:nvSpPr>
          <p:cNvPr id="5" name="AutoShape 5"/>
          <p:cNvSpPr/>
          <p:nvPr/>
        </p:nvSpPr>
        <p:spPr>
          <a:xfrm rot="-782927">
            <a:off x="12973001" y="-858700"/>
            <a:ext cx="549542" cy="11861169"/>
          </a:xfrm>
          <a:prstGeom prst="rect">
            <a:avLst/>
          </a:prstGeom>
          <a:solidFill>
            <a:srgbClr val="FDD05A"/>
          </a:solidFill>
        </p:spPr>
      </p:sp>
      <p:pic>
        <p:nvPicPr>
          <p:cNvPr id="6" name="Picture 6"/>
          <p:cNvPicPr>
            <a:picLocks noChangeAspect="1"/>
          </p:cNvPicPr>
          <p:nvPr/>
        </p:nvPicPr>
        <p:blipFill>
          <a:blip r:embed="rId4"/>
          <a:srcRect l="6611" r="6611"/>
          <a:stretch>
            <a:fillRect/>
          </a:stretch>
        </p:blipFill>
        <p:spPr>
          <a:xfrm>
            <a:off x="-1627892" y="-941822"/>
            <a:ext cx="5313184" cy="7921757"/>
          </a:xfrm>
          <a:prstGeom prst="rect">
            <a:avLst/>
          </a:prstGeom>
        </p:spPr>
      </p:pic>
      <p:sp>
        <p:nvSpPr>
          <p:cNvPr id="11" name="TextBox 11"/>
          <p:cNvSpPr txBox="1"/>
          <p:nvPr/>
        </p:nvSpPr>
        <p:spPr>
          <a:xfrm>
            <a:off x="1600200" y="2182196"/>
            <a:ext cx="10394061" cy="3046988"/>
          </a:xfrm>
          <a:prstGeom prst="rect">
            <a:avLst/>
          </a:prstGeom>
        </p:spPr>
        <p:txBody>
          <a:bodyPr lIns="0" tIns="0" rIns="0" bIns="0" rtlCol="0" anchor="t">
            <a:spAutoFit/>
          </a:bodyPr>
          <a:lstStyle/>
          <a:p>
            <a:pPr algn="ctr"/>
            <a:r>
              <a:rPr lang="en-US" sz="6600" spc="120" dirty="0">
                <a:solidFill>
                  <a:srgbClr val="FFFCA1"/>
                </a:solidFill>
                <a:latin typeface="League Spartan"/>
              </a:rPr>
              <a:t>DOCTRINAL FOUNDATIONS OF MENTORSHIP</a:t>
            </a:r>
          </a:p>
        </p:txBody>
      </p:sp>
      <p:sp>
        <p:nvSpPr>
          <p:cNvPr id="13" name="TextBox 13"/>
          <p:cNvSpPr txBox="1"/>
          <p:nvPr/>
        </p:nvSpPr>
        <p:spPr>
          <a:xfrm>
            <a:off x="4102184" y="6674498"/>
            <a:ext cx="5810766" cy="1800493"/>
          </a:xfrm>
          <a:prstGeom prst="rect">
            <a:avLst/>
          </a:prstGeom>
        </p:spPr>
        <p:txBody>
          <a:bodyPr lIns="0" tIns="0" rIns="0" bIns="0" rtlCol="0" anchor="t">
            <a:spAutoFit/>
          </a:bodyPr>
          <a:lstStyle/>
          <a:p>
            <a:pPr algn="ctr"/>
            <a:r>
              <a:rPr lang="en-US" sz="3900" spc="131" dirty="0">
                <a:solidFill>
                  <a:srgbClr val="FFFFFF"/>
                </a:solidFill>
                <a:latin typeface="League Spartan"/>
              </a:rPr>
              <a:t>Gary Hartke General Secretary Church of the Nazarene</a:t>
            </a:r>
          </a:p>
        </p:txBody>
      </p:sp>
      <p:pic>
        <p:nvPicPr>
          <p:cNvPr id="15" name="Imagen 14">
            <a:extLst>
              <a:ext uri="{FF2B5EF4-FFF2-40B4-BE49-F238E27FC236}">
                <a16:creationId xmlns:a16="http://schemas.microsoft.com/office/drawing/2014/main" id="{95EBAC77-8A70-B746-827B-945D75C5F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73" y="7273319"/>
            <a:ext cx="4533900" cy="4533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293555" y="0"/>
            <a:ext cx="17700891" cy="9966369"/>
          </a:xfrm>
          <a:prstGeom prst="rect">
            <a:avLst/>
          </a:prstGeom>
          <a:solidFill>
            <a:srgbClr val="FDD05A"/>
          </a:solidFill>
        </p:spPr>
      </p:sp>
      <p:sp>
        <p:nvSpPr>
          <p:cNvPr id="7" name="TextBox 7"/>
          <p:cNvSpPr txBox="1"/>
          <p:nvPr/>
        </p:nvSpPr>
        <p:spPr>
          <a:xfrm>
            <a:off x="582553" y="1283048"/>
            <a:ext cx="16793881" cy="625171"/>
          </a:xfrm>
          <a:prstGeom prst="rect">
            <a:avLst/>
          </a:prstGeom>
        </p:spPr>
        <p:txBody>
          <a:bodyPr wrap="square" lIns="0" tIns="0" rIns="0" bIns="0" rtlCol="0" anchor="t">
            <a:spAutoFit/>
          </a:bodyPr>
          <a:lstStyle/>
          <a:p>
            <a:pPr algn="ctr">
              <a:lnSpc>
                <a:spcPts val="4069"/>
              </a:lnSpc>
            </a:pPr>
            <a:r>
              <a:rPr lang="en-US" sz="6000" spc="82" dirty="0">
                <a:latin typeface="League Spartan"/>
              </a:rPr>
              <a:t>SHARE RESULTS</a:t>
            </a:r>
          </a:p>
        </p:txBody>
      </p:sp>
      <p:sp>
        <p:nvSpPr>
          <p:cNvPr id="9" name="TextBox 9"/>
          <p:cNvSpPr txBox="1"/>
          <p:nvPr/>
        </p:nvSpPr>
        <p:spPr>
          <a:xfrm>
            <a:off x="764835" y="2247900"/>
            <a:ext cx="16611599" cy="6647974"/>
          </a:xfrm>
          <a:prstGeom prst="rect">
            <a:avLst/>
          </a:prstGeom>
        </p:spPr>
        <p:txBody>
          <a:bodyPr wrap="square" lIns="0" tIns="0" rIns="0" bIns="0" rtlCol="0" anchor="t">
            <a:spAutoFit/>
          </a:bodyPr>
          <a:lstStyle/>
          <a:p>
            <a:pPr marL="701675" lvl="1" indent="-350838">
              <a:buFont typeface="Arial"/>
              <a:buChar char="•"/>
            </a:pPr>
            <a:r>
              <a:rPr lang="en-US" sz="4800" spc="90" dirty="0">
                <a:latin typeface="Arimo"/>
              </a:rPr>
              <a:t>The people of God are formed</a:t>
            </a:r>
          </a:p>
          <a:p>
            <a:endParaRPr lang="en-US" sz="4800" spc="90" dirty="0">
              <a:latin typeface="Arimo"/>
            </a:endParaRPr>
          </a:p>
          <a:p>
            <a:pPr marL="701675" lvl="1" indent="-350838">
              <a:buFont typeface="Arial"/>
              <a:buChar char="•"/>
            </a:pPr>
            <a:r>
              <a:rPr lang="en-US" sz="4800" spc="90" dirty="0">
                <a:latin typeface="Arimo"/>
              </a:rPr>
              <a:t>A rich community of love and grace</a:t>
            </a:r>
          </a:p>
          <a:p>
            <a:endParaRPr lang="en-US" sz="4800" spc="90" dirty="0">
              <a:latin typeface="Arimo"/>
            </a:endParaRPr>
          </a:p>
          <a:p>
            <a:pPr marL="701675" lvl="1" indent="-350838">
              <a:buFont typeface="Arial"/>
              <a:buChar char="•"/>
            </a:pPr>
            <a:r>
              <a:rPr lang="en-US" sz="4800" spc="90" dirty="0">
                <a:latin typeface="Arimo"/>
              </a:rPr>
              <a:t>Believers are called to live as faithful members</a:t>
            </a:r>
          </a:p>
          <a:p>
            <a:endParaRPr lang="en-US" sz="4800" spc="90" dirty="0">
              <a:latin typeface="Arimo"/>
            </a:endParaRPr>
          </a:p>
          <a:p>
            <a:pPr marL="701675" lvl="1" indent="-350838" algn="l">
              <a:spcBef>
                <a:spcPct val="0"/>
              </a:spcBef>
              <a:buFont typeface="Arial"/>
              <a:buChar char="•"/>
            </a:pPr>
            <a:r>
              <a:rPr lang="en-US" sz="4800" spc="90" dirty="0">
                <a:latin typeface="Arimo"/>
              </a:rPr>
              <a:t>To engage, as Jesus did, in the intimacy of community surrounded by friends, welcoming and being welcomed to tables, and expressing faithful witness</a:t>
            </a:r>
          </a:p>
        </p:txBody>
      </p:sp>
      <p:pic>
        <p:nvPicPr>
          <p:cNvPr id="15" name="Imagen 14">
            <a:extLst>
              <a:ext uri="{FF2B5EF4-FFF2-40B4-BE49-F238E27FC236}">
                <a16:creationId xmlns:a16="http://schemas.microsoft.com/office/drawing/2014/main" id="{B7FBA26B-549B-9041-8B56-47DC956C6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9480" y="-440575"/>
            <a:ext cx="3235960" cy="32359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437980" y="-526379"/>
            <a:ext cx="17412040" cy="10375398"/>
          </a:xfrm>
          <a:prstGeom prst="rect">
            <a:avLst/>
          </a:prstGeom>
          <a:solidFill>
            <a:srgbClr val="1C2529"/>
          </a:solidFill>
        </p:spPr>
      </p:sp>
      <p:sp>
        <p:nvSpPr>
          <p:cNvPr id="4" name="TextBox 4"/>
          <p:cNvSpPr txBox="1"/>
          <p:nvPr/>
        </p:nvSpPr>
        <p:spPr>
          <a:xfrm>
            <a:off x="1102529" y="723900"/>
            <a:ext cx="16082942" cy="602088"/>
          </a:xfrm>
          <a:prstGeom prst="rect">
            <a:avLst/>
          </a:prstGeom>
        </p:spPr>
        <p:txBody>
          <a:bodyPr wrap="square" lIns="0" tIns="0" rIns="0" bIns="0" rtlCol="0" anchor="t">
            <a:spAutoFit/>
          </a:bodyPr>
          <a:lstStyle/>
          <a:p>
            <a:pPr algn="ctr">
              <a:lnSpc>
                <a:spcPts val="4069"/>
              </a:lnSpc>
            </a:pPr>
            <a:r>
              <a:rPr lang="en-US" sz="5400" spc="99" dirty="0">
                <a:solidFill>
                  <a:srgbClr val="FFFCA1"/>
                </a:solidFill>
                <a:latin typeface="League Spartan"/>
              </a:rPr>
              <a:t>THE COVENANT OF CHRISTIAN CHARACTER</a:t>
            </a:r>
          </a:p>
        </p:txBody>
      </p:sp>
      <p:sp>
        <p:nvSpPr>
          <p:cNvPr id="8" name="TextBox 8"/>
          <p:cNvSpPr txBox="1"/>
          <p:nvPr/>
        </p:nvSpPr>
        <p:spPr>
          <a:xfrm>
            <a:off x="1227014" y="1849256"/>
            <a:ext cx="15925800" cy="7207101"/>
          </a:xfrm>
          <a:prstGeom prst="rect">
            <a:avLst/>
          </a:prstGeom>
        </p:spPr>
        <p:txBody>
          <a:bodyPr wrap="square" lIns="0" tIns="0" rIns="0" bIns="0" rtlCol="0" anchor="t">
            <a:spAutoFit/>
          </a:bodyPr>
          <a:lstStyle/>
          <a:p>
            <a:pPr marL="669290" lvl="1" indent="-334645">
              <a:buFont typeface="Arial"/>
              <a:buChar char="•"/>
            </a:pPr>
            <a:r>
              <a:rPr lang="en-US" sz="4400" spc="77" dirty="0">
                <a:solidFill>
                  <a:schemeClr val="bg1"/>
                </a:solidFill>
                <a:latin typeface="Arimo"/>
              </a:rPr>
              <a:t>The Manual of the Church of the Nazarene and doctrinal formation</a:t>
            </a:r>
          </a:p>
          <a:p>
            <a:pPr marL="669290" lvl="1" indent="-334645">
              <a:buFont typeface="Arial"/>
              <a:buChar char="•"/>
            </a:pPr>
            <a:endParaRPr lang="en-US" sz="4400" spc="77" dirty="0">
              <a:solidFill>
                <a:schemeClr val="bg1"/>
              </a:solidFill>
              <a:latin typeface="Arimo"/>
            </a:endParaRPr>
          </a:p>
          <a:p>
            <a:pPr marL="669290" lvl="1" indent="-334645">
              <a:buFont typeface="Arial"/>
              <a:buChar char="•"/>
            </a:pPr>
            <a:r>
              <a:rPr lang="en-US" sz="4400" spc="77" dirty="0">
                <a:solidFill>
                  <a:schemeClr val="bg1"/>
                </a:solidFill>
                <a:latin typeface="Arimo"/>
              </a:rPr>
              <a:t>To be identified with the visible Church is both a privilege and sacred duty for completeness in Christ.</a:t>
            </a:r>
          </a:p>
          <a:p>
            <a:pPr marL="669290" lvl="1" indent="-334645">
              <a:buFont typeface="Arial"/>
              <a:buChar char="•"/>
            </a:pPr>
            <a:endParaRPr lang="en-US" sz="4400" spc="77" dirty="0">
              <a:solidFill>
                <a:schemeClr val="bg1"/>
              </a:solidFill>
              <a:latin typeface="Arimo"/>
            </a:endParaRPr>
          </a:p>
          <a:p>
            <a:pPr marL="669290" lvl="1" indent="-334645">
              <a:buFont typeface="Arial"/>
              <a:buChar char="•"/>
            </a:pPr>
            <a:r>
              <a:rPr lang="en-US" sz="4400" spc="77" dirty="0">
                <a:solidFill>
                  <a:schemeClr val="bg1"/>
                </a:solidFill>
                <a:latin typeface="Arimo"/>
              </a:rPr>
              <a:t>Class Exercise: Read the text and underline the words or phrases that describe a person with Christian Character. </a:t>
            </a:r>
          </a:p>
          <a:p>
            <a:pPr marL="669290" lvl="1" indent="-334645">
              <a:buFont typeface="Arial"/>
              <a:buChar char="•"/>
            </a:pPr>
            <a:endParaRPr lang="en-US" sz="4400" spc="77" dirty="0">
              <a:solidFill>
                <a:schemeClr val="bg1"/>
              </a:solidFill>
              <a:latin typeface="Arimo"/>
            </a:endParaRPr>
          </a:p>
          <a:p>
            <a:pPr marL="669290" lvl="1" indent="-334645">
              <a:buFont typeface="Arial"/>
              <a:buChar char="•"/>
            </a:pPr>
            <a:r>
              <a:rPr lang="en-US" sz="4400" spc="77" dirty="0">
                <a:solidFill>
                  <a:schemeClr val="bg1"/>
                </a:solidFill>
                <a:latin typeface="Arimo"/>
              </a:rPr>
              <a:t>Example: “walk in fellowship with us”</a:t>
            </a:r>
          </a:p>
          <a:p>
            <a:pPr algn="l">
              <a:lnSpc>
                <a:spcPts val="3409"/>
              </a:lnSpc>
              <a:spcBef>
                <a:spcPct val="0"/>
              </a:spcBef>
            </a:pPr>
            <a:endParaRPr lang="en-US" sz="3099" u="sng" spc="77" dirty="0">
              <a:solidFill>
                <a:srgbClr val="FFFFFF"/>
              </a:solidFill>
              <a:latin typeface="Arimo"/>
            </a:endParaRPr>
          </a:p>
        </p:txBody>
      </p:sp>
      <p:pic>
        <p:nvPicPr>
          <p:cNvPr id="14" name="Imagen 13">
            <a:extLst>
              <a:ext uri="{FF2B5EF4-FFF2-40B4-BE49-F238E27FC236}">
                <a16:creationId xmlns:a16="http://schemas.microsoft.com/office/drawing/2014/main" id="{CCEF955C-6BDA-754A-9E17-06B7DDC96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591" y="7962900"/>
            <a:ext cx="2800817" cy="28008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rot="-792796">
            <a:off x="17060985" y="-1616110"/>
            <a:ext cx="2729333" cy="13687572"/>
          </a:xfrm>
          <a:prstGeom prst="rect">
            <a:avLst/>
          </a:prstGeom>
          <a:solidFill>
            <a:srgbClr val="FDD05A">
              <a:alpha val="53725"/>
            </a:srgbClr>
          </a:solidFill>
        </p:spPr>
      </p:sp>
      <p:sp>
        <p:nvSpPr>
          <p:cNvPr id="3" name="TextBox 3"/>
          <p:cNvSpPr txBox="1"/>
          <p:nvPr/>
        </p:nvSpPr>
        <p:spPr>
          <a:xfrm>
            <a:off x="1151754" y="1766424"/>
            <a:ext cx="13838878" cy="563616"/>
          </a:xfrm>
          <a:prstGeom prst="rect">
            <a:avLst/>
          </a:prstGeom>
        </p:spPr>
        <p:txBody>
          <a:bodyPr lIns="0" tIns="0" rIns="0" bIns="0" rtlCol="0" anchor="t">
            <a:spAutoFit/>
          </a:bodyPr>
          <a:lstStyle/>
          <a:p>
            <a:pPr>
              <a:lnSpc>
                <a:spcPts val="4069"/>
              </a:lnSpc>
            </a:pPr>
            <a:r>
              <a:rPr lang="en-US" sz="4400" spc="99" dirty="0">
                <a:solidFill>
                  <a:srgbClr val="FFFCA1"/>
                </a:solidFill>
                <a:latin typeface="League Spartan"/>
              </a:rPr>
              <a:t>SMALL GROUP DISCUSSION QUESTIONS</a:t>
            </a:r>
          </a:p>
        </p:txBody>
      </p:sp>
      <p:sp>
        <p:nvSpPr>
          <p:cNvPr id="4" name="TextBox 4"/>
          <p:cNvSpPr txBox="1"/>
          <p:nvPr/>
        </p:nvSpPr>
        <p:spPr>
          <a:xfrm>
            <a:off x="609600" y="3086100"/>
            <a:ext cx="16772502" cy="5416868"/>
          </a:xfrm>
          <a:prstGeom prst="rect">
            <a:avLst/>
          </a:prstGeom>
        </p:spPr>
        <p:txBody>
          <a:bodyPr lIns="0" tIns="0" rIns="0" bIns="0" rtlCol="0" anchor="t">
            <a:spAutoFit/>
          </a:bodyPr>
          <a:lstStyle/>
          <a:p>
            <a:pPr marL="669290" lvl="1" indent="-334645">
              <a:buFont typeface="Arial"/>
              <a:buChar char="•"/>
            </a:pPr>
            <a:r>
              <a:rPr lang="en-US" sz="4400" spc="85" dirty="0">
                <a:solidFill>
                  <a:schemeClr val="bg1"/>
                </a:solidFill>
                <a:latin typeface="Arimo"/>
              </a:rPr>
              <a:t>How have you been mentored to learn about these character qualities?</a:t>
            </a:r>
          </a:p>
          <a:p>
            <a:pPr marL="669290" lvl="1" indent="-334645">
              <a:buFont typeface="Arial"/>
              <a:buChar char="•"/>
            </a:pPr>
            <a:endParaRPr lang="en-US" sz="4400" spc="85" dirty="0">
              <a:solidFill>
                <a:schemeClr val="bg1"/>
              </a:solidFill>
              <a:latin typeface="Arimo"/>
            </a:endParaRPr>
          </a:p>
          <a:p>
            <a:pPr marL="669290" lvl="1" indent="-334645">
              <a:buFont typeface="Arial"/>
              <a:buChar char="•"/>
            </a:pPr>
            <a:r>
              <a:rPr lang="en-US" sz="4400" spc="85" dirty="0">
                <a:solidFill>
                  <a:schemeClr val="bg1"/>
                </a:solidFill>
                <a:latin typeface="Arimo"/>
              </a:rPr>
              <a:t>How would you change the way you were mentored about these character qualities?</a:t>
            </a:r>
          </a:p>
          <a:p>
            <a:pPr marL="669290" lvl="1" indent="-334645">
              <a:buFont typeface="Arial"/>
              <a:buChar char="•"/>
            </a:pPr>
            <a:endParaRPr lang="en-US" sz="4400" spc="85" dirty="0">
              <a:solidFill>
                <a:schemeClr val="bg1"/>
              </a:solidFill>
              <a:latin typeface="Arimo"/>
            </a:endParaRPr>
          </a:p>
          <a:p>
            <a:pPr marL="669290" lvl="1" indent="-334645">
              <a:buFont typeface="Arial"/>
              <a:buChar char="•"/>
            </a:pPr>
            <a:r>
              <a:rPr lang="en-US" sz="4400" spc="85" dirty="0">
                <a:solidFill>
                  <a:schemeClr val="bg1"/>
                </a:solidFill>
                <a:latin typeface="Arimo"/>
              </a:rPr>
              <a:t>How would you incorporate these character qualities into a mentoring relationship today?</a:t>
            </a:r>
          </a:p>
        </p:txBody>
      </p:sp>
      <p:grpSp>
        <p:nvGrpSpPr>
          <p:cNvPr id="9" name="Group 9"/>
          <p:cNvGrpSpPr/>
          <p:nvPr/>
        </p:nvGrpSpPr>
        <p:grpSpPr>
          <a:xfrm>
            <a:off x="8366282" y="9346765"/>
            <a:ext cx="1555435" cy="773792"/>
            <a:chOff x="0" y="0"/>
            <a:chExt cx="2073914" cy="1031723"/>
          </a:xfrm>
        </p:grpSpPr>
        <p:pic>
          <p:nvPicPr>
            <p:cNvPr id="10" name="Picture 10"/>
            <p:cNvPicPr>
              <a:picLocks noChangeAspect="1"/>
            </p:cNvPicPr>
            <p:nvPr/>
          </p:nvPicPr>
          <p:blipFill>
            <a:blip r:embed="rId2"/>
            <a:srcRect/>
            <a:stretch>
              <a:fillRect/>
            </a:stretch>
          </p:blipFill>
          <p:spPr>
            <a:xfrm>
              <a:off x="0" y="139609"/>
              <a:ext cx="988511" cy="752504"/>
            </a:xfrm>
            <a:prstGeom prst="rect">
              <a:avLst/>
            </a:prstGeom>
          </p:spPr>
        </p:pic>
        <p:pic>
          <p:nvPicPr>
            <p:cNvPr id="11" name="Picture 11"/>
            <p:cNvPicPr>
              <a:picLocks noChangeAspect="1"/>
            </p:cNvPicPr>
            <p:nvPr/>
          </p:nvPicPr>
          <p:blipFill>
            <a:blip r:embed="rId3"/>
            <a:srcRect/>
            <a:stretch>
              <a:fillRect/>
            </a:stretch>
          </p:blipFill>
          <p:spPr>
            <a:xfrm>
              <a:off x="1042191" y="0"/>
              <a:ext cx="1031723" cy="1031723"/>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293555" y="0"/>
            <a:ext cx="17700891" cy="9966369"/>
          </a:xfrm>
          <a:prstGeom prst="rect">
            <a:avLst/>
          </a:prstGeom>
          <a:solidFill>
            <a:srgbClr val="FDD05A"/>
          </a:solidFill>
        </p:spPr>
      </p:sp>
      <p:sp>
        <p:nvSpPr>
          <p:cNvPr id="7" name="TextBox 7"/>
          <p:cNvSpPr txBox="1"/>
          <p:nvPr/>
        </p:nvSpPr>
        <p:spPr>
          <a:xfrm>
            <a:off x="540174" y="809588"/>
            <a:ext cx="17087370" cy="1661993"/>
          </a:xfrm>
          <a:prstGeom prst="rect">
            <a:avLst/>
          </a:prstGeom>
        </p:spPr>
        <p:txBody>
          <a:bodyPr wrap="square" lIns="0" tIns="0" rIns="0" bIns="0" rtlCol="0" anchor="t">
            <a:spAutoFit/>
          </a:bodyPr>
          <a:lstStyle/>
          <a:p>
            <a:pPr algn="ctr"/>
            <a:r>
              <a:rPr lang="en-US" sz="5400" spc="82" dirty="0">
                <a:latin typeface="League Spartan"/>
              </a:rPr>
              <a:t>DOING THAT WHICH IS ENJOINED IN THE WORD OF GOD</a:t>
            </a:r>
          </a:p>
        </p:txBody>
      </p:sp>
      <p:sp>
        <p:nvSpPr>
          <p:cNvPr id="9" name="TextBox 9"/>
          <p:cNvSpPr txBox="1"/>
          <p:nvPr/>
        </p:nvSpPr>
        <p:spPr>
          <a:xfrm>
            <a:off x="968559" y="2993134"/>
            <a:ext cx="16230600" cy="5663089"/>
          </a:xfrm>
          <a:prstGeom prst="rect">
            <a:avLst/>
          </a:prstGeom>
        </p:spPr>
        <p:txBody>
          <a:bodyPr wrap="square" lIns="0" tIns="0" rIns="0" bIns="0" rtlCol="0" anchor="t">
            <a:spAutoFit/>
          </a:bodyPr>
          <a:lstStyle/>
          <a:p>
            <a:pPr marL="777240" lvl="1" indent="-388620">
              <a:buFont typeface="Arial"/>
              <a:buChar char="•"/>
            </a:pPr>
            <a:r>
              <a:rPr lang="en-US" sz="4600" spc="90" dirty="0">
                <a:latin typeface="Arimo"/>
              </a:rPr>
              <a:t>Loving God with all heart, soul, mind, and strength, and one’s neighbor as oneself</a:t>
            </a:r>
          </a:p>
          <a:p>
            <a:pPr marL="777240" lvl="1" indent="-388620">
              <a:buFont typeface="Arial"/>
              <a:buChar char="•"/>
            </a:pPr>
            <a:r>
              <a:rPr lang="en-US" sz="4600" spc="90" dirty="0">
                <a:latin typeface="Arimo"/>
              </a:rPr>
              <a:t>Witnessing to the unsaved</a:t>
            </a:r>
          </a:p>
          <a:p>
            <a:pPr marL="777240" lvl="1" indent="-388620">
              <a:buFont typeface="Arial"/>
              <a:buChar char="•"/>
            </a:pPr>
            <a:r>
              <a:rPr lang="en-US" sz="4600" spc="90" dirty="0">
                <a:latin typeface="Arimo"/>
              </a:rPr>
              <a:t>Being courteous</a:t>
            </a:r>
          </a:p>
          <a:p>
            <a:pPr marL="777240" lvl="1" indent="-388620">
              <a:buFont typeface="Arial"/>
              <a:buChar char="•"/>
            </a:pPr>
            <a:r>
              <a:rPr lang="en-US" sz="4600" spc="90" dirty="0">
                <a:latin typeface="Arimo"/>
              </a:rPr>
              <a:t>Being helpful</a:t>
            </a:r>
          </a:p>
          <a:p>
            <a:pPr marL="777240" lvl="1" indent="-388620">
              <a:buFont typeface="Arial"/>
              <a:buChar char="•"/>
            </a:pPr>
            <a:r>
              <a:rPr lang="en-US" sz="4600" spc="90" dirty="0">
                <a:latin typeface="Arimo"/>
              </a:rPr>
              <a:t>Seeking to do good</a:t>
            </a:r>
          </a:p>
          <a:p>
            <a:pPr marL="777240" lvl="1" indent="-388620">
              <a:buFont typeface="Arial"/>
              <a:buChar char="•"/>
            </a:pPr>
            <a:r>
              <a:rPr lang="en-US" sz="4600" spc="90" dirty="0">
                <a:latin typeface="Arimo"/>
              </a:rPr>
              <a:t>Feeding the hungry</a:t>
            </a:r>
          </a:p>
          <a:p>
            <a:pPr marL="777240" lvl="1" indent="-388620">
              <a:buFont typeface="Arial"/>
              <a:buChar char="•"/>
            </a:pPr>
            <a:r>
              <a:rPr lang="en-US" sz="4600" spc="90" dirty="0">
                <a:latin typeface="Arimo"/>
              </a:rPr>
              <a:t>Clothing the naked</a:t>
            </a:r>
          </a:p>
        </p:txBody>
      </p:sp>
      <p:pic>
        <p:nvPicPr>
          <p:cNvPr id="15" name="Imagen 14">
            <a:extLst>
              <a:ext uri="{FF2B5EF4-FFF2-40B4-BE49-F238E27FC236}">
                <a16:creationId xmlns:a16="http://schemas.microsoft.com/office/drawing/2014/main" id="{4BC759DE-92F7-264D-8953-2D20E637B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3228125"/>
            <a:ext cx="5981700" cy="5981700"/>
          </a:xfrm>
          <a:prstGeom prst="rect">
            <a:avLst/>
          </a:prstGeom>
        </p:spPr>
      </p:pic>
      <p:pic>
        <p:nvPicPr>
          <p:cNvPr id="16" name="Imagen 15">
            <a:extLst>
              <a:ext uri="{FF2B5EF4-FFF2-40B4-BE49-F238E27FC236}">
                <a16:creationId xmlns:a16="http://schemas.microsoft.com/office/drawing/2014/main" id="{386E704C-0169-3941-BC39-557A3884B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521" y="7695803"/>
            <a:ext cx="3235960" cy="32359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293555" y="0"/>
            <a:ext cx="17700891" cy="9966369"/>
          </a:xfrm>
          <a:prstGeom prst="rect">
            <a:avLst/>
          </a:prstGeom>
          <a:solidFill>
            <a:srgbClr val="FDD05A"/>
          </a:solidFill>
        </p:spPr>
      </p:sp>
      <p:sp>
        <p:nvSpPr>
          <p:cNvPr id="6" name="TextBox 6"/>
          <p:cNvSpPr txBox="1"/>
          <p:nvPr/>
        </p:nvSpPr>
        <p:spPr>
          <a:xfrm>
            <a:off x="790794" y="604724"/>
            <a:ext cx="16520982" cy="1846659"/>
          </a:xfrm>
          <a:prstGeom prst="rect">
            <a:avLst/>
          </a:prstGeom>
        </p:spPr>
        <p:txBody>
          <a:bodyPr wrap="square" lIns="0" tIns="0" rIns="0" bIns="0" rtlCol="0" anchor="t">
            <a:spAutoFit/>
          </a:bodyPr>
          <a:lstStyle/>
          <a:p>
            <a:pPr algn="ctr"/>
            <a:r>
              <a:rPr lang="en-US" sz="6000" spc="82" dirty="0">
                <a:latin typeface="League Spartan"/>
              </a:rPr>
              <a:t>DOING THAT WHICH IS ENJOINED IN THE WORD OF GOD</a:t>
            </a:r>
          </a:p>
        </p:txBody>
      </p:sp>
      <p:sp>
        <p:nvSpPr>
          <p:cNvPr id="7" name="TextBox 7"/>
          <p:cNvSpPr txBox="1"/>
          <p:nvPr/>
        </p:nvSpPr>
        <p:spPr>
          <a:xfrm>
            <a:off x="790794" y="3056107"/>
            <a:ext cx="15820806" cy="4431983"/>
          </a:xfrm>
          <a:prstGeom prst="rect">
            <a:avLst/>
          </a:prstGeom>
        </p:spPr>
        <p:txBody>
          <a:bodyPr wrap="square" lIns="0" tIns="0" rIns="0" bIns="0" rtlCol="0" anchor="t">
            <a:spAutoFit/>
          </a:bodyPr>
          <a:lstStyle/>
          <a:p>
            <a:pPr marL="777240" lvl="1" indent="-388620">
              <a:buFont typeface="Arial"/>
              <a:buChar char="•"/>
            </a:pPr>
            <a:r>
              <a:rPr lang="en-US" sz="4800" spc="89" dirty="0">
                <a:latin typeface="Arimo"/>
              </a:rPr>
              <a:t>Visiting the sick and imprisoned</a:t>
            </a:r>
          </a:p>
          <a:p>
            <a:pPr marL="777240" lvl="1" indent="-388620">
              <a:buFont typeface="Arial"/>
              <a:buChar char="•"/>
            </a:pPr>
            <a:r>
              <a:rPr lang="en-US" sz="4800" spc="89" dirty="0">
                <a:latin typeface="Arimo"/>
              </a:rPr>
              <a:t>Ministering to the needy</a:t>
            </a:r>
          </a:p>
          <a:p>
            <a:pPr marL="777240" lvl="1" indent="-388620">
              <a:buFont typeface="Arial"/>
              <a:buChar char="•"/>
            </a:pPr>
            <a:r>
              <a:rPr lang="en-US" sz="4800" spc="89" dirty="0">
                <a:latin typeface="Arimo"/>
              </a:rPr>
              <a:t>Contributing to the support of the ministry and the church</a:t>
            </a:r>
          </a:p>
          <a:p>
            <a:pPr marL="777240" lvl="1" indent="-388620" algn="l">
              <a:spcBef>
                <a:spcPct val="0"/>
              </a:spcBef>
              <a:buFont typeface="Arial"/>
              <a:buChar char="•"/>
            </a:pPr>
            <a:r>
              <a:rPr lang="en-US" sz="4800" spc="89" dirty="0">
                <a:latin typeface="Arimo"/>
              </a:rPr>
              <a:t>Attending faithfully all the ordinances of God (the Word, Lord’s Supper, Scriptures, devotions)</a:t>
            </a:r>
          </a:p>
        </p:txBody>
      </p:sp>
      <p:pic>
        <p:nvPicPr>
          <p:cNvPr id="15" name="Imagen 14">
            <a:extLst>
              <a:ext uri="{FF2B5EF4-FFF2-40B4-BE49-F238E27FC236}">
                <a16:creationId xmlns:a16="http://schemas.microsoft.com/office/drawing/2014/main" id="{7A178949-98C5-294C-A97D-A2FCF2E94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400" y="6214472"/>
            <a:ext cx="3407269" cy="3407269"/>
          </a:xfrm>
          <a:prstGeom prst="rect">
            <a:avLst/>
          </a:prstGeom>
        </p:spPr>
      </p:pic>
      <p:pic>
        <p:nvPicPr>
          <p:cNvPr id="16" name="Imagen 15">
            <a:extLst>
              <a:ext uri="{FF2B5EF4-FFF2-40B4-BE49-F238E27FC236}">
                <a16:creationId xmlns:a16="http://schemas.microsoft.com/office/drawing/2014/main" id="{E77412F8-26A6-374F-B231-EEF6A4C19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521" y="7695803"/>
            <a:ext cx="3235960" cy="32359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681058" y="-419100"/>
            <a:ext cx="17412040" cy="10375398"/>
          </a:xfrm>
          <a:prstGeom prst="rect">
            <a:avLst/>
          </a:prstGeom>
          <a:solidFill>
            <a:srgbClr val="1C2529"/>
          </a:solidFill>
        </p:spPr>
      </p:sp>
      <p:sp>
        <p:nvSpPr>
          <p:cNvPr id="4" name="TextBox 4"/>
          <p:cNvSpPr txBox="1"/>
          <p:nvPr/>
        </p:nvSpPr>
        <p:spPr>
          <a:xfrm>
            <a:off x="2057400" y="545240"/>
            <a:ext cx="14782800" cy="923330"/>
          </a:xfrm>
          <a:prstGeom prst="rect">
            <a:avLst/>
          </a:prstGeom>
        </p:spPr>
        <p:txBody>
          <a:bodyPr wrap="square" lIns="0" tIns="0" rIns="0" bIns="0" rtlCol="0" anchor="t">
            <a:spAutoFit/>
          </a:bodyPr>
          <a:lstStyle/>
          <a:p>
            <a:pPr algn="ctr"/>
            <a:r>
              <a:rPr lang="en-US" sz="6000" spc="99" dirty="0">
                <a:solidFill>
                  <a:srgbClr val="FFFCA1"/>
                </a:solidFill>
                <a:latin typeface="League Spartan"/>
              </a:rPr>
              <a:t>BY AVOIDING EVIL OF EVERY KIND</a:t>
            </a:r>
          </a:p>
        </p:txBody>
      </p:sp>
      <p:sp>
        <p:nvSpPr>
          <p:cNvPr id="8" name="TextBox 8"/>
          <p:cNvSpPr txBox="1"/>
          <p:nvPr/>
        </p:nvSpPr>
        <p:spPr>
          <a:xfrm>
            <a:off x="1584810" y="2013796"/>
            <a:ext cx="15773400" cy="6529993"/>
          </a:xfrm>
          <a:prstGeom prst="rect">
            <a:avLst/>
          </a:prstGeom>
        </p:spPr>
        <p:txBody>
          <a:bodyPr wrap="square" lIns="0" tIns="0" rIns="0" bIns="0" rtlCol="0" anchor="t">
            <a:spAutoFit/>
          </a:bodyPr>
          <a:lstStyle/>
          <a:p>
            <a:pPr marL="669290" lvl="1" indent="-334645">
              <a:buFont typeface="Arial"/>
              <a:buChar char="•"/>
            </a:pPr>
            <a:r>
              <a:rPr lang="en-US" sz="4400" spc="85" dirty="0">
                <a:solidFill>
                  <a:schemeClr val="bg1"/>
                </a:solidFill>
                <a:latin typeface="Arimo"/>
              </a:rPr>
              <a:t>Taking the name of God in vain</a:t>
            </a:r>
          </a:p>
          <a:p>
            <a:pPr marL="669290" lvl="1" indent="-334645">
              <a:buFont typeface="Arial"/>
              <a:buChar char="•"/>
            </a:pPr>
            <a:r>
              <a:rPr lang="en-US" sz="4400" spc="85" dirty="0">
                <a:solidFill>
                  <a:schemeClr val="bg1"/>
                </a:solidFill>
                <a:latin typeface="Arimo"/>
              </a:rPr>
              <a:t>Profaning the Lord’s Day</a:t>
            </a:r>
          </a:p>
          <a:p>
            <a:pPr marL="669290" lvl="1" indent="-334645">
              <a:buFont typeface="Arial"/>
              <a:buChar char="•"/>
            </a:pPr>
            <a:r>
              <a:rPr lang="en-US" sz="4400" spc="85" dirty="0">
                <a:solidFill>
                  <a:schemeClr val="bg1"/>
                </a:solidFill>
                <a:latin typeface="Arimo"/>
              </a:rPr>
              <a:t>Sexual immorality</a:t>
            </a:r>
          </a:p>
          <a:p>
            <a:pPr marL="669290" lvl="1" indent="-334645">
              <a:buFont typeface="Arial"/>
              <a:buChar char="•"/>
            </a:pPr>
            <a:r>
              <a:rPr lang="en-US" sz="4400" spc="85" dirty="0">
                <a:solidFill>
                  <a:schemeClr val="bg1"/>
                </a:solidFill>
                <a:latin typeface="Arimo"/>
              </a:rPr>
              <a:t>Destructive habits or practices</a:t>
            </a:r>
          </a:p>
          <a:p>
            <a:pPr marL="669290" lvl="1" indent="-334645">
              <a:buFont typeface="Arial"/>
              <a:buChar char="•"/>
            </a:pPr>
            <a:r>
              <a:rPr lang="en-US" sz="4400" spc="85" dirty="0">
                <a:solidFill>
                  <a:schemeClr val="bg1"/>
                </a:solidFill>
                <a:latin typeface="Arimo"/>
              </a:rPr>
              <a:t>Quarreling</a:t>
            </a:r>
          </a:p>
          <a:p>
            <a:pPr marL="669290" lvl="1" indent="-334645">
              <a:buFont typeface="Arial"/>
              <a:buChar char="•"/>
            </a:pPr>
            <a:r>
              <a:rPr lang="en-US" sz="4400" spc="85" dirty="0">
                <a:solidFill>
                  <a:schemeClr val="bg1"/>
                </a:solidFill>
                <a:latin typeface="Arimo"/>
              </a:rPr>
              <a:t>Returning evil for evil</a:t>
            </a:r>
          </a:p>
          <a:p>
            <a:pPr marL="669290" lvl="1" indent="-334645">
              <a:buFont typeface="Arial"/>
              <a:buChar char="•"/>
            </a:pPr>
            <a:r>
              <a:rPr lang="en-US" sz="4400" spc="85" dirty="0">
                <a:solidFill>
                  <a:schemeClr val="bg1"/>
                </a:solidFill>
                <a:latin typeface="Arimo"/>
              </a:rPr>
              <a:t>Gossiping</a:t>
            </a:r>
          </a:p>
          <a:p>
            <a:pPr marL="669290" lvl="1" indent="-334645">
              <a:buFont typeface="Arial"/>
              <a:buChar char="•"/>
            </a:pPr>
            <a:r>
              <a:rPr lang="en-US" sz="4400" spc="85" dirty="0">
                <a:solidFill>
                  <a:schemeClr val="bg1"/>
                </a:solidFill>
                <a:latin typeface="Arimo"/>
              </a:rPr>
              <a:t>Slandering</a:t>
            </a:r>
          </a:p>
          <a:p>
            <a:pPr marL="669290" lvl="1" indent="-334645">
              <a:buFont typeface="Arial"/>
              <a:buChar char="•"/>
            </a:pPr>
            <a:r>
              <a:rPr lang="en-US" sz="4400" spc="85" dirty="0">
                <a:solidFill>
                  <a:schemeClr val="bg1"/>
                </a:solidFill>
                <a:latin typeface="Arimo"/>
              </a:rPr>
              <a:t>Spreading surmises injurious to the good names of others</a:t>
            </a:r>
          </a:p>
          <a:p>
            <a:pPr algn="l">
              <a:lnSpc>
                <a:spcPts val="3410"/>
              </a:lnSpc>
              <a:spcBef>
                <a:spcPct val="0"/>
              </a:spcBef>
            </a:pPr>
            <a:endParaRPr lang="en-US" sz="3100" spc="77" dirty="0">
              <a:solidFill>
                <a:srgbClr val="FFFFFF"/>
              </a:solidFill>
              <a:latin typeface="Arimo"/>
            </a:endParaRPr>
          </a:p>
        </p:txBody>
      </p:sp>
      <p:pic>
        <p:nvPicPr>
          <p:cNvPr id="14" name="Imagen 13">
            <a:extLst>
              <a:ext uri="{FF2B5EF4-FFF2-40B4-BE49-F238E27FC236}">
                <a16:creationId xmlns:a16="http://schemas.microsoft.com/office/drawing/2014/main" id="{DF8C4AF2-113D-0A48-9FFB-2A1EDCF75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7372817"/>
            <a:ext cx="3543300" cy="35433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437980" y="-526379"/>
            <a:ext cx="17412040" cy="10375398"/>
          </a:xfrm>
          <a:prstGeom prst="rect">
            <a:avLst/>
          </a:prstGeom>
          <a:solidFill>
            <a:srgbClr val="1C2529"/>
          </a:solidFill>
        </p:spPr>
      </p:sp>
      <p:sp>
        <p:nvSpPr>
          <p:cNvPr id="7" name="TextBox 7"/>
          <p:cNvSpPr txBox="1"/>
          <p:nvPr/>
        </p:nvSpPr>
        <p:spPr>
          <a:xfrm>
            <a:off x="1524000" y="2716396"/>
            <a:ext cx="15544800" cy="5062924"/>
          </a:xfrm>
          <a:prstGeom prst="rect">
            <a:avLst/>
          </a:prstGeom>
        </p:spPr>
        <p:txBody>
          <a:bodyPr wrap="square" lIns="0" tIns="0" rIns="0" bIns="0" rtlCol="0" anchor="t">
            <a:spAutoFit/>
          </a:bodyPr>
          <a:lstStyle/>
          <a:p>
            <a:pPr marL="755650" lvl="1" indent="-377825">
              <a:buFont typeface="Arial"/>
              <a:buChar char="•"/>
            </a:pPr>
            <a:r>
              <a:rPr lang="en-US" sz="4400" spc="85" dirty="0">
                <a:solidFill>
                  <a:schemeClr val="bg1"/>
                </a:solidFill>
                <a:latin typeface="Arimo"/>
              </a:rPr>
              <a:t>Dishonesty</a:t>
            </a:r>
          </a:p>
          <a:p>
            <a:pPr marL="755650" lvl="1" indent="-377825">
              <a:buFont typeface="Arial"/>
              <a:buChar char="•"/>
            </a:pPr>
            <a:r>
              <a:rPr lang="en-US" sz="4400" spc="85" dirty="0">
                <a:solidFill>
                  <a:schemeClr val="bg1"/>
                </a:solidFill>
                <a:latin typeface="Arimo"/>
              </a:rPr>
              <a:t>Taking advantage in buying and selling</a:t>
            </a:r>
          </a:p>
          <a:p>
            <a:pPr marL="755650" lvl="1" indent="-377825">
              <a:buFont typeface="Arial"/>
              <a:buChar char="•"/>
            </a:pPr>
            <a:r>
              <a:rPr lang="en-US" sz="4400" spc="85" dirty="0">
                <a:solidFill>
                  <a:schemeClr val="bg1"/>
                </a:solidFill>
                <a:latin typeface="Arimo"/>
              </a:rPr>
              <a:t>Bearing false witness</a:t>
            </a:r>
          </a:p>
          <a:p>
            <a:pPr marL="755650" lvl="1" indent="-377825">
              <a:buFont typeface="Arial"/>
              <a:buChar char="•"/>
            </a:pPr>
            <a:r>
              <a:rPr lang="en-US" sz="4400" spc="85" dirty="0">
                <a:solidFill>
                  <a:schemeClr val="bg1"/>
                </a:solidFill>
                <a:latin typeface="Arimo"/>
              </a:rPr>
              <a:t>Works of darkness</a:t>
            </a:r>
          </a:p>
          <a:p>
            <a:pPr marL="755650" lvl="1" indent="-377825">
              <a:buFont typeface="Arial"/>
              <a:buChar char="•"/>
            </a:pPr>
            <a:r>
              <a:rPr lang="en-US" sz="4400" spc="85" dirty="0">
                <a:solidFill>
                  <a:schemeClr val="bg1"/>
                </a:solidFill>
                <a:latin typeface="Arimo"/>
              </a:rPr>
              <a:t>Indulging in pride in dress or behavior</a:t>
            </a:r>
          </a:p>
          <a:p>
            <a:pPr marL="755650" lvl="1" indent="-377825">
              <a:buFont typeface="Arial"/>
              <a:buChar char="•"/>
            </a:pPr>
            <a:r>
              <a:rPr lang="en-US" sz="4400" spc="85" dirty="0">
                <a:solidFill>
                  <a:schemeClr val="bg1"/>
                </a:solidFill>
                <a:latin typeface="Arimo"/>
              </a:rPr>
              <a:t>Music, literature, and entertainments that dishonor God</a:t>
            </a:r>
          </a:p>
          <a:p>
            <a:pPr>
              <a:lnSpc>
                <a:spcPts val="3850"/>
              </a:lnSpc>
            </a:pPr>
            <a:endParaRPr lang="en-US" sz="3500" spc="87" dirty="0">
              <a:solidFill>
                <a:srgbClr val="FFFFFF"/>
              </a:solidFill>
              <a:latin typeface="Arimo"/>
            </a:endParaRPr>
          </a:p>
          <a:p>
            <a:pPr algn="l">
              <a:lnSpc>
                <a:spcPts val="3850"/>
              </a:lnSpc>
              <a:spcBef>
                <a:spcPct val="0"/>
              </a:spcBef>
            </a:pPr>
            <a:endParaRPr lang="en-US" sz="3500" spc="87" dirty="0">
              <a:solidFill>
                <a:srgbClr val="FFFFFF"/>
              </a:solidFill>
              <a:latin typeface="Arimo"/>
            </a:endParaRPr>
          </a:p>
        </p:txBody>
      </p:sp>
      <p:sp>
        <p:nvSpPr>
          <p:cNvPr id="14" name="TextBox 4">
            <a:extLst>
              <a:ext uri="{FF2B5EF4-FFF2-40B4-BE49-F238E27FC236}">
                <a16:creationId xmlns:a16="http://schemas.microsoft.com/office/drawing/2014/main" id="{E36494A9-EC64-8F4E-82D4-48C78B999AFB}"/>
              </a:ext>
            </a:extLst>
          </p:cNvPr>
          <p:cNvSpPr txBox="1"/>
          <p:nvPr/>
        </p:nvSpPr>
        <p:spPr>
          <a:xfrm>
            <a:off x="1752600" y="1031437"/>
            <a:ext cx="14782800" cy="923330"/>
          </a:xfrm>
          <a:prstGeom prst="rect">
            <a:avLst/>
          </a:prstGeom>
        </p:spPr>
        <p:txBody>
          <a:bodyPr wrap="square" lIns="0" tIns="0" rIns="0" bIns="0" rtlCol="0" anchor="t">
            <a:spAutoFit/>
          </a:bodyPr>
          <a:lstStyle/>
          <a:p>
            <a:pPr algn="ctr"/>
            <a:r>
              <a:rPr lang="en-US" sz="6000" spc="99" dirty="0">
                <a:solidFill>
                  <a:srgbClr val="FFFCA1"/>
                </a:solidFill>
                <a:latin typeface="League Spartan"/>
              </a:rPr>
              <a:t>BY AVOIDING EVIL OF EVERY KIND</a:t>
            </a:r>
          </a:p>
        </p:txBody>
      </p:sp>
      <p:pic>
        <p:nvPicPr>
          <p:cNvPr id="15" name="Imagen 14">
            <a:extLst>
              <a:ext uri="{FF2B5EF4-FFF2-40B4-BE49-F238E27FC236}">
                <a16:creationId xmlns:a16="http://schemas.microsoft.com/office/drawing/2014/main" id="{808B7F79-FEED-E04A-A587-E4437D54B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50" y="7372817"/>
            <a:ext cx="3543300" cy="35433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grpSp>
        <p:nvGrpSpPr>
          <p:cNvPr id="2" name="Group 2"/>
          <p:cNvGrpSpPr/>
          <p:nvPr/>
        </p:nvGrpSpPr>
        <p:grpSpPr>
          <a:xfrm>
            <a:off x="15114909" y="-313699"/>
            <a:ext cx="3287181" cy="10914397"/>
            <a:chOff x="0" y="0"/>
            <a:chExt cx="4382908" cy="14552530"/>
          </a:xfrm>
        </p:grpSpPr>
        <p:pic>
          <p:nvPicPr>
            <p:cNvPr id="3" name="Picture 3"/>
            <p:cNvPicPr>
              <a:picLocks noChangeAspect="1"/>
            </p:cNvPicPr>
            <p:nvPr/>
          </p:nvPicPr>
          <p:blipFill>
            <a:blip r:embed="rId2"/>
            <a:srcRect l="30637" r="29192"/>
            <a:stretch>
              <a:fillRect/>
            </a:stretch>
          </p:blipFill>
          <p:spPr>
            <a:xfrm>
              <a:off x="0" y="0"/>
              <a:ext cx="4382908" cy="7276265"/>
            </a:xfrm>
            <a:prstGeom prst="rect">
              <a:avLst/>
            </a:prstGeom>
          </p:spPr>
        </p:pic>
        <p:pic>
          <p:nvPicPr>
            <p:cNvPr id="4" name="Picture 4"/>
            <p:cNvPicPr>
              <a:picLocks noChangeAspect="1"/>
            </p:cNvPicPr>
            <p:nvPr/>
          </p:nvPicPr>
          <p:blipFill>
            <a:blip r:embed="rId3"/>
            <a:srcRect l="54324" r="4602"/>
            <a:stretch>
              <a:fillRect/>
            </a:stretch>
          </p:blipFill>
          <p:spPr>
            <a:xfrm>
              <a:off x="0" y="7276265"/>
              <a:ext cx="4382908" cy="7276265"/>
            </a:xfrm>
            <a:prstGeom prst="rect">
              <a:avLst/>
            </a:prstGeom>
          </p:spPr>
        </p:pic>
      </p:grpSp>
      <p:sp>
        <p:nvSpPr>
          <p:cNvPr id="5" name="TextBox 5"/>
          <p:cNvSpPr txBox="1"/>
          <p:nvPr/>
        </p:nvSpPr>
        <p:spPr>
          <a:xfrm>
            <a:off x="1219200" y="2765509"/>
            <a:ext cx="14270696" cy="1477328"/>
          </a:xfrm>
          <a:prstGeom prst="rect">
            <a:avLst/>
          </a:prstGeom>
        </p:spPr>
        <p:txBody>
          <a:bodyPr lIns="0" tIns="0" rIns="0" bIns="0" rtlCol="0" anchor="t">
            <a:spAutoFit/>
          </a:bodyPr>
          <a:lstStyle/>
          <a:p>
            <a:pPr algn="just"/>
            <a:r>
              <a:rPr lang="en-US" sz="4800" spc="92" dirty="0">
                <a:latin typeface="League Spartan"/>
              </a:rPr>
              <a:t>ABIDING IN HEARTY FELLOWSHIP </a:t>
            </a:r>
          </a:p>
          <a:p>
            <a:pPr algn="just"/>
            <a:r>
              <a:rPr lang="en-US" sz="4800" spc="92" dirty="0">
                <a:latin typeface="League Spartan"/>
              </a:rPr>
              <a:t>WITH THE CHURCH</a:t>
            </a:r>
          </a:p>
        </p:txBody>
      </p:sp>
      <p:sp>
        <p:nvSpPr>
          <p:cNvPr id="6" name="TextBox 6"/>
          <p:cNvSpPr txBox="1"/>
          <p:nvPr/>
        </p:nvSpPr>
        <p:spPr>
          <a:xfrm>
            <a:off x="385137" y="4762500"/>
            <a:ext cx="13409063" cy="2821285"/>
          </a:xfrm>
          <a:prstGeom prst="rect">
            <a:avLst/>
          </a:prstGeom>
        </p:spPr>
        <p:txBody>
          <a:bodyPr wrap="square" lIns="0" tIns="0" rIns="0" bIns="0" rtlCol="0" anchor="t">
            <a:spAutoFit/>
          </a:bodyPr>
          <a:lstStyle/>
          <a:p>
            <a:pPr marL="863600" lvl="1" indent="-431800">
              <a:lnSpc>
                <a:spcPts val="4400"/>
              </a:lnSpc>
              <a:buFont typeface="Arial"/>
              <a:buChar char="•"/>
            </a:pPr>
            <a:r>
              <a:rPr lang="en-US" sz="4800" spc="100" dirty="0">
                <a:latin typeface="Arimo"/>
              </a:rPr>
              <a:t>Wholly committed to its doctrines and usages</a:t>
            </a:r>
          </a:p>
          <a:p>
            <a:pPr marL="863600" lvl="1" indent="-431800">
              <a:lnSpc>
                <a:spcPts val="4400"/>
              </a:lnSpc>
              <a:buFont typeface="Arial"/>
              <a:buChar char="•"/>
            </a:pPr>
            <a:endParaRPr lang="en-US" sz="4800" spc="100" dirty="0">
              <a:latin typeface="Arimo"/>
            </a:endParaRPr>
          </a:p>
          <a:p>
            <a:pPr marL="863600" lvl="1" indent="-431800" algn="l">
              <a:lnSpc>
                <a:spcPts val="4400"/>
              </a:lnSpc>
              <a:spcBef>
                <a:spcPct val="0"/>
              </a:spcBef>
              <a:buFont typeface="Arial"/>
              <a:buChar char="•"/>
            </a:pPr>
            <a:r>
              <a:rPr lang="en-US" sz="4800" spc="100" dirty="0">
                <a:latin typeface="Arimo"/>
              </a:rPr>
              <a:t>Actively involved in its continuing witness and outreach</a:t>
            </a:r>
          </a:p>
        </p:txBody>
      </p:sp>
      <p:pic>
        <p:nvPicPr>
          <p:cNvPr id="14" name="Imagen 13">
            <a:extLst>
              <a:ext uri="{FF2B5EF4-FFF2-40B4-BE49-F238E27FC236}">
                <a16:creationId xmlns:a16="http://schemas.microsoft.com/office/drawing/2014/main" id="{25A7D1BC-73C3-A44E-A3C9-51C9D6F15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220" y="7872099"/>
            <a:ext cx="3235960" cy="32359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647356" y="300056"/>
            <a:ext cx="19582712" cy="9717477"/>
          </a:xfrm>
          <a:prstGeom prst="rect">
            <a:avLst/>
          </a:prstGeom>
          <a:solidFill>
            <a:srgbClr val="1C2529"/>
          </a:solidFill>
        </p:spPr>
      </p:sp>
      <p:sp>
        <p:nvSpPr>
          <p:cNvPr id="3" name="TextBox 3"/>
          <p:cNvSpPr txBox="1"/>
          <p:nvPr/>
        </p:nvSpPr>
        <p:spPr>
          <a:xfrm>
            <a:off x="860132" y="1400233"/>
            <a:ext cx="16083210" cy="654025"/>
          </a:xfrm>
          <a:prstGeom prst="rect">
            <a:avLst/>
          </a:prstGeom>
        </p:spPr>
        <p:txBody>
          <a:bodyPr wrap="square" lIns="0" tIns="0" rIns="0" bIns="0" rtlCol="0" anchor="t">
            <a:spAutoFit/>
          </a:bodyPr>
          <a:lstStyle/>
          <a:p>
            <a:pPr>
              <a:lnSpc>
                <a:spcPts val="4399"/>
              </a:lnSpc>
            </a:pPr>
            <a:r>
              <a:rPr lang="en-US" sz="6000" spc="99" dirty="0">
                <a:solidFill>
                  <a:srgbClr val="FFFCA1"/>
                </a:solidFill>
                <a:latin typeface="League Spartan"/>
              </a:rPr>
              <a:t>ARTICLE OF FAITH 11 – THE CHURCH</a:t>
            </a:r>
          </a:p>
        </p:txBody>
      </p:sp>
      <p:sp>
        <p:nvSpPr>
          <p:cNvPr id="4" name="TextBox 4"/>
          <p:cNvSpPr txBox="1"/>
          <p:nvPr/>
        </p:nvSpPr>
        <p:spPr>
          <a:xfrm>
            <a:off x="375926" y="2942802"/>
            <a:ext cx="17143197" cy="5909310"/>
          </a:xfrm>
          <a:prstGeom prst="rect">
            <a:avLst/>
          </a:prstGeom>
        </p:spPr>
        <p:txBody>
          <a:bodyPr lIns="0" tIns="0" rIns="0" bIns="0" rtlCol="0" anchor="t">
            <a:spAutoFit/>
          </a:bodyPr>
          <a:lstStyle/>
          <a:p>
            <a:pPr marL="734059" lvl="1" indent="-367030">
              <a:buFont typeface="Arial"/>
              <a:buChar char="•"/>
            </a:pPr>
            <a:r>
              <a:rPr lang="en-US" sz="4800" spc="85" dirty="0">
                <a:solidFill>
                  <a:schemeClr val="bg1"/>
                </a:solidFill>
                <a:latin typeface="Arimo"/>
              </a:rPr>
              <a:t>The Manual of the Church of the Nazarene, Articles of Faith. </a:t>
            </a:r>
          </a:p>
          <a:p>
            <a:pPr marL="734059" lvl="1" indent="-367030">
              <a:buFont typeface="Arial"/>
              <a:buChar char="•"/>
            </a:pPr>
            <a:endParaRPr lang="en-US" sz="4800" spc="85" dirty="0">
              <a:solidFill>
                <a:schemeClr val="bg1"/>
              </a:solidFill>
              <a:latin typeface="Arimo"/>
            </a:endParaRPr>
          </a:p>
          <a:p>
            <a:pPr marL="734059" lvl="1" indent="-367030">
              <a:buFont typeface="Arial"/>
              <a:buChar char="•"/>
            </a:pPr>
            <a:r>
              <a:rPr lang="en-US" sz="4800" spc="85" dirty="0">
                <a:solidFill>
                  <a:schemeClr val="bg1"/>
                </a:solidFill>
                <a:latin typeface="Arimo"/>
              </a:rPr>
              <a:t>Article 11, The Church</a:t>
            </a:r>
          </a:p>
          <a:p>
            <a:pPr marL="734059" lvl="1" indent="-367030">
              <a:buFont typeface="Arial"/>
              <a:buChar char="•"/>
            </a:pPr>
            <a:endParaRPr lang="en-US" sz="4800" spc="85" dirty="0">
              <a:solidFill>
                <a:schemeClr val="bg1"/>
              </a:solidFill>
              <a:latin typeface="Arimo"/>
            </a:endParaRPr>
          </a:p>
          <a:p>
            <a:pPr marL="734059" lvl="1" indent="-367030">
              <a:buFont typeface="Arial"/>
              <a:buChar char="•"/>
            </a:pPr>
            <a:r>
              <a:rPr lang="en-US" sz="4800" spc="85" dirty="0">
                <a:solidFill>
                  <a:schemeClr val="bg1"/>
                </a:solidFill>
                <a:latin typeface="Arimo"/>
              </a:rPr>
              <a:t>Class Exercise: Read the text in your handbook and underline the words or phrases that highlight the importance of mentoring</a:t>
            </a:r>
          </a:p>
        </p:txBody>
      </p:sp>
      <p:pic>
        <p:nvPicPr>
          <p:cNvPr id="12" name="Imagen 11">
            <a:extLst>
              <a:ext uri="{FF2B5EF4-FFF2-40B4-BE49-F238E27FC236}">
                <a16:creationId xmlns:a16="http://schemas.microsoft.com/office/drawing/2014/main" id="{7B22F838-E119-E540-8850-6A75C1CF9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4700" y="7393618"/>
            <a:ext cx="3543300" cy="35433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293555" y="0"/>
            <a:ext cx="17700891" cy="9966369"/>
          </a:xfrm>
          <a:prstGeom prst="rect">
            <a:avLst/>
          </a:prstGeom>
          <a:solidFill>
            <a:srgbClr val="FDD05A"/>
          </a:solidFill>
        </p:spPr>
        <p:txBody>
          <a:bodyPr/>
          <a:lstStyle/>
          <a:p>
            <a:endParaRPr lang="es-GT" dirty="0"/>
          </a:p>
        </p:txBody>
      </p:sp>
      <p:sp>
        <p:nvSpPr>
          <p:cNvPr id="7" name="TextBox 7"/>
          <p:cNvSpPr txBox="1"/>
          <p:nvPr/>
        </p:nvSpPr>
        <p:spPr>
          <a:xfrm>
            <a:off x="2967157" y="1089358"/>
            <a:ext cx="12353685" cy="605935"/>
          </a:xfrm>
          <a:prstGeom prst="rect">
            <a:avLst/>
          </a:prstGeom>
        </p:spPr>
        <p:txBody>
          <a:bodyPr wrap="square" lIns="0" tIns="0" rIns="0" bIns="0" rtlCol="0" anchor="t">
            <a:spAutoFit/>
          </a:bodyPr>
          <a:lstStyle/>
          <a:p>
            <a:pPr algn="ctr">
              <a:lnSpc>
                <a:spcPts val="3850"/>
              </a:lnSpc>
            </a:pPr>
            <a:r>
              <a:rPr lang="en-US" sz="6000" spc="92" dirty="0">
                <a:latin typeface="League Spartan"/>
              </a:rPr>
              <a:t>ARTICLE 11 – THE CHURCH</a:t>
            </a:r>
          </a:p>
        </p:txBody>
      </p:sp>
      <p:sp>
        <p:nvSpPr>
          <p:cNvPr id="9" name="TextBox 9"/>
          <p:cNvSpPr txBox="1"/>
          <p:nvPr/>
        </p:nvSpPr>
        <p:spPr>
          <a:xfrm>
            <a:off x="821705" y="2425999"/>
            <a:ext cx="16644588" cy="6647974"/>
          </a:xfrm>
          <a:prstGeom prst="rect">
            <a:avLst/>
          </a:prstGeom>
        </p:spPr>
        <p:txBody>
          <a:bodyPr wrap="square" lIns="0" tIns="0" rIns="0" bIns="0" rtlCol="0" anchor="t">
            <a:spAutoFit/>
          </a:bodyPr>
          <a:lstStyle/>
          <a:p>
            <a:pPr marL="777240" lvl="1" indent="-388620">
              <a:buFont typeface="Arial"/>
              <a:buChar char="•"/>
            </a:pPr>
            <a:r>
              <a:rPr lang="en-US" sz="4800" spc="89" dirty="0">
                <a:latin typeface="Arimo"/>
              </a:rPr>
              <a:t>Covenant people of God made new in Christ</a:t>
            </a:r>
          </a:p>
          <a:p>
            <a:pPr marL="777240" lvl="1" indent="-388620">
              <a:buFont typeface="Arial"/>
              <a:buChar char="•"/>
            </a:pPr>
            <a:endParaRPr lang="en-US" sz="4800" spc="89" dirty="0">
              <a:latin typeface="Arimo"/>
            </a:endParaRPr>
          </a:p>
          <a:p>
            <a:pPr marL="777240" lvl="1" indent="-388620">
              <a:buFont typeface="Arial"/>
              <a:buChar char="•"/>
            </a:pPr>
            <a:r>
              <a:rPr lang="en-US" sz="4800" spc="89" dirty="0">
                <a:latin typeface="Arimo"/>
              </a:rPr>
              <a:t>Body of Christ called together by the Holy Spirit</a:t>
            </a:r>
          </a:p>
          <a:p>
            <a:pPr marL="777240" lvl="1" indent="-388620">
              <a:buFont typeface="Arial"/>
              <a:buChar char="•"/>
            </a:pPr>
            <a:endParaRPr lang="en-US" sz="4800" spc="89" dirty="0">
              <a:latin typeface="Arimo"/>
            </a:endParaRPr>
          </a:p>
          <a:p>
            <a:pPr marL="777240" lvl="1" indent="-388620">
              <a:buFont typeface="Arial"/>
              <a:buChar char="•"/>
            </a:pPr>
            <a:r>
              <a:rPr lang="en-US" sz="4800" spc="89" dirty="0">
                <a:latin typeface="Arimo"/>
              </a:rPr>
              <a:t>Mutual accountability</a:t>
            </a:r>
          </a:p>
          <a:p>
            <a:pPr marL="777240" lvl="1" indent="-388620">
              <a:buFont typeface="Arial"/>
              <a:buChar char="•"/>
            </a:pPr>
            <a:endParaRPr lang="en-US" sz="4800" spc="89" dirty="0">
              <a:latin typeface="Arimo"/>
            </a:endParaRPr>
          </a:p>
          <a:p>
            <a:pPr marL="777240" lvl="1" indent="-388620">
              <a:buFont typeface="Arial"/>
              <a:buChar char="•"/>
            </a:pPr>
            <a:r>
              <a:rPr lang="en-US" sz="4800" spc="89" dirty="0">
                <a:latin typeface="Arimo"/>
              </a:rPr>
              <a:t>The Church fulfills its mission by making disciples</a:t>
            </a:r>
          </a:p>
          <a:p>
            <a:pPr marL="777240" lvl="1" indent="-388620">
              <a:buFont typeface="Arial"/>
              <a:buChar char="•"/>
            </a:pPr>
            <a:endParaRPr lang="en-US" sz="4800" spc="89" dirty="0">
              <a:latin typeface="Arimo"/>
            </a:endParaRPr>
          </a:p>
          <a:p>
            <a:pPr marL="777240" lvl="1" indent="-388620" algn="l">
              <a:spcBef>
                <a:spcPct val="0"/>
              </a:spcBef>
              <a:buFont typeface="Arial"/>
              <a:buChar char="•"/>
            </a:pPr>
            <a:r>
              <a:rPr lang="en-US" sz="4800" spc="89" dirty="0">
                <a:latin typeface="Arimo"/>
              </a:rPr>
              <a:t>Bearing witness to the kingdom of God</a:t>
            </a:r>
          </a:p>
        </p:txBody>
      </p:sp>
      <p:pic>
        <p:nvPicPr>
          <p:cNvPr id="15" name="Imagen 14">
            <a:extLst>
              <a:ext uri="{FF2B5EF4-FFF2-40B4-BE49-F238E27FC236}">
                <a16:creationId xmlns:a16="http://schemas.microsoft.com/office/drawing/2014/main" id="{3BFA3B63-1C95-0442-BE24-84EAC553B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4410" y="7579662"/>
            <a:ext cx="3235960" cy="32359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302227" y="-1445167"/>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DD05A"/>
            </a:solidFill>
          </p:spPr>
        </p:sp>
      </p:grpSp>
      <p:sp>
        <p:nvSpPr>
          <p:cNvPr id="7" name="TextBox 7"/>
          <p:cNvSpPr txBox="1"/>
          <p:nvPr/>
        </p:nvSpPr>
        <p:spPr>
          <a:xfrm>
            <a:off x="949696" y="2372392"/>
            <a:ext cx="15447754" cy="1689100"/>
          </a:xfrm>
          <a:prstGeom prst="rect">
            <a:avLst/>
          </a:prstGeom>
        </p:spPr>
        <p:txBody>
          <a:bodyPr lIns="0" tIns="0" rIns="0" bIns="0" rtlCol="0" anchor="t">
            <a:spAutoFit/>
          </a:bodyPr>
          <a:lstStyle/>
          <a:p>
            <a:pPr marL="755650" lvl="1" indent="-377825" algn="just">
              <a:lnSpc>
                <a:spcPts val="4400"/>
              </a:lnSpc>
              <a:buFont typeface="Arial"/>
              <a:buChar char="•"/>
            </a:pPr>
            <a:r>
              <a:rPr lang="en-US" sz="4400" spc="87" dirty="0">
                <a:solidFill>
                  <a:schemeClr val="bg1"/>
                </a:solidFill>
                <a:latin typeface="Arimo"/>
              </a:rPr>
              <a:t>2 Samuel 12</a:t>
            </a:r>
          </a:p>
          <a:p>
            <a:pPr marL="755650" lvl="1" indent="-377825" algn="just">
              <a:lnSpc>
                <a:spcPts val="4400"/>
              </a:lnSpc>
              <a:buFont typeface="Arial"/>
              <a:buChar char="•"/>
            </a:pPr>
            <a:r>
              <a:rPr lang="en-US" sz="4400" spc="87" dirty="0">
                <a:solidFill>
                  <a:schemeClr val="bg1"/>
                </a:solidFill>
                <a:latin typeface="Arimo"/>
              </a:rPr>
              <a:t>The David and Nathan mentoring relationship </a:t>
            </a:r>
          </a:p>
          <a:p>
            <a:pPr marL="755650" lvl="1" indent="-377825" algn="just">
              <a:lnSpc>
                <a:spcPts val="4400"/>
              </a:lnSpc>
              <a:spcBef>
                <a:spcPct val="0"/>
              </a:spcBef>
              <a:buFont typeface="Arial"/>
              <a:buChar char="•"/>
            </a:pPr>
            <a:r>
              <a:rPr lang="en-US" sz="4400" spc="87" dirty="0">
                <a:solidFill>
                  <a:schemeClr val="bg1"/>
                </a:solidFill>
                <a:latin typeface="Arimo"/>
              </a:rPr>
              <a:t>“you are that man”</a:t>
            </a: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2778065" y="3127806"/>
            <a:ext cx="3987113" cy="5433885"/>
          </a:xfrm>
          <a:prstGeom prst="rect">
            <a:avLst/>
          </a:prstGeom>
        </p:spPr>
      </p:pic>
      <p:sp>
        <p:nvSpPr>
          <p:cNvPr id="12" name="TextBox 12"/>
          <p:cNvSpPr txBox="1"/>
          <p:nvPr/>
        </p:nvSpPr>
        <p:spPr>
          <a:xfrm>
            <a:off x="1143000" y="1356813"/>
            <a:ext cx="13144500" cy="730969"/>
          </a:xfrm>
          <a:prstGeom prst="rect">
            <a:avLst/>
          </a:prstGeom>
        </p:spPr>
        <p:txBody>
          <a:bodyPr wrap="square" lIns="0" tIns="0" rIns="0" bIns="0" rtlCol="0" anchor="t">
            <a:spAutoFit/>
          </a:bodyPr>
          <a:lstStyle/>
          <a:p>
            <a:pPr>
              <a:lnSpc>
                <a:spcPts val="5170"/>
              </a:lnSpc>
            </a:pPr>
            <a:r>
              <a:rPr lang="en-US" sz="6000" spc="120" dirty="0">
                <a:solidFill>
                  <a:srgbClr val="FFFCA1"/>
                </a:solidFill>
                <a:latin typeface="League Spartan"/>
              </a:rPr>
              <a:t>BIBLICAL REFLECTION</a:t>
            </a:r>
          </a:p>
        </p:txBody>
      </p:sp>
      <p:sp>
        <p:nvSpPr>
          <p:cNvPr id="14" name="TextBox 8">
            <a:extLst>
              <a:ext uri="{FF2B5EF4-FFF2-40B4-BE49-F238E27FC236}">
                <a16:creationId xmlns:a16="http://schemas.microsoft.com/office/drawing/2014/main" id="{47CB790A-DA1E-7241-B15C-4079F9FC5AF8}"/>
              </a:ext>
            </a:extLst>
          </p:cNvPr>
          <p:cNvSpPr txBox="1"/>
          <p:nvPr/>
        </p:nvSpPr>
        <p:spPr>
          <a:xfrm>
            <a:off x="949696" y="4630711"/>
            <a:ext cx="11013704" cy="4739759"/>
          </a:xfrm>
          <a:prstGeom prst="rect">
            <a:avLst/>
          </a:prstGeom>
        </p:spPr>
        <p:txBody>
          <a:bodyPr wrap="square" lIns="0" tIns="0" rIns="0" bIns="0" rtlCol="0" anchor="t">
            <a:spAutoFit/>
          </a:bodyPr>
          <a:lstStyle/>
          <a:p>
            <a:pPr marL="755650" lvl="1" indent="-377825" algn="just">
              <a:buFont typeface="Arial"/>
              <a:buChar char="•"/>
            </a:pPr>
            <a:r>
              <a:rPr lang="en-US" sz="4400" b="1" spc="87" dirty="0">
                <a:solidFill>
                  <a:schemeClr val="bg1"/>
                </a:solidFill>
                <a:latin typeface="Arimo"/>
              </a:rPr>
              <a:t>Question: </a:t>
            </a:r>
            <a:r>
              <a:rPr lang="en-US" sz="4400" spc="87" dirty="0">
                <a:solidFill>
                  <a:schemeClr val="bg1"/>
                </a:solidFill>
                <a:latin typeface="Arimo"/>
              </a:rPr>
              <a:t>Have you had someone, like the prophet Nathan, that spoke life altering words to you?</a:t>
            </a:r>
          </a:p>
          <a:p>
            <a:pPr marL="755650" lvl="1" indent="-377825" algn="just">
              <a:buFont typeface="Arial"/>
              <a:buChar char="•"/>
            </a:pPr>
            <a:endParaRPr lang="en-US" sz="4400" spc="87" dirty="0">
              <a:solidFill>
                <a:schemeClr val="bg1"/>
              </a:solidFill>
              <a:latin typeface="Arimo"/>
            </a:endParaRPr>
          </a:p>
          <a:p>
            <a:pPr marL="755650" lvl="1" indent="-377825" algn="just">
              <a:buFont typeface="Arial"/>
              <a:buChar char="•"/>
            </a:pPr>
            <a:r>
              <a:rPr lang="en-US" sz="4400" b="1" spc="87" dirty="0">
                <a:solidFill>
                  <a:schemeClr val="bg1"/>
                </a:solidFill>
                <a:latin typeface="Arimo"/>
              </a:rPr>
              <a:t>Question: </a:t>
            </a:r>
            <a:r>
              <a:rPr lang="en-US" sz="4400" spc="87" dirty="0">
                <a:solidFill>
                  <a:schemeClr val="bg1"/>
                </a:solidFill>
                <a:latin typeface="Arimo"/>
              </a:rPr>
              <a:t>What gave that person the right to speak to you in that way and why did you listen to them?</a:t>
            </a:r>
          </a:p>
        </p:txBody>
      </p:sp>
      <p:pic>
        <p:nvPicPr>
          <p:cNvPr id="15" name="Imagen 14">
            <a:extLst>
              <a:ext uri="{FF2B5EF4-FFF2-40B4-BE49-F238E27FC236}">
                <a16:creationId xmlns:a16="http://schemas.microsoft.com/office/drawing/2014/main" id="{6C720ED7-6F6F-E744-B1D0-AC0C0C1F18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54100" y="-1316958"/>
            <a:ext cx="4533900" cy="45339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rot="-792796">
            <a:off x="17060985" y="-1616110"/>
            <a:ext cx="2729333" cy="13687572"/>
          </a:xfrm>
          <a:prstGeom prst="rect">
            <a:avLst/>
          </a:prstGeom>
          <a:solidFill>
            <a:srgbClr val="FDD05A">
              <a:alpha val="53725"/>
            </a:srgbClr>
          </a:solidFill>
        </p:spPr>
      </p:sp>
      <p:sp>
        <p:nvSpPr>
          <p:cNvPr id="3" name="TextBox 3"/>
          <p:cNvSpPr txBox="1"/>
          <p:nvPr/>
        </p:nvSpPr>
        <p:spPr>
          <a:xfrm>
            <a:off x="1189854" y="1333500"/>
            <a:ext cx="13838878" cy="592470"/>
          </a:xfrm>
          <a:prstGeom prst="rect">
            <a:avLst/>
          </a:prstGeom>
        </p:spPr>
        <p:txBody>
          <a:bodyPr lIns="0" tIns="0" rIns="0" bIns="0" rtlCol="0" anchor="t">
            <a:spAutoFit/>
          </a:bodyPr>
          <a:lstStyle/>
          <a:p>
            <a:pPr>
              <a:lnSpc>
                <a:spcPts val="4399"/>
              </a:lnSpc>
            </a:pPr>
            <a:r>
              <a:rPr lang="en-US" sz="4400" spc="99" dirty="0">
                <a:solidFill>
                  <a:srgbClr val="FFFCA1"/>
                </a:solidFill>
                <a:latin typeface="League Spartan"/>
              </a:rPr>
              <a:t>SMALL GROUP DISCUSSION QUESTIONS</a:t>
            </a:r>
          </a:p>
        </p:txBody>
      </p:sp>
      <p:sp>
        <p:nvSpPr>
          <p:cNvPr id="4" name="TextBox 4"/>
          <p:cNvSpPr txBox="1"/>
          <p:nvPr/>
        </p:nvSpPr>
        <p:spPr>
          <a:xfrm>
            <a:off x="685800" y="3771900"/>
            <a:ext cx="15736097" cy="4062651"/>
          </a:xfrm>
          <a:prstGeom prst="rect">
            <a:avLst/>
          </a:prstGeom>
        </p:spPr>
        <p:txBody>
          <a:bodyPr lIns="0" tIns="0" rIns="0" bIns="0" rtlCol="0" anchor="t">
            <a:spAutoFit/>
          </a:bodyPr>
          <a:lstStyle/>
          <a:p>
            <a:pPr marL="734059" lvl="1" indent="-367030">
              <a:buFont typeface="Arial"/>
              <a:buChar char="•"/>
            </a:pPr>
            <a:r>
              <a:rPr lang="en-US" sz="4400" spc="85" dirty="0">
                <a:solidFill>
                  <a:schemeClr val="bg1"/>
                </a:solidFill>
                <a:latin typeface="Arimo"/>
              </a:rPr>
              <a:t>How well does your local church align with Article Eleven – The Church?</a:t>
            </a:r>
          </a:p>
          <a:p>
            <a:pPr marL="734059" lvl="1" indent="-367030">
              <a:buFont typeface="Arial"/>
              <a:buChar char="•"/>
            </a:pPr>
            <a:endParaRPr lang="en-US" sz="4400" spc="85" dirty="0">
              <a:solidFill>
                <a:schemeClr val="bg1"/>
              </a:solidFill>
              <a:latin typeface="Arimo"/>
            </a:endParaRPr>
          </a:p>
          <a:p>
            <a:pPr marL="734059" lvl="1" indent="-367030">
              <a:buFont typeface="Arial"/>
              <a:buChar char="•"/>
            </a:pPr>
            <a:r>
              <a:rPr lang="en-US" sz="4400" spc="85" dirty="0">
                <a:solidFill>
                  <a:schemeClr val="bg1"/>
                </a:solidFill>
                <a:latin typeface="Arimo"/>
              </a:rPr>
              <a:t>What are one or two recommendations you would make for your local church to more fully align with Article Eleven – The Church?</a:t>
            </a:r>
          </a:p>
        </p:txBody>
      </p:sp>
      <p:pic>
        <p:nvPicPr>
          <p:cNvPr id="12" name="Imagen 11">
            <a:extLst>
              <a:ext uri="{FF2B5EF4-FFF2-40B4-BE49-F238E27FC236}">
                <a16:creationId xmlns:a16="http://schemas.microsoft.com/office/drawing/2014/main" id="{89D2CD49-8F71-C74D-9387-3B7995EF1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50" y="7658100"/>
            <a:ext cx="3543300" cy="3543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202641" y="225255"/>
            <a:ext cx="17882719" cy="9791537"/>
          </a:xfrm>
          <a:prstGeom prst="rect">
            <a:avLst/>
          </a:prstGeom>
          <a:solidFill>
            <a:srgbClr val="FDD05A"/>
          </a:solidFill>
        </p:spPr>
        <p:txBody>
          <a:bodyPr/>
          <a:lstStyle/>
          <a:p>
            <a:endParaRPr lang="es-GT" dirty="0"/>
          </a:p>
        </p:txBody>
      </p:sp>
      <p:sp>
        <p:nvSpPr>
          <p:cNvPr id="3" name="TextBox 3"/>
          <p:cNvSpPr txBox="1"/>
          <p:nvPr/>
        </p:nvSpPr>
        <p:spPr>
          <a:xfrm>
            <a:off x="1692614" y="836951"/>
            <a:ext cx="14270696" cy="1846659"/>
          </a:xfrm>
          <a:prstGeom prst="rect">
            <a:avLst/>
          </a:prstGeom>
        </p:spPr>
        <p:txBody>
          <a:bodyPr lIns="0" tIns="0" rIns="0" bIns="0" rtlCol="0" anchor="t">
            <a:spAutoFit/>
          </a:bodyPr>
          <a:lstStyle/>
          <a:p>
            <a:r>
              <a:rPr lang="en-US" sz="6000" spc="92" dirty="0">
                <a:latin typeface="League Spartan"/>
              </a:rPr>
              <a:t>MENTORING IN THE WESLEYAN TRADITION</a:t>
            </a:r>
          </a:p>
        </p:txBody>
      </p:sp>
      <p:sp>
        <p:nvSpPr>
          <p:cNvPr id="4" name="TextBox 4"/>
          <p:cNvSpPr txBox="1"/>
          <p:nvPr/>
        </p:nvSpPr>
        <p:spPr>
          <a:xfrm>
            <a:off x="1173951" y="2856947"/>
            <a:ext cx="15096013" cy="5663089"/>
          </a:xfrm>
          <a:prstGeom prst="rect">
            <a:avLst/>
          </a:prstGeom>
        </p:spPr>
        <p:txBody>
          <a:bodyPr lIns="0" tIns="0" rIns="0" bIns="0" rtlCol="0" anchor="t">
            <a:spAutoFit/>
          </a:bodyPr>
          <a:lstStyle/>
          <a:p>
            <a:pPr marL="690879" lvl="1" indent="-345439">
              <a:buFont typeface="Arial"/>
              <a:buChar char="•"/>
            </a:pPr>
            <a:r>
              <a:rPr lang="en-US" sz="4600" spc="89" dirty="0">
                <a:latin typeface="Arimo"/>
              </a:rPr>
              <a:t>Wesley’s Rules for Band Societies (December 25, 1738)</a:t>
            </a:r>
          </a:p>
          <a:p>
            <a:pPr marL="690879" lvl="1" indent="-345439">
              <a:buFont typeface="Arial"/>
              <a:buChar char="•"/>
            </a:pPr>
            <a:endParaRPr lang="en-US" sz="4600" spc="89" dirty="0">
              <a:latin typeface="Arimo"/>
            </a:endParaRPr>
          </a:p>
          <a:p>
            <a:pPr marL="690879" lvl="1" indent="-345439">
              <a:buFont typeface="Arial"/>
              <a:buChar char="•"/>
            </a:pPr>
            <a:r>
              <a:rPr lang="en-US" sz="4600" spc="89" dirty="0">
                <a:latin typeface="Arimo"/>
              </a:rPr>
              <a:t>Designed to help participants obey that command of God to “confess your faults to one another, and pray for one another, that ye may be healed.”</a:t>
            </a:r>
          </a:p>
          <a:p>
            <a:pPr marL="690879" lvl="1" indent="-345439">
              <a:buFont typeface="Arial"/>
              <a:buChar char="•"/>
            </a:pPr>
            <a:endParaRPr lang="en-US" sz="4600" spc="89" dirty="0">
              <a:latin typeface="Arimo"/>
            </a:endParaRPr>
          </a:p>
          <a:p>
            <a:pPr marL="690879" lvl="1" indent="-345439" algn="l">
              <a:spcBef>
                <a:spcPct val="0"/>
              </a:spcBef>
              <a:buFont typeface="Arial"/>
              <a:buChar char="•"/>
            </a:pPr>
            <a:r>
              <a:rPr lang="en-US" sz="4600" spc="89" dirty="0">
                <a:latin typeface="Arimo"/>
              </a:rPr>
              <a:t>Weekly meeting with honest sharing and support.</a:t>
            </a:r>
          </a:p>
        </p:txBody>
      </p:sp>
      <p:pic>
        <p:nvPicPr>
          <p:cNvPr id="12" name="Imagen 11">
            <a:extLst>
              <a:ext uri="{FF2B5EF4-FFF2-40B4-BE49-F238E27FC236}">
                <a16:creationId xmlns:a16="http://schemas.microsoft.com/office/drawing/2014/main" id="{E6C70C95-2733-6944-BDCE-3FA2914A4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521" y="7695803"/>
            <a:ext cx="3235960" cy="32359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202641" y="225255"/>
            <a:ext cx="17882719" cy="9791537"/>
          </a:xfrm>
          <a:prstGeom prst="rect">
            <a:avLst/>
          </a:prstGeom>
          <a:solidFill>
            <a:srgbClr val="FDD05A"/>
          </a:solidFill>
        </p:spPr>
        <p:txBody>
          <a:bodyPr/>
          <a:lstStyle/>
          <a:p>
            <a:endParaRPr lang="es-GT" dirty="0"/>
          </a:p>
        </p:txBody>
      </p:sp>
      <p:sp>
        <p:nvSpPr>
          <p:cNvPr id="3" name="TextBox 3"/>
          <p:cNvSpPr txBox="1"/>
          <p:nvPr/>
        </p:nvSpPr>
        <p:spPr>
          <a:xfrm>
            <a:off x="1692614" y="836951"/>
            <a:ext cx="14270696" cy="1846659"/>
          </a:xfrm>
          <a:prstGeom prst="rect">
            <a:avLst/>
          </a:prstGeom>
        </p:spPr>
        <p:txBody>
          <a:bodyPr lIns="0" tIns="0" rIns="0" bIns="0" rtlCol="0" anchor="t">
            <a:spAutoFit/>
          </a:bodyPr>
          <a:lstStyle/>
          <a:p>
            <a:r>
              <a:rPr lang="en-US" sz="6000" spc="92" dirty="0">
                <a:latin typeface="League Spartan"/>
              </a:rPr>
              <a:t>MENTORING IN THE WESLEYAN TRADITION</a:t>
            </a:r>
          </a:p>
        </p:txBody>
      </p:sp>
      <p:sp>
        <p:nvSpPr>
          <p:cNvPr id="4" name="TextBox 4"/>
          <p:cNvSpPr txBox="1"/>
          <p:nvPr/>
        </p:nvSpPr>
        <p:spPr>
          <a:xfrm>
            <a:off x="1138391" y="3111610"/>
            <a:ext cx="15595684" cy="5663089"/>
          </a:xfrm>
          <a:prstGeom prst="rect">
            <a:avLst/>
          </a:prstGeom>
        </p:spPr>
        <p:txBody>
          <a:bodyPr wrap="square" lIns="0" tIns="0" rIns="0" bIns="0" rtlCol="0" anchor="t">
            <a:spAutoFit/>
          </a:bodyPr>
          <a:lstStyle/>
          <a:p>
            <a:r>
              <a:rPr lang="en-US" sz="4600" spc="89" dirty="0">
                <a:latin typeface="Arimo"/>
              </a:rPr>
              <a:t>Four questions:</a:t>
            </a:r>
          </a:p>
          <a:p>
            <a:endParaRPr lang="en-US" sz="4600" spc="89" dirty="0">
              <a:latin typeface="Arimo"/>
            </a:endParaRPr>
          </a:p>
          <a:p>
            <a:pPr marL="690879" lvl="1" indent="-345439">
              <a:buFont typeface="Arial"/>
              <a:buChar char="•"/>
            </a:pPr>
            <a:r>
              <a:rPr lang="en-US" sz="4600" spc="89" dirty="0">
                <a:latin typeface="Arimo"/>
              </a:rPr>
              <a:t>What known sins have you committed since our last meeting?</a:t>
            </a:r>
          </a:p>
          <a:p>
            <a:pPr marL="690879" lvl="1" indent="-345439">
              <a:buFont typeface="Arial"/>
              <a:buChar char="•"/>
            </a:pPr>
            <a:r>
              <a:rPr lang="en-US" sz="4600" spc="89" dirty="0">
                <a:latin typeface="Arimo"/>
              </a:rPr>
              <a:t>What temptations have you met with?</a:t>
            </a:r>
          </a:p>
          <a:p>
            <a:pPr marL="690879" lvl="1" indent="-345439">
              <a:buFont typeface="Arial"/>
              <a:buChar char="•"/>
            </a:pPr>
            <a:r>
              <a:rPr lang="en-US" sz="4600" spc="89" dirty="0">
                <a:latin typeface="Arimo"/>
              </a:rPr>
              <a:t>How were you delivered?</a:t>
            </a:r>
          </a:p>
          <a:p>
            <a:pPr marL="690879" lvl="1" indent="-345439">
              <a:buFont typeface="Arial"/>
              <a:buChar char="•"/>
            </a:pPr>
            <a:r>
              <a:rPr lang="en-US" sz="4600" spc="89" dirty="0">
                <a:latin typeface="Arimo"/>
              </a:rPr>
              <a:t>What have you thought, said, or done, of which you doubt whether it be sin or not?</a:t>
            </a:r>
          </a:p>
        </p:txBody>
      </p:sp>
      <p:pic>
        <p:nvPicPr>
          <p:cNvPr id="8" name="Imagen 7">
            <a:extLst>
              <a:ext uri="{FF2B5EF4-FFF2-40B4-BE49-F238E27FC236}">
                <a16:creationId xmlns:a16="http://schemas.microsoft.com/office/drawing/2014/main" id="{CF08926A-F34A-0842-8718-852D65065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521" y="7695803"/>
            <a:ext cx="3235960" cy="3235960"/>
          </a:xfrm>
          <a:prstGeom prst="rect">
            <a:avLst/>
          </a:prstGeom>
        </p:spPr>
      </p:pic>
    </p:spTree>
    <p:extLst>
      <p:ext uri="{BB962C8B-B14F-4D97-AF65-F5344CB8AC3E}">
        <p14:creationId xmlns:p14="http://schemas.microsoft.com/office/powerpoint/2010/main" val="254011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rot="-792796">
            <a:off x="17060985" y="-1616110"/>
            <a:ext cx="2729333" cy="13687572"/>
          </a:xfrm>
          <a:prstGeom prst="rect">
            <a:avLst/>
          </a:prstGeom>
          <a:solidFill>
            <a:srgbClr val="FDD05A">
              <a:alpha val="53725"/>
            </a:srgbClr>
          </a:solidFill>
        </p:spPr>
      </p:sp>
      <p:sp>
        <p:nvSpPr>
          <p:cNvPr id="3" name="TextBox 3"/>
          <p:cNvSpPr txBox="1"/>
          <p:nvPr/>
        </p:nvSpPr>
        <p:spPr>
          <a:xfrm>
            <a:off x="1106230" y="1813874"/>
            <a:ext cx="13838878" cy="592470"/>
          </a:xfrm>
          <a:prstGeom prst="rect">
            <a:avLst/>
          </a:prstGeom>
        </p:spPr>
        <p:txBody>
          <a:bodyPr lIns="0" tIns="0" rIns="0" bIns="0" rtlCol="0" anchor="t">
            <a:spAutoFit/>
          </a:bodyPr>
          <a:lstStyle/>
          <a:p>
            <a:pPr>
              <a:lnSpc>
                <a:spcPts val="4399"/>
              </a:lnSpc>
            </a:pPr>
            <a:r>
              <a:rPr lang="en-US" sz="4400" spc="99" dirty="0">
                <a:solidFill>
                  <a:srgbClr val="FFFCA1"/>
                </a:solidFill>
                <a:latin typeface="League Spartan"/>
              </a:rPr>
              <a:t>SMALL GROUP DISCUSSION QUESTIONS</a:t>
            </a:r>
          </a:p>
        </p:txBody>
      </p:sp>
      <p:sp>
        <p:nvSpPr>
          <p:cNvPr id="4" name="TextBox 4"/>
          <p:cNvSpPr txBox="1"/>
          <p:nvPr/>
        </p:nvSpPr>
        <p:spPr>
          <a:xfrm>
            <a:off x="498233" y="3450729"/>
            <a:ext cx="15736097" cy="3385542"/>
          </a:xfrm>
          <a:prstGeom prst="rect">
            <a:avLst/>
          </a:prstGeom>
        </p:spPr>
        <p:txBody>
          <a:bodyPr lIns="0" tIns="0" rIns="0" bIns="0" rtlCol="0" anchor="t">
            <a:spAutoFit/>
          </a:bodyPr>
          <a:lstStyle/>
          <a:p>
            <a:pPr marL="734059" lvl="1" indent="-367030">
              <a:buFont typeface="Arial"/>
              <a:buChar char="•"/>
            </a:pPr>
            <a:r>
              <a:rPr lang="en-US" sz="4400" spc="85" dirty="0">
                <a:solidFill>
                  <a:schemeClr val="bg1"/>
                </a:solidFill>
                <a:latin typeface="Arimo"/>
              </a:rPr>
              <a:t>Have you ever been in a mentoring relationships where these questions were asked of you? </a:t>
            </a:r>
          </a:p>
          <a:p>
            <a:pPr marL="734059" lvl="1" indent="-367030">
              <a:buFont typeface="Arial"/>
              <a:buChar char="•"/>
            </a:pPr>
            <a:endParaRPr lang="en-US" sz="4400" spc="85" dirty="0">
              <a:solidFill>
                <a:schemeClr val="bg1"/>
              </a:solidFill>
              <a:latin typeface="Arimo"/>
            </a:endParaRPr>
          </a:p>
          <a:p>
            <a:pPr marL="734059" lvl="1" indent="-367030">
              <a:buFont typeface="Arial"/>
              <a:buChar char="•"/>
            </a:pPr>
            <a:r>
              <a:rPr lang="en-US" sz="4400" spc="85" dirty="0">
                <a:solidFill>
                  <a:schemeClr val="bg1"/>
                </a:solidFill>
                <a:latin typeface="Arimo"/>
              </a:rPr>
              <a:t>Would Wesley’s Rules of the Band concept work in your local church? Why? Why not?</a:t>
            </a:r>
          </a:p>
        </p:txBody>
      </p:sp>
      <p:pic>
        <p:nvPicPr>
          <p:cNvPr id="12" name="Imagen 11">
            <a:extLst>
              <a:ext uri="{FF2B5EF4-FFF2-40B4-BE49-F238E27FC236}">
                <a16:creationId xmlns:a16="http://schemas.microsoft.com/office/drawing/2014/main" id="{282F37DC-E6C5-BF49-A1F7-B1DC9879A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50" y="7603932"/>
            <a:ext cx="3543300" cy="35433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63236" y="2540165"/>
            <a:ext cx="18614473" cy="8059150"/>
          </a:xfrm>
          <a:prstGeom prst="rect">
            <a:avLst/>
          </a:prstGeom>
          <a:solidFill>
            <a:srgbClr val="FDD05A"/>
          </a:solidFill>
        </p:spPr>
        <p:txBody>
          <a:bodyPr/>
          <a:lstStyle/>
          <a:p>
            <a:endParaRPr lang="es-GT" dirty="0"/>
          </a:p>
        </p:txBody>
      </p:sp>
      <p:grpSp>
        <p:nvGrpSpPr>
          <p:cNvPr id="3" name="Group 3"/>
          <p:cNvGrpSpPr/>
          <p:nvPr/>
        </p:nvGrpSpPr>
        <p:grpSpPr>
          <a:xfrm>
            <a:off x="2147632" y="2222306"/>
            <a:ext cx="597618" cy="59761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2529"/>
            </a:solidFill>
          </p:spPr>
        </p:sp>
      </p:grpSp>
      <p:grpSp>
        <p:nvGrpSpPr>
          <p:cNvPr id="5" name="Group 5"/>
          <p:cNvGrpSpPr/>
          <p:nvPr/>
        </p:nvGrpSpPr>
        <p:grpSpPr>
          <a:xfrm>
            <a:off x="5440314" y="2222306"/>
            <a:ext cx="597618" cy="59761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2529"/>
            </a:solidFill>
          </p:spPr>
        </p:sp>
      </p:grpSp>
      <p:grpSp>
        <p:nvGrpSpPr>
          <p:cNvPr id="7" name="Group 7"/>
          <p:cNvGrpSpPr/>
          <p:nvPr/>
        </p:nvGrpSpPr>
        <p:grpSpPr>
          <a:xfrm>
            <a:off x="8732996" y="2222306"/>
            <a:ext cx="597618" cy="59761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2529"/>
            </a:solidFill>
          </p:spPr>
        </p:sp>
      </p:grpSp>
      <p:grpSp>
        <p:nvGrpSpPr>
          <p:cNvPr id="9" name="Group 9"/>
          <p:cNvGrpSpPr/>
          <p:nvPr/>
        </p:nvGrpSpPr>
        <p:grpSpPr>
          <a:xfrm>
            <a:off x="12025678" y="2222306"/>
            <a:ext cx="597618" cy="597618"/>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2529"/>
            </a:solidFill>
          </p:spPr>
        </p:sp>
      </p:grpSp>
      <p:grpSp>
        <p:nvGrpSpPr>
          <p:cNvPr id="11" name="Group 11"/>
          <p:cNvGrpSpPr/>
          <p:nvPr/>
        </p:nvGrpSpPr>
        <p:grpSpPr>
          <a:xfrm>
            <a:off x="15318360" y="2222306"/>
            <a:ext cx="597618" cy="59761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2529"/>
            </a:solidFill>
          </p:spPr>
        </p:sp>
      </p:grpSp>
      <p:sp>
        <p:nvSpPr>
          <p:cNvPr id="13" name="TextBox 13"/>
          <p:cNvSpPr txBox="1"/>
          <p:nvPr/>
        </p:nvSpPr>
        <p:spPr>
          <a:xfrm>
            <a:off x="1143000" y="539185"/>
            <a:ext cx="13838878" cy="1477328"/>
          </a:xfrm>
          <a:prstGeom prst="rect">
            <a:avLst/>
          </a:prstGeom>
        </p:spPr>
        <p:txBody>
          <a:bodyPr lIns="0" tIns="0" rIns="0" bIns="0" rtlCol="0" anchor="t">
            <a:spAutoFit/>
          </a:bodyPr>
          <a:lstStyle/>
          <a:p>
            <a:r>
              <a:rPr lang="en-US" sz="4800" spc="67" dirty="0">
                <a:solidFill>
                  <a:schemeClr val="bg1"/>
                </a:solidFill>
                <a:latin typeface="League Spartan"/>
              </a:rPr>
              <a:t>SERVANT LEADERSHIP AND IMPACT MENTORING – 10 CHARACTERISTICS</a:t>
            </a:r>
          </a:p>
        </p:txBody>
      </p:sp>
      <p:sp>
        <p:nvSpPr>
          <p:cNvPr id="18" name="TextBox 18"/>
          <p:cNvSpPr txBox="1"/>
          <p:nvPr/>
        </p:nvSpPr>
        <p:spPr>
          <a:xfrm>
            <a:off x="1986808" y="3892344"/>
            <a:ext cx="6477000" cy="4431983"/>
          </a:xfrm>
          <a:prstGeom prst="rect">
            <a:avLst/>
          </a:prstGeom>
        </p:spPr>
        <p:txBody>
          <a:bodyPr wrap="square" lIns="0" tIns="0" rIns="0" bIns="0" rtlCol="0" anchor="t">
            <a:spAutoFit/>
          </a:bodyPr>
          <a:lstStyle/>
          <a:p>
            <a:pPr marL="1292225" lvl="1" indent="-914400">
              <a:buFont typeface="+mj-lt"/>
              <a:buAutoNum type="arabicPeriod"/>
            </a:pPr>
            <a:r>
              <a:rPr lang="en-US" sz="4800" spc="87" dirty="0">
                <a:latin typeface="Arimo"/>
              </a:rPr>
              <a:t>Listening</a:t>
            </a:r>
          </a:p>
          <a:p>
            <a:pPr marL="1292225" lvl="1" indent="-914400">
              <a:buFont typeface="+mj-lt"/>
              <a:buAutoNum type="arabicPeriod"/>
            </a:pPr>
            <a:r>
              <a:rPr lang="en-US" sz="4800" spc="87" dirty="0">
                <a:latin typeface="Arimo"/>
              </a:rPr>
              <a:t>Empathy</a:t>
            </a:r>
          </a:p>
          <a:p>
            <a:pPr marL="1292225" lvl="1" indent="-914400">
              <a:buFont typeface="+mj-lt"/>
              <a:buAutoNum type="arabicPeriod"/>
            </a:pPr>
            <a:r>
              <a:rPr lang="en-US" sz="4800" spc="87" dirty="0">
                <a:latin typeface="Arimo"/>
              </a:rPr>
              <a:t>Healing</a:t>
            </a:r>
          </a:p>
          <a:p>
            <a:pPr marL="1292225" lvl="1" indent="-914400">
              <a:buFont typeface="+mj-lt"/>
              <a:buAutoNum type="arabicPeriod"/>
            </a:pPr>
            <a:r>
              <a:rPr lang="en-US" sz="4800" spc="87" dirty="0">
                <a:latin typeface="Arimo"/>
              </a:rPr>
              <a:t>Awareness</a:t>
            </a:r>
          </a:p>
          <a:p>
            <a:pPr marL="1292225" lvl="1" indent="-914400">
              <a:buFont typeface="+mj-lt"/>
              <a:buAutoNum type="arabicPeriod"/>
            </a:pPr>
            <a:r>
              <a:rPr lang="en-US" sz="4800" spc="87" dirty="0">
                <a:latin typeface="Arimo"/>
              </a:rPr>
              <a:t>Persuasion</a:t>
            </a:r>
          </a:p>
          <a:p>
            <a:pPr marL="1292225" lvl="1" indent="-914400">
              <a:buFont typeface="+mj-lt"/>
              <a:buAutoNum type="arabicPeriod"/>
            </a:pPr>
            <a:r>
              <a:rPr lang="en-US" sz="4800" spc="87" dirty="0">
                <a:latin typeface="Arimo"/>
              </a:rPr>
              <a:t>Conceptualization</a:t>
            </a:r>
          </a:p>
        </p:txBody>
      </p:sp>
      <p:sp>
        <p:nvSpPr>
          <p:cNvPr id="19" name="TextBox 19"/>
          <p:cNvSpPr txBox="1"/>
          <p:nvPr/>
        </p:nvSpPr>
        <p:spPr>
          <a:xfrm>
            <a:off x="13367409" y="9974551"/>
            <a:ext cx="4499521" cy="187960"/>
          </a:xfrm>
          <a:prstGeom prst="rect">
            <a:avLst/>
          </a:prstGeom>
        </p:spPr>
        <p:txBody>
          <a:bodyPr lIns="0" tIns="0" rIns="0" bIns="0" rtlCol="0" anchor="t">
            <a:spAutoFit/>
          </a:bodyPr>
          <a:lstStyle/>
          <a:p>
            <a:pPr algn="ctr">
              <a:lnSpc>
                <a:spcPts val="1429"/>
              </a:lnSpc>
              <a:spcBef>
                <a:spcPct val="0"/>
              </a:spcBef>
            </a:pPr>
            <a:r>
              <a:rPr lang="en-US" sz="1299" spc="32">
                <a:solidFill>
                  <a:srgbClr val="000000"/>
                </a:solidFill>
                <a:latin typeface="League Spartan"/>
              </a:rPr>
              <a:t>NORTHOUSE, LEADERSHIP THEORY AND PRACTICE</a:t>
            </a:r>
          </a:p>
        </p:txBody>
      </p:sp>
      <p:sp>
        <p:nvSpPr>
          <p:cNvPr id="23" name="TextBox 18">
            <a:extLst>
              <a:ext uri="{FF2B5EF4-FFF2-40B4-BE49-F238E27FC236}">
                <a16:creationId xmlns:a16="http://schemas.microsoft.com/office/drawing/2014/main" id="{F5A3FC58-9852-EC43-84D3-C47E79473D20}"/>
              </a:ext>
            </a:extLst>
          </p:cNvPr>
          <p:cNvSpPr txBox="1"/>
          <p:nvPr/>
        </p:nvSpPr>
        <p:spPr>
          <a:xfrm>
            <a:off x="10211287" y="3892344"/>
            <a:ext cx="5594566" cy="5170646"/>
          </a:xfrm>
          <a:prstGeom prst="rect">
            <a:avLst/>
          </a:prstGeom>
        </p:spPr>
        <p:txBody>
          <a:bodyPr lIns="0" tIns="0" rIns="0" bIns="0" rtlCol="0" anchor="t">
            <a:spAutoFit/>
          </a:bodyPr>
          <a:lstStyle/>
          <a:p>
            <a:pPr marL="377825" lvl="1"/>
            <a:r>
              <a:rPr lang="en-US" sz="4800" spc="87" dirty="0">
                <a:latin typeface="Arimo"/>
              </a:rPr>
              <a:t>7. Foresight</a:t>
            </a:r>
          </a:p>
          <a:p>
            <a:pPr marL="377825" lvl="1"/>
            <a:r>
              <a:rPr lang="en-US" sz="4800" spc="87" dirty="0">
                <a:latin typeface="Arimo"/>
              </a:rPr>
              <a:t>8. Stewardship</a:t>
            </a:r>
          </a:p>
          <a:p>
            <a:pPr marL="377825" lvl="1"/>
            <a:r>
              <a:rPr lang="en-US" sz="4800" spc="87" dirty="0">
                <a:latin typeface="Arimo"/>
              </a:rPr>
              <a:t>9. Commitment to the growth of people</a:t>
            </a:r>
          </a:p>
          <a:p>
            <a:pPr marL="377825" lvl="1" algn="l"/>
            <a:r>
              <a:rPr lang="en-US" sz="4800" spc="87" dirty="0">
                <a:latin typeface="Arimo"/>
              </a:rPr>
              <a:t>10. Building Community</a:t>
            </a:r>
          </a:p>
        </p:txBody>
      </p:sp>
      <p:pic>
        <p:nvPicPr>
          <p:cNvPr id="24" name="Imagen 23">
            <a:extLst>
              <a:ext uri="{FF2B5EF4-FFF2-40B4-BE49-F238E27FC236}">
                <a16:creationId xmlns:a16="http://schemas.microsoft.com/office/drawing/2014/main" id="{E640976C-D76F-4248-AFB0-652A1900D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9148" y="-493801"/>
            <a:ext cx="3543300" cy="35433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163236" y="2417861"/>
            <a:ext cx="18614473" cy="8181454"/>
          </a:xfrm>
          <a:prstGeom prst="rect">
            <a:avLst/>
          </a:prstGeom>
          <a:solidFill>
            <a:srgbClr val="1C2529"/>
          </a:solidFill>
        </p:spPr>
      </p:sp>
      <p:grpSp>
        <p:nvGrpSpPr>
          <p:cNvPr id="3" name="Group 3"/>
          <p:cNvGrpSpPr/>
          <p:nvPr/>
        </p:nvGrpSpPr>
        <p:grpSpPr>
          <a:xfrm>
            <a:off x="431082" y="2139950"/>
            <a:ext cx="597618" cy="59761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D05A"/>
            </a:solidFill>
          </p:spPr>
        </p:sp>
      </p:grpSp>
      <p:grpSp>
        <p:nvGrpSpPr>
          <p:cNvPr id="5" name="Group 5"/>
          <p:cNvGrpSpPr/>
          <p:nvPr/>
        </p:nvGrpSpPr>
        <p:grpSpPr>
          <a:xfrm>
            <a:off x="6450395" y="2139950"/>
            <a:ext cx="597618" cy="59761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D05A"/>
            </a:solidFill>
          </p:spPr>
        </p:sp>
      </p:grpSp>
      <p:grpSp>
        <p:nvGrpSpPr>
          <p:cNvPr id="7" name="Group 7"/>
          <p:cNvGrpSpPr/>
          <p:nvPr/>
        </p:nvGrpSpPr>
        <p:grpSpPr>
          <a:xfrm>
            <a:off x="12708549" y="2139950"/>
            <a:ext cx="597618" cy="59761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D05A"/>
            </a:solidFill>
          </p:spPr>
        </p:sp>
      </p:grpSp>
      <p:sp>
        <p:nvSpPr>
          <p:cNvPr id="9" name="TextBox 9"/>
          <p:cNvSpPr txBox="1"/>
          <p:nvPr/>
        </p:nvSpPr>
        <p:spPr>
          <a:xfrm>
            <a:off x="1322474" y="1064507"/>
            <a:ext cx="16046760" cy="654025"/>
          </a:xfrm>
          <a:prstGeom prst="rect">
            <a:avLst/>
          </a:prstGeom>
        </p:spPr>
        <p:txBody>
          <a:bodyPr lIns="0" tIns="0" rIns="0" bIns="0" rtlCol="0" anchor="t">
            <a:spAutoFit/>
          </a:bodyPr>
          <a:lstStyle/>
          <a:p>
            <a:pPr>
              <a:lnSpc>
                <a:spcPts val="4399"/>
              </a:lnSpc>
            </a:pPr>
            <a:r>
              <a:rPr lang="en-US" sz="6000" spc="99" dirty="0">
                <a:solidFill>
                  <a:srgbClr val="FFFFFF"/>
                </a:solidFill>
                <a:latin typeface="League Spartan"/>
              </a:rPr>
              <a:t>AN INFLUENTIAL MENTOR</a:t>
            </a:r>
          </a:p>
        </p:txBody>
      </p:sp>
      <p:sp>
        <p:nvSpPr>
          <p:cNvPr id="14" name="TextBox 14"/>
          <p:cNvSpPr txBox="1"/>
          <p:nvPr/>
        </p:nvSpPr>
        <p:spPr>
          <a:xfrm>
            <a:off x="1307234" y="3389750"/>
            <a:ext cx="16439884" cy="6370975"/>
          </a:xfrm>
          <a:prstGeom prst="rect">
            <a:avLst/>
          </a:prstGeom>
        </p:spPr>
        <p:txBody>
          <a:bodyPr wrap="square" lIns="0" tIns="0" rIns="0" bIns="0" rtlCol="0" anchor="t">
            <a:spAutoFit/>
          </a:bodyPr>
          <a:lstStyle/>
          <a:p>
            <a:pPr marL="712470" lvl="1" indent="-356235">
              <a:buFont typeface="Arial"/>
              <a:buChar char="•"/>
            </a:pPr>
            <a:r>
              <a:rPr lang="en-US" sz="4800" spc="82" dirty="0">
                <a:solidFill>
                  <a:schemeClr val="bg1"/>
                </a:solidFill>
                <a:latin typeface="Arimo"/>
              </a:rPr>
              <a:t>Sharing information</a:t>
            </a:r>
          </a:p>
          <a:p>
            <a:pPr marL="712470" lvl="1" indent="-356235">
              <a:buFont typeface="Arial"/>
              <a:buChar char="•"/>
            </a:pPr>
            <a:r>
              <a:rPr lang="en-US" sz="4800" spc="82" dirty="0">
                <a:solidFill>
                  <a:schemeClr val="bg1"/>
                </a:solidFill>
                <a:latin typeface="Arimo"/>
              </a:rPr>
              <a:t>Asking the right questions</a:t>
            </a:r>
          </a:p>
          <a:p>
            <a:pPr marL="712470" lvl="1" indent="-356235">
              <a:buFont typeface="Arial"/>
              <a:buChar char="•"/>
            </a:pPr>
            <a:r>
              <a:rPr lang="en-US" sz="4800" spc="82" dirty="0">
                <a:solidFill>
                  <a:schemeClr val="bg1"/>
                </a:solidFill>
                <a:latin typeface="Arimo"/>
              </a:rPr>
              <a:t>Modeling desired behavior</a:t>
            </a:r>
          </a:p>
          <a:p>
            <a:pPr marL="712470" lvl="1" indent="-356235">
              <a:buFont typeface="Arial"/>
              <a:buChar char="•"/>
            </a:pPr>
            <a:r>
              <a:rPr lang="en-US" sz="4800" spc="82" dirty="0">
                <a:solidFill>
                  <a:schemeClr val="bg1"/>
                </a:solidFill>
                <a:latin typeface="Arimo"/>
              </a:rPr>
              <a:t>Building key relationships</a:t>
            </a:r>
          </a:p>
          <a:p>
            <a:pPr marL="712470" lvl="1" indent="-356235">
              <a:buFont typeface="Arial"/>
              <a:buChar char="•"/>
            </a:pPr>
            <a:r>
              <a:rPr lang="en-US" sz="4800" spc="82" dirty="0">
                <a:solidFill>
                  <a:schemeClr val="bg1"/>
                </a:solidFill>
                <a:latin typeface="Arimo"/>
              </a:rPr>
              <a:t>Setting the agenda</a:t>
            </a:r>
          </a:p>
          <a:p>
            <a:pPr marL="712470" lvl="1" indent="-356235">
              <a:buFont typeface="Arial"/>
              <a:buChar char="•"/>
            </a:pPr>
            <a:r>
              <a:rPr lang="en-US" sz="4800" spc="82" dirty="0">
                <a:solidFill>
                  <a:schemeClr val="bg1"/>
                </a:solidFill>
                <a:latin typeface="Arimo"/>
              </a:rPr>
              <a:t>Casting a compelling vision</a:t>
            </a:r>
          </a:p>
          <a:p>
            <a:pPr marL="712470" lvl="1" indent="-356235">
              <a:buFont typeface="Arial"/>
              <a:buChar char="•"/>
            </a:pPr>
            <a:r>
              <a:rPr lang="en-US" sz="4800" spc="82" dirty="0">
                <a:solidFill>
                  <a:schemeClr val="bg1"/>
                </a:solidFill>
                <a:latin typeface="Arimo"/>
              </a:rPr>
              <a:t>Limiting choices</a:t>
            </a:r>
          </a:p>
          <a:p>
            <a:pPr marL="712470" lvl="1" indent="-356235">
              <a:buFont typeface="Arial"/>
              <a:buChar char="•"/>
            </a:pPr>
            <a:r>
              <a:rPr lang="en-US" sz="4800" spc="82" dirty="0">
                <a:solidFill>
                  <a:schemeClr val="bg1"/>
                </a:solidFill>
                <a:latin typeface="Arimo"/>
              </a:rPr>
              <a:t>Providing feedback</a:t>
            </a:r>
          </a:p>
          <a:p>
            <a:pPr algn="l">
              <a:lnSpc>
                <a:spcPts val="3629"/>
              </a:lnSpc>
              <a:spcBef>
                <a:spcPct val="0"/>
              </a:spcBef>
            </a:pPr>
            <a:endParaRPr lang="en-US" sz="3299" spc="82" dirty="0">
              <a:solidFill>
                <a:srgbClr val="FFFFFF"/>
              </a:solidFill>
              <a:latin typeface="Arimo"/>
            </a:endParaRPr>
          </a:p>
        </p:txBody>
      </p:sp>
      <p:sp>
        <p:nvSpPr>
          <p:cNvPr id="18" name="TextBox 18"/>
          <p:cNvSpPr txBox="1"/>
          <p:nvPr/>
        </p:nvSpPr>
        <p:spPr>
          <a:xfrm>
            <a:off x="12115800" y="9949537"/>
            <a:ext cx="6046550" cy="282575"/>
          </a:xfrm>
          <a:prstGeom prst="rect">
            <a:avLst/>
          </a:prstGeom>
        </p:spPr>
        <p:txBody>
          <a:bodyPr lIns="0" tIns="0" rIns="0" bIns="0" rtlCol="0" anchor="t">
            <a:spAutoFit/>
          </a:bodyPr>
          <a:lstStyle/>
          <a:p>
            <a:pPr algn="ctr">
              <a:lnSpc>
                <a:spcPts val="2199"/>
              </a:lnSpc>
              <a:spcBef>
                <a:spcPct val="0"/>
              </a:spcBef>
            </a:pPr>
            <a:r>
              <a:rPr lang="en-US" sz="1999" spc="49" dirty="0">
                <a:solidFill>
                  <a:srgbClr val="FFFFFF"/>
                </a:solidFill>
                <a:latin typeface="League Spartan"/>
              </a:rPr>
              <a:t>BOWLING - GRACE-FULL LEADERSHIP</a:t>
            </a:r>
          </a:p>
        </p:txBody>
      </p:sp>
      <p:pic>
        <p:nvPicPr>
          <p:cNvPr id="19" name="Imagen 18">
            <a:extLst>
              <a:ext uri="{FF2B5EF4-FFF2-40B4-BE49-F238E27FC236}">
                <a16:creationId xmlns:a16="http://schemas.microsoft.com/office/drawing/2014/main" id="{6BAEE437-CB44-794E-8EB1-1B0F957E8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6230" y="-498392"/>
            <a:ext cx="3235960" cy="32359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63236" y="2540166"/>
            <a:ext cx="18614473" cy="8059150"/>
          </a:xfrm>
          <a:prstGeom prst="rect">
            <a:avLst/>
          </a:prstGeom>
          <a:solidFill>
            <a:srgbClr val="FDD05A"/>
          </a:solidFill>
        </p:spPr>
      </p:sp>
      <p:grpSp>
        <p:nvGrpSpPr>
          <p:cNvPr id="3" name="Group 3"/>
          <p:cNvGrpSpPr/>
          <p:nvPr/>
        </p:nvGrpSpPr>
        <p:grpSpPr>
          <a:xfrm>
            <a:off x="2133600" y="2231931"/>
            <a:ext cx="597618" cy="59761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2529"/>
            </a:solidFill>
          </p:spPr>
        </p:sp>
      </p:grpSp>
      <p:grpSp>
        <p:nvGrpSpPr>
          <p:cNvPr id="5" name="Group 5"/>
          <p:cNvGrpSpPr/>
          <p:nvPr/>
        </p:nvGrpSpPr>
        <p:grpSpPr>
          <a:xfrm>
            <a:off x="5426282" y="2231931"/>
            <a:ext cx="597618" cy="59761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2529"/>
            </a:solidFill>
          </p:spPr>
        </p:sp>
      </p:grpSp>
      <p:grpSp>
        <p:nvGrpSpPr>
          <p:cNvPr id="7" name="Group 7"/>
          <p:cNvGrpSpPr/>
          <p:nvPr/>
        </p:nvGrpSpPr>
        <p:grpSpPr>
          <a:xfrm>
            <a:off x="8718964" y="2231931"/>
            <a:ext cx="597618" cy="59761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2529"/>
            </a:solidFill>
          </p:spPr>
        </p:sp>
      </p:grpSp>
      <p:grpSp>
        <p:nvGrpSpPr>
          <p:cNvPr id="9" name="Group 9"/>
          <p:cNvGrpSpPr/>
          <p:nvPr/>
        </p:nvGrpSpPr>
        <p:grpSpPr>
          <a:xfrm>
            <a:off x="12011646" y="2231931"/>
            <a:ext cx="597618" cy="597618"/>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2529"/>
            </a:solidFill>
          </p:spPr>
        </p:sp>
      </p:grpSp>
      <p:grpSp>
        <p:nvGrpSpPr>
          <p:cNvPr id="11" name="Group 11"/>
          <p:cNvGrpSpPr/>
          <p:nvPr/>
        </p:nvGrpSpPr>
        <p:grpSpPr>
          <a:xfrm>
            <a:off x="15304328" y="2231931"/>
            <a:ext cx="597618" cy="59761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C2529"/>
            </a:solidFill>
          </p:spPr>
        </p:sp>
      </p:grpSp>
      <p:sp>
        <p:nvSpPr>
          <p:cNvPr id="13" name="TextBox 13"/>
          <p:cNvSpPr txBox="1"/>
          <p:nvPr/>
        </p:nvSpPr>
        <p:spPr>
          <a:xfrm>
            <a:off x="1066800" y="444206"/>
            <a:ext cx="13838878" cy="1846659"/>
          </a:xfrm>
          <a:prstGeom prst="rect">
            <a:avLst/>
          </a:prstGeom>
        </p:spPr>
        <p:txBody>
          <a:bodyPr lIns="0" tIns="0" rIns="0" bIns="0" rtlCol="0" anchor="t">
            <a:spAutoFit/>
          </a:bodyPr>
          <a:lstStyle/>
          <a:p>
            <a:r>
              <a:rPr lang="en-US" sz="6000" spc="99" dirty="0">
                <a:solidFill>
                  <a:srgbClr val="FFFFFF"/>
                </a:solidFill>
                <a:latin typeface="League Spartan"/>
              </a:rPr>
              <a:t>THE MYTHICAL JOURNEY OF A SUPER HERO</a:t>
            </a:r>
          </a:p>
        </p:txBody>
      </p:sp>
      <p:sp>
        <p:nvSpPr>
          <p:cNvPr id="18" name="TextBox 18"/>
          <p:cNvSpPr txBox="1"/>
          <p:nvPr/>
        </p:nvSpPr>
        <p:spPr>
          <a:xfrm>
            <a:off x="589913" y="3137784"/>
            <a:ext cx="17450670" cy="7294305"/>
          </a:xfrm>
          <a:prstGeom prst="rect">
            <a:avLst/>
          </a:prstGeom>
        </p:spPr>
        <p:txBody>
          <a:bodyPr wrap="square" lIns="0" tIns="0" rIns="0" bIns="0" rtlCol="0" anchor="t">
            <a:spAutoFit/>
          </a:bodyPr>
          <a:lstStyle/>
          <a:p>
            <a:r>
              <a:rPr lang="en-US" sz="4400" spc="79" dirty="0">
                <a:latin typeface="Arimo"/>
              </a:rPr>
              <a:t>1.Ordinary life</a:t>
            </a:r>
          </a:p>
          <a:p>
            <a:r>
              <a:rPr lang="en-US" sz="4400" spc="79" dirty="0">
                <a:latin typeface="Arimo"/>
              </a:rPr>
              <a:t>2.Call to action</a:t>
            </a:r>
          </a:p>
          <a:p>
            <a:r>
              <a:rPr lang="en-US" sz="4400" spc="79" dirty="0">
                <a:latin typeface="Arimo"/>
              </a:rPr>
              <a:t>3.Failure</a:t>
            </a:r>
          </a:p>
          <a:p>
            <a:r>
              <a:rPr lang="en-US" sz="4400" spc="79" dirty="0">
                <a:latin typeface="Arimo"/>
              </a:rPr>
              <a:t>4.Appearance of a mentor</a:t>
            </a:r>
          </a:p>
          <a:p>
            <a:r>
              <a:rPr lang="en-US" sz="4400" spc="79" dirty="0">
                <a:latin typeface="Arimo"/>
              </a:rPr>
              <a:t>5.Trials</a:t>
            </a:r>
          </a:p>
          <a:p>
            <a:r>
              <a:rPr lang="en-US" sz="4400" spc="79" dirty="0">
                <a:latin typeface="Arimo"/>
              </a:rPr>
              <a:t>6.Maturity</a:t>
            </a:r>
          </a:p>
          <a:p>
            <a:endParaRPr lang="en-US" sz="4400" spc="79" dirty="0">
              <a:latin typeface="Arimo"/>
            </a:endParaRPr>
          </a:p>
          <a:p>
            <a:r>
              <a:rPr lang="en-US" sz="4400" b="1" spc="79" dirty="0">
                <a:latin typeface="Arimo"/>
              </a:rPr>
              <a:t>Question: </a:t>
            </a:r>
            <a:r>
              <a:rPr lang="en-US" sz="4400" spc="79" dirty="0">
                <a:latin typeface="Arimo"/>
              </a:rPr>
              <a:t>Do you know someone who quit leading a ministry because of failure that could have been a different story if someone had come alongside as a mentor?</a:t>
            </a:r>
          </a:p>
          <a:p>
            <a:pPr algn="l">
              <a:lnSpc>
                <a:spcPts val="4509"/>
              </a:lnSpc>
              <a:spcBef>
                <a:spcPct val="0"/>
              </a:spcBef>
            </a:pPr>
            <a:endParaRPr lang="en-US" sz="3099" spc="77" dirty="0">
              <a:solidFill>
                <a:srgbClr val="FFFFFF"/>
              </a:solidFill>
              <a:latin typeface="Arimo"/>
            </a:endParaRPr>
          </a:p>
        </p:txBody>
      </p:sp>
      <p:pic>
        <p:nvPicPr>
          <p:cNvPr id="22" name="Imagen 21">
            <a:extLst>
              <a:ext uri="{FF2B5EF4-FFF2-40B4-BE49-F238E27FC236}">
                <a16:creationId xmlns:a16="http://schemas.microsoft.com/office/drawing/2014/main" id="{FF5A25EA-FFEF-814E-BBA3-0A44ED707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5693" y="2290865"/>
            <a:ext cx="5753100" cy="5753100"/>
          </a:xfrm>
          <a:prstGeom prst="rect">
            <a:avLst/>
          </a:prstGeom>
        </p:spPr>
      </p:pic>
      <p:pic>
        <p:nvPicPr>
          <p:cNvPr id="23" name="Imagen 22">
            <a:extLst>
              <a:ext uri="{FF2B5EF4-FFF2-40B4-BE49-F238E27FC236}">
                <a16:creationId xmlns:a16="http://schemas.microsoft.com/office/drawing/2014/main" id="{E18717E6-88C0-5F4A-8CBE-35F70F418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375" y="-585443"/>
            <a:ext cx="3543300" cy="35433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302227" y="-1445167"/>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DD05A"/>
            </a:solidFill>
          </p:spPr>
        </p:sp>
      </p:grpSp>
      <p:sp>
        <p:nvSpPr>
          <p:cNvPr id="4" name="TextBox 4"/>
          <p:cNvSpPr txBox="1"/>
          <p:nvPr/>
        </p:nvSpPr>
        <p:spPr>
          <a:xfrm>
            <a:off x="1931521" y="581680"/>
            <a:ext cx="13386040" cy="1354217"/>
          </a:xfrm>
          <a:prstGeom prst="rect">
            <a:avLst/>
          </a:prstGeom>
        </p:spPr>
        <p:txBody>
          <a:bodyPr lIns="0" tIns="0" rIns="0" bIns="0" rtlCol="0" anchor="t">
            <a:spAutoFit/>
          </a:bodyPr>
          <a:lstStyle/>
          <a:p>
            <a:r>
              <a:rPr lang="en-US" sz="4400" spc="99" dirty="0">
                <a:solidFill>
                  <a:srgbClr val="FFFCA1"/>
                </a:solidFill>
                <a:latin typeface="League Spartan"/>
              </a:rPr>
              <a:t>MANUAL PREAMBLE TO CHURCH GOVERNMENT</a:t>
            </a:r>
          </a:p>
        </p:txBody>
      </p:sp>
      <p:sp>
        <p:nvSpPr>
          <p:cNvPr id="5" name="TextBox 5"/>
          <p:cNvSpPr txBox="1"/>
          <p:nvPr/>
        </p:nvSpPr>
        <p:spPr>
          <a:xfrm>
            <a:off x="1125083" y="2511043"/>
            <a:ext cx="16113134" cy="7194277"/>
          </a:xfrm>
          <a:prstGeom prst="rect">
            <a:avLst/>
          </a:prstGeom>
        </p:spPr>
        <p:txBody>
          <a:bodyPr wrap="square" lIns="0" tIns="0" rIns="0" bIns="0" rtlCol="0" anchor="t">
            <a:spAutoFit/>
          </a:bodyPr>
          <a:lstStyle/>
          <a:p>
            <a:pPr marL="647699" lvl="1" indent="-323850">
              <a:buFont typeface="Arial"/>
              <a:buChar char="•"/>
            </a:pPr>
            <a:r>
              <a:rPr lang="en-US" sz="4400" spc="75" dirty="0">
                <a:solidFill>
                  <a:schemeClr val="bg1"/>
                </a:solidFill>
                <a:latin typeface="Arimo"/>
              </a:rPr>
              <a:t>The task of the Church of the Nazarene is to make known to all peoples the transforming grace of God through the forgiveness of sins and heart cleansing in Jesus Christ. Our mission first and foremost is to “make Christlike disciples in the nations,” to incorporate believers into fellowship and membership, and to equip for ministry all who respond in faith.</a:t>
            </a:r>
          </a:p>
          <a:p>
            <a:pPr marL="647699" lvl="1" indent="-323850">
              <a:buFont typeface="Arial"/>
              <a:buChar char="•"/>
            </a:pPr>
            <a:endParaRPr lang="en-US" sz="4400" spc="75" dirty="0">
              <a:solidFill>
                <a:schemeClr val="bg1"/>
              </a:solidFill>
              <a:latin typeface="Arimo"/>
            </a:endParaRPr>
          </a:p>
          <a:p>
            <a:pPr marL="647699" lvl="1" indent="-323850">
              <a:buFont typeface="Arial"/>
              <a:buChar char="•"/>
            </a:pPr>
            <a:r>
              <a:rPr lang="en-US" sz="4400" spc="82" dirty="0">
                <a:solidFill>
                  <a:srgbClr val="FFFFFF"/>
                </a:solidFill>
                <a:latin typeface="Arimo"/>
              </a:rPr>
              <a:t>The ultimate goal of the “community of faith” is to present everyone fully mature in Christ at the last day.</a:t>
            </a:r>
            <a:endParaRPr lang="en-US" sz="4400" spc="75" dirty="0">
              <a:solidFill>
                <a:schemeClr val="bg1"/>
              </a:solidFill>
              <a:latin typeface="Arimo"/>
            </a:endParaRPr>
          </a:p>
          <a:p>
            <a:pPr algn="l">
              <a:lnSpc>
                <a:spcPts val="3299"/>
              </a:lnSpc>
              <a:spcBef>
                <a:spcPct val="0"/>
              </a:spcBef>
            </a:pPr>
            <a:endParaRPr lang="en-US" sz="3000" spc="75" dirty="0">
              <a:solidFill>
                <a:srgbClr val="FFFFFF"/>
              </a:solidFill>
              <a:latin typeface="Arimo"/>
            </a:endParaRPr>
          </a:p>
        </p:txBody>
      </p:sp>
      <p:pic>
        <p:nvPicPr>
          <p:cNvPr id="13" name="Imagen 12">
            <a:extLst>
              <a:ext uri="{FF2B5EF4-FFF2-40B4-BE49-F238E27FC236}">
                <a16:creationId xmlns:a16="http://schemas.microsoft.com/office/drawing/2014/main" id="{A13A2C4F-40E8-8346-9888-AE05CB90B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0800" y="-688781"/>
            <a:ext cx="3543300" cy="35433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437980" y="-526379"/>
            <a:ext cx="17412040" cy="10375398"/>
          </a:xfrm>
          <a:prstGeom prst="rect">
            <a:avLst/>
          </a:prstGeom>
          <a:solidFill>
            <a:srgbClr val="1C2529"/>
          </a:solidFill>
        </p:spPr>
      </p:sp>
      <p:sp>
        <p:nvSpPr>
          <p:cNvPr id="4" name="TextBox 4"/>
          <p:cNvSpPr txBox="1"/>
          <p:nvPr/>
        </p:nvSpPr>
        <p:spPr>
          <a:xfrm>
            <a:off x="685800" y="853240"/>
            <a:ext cx="16673684" cy="625171"/>
          </a:xfrm>
          <a:prstGeom prst="rect">
            <a:avLst/>
          </a:prstGeom>
        </p:spPr>
        <p:txBody>
          <a:bodyPr wrap="square" lIns="0" tIns="0" rIns="0" bIns="0" rtlCol="0" anchor="t">
            <a:spAutoFit/>
          </a:bodyPr>
          <a:lstStyle/>
          <a:p>
            <a:pPr algn="ctr">
              <a:lnSpc>
                <a:spcPts val="4069"/>
              </a:lnSpc>
            </a:pPr>
            <a:r>
              <a:rPr lang="en-US" sz="6000" spc="99" dirty="0">
                <a:solidFill>
                  <a:srgbClr val="FFFCA1"/>
                </a:solidFill>
                <a:latin typeface="League Spartan"/>
              </a:rPr>
              <a:t>Lessons from flying geese </a:t>
            </a:r>
          </a:p>
        </p:txBody>
      </p:sp>
      <p:sp>
        <p:nvSpPr>
          <p:cNvPr id="8" name="TextBox 8"/>
          <p:cNvSpPr txBox="1"/>
          <p:nvPr/>
        </p:nvSpPr>
        <p:spPr>
          <a:xfrm>
            <a:off x="1524000" y="2046971"/>
            <a:ext cx="15544800" cy="6345327"/>
          </a:xfrm>
          <a:prstGeom prst="rect">
            <a:avLst/>
          </a:prstGeom>
        </p:spPr>
        <p:txBody>
          <a:bodyPr wrap="square" lIns="0" tIns="0" rIns="0" bIns="0" rtlCol="0" anchor="t">
            <a:spAutoFit/>
          </a:bodyPr>
          <a:lstStyle/>
          <a:p>
            <a:r>
              <a:rPr lang="en-US" sz="4800" spc="77" dirty="0">
                <a:solidFill>
                  <a:srgbClr val="C4C2B8"/>
                </a:solidFill>
                <a:latin typeface="Arimo Bold"/>
              </a:rPr>
              <a:t>How geese work together by flying in a “V” formation?</a:t>
            </a:r>
          </a:p>
          <a:p>
            <a:endParaRPr lang="en-US" sz="4800" spc="77" dirty="0">
              <a:solidFill>
                <a:srgbClr val="C4C2B8"/>
              </a:solidFill>
              <a:latin typeface="Arimo Bold"/>
            </a:endParaRPr>
          </a:p>
          <a:p>
            <a:pPr marL="669290" lvl="1" indent="-334645">
              <a:buFont typeface="Arial"/>
              <a:buChar char="•"/>
            </a:pPr>
            <a:r>
              <a:rPr lang="en-US" sz="4800" spc="77" dirty="0">
                <a:solidFill>
                  <a:srgbClr val="C4C2B8"/>
                </a:solidFill>
                <a:latin typeface="Arimo Bold"/>
              </a:rPr>
              <a:t>Create uplift for following birds</a:t>
            </a:r>
          </a:p>
          <a:p>
            <a:pPr marL="669290" lvl="1" indent="-334645">
              <a:buFont typeface="Arial"/>
              <a:buChar char="•"/>
            </a:pPr>
            <a:r>
              <a:rPr lang="en-US" sz="4800" spc="77" dirty="0">
                <a:solidFill>
                  <a:srgbClr val="C4C2B8"/>
                </a:solidFill>
                <a:latin typeface="Arimo Bold"/>
              </a:rPr>
              <a:t>Stays in formation</a:t>
            </a:r>
          </a:p>
          <a:p>
            <a:pPr marL="669290" lvl="1" indent="-334645">
              <a:buFont typeface="Arial"/>
              <a:buChar char="•"/>
            </a:pPr>
            <a:r>
              <a:rPr lang="en-US" sz="4800" spc="77" dirty="0">
                <a:solidFill>
                  <a:srgbClr val="C4C2B8"/>
                </a:solidFill>
                <a:latin typeface="Arimo Bold"/>
              </a:rPr>
              <a:t>Rotates from front to back when tired</a:t>
            </a:r>
          </a:p>
          <a:p>
            <a:pPr marL="669290" lvl="1" indent="-334645">
              <a:buFont typeface="Arial"/>
              <a:buChar char="•"/>
            </a:pPr>
            <a:r>
              <a:rPr lang="en-US" sz="4800" spc="77" dirty="0">
                <a:solidFill>
                  <a:srgbClr val="C4C2B8"/>
                </a:solidFill>
                <a:latin typeface="Arimo Bold"/>
              </a:rPr>
              <a:t>Honk to encourage leaders</a:t>
            </a:r>
          </a:p>
          <a:p>
            <a:pPr marL="669290" lvl="1" indent="-334645">
              <a:buFont typeface="Arial"/>
              <a:buChar char="•"/>
            </a:pPr>
            <a:r>
              <a:rPr lang="en-US" sz="4800" spc="77" dirty="0">
                <a:solidFill>
                  <a:srgbClr val="C4C2B8"/>
                </a:solidFill>
                <a:latin typeface="Arimo Bold"/>
              </a:rPr>
              <a:t>Recognize and stay with sick, wounded geese</a:t>
            </a:r>
          </a:p>
          <a:p>
            <a:pPr algn="l">
              <a:lnSpc>
                <a:spcPts val="3410"/>
              </a:lnSpc>
              <a:spcBef>
                <a:spcPct val="0"/>
              </a:spcBef>
            </a:pPr>
            <a:endParaRPr lang="en-US" sz="3099" spc="77" dirty="0">
              <a:solidFill>
                <a:srgbClr val="FFFFFF"/>
              </a:solidFill>
              <a:latin typeface="Arimo"/>
            </a:endParaRPr>
          </a:p>
        </p:txBody>
      </p:sp>
      <p:sp>
        <p:nvSpPr>
          <p:cNvPr id="14" name="TextBox 18">
            <a:extLst>
              <a:ext uri="{FF2B5EF4-FFF2-40B4-BE49-F238E27FC236}">
                <a16:creationId xmlns:a16="http://schemas.microsoft.com/office/drawing/2014/main" id="{361A9451-BF8B-CF45-BD07-8E0FFC7F8563}"/>
              </a:ext>
            </a:extLst>
          </p:cNvPr>
          <p:cNvSpPr txBox="1"/>
          <p:nvPr/>
        </p:nvSpPr>
        <p:spPr>
          <a:xfrm>
            <a:off x="12581828" y="9529418"/>
            <a:ext cx="6046550" cy="288477"/>
          </a:xfrm>
          <a:prstGeom prst="rect">
            <a:avLst/>
          </a:prstGeom>
        </p:spPr>
        <p:txBody>
          <a:bodyPr lIns="0" tIns="0" rIns="0" bIns="0" rtlCol="0" anchor="t">
            <a:spAutoFit/>
          </a:bodyPr>
          <a:lstStyle/>
          <a:p>
            <a:pPr algn="ctr">
              <a:lnSpc>
                <a:spcPts val="2199"/>
              </a:lnSpc>
              <a:spcBef>
                <a:spcPct val="0"/>
              </a:spcBef>
            </a:pPr>
            <a:r>
              <a:rPr lang="en-US" sz="1999" spc="49" dirty="0">
                <a:solidFill>
                  <a:srgbClr val="FFFFFF"/>
                </a:solidFill>
                <a:latin typeface="League Spartan"/>
              </a:rPr>
              <a:t>Byron, The Power of Principles</a:t>
            </a:r>
          </a:p>
        </p:txBody>
      </p:sp>
      <p:pic>
        <p:nvPicPr>
          <p:cNvPr id="15" name="Imagen 14">
            <a:extLst>
              <a:ext uri="{FF2B5EF4-FFF2-40B4-BE49-F238E27FC236}">
                <a16:creationId xmlns:a16="http://schemas.microsoft.com/office/drawing/2014/main" id="{C5C728F6-2AF3-9446-8B08-5D4A7F2BE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7372817"/>
            <a:ext cx="3543300" cy="35433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293555" y="0"/>
            <a:ext cx="17700891" cy="9966369"/>
          </a:xfrm>
          <a:prstGeom prst="rect">
            <a:avLst/>
          </a:prstGeom>
          <a:solidFill>
            <a:srgbClr val="FDD05A"/>
          </a:solidFill>
        </p:spPr>
      </p:sp>
      <p:sp>
        <p:nvSpPr>
          <p:cNvPr id="7" name="TextBox 7"/>
          <p:cNvSpPr txBox="1"/>
          <p:nvPr/>
        </p:nvSpPr>
        <p:spPr>
          <a:xfrm>
            <a:off x="1053258" y="885792"/>
            <a:ext cx="16468485" cy="596317"/>
          </a:xfrm>
          <a:prstGeom prst="rect">
            <a:avLst/>
          </a:prstGeom>
        </p:spPr>
        <p:txBody>
          <a:bodyPr wrap="square" lIns="0" tIns="0" rIns="0" bIns="0" rtlCol="0" anchor="t">
            <a:spAutoFit/>
          </a:bodyPr>
          <a:lstStyle/>
          <a:p>
            <a:pPr algn="ctr">
              <a:lnSpc>
                <a:spcPts val="3849"/>
              </a:lnSpc>
            </a:pPr>
            <a:r>
              <a:rPr lang="en-US" sz="6000" spc="92" dirty="0">
                <a:latin typeface="League Spartan"/>
              </a:rPr>
              <a:t>INDIVIDUAL ASSIGNMENT</a:t>
            </a:r>
          </a:p>
        </p:txBody>
      </p:sp>
      <p:sp>
        <p:nvSpPr>
          <p:cNvPr id="9" name="TextBox 9"/>
          <p:cNvSpPr txBox="1"/>
          <p:nvPr/>
        </p:nvSpPr>
        <p:spPr>
          <a:xfrm>
            <a:off x="870167" y="2156917"/>
            <a:ext cx="16468485" cy="6647974"/>
          </a:xfrm>
          <a:prstGeom prst="rect">
            <a:avLst/>
          </a:prstGeom>
        </p:spPr>
        <p:txBody>
          <a:bodyPr wrap="square" lIns="0" tIns="0" rIns="0" bIns="0" rtlCol="0" anchor="t">
            <a:spAutoFit/>
          </a:bodyPr>
          <a:lstStyle/>
          <a:p>
            <a:r>
              <a:rPr lang="en-US" sz="4800" b="1" spc="77" dirty="0">
                <a:latin typeface="Arimo Bold"/>
              </a:rPr>
              <a:t>Write down in your handbook your thoughts on the following:</a:t>
            </a:r>
          </a:p>
          <a:p>
            <a:endParaRPr lang="en-US" sz="4800" spc="77" dirty="0">
              <a:latin typeface="Arimo Bold"/>
            </a:endParaRPr>
          </a:p>
          <a:p>
            <a:pPr marL="669290" lvl="1" indent="-334645">
              <a:buFont typeface="Arial"/>
              <a:buChar char="•"/>
            </a:pPr>
            <a:r>
              <a:rPr lang="en-US" sz="4800" spc="77" dirty="0">
                <a:latin typeface="Arimo Bold"/>
              </a:rPr>
              <a:t>What do you need to do to strengthen the way you are being mentored?</a:t>
            </a:r>
          </a:p>
          <a:p>
            <a:pPr marL="669290" lvl="1" indent="-334645">
              <a:buFont typeface="Arial"/>
              <a:buChar char="•"/>
            </a:pPr>
            <a:r>
              <a:rPr lang="en-US" sz="4800" spc="77" dirty="0">
                <a:latin typeface="Arimo Bold"/>
              </a:rPr>
              <a:t>What do you need to do to strengthen the way you are mentoring others?</a:t>
            </a:r>
          </a:p>
          <a:p>
            <a:pPr marL="669290" lvl="1" indent="-334645">
              <a:buFont typeface="Arial"/>
              <a:buChar char="•"/>
            </a:pPr>
            <a:r>
              <a:rPr lang="en-US" sz="4800" spc="77" dirty="0">
                <a:latin typeface="Arimo Bold"/>
              </a:rPr>
              <a:t>What is the most important conversation that you need to have right now? </a:t>
            </a:r>
          </a:p>
        </p:txBody>
      </p:sp>
      <p:pic>
        <p:nvPicPr>
          <p:cNvPr id="15" name="Imagen 14">
            <a:extLst>
              <a:ext uri="{FF2B5EF4-FFF2-40B4-BE49-F238E27FC236}">
                <a16:creationId xmlns:a16="http://schemas.microsoft.com/office/drawing/2014/main" id="{D624A281-C7F3-AA44-AE44-FE7FA1AFC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521" y="7695803"/>
            <a:ext cx="3235960" cy="32359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587109" y="502032"/>
            <a:ext cx="17700891" cy="9198722"/>
          </a:xfrm>
          <a:prstGeom prst="rect">
            <a:avLst/>
          </a:prstGeom>
          <a:solidFill>
            <a:srgbClr val="FDD05A"/>
          </a:solidFill>
        </p:spPr>
      </p:sp>
      <p:sp>
        <p:nvSpPr>
          <p:cNvPr id="4" name="TextBox 4"/>
          <p:cNvSpPr txBox="1"/>
          <p:nvPr/>
        </p:nvSpPr>
        <p:spPr>
          <a:xfrm>
            <a:off x="1107580" y="3147012"/>
            <a:ext cx="16072840" cy="3908762"/>
          </a:xfrm>
          <a:prstGeom prst="rect">
            <a:avLst/>
          </a:prstGeom>
        </p:spPr>
        <p:txBody>
          <a:bodyPr lIns="0" tIns="0" rIns="0" bIns="0" rtlCol="0" anchor="t">
            <a:spAutoFit/>
          </a:bodyPr>
          <a:lstStyle/>
          <a:p>
            <a:pPr algn="ctr"/>
            <a:r>
              <a:rPr lang="en-US" sz="6350" spc="118" dirty="0">
                <a:latin typeface="League Spartan"/>
              </a:rPr>
              <a:t>“YOU CAN COUNT THE NUMBER OF </a:t>
            </a:r>
            <a:r>
              <a:rPr lang="en-US" sz="6350" u="sng" spc="118" dirty="0">
                <a:latin typeface="League Spartan"/>
              </a:rPr>
              <a:t>SEEDS</a:t>
            </a:r>
            <a:r>
              <a:rPr lang="en-US" sz="6350" spc="118" dirty="0">
                <a:latin typeface="League Spartan"/>
              </a:rPr>
              <a:t> IN ONE </a:t>
            </a:r>
            <a:r>
              <a:rPr lang="en-US" sz="6350" u="sng" spc="118" dirty="0">
                <a:latin typeface="League Spartan"/>
              </a:rPr>
              <a:t>APPLE</a:t>
            </a:r>
            <a:r>
              <a:rPr lang="en-US" sz="6350" spc="118" dirty="0">
                <a:latin typeface="League Spartan"/>
              </a:rPr>
              <a:t>, BUT IMPOSSIBLE TO COUNT THE NUMBER OF </a:t>
            </a:r>
            <a:r>
              <a:rPr lang="en-US" sz="6350" u="sng" spc="118" dirty="0">
                <a:latin typeface="League Spartan"/>
              </a:rPr>
              <a:t>APPLES</a:t>
            </a:r>
            <a:r>
              <a:rPr lang="en-US" sz="6350" spc="118" dirty="0">
                <a:latin typeface="League Spartan"/>
              </a:rPr>
              <a:t> IN ONE </a:t>
            </a:r>
            <a:r>
              <a:rPr lang="en-US" sz="6350" u="sng" spc="118" dirty="0">
                <a:latin typeface="League Spartan"/>
              </a:rPr>
              <a:t>SEED</a:t>
            </a:r>
            <a:r>
              <a:rPr lang="en-US" sz="6350" spc="118" dirty="0">
                <a:latin typeface="League Spartan"/>
              </a:rPr>
              <a:t>.”</a:t>
            </a:r>
          </a:p>
        </p:txBody>
      </p:sp>
      <p:pic>
        <p:nvPicPr>
          <p:cNvPr id="10" name="Imagen 9">
            <a:extLst>
              <a:ext uri="{FF2B5EF4-FFF2-40B4-BE49-F238E27FC236}">
                <a16:creationId xmlns:a16="http://schemas.microsoft.com/office/drawing/2014/main" id="{728079D0-85ED-8E4E-9F22-98C446CDB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619" y="7083714"/>
            <a:ext cx="3908762" cy="390876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rot="-792796">
            <a:off x="17060985" y="-1616110"/>
            <a:ext cx="2729333" cy="13687572"/>
          </a:xfrm>
          <a:prstGeom prst="rect">
            <a:avLst/>
          </a:prstGeom>
          <a:solidFill>
            <a:srgbClr val="FDD05A">
              <a:alpha val="53725"/>
            </a:srgbClr>
          </a:solidFill>
        </p:spPr>
      </p:sp>
      <p:sp>
        <p:nvSpPr>
          <p:cNvPr id="3" name="TextBox 3"/>
          <p:cNvSpPr txBox="1"/>
          <p:nvPr/>
        </p:nvSpPr>
        <p:spPr>
          <a:xfrm>
            <a:off x="1064260" y="2056760"/>
            <a:ext cx="13838878" cy="734817"/>
          </a:xfrm>
          <a:prstGeom prst="rect">
            <a:avLst/>
          </a:prstGeom>
        </p:spPr>
        <p:txBody>
          <a:bodyPr lIns="0" tIns="0" rIns="0" bIns="0" rtlCol="0" anchor="t">
            <a:spAutoFit/>
          </a:bodyPr>
          <a:lstStyle/>
          <a:p>
            <a:pPr>
              <a:lnSpc>
                <a:spcPts val="4950"/>
              </a:lnSpc>
            </a:pPr>
            <a:r>
              <a:rPr lang="en-US" sz="6600" spc="99" dirty="0">
                <a:solidFill>
                  <a:srgbClr val="FFFCA1"/>
                </a:solidFill>
                <a:latin typeface="League Spartan"/>
              </a:rPr>
              <a:t>SOURCES</a:t>
            </a:r>
          </a:p>
        </p:txBody>
      </p:sp>
      <p:sp>
        <p:nvSpPr>
          <p:cNvPr id="4" name="TextBox 4"/>
          <p:cNvSpPr txBox="1"/>
          <p:nvPr/>
        </p:nvSpPr>
        <p:spPr>
          <a:xfrm>
            <a:off x="678939" y="3630316"/>
            <a:ext cx="16580361" cy="4373880"/>
          </a:xfrm>
          <a:prstGeom prst="rect">
            <a:avLst/>
          </a:prstGeom>
        </p:spPr>
        <p:txBody>
          <a:bodyPr lIns="0" tIns="0" rIns="0" bIns="0" rtlCol="0" anchor="t">
            <a:spAutoFit/>
          </a:bodyPr>
          <a:lstStyle/>
          <a:p>
            <a:pPr marL="842009" lvl="1" indent="-421005">
              <a:lnSpc>
                <a:spcPts val="4289"/>
              </a:lnSpc>
              <a:buFont typeface="Arial"/>
              <a:buChar char="•"/>
            </a:pPr>
            <a:r>
              <a:rPr lang="en-US" sz="3900" spc="97" dirty="0">
                <a:solidFill>
                  <a:srgbClr val="FFFFFF"/>
                </a:solidFill>
                <a:latin typeface="Arimo"/>
              </a:rPr>
              <a:t>Bowling, John. (2011). Grace-full leadership. Kansas City, MO: Beacon Hill Press.</a:t>
            </a:r>
          </a:p>
          <a:p>
            <a:pPr marL="842009" lvl="1" indent="-421005">
              <a:lnSpc>
                <a:spcPts val="4289"/>
              </a:lnSpc>
              <a:buFont typeface="Arial"/>
              <a:buChar char="•"/>
            </a:pPr>
            <a:r>
              <a:rPr lang="en-US" sz="3900" spc="97" dirty="0">
                <a:solidFill>
                  <a:srgbClr val="FFFFFF"/>
                </a:solidFill>
                <a:latin typeface="Arimo"/>
              </a:rPr>
              <a:t>Byron, W. (2006). The power of principles. Danvers, MA: Orbis Books.</a:t>
            </a:r>
          </a:p>
          <a:p>
            <a:pPr marL="842009" lvl="1" indent="-421005">
              <a:lnSpc>
                <a:spcPts val="4289"/>
              </a:lnSpc>
              <a:buFont typeface="Arial"/>
              <a:buChar char="•"/>
            </a:pPr>
            <a:r>
              <a:rPr lang="en-US" sz="3900" spc="97" dirty="0" err="1">
                <a:solidFill>
                  <a:srgbClr val="FFFFFF"/>
                </a:solidFill>
                <a:latin typeface="Arimo"/>
              </a:rPr>
              <a:t>DePree</a:t>
            </a:r>
            <a:r>
              <a:rPr lang="en-US" sz="3900" spc="97" dirty="0">
                <a:solidFill>
                  <a:srgbClr val="FFFFFF"/>
                </a:solidFill>
                <a:latin typeface="Arimo"/>
              </a:rPr>
              <a:t>, M. (1989). Leadership is an art. New York, NY: Doubleday.</a:t>
            </a:r>
          </a:p>
          <a:p>
            <a:pPr marL="842009" lvl="1" indent="-421005">
              <a:lnSpc>
                <a:spcPts val="4289"/>
              </a:lnSpc>
              <a:buFont typeface="Arial"/>
              <a:buChar char="•"/>
            </a:pPr>
            <a:r>
              <a:rPr lang="en-US" sz="3900" spc="97" dirty="0">
                <a:solidFill>
                  <a:srgbClr val="FFFFFF"/>
                </a:solidFill>
                <a:latin typeface="Arimo"/>
              </a:rPr>
              <a:t>George, B. (2007). True north. San Francisco, CA: Jossey-Bass.</a:t>
            </a:r>
          </a:p>
          <a:p>
            <a:pPr marL="842009" lvl="1" indent="-421005">
              <a:lnSpc>
                <a:spcPts val="4289"/>
              </a:lnSpc>
              <a:buFont typeface="Arial"/>
              <a:buChar char="•"/>
            </a:pPr>
            <a:r>
              <a:rPr lang="en-US" sz="3900" spc="97" dirty="0">
                <a:solidFill>
                  <a:srgbClr val="FFFFFF"/>
                </a:solidFill>
                <a:latin typeface="Arimo"/>
              </a:rPr>
              <a:t>Northouse, P. (2013). Leadership theory and practice. (6th ed.) Los Angeles, California: Sage Publications.</a:t>
            </a:r>
          </a:p>
        </p:txBody>
      </p:sp>
      <p:pic>
        <p:nvPicPr>
          <p:cNvPr id="13" name="Imagen 12">
            <a:extLst>
              <a:ext uri="{FF2B5EF4-FFF2-40B4-BE49-F238E27FC236}">
                <a16:creationId xmlns:a16="http://schemas.microsoft.com/office/drawing/2014/main" id="{562FD09C-FB5D-644A-ABB3-297F78B1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0" y="-538564"/>
            <a:ext cx="3543300" cy="35433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647356" y="514180"/>
            <a:ext cx="19582712" cy="9258640"/>
          </a:xfrm>
          <a:prstGeom prst="rect">
            <a:avLst/>
          </a:prstGeom>
          <a:solidFill>
            <a:srgbClr val="1C2529"/>
          </a:solidFill>
        </p:spPr>
      </p:sp>
      <p:sp>
        <p:nvSpPr>
          <p:cNvPr id="4" name="TextBox 4"/>
          <p:cNvSpPr txBox="1"/>
          <p:nvPr/>
        </p:nvSpPr>
        <p:spPr>
          <a:xfrm>
            <a:off x="1107580" y="3124287"/>
            <a:ext cx="16072840" cy="5109091"/>
          </a:xfrm>
          <a:prstGeom prst="rect">
            <a:avLst/>
          </a:prstGeom>
        </p:spPr>
        <p:txBody>
          <a:bodyPr lIns="0" tIns="0" rIns="0" bIns="0" rtlCol="0" anchor="t">
            <a:spAutoFit/>
          </a:bodyPr>
          <a:lstStyle/>
          <a:p>
            <a:pPr algn="ctr"/>
            <a:r>
              <a:rPr lang="en-US" sz="16600" spc="212" dirty="0">
                <a:solidFill>
                  <a:srgbClr val="FFFCA1"/>
                </a:solidFill>
                <a:latin typeface="League Spartan"/>
              </a:rPr>
              <a:t>THANK YOU!  </a:t>
            </a:r>
          </a:p>
          <a:p>
            <a:pPr algn="ctr"/>
            <a:r>
              <a:rPr lang="en-US" sz="16600" spc="212" dirty="0">
                <a:solidFill>
                  <a:srgbClr val="FFFCA1"/>
                </a:solidFill>
                <a:latin typeface="League Spartan"/>
              </a:rPr>
              <a:t>PRAYER</a:t>
            </a:r>
          </a:p>
        </p:txBody>
      </p:sp>
      <p:pic>
        <p:nvPicPr>
          <p:cNvPr id="9" name="Imagen 8">
            <a:extLst>
              <a:ext uri="{FF2B5EF4-FFF2-40B4-BE49-F238E27FC236}">
                <a16:creationId xmlns:a16="http://schemas.microsoft.com/office/drawing/2014/main" id="{ED0B8FA7-4815-F244-82E9-F9FD923E4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5200" y="-419013"/>
            <a:ext cx="3543300" cy="3543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302227" y="-1445167"/>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DD05A"/>
            </a:solidFill>
          </p:spPr>
        </p:sp>
      </p:grpSp>
      <p:sp>
        <p:nvSpPr>
          <p:cNvPr id="4" name="TextBox 4"/>
          <p:cNvSpPr txBox="1"/>
          <p:nvPr/>
        </p:nvSpPr>
        <p:spPr>
          <a:xfrm>
            <a:off x="1981200" y="2248774"/>
            <a:ext cx="9366937" cy="654025"/>
          </a:xfrm>
          <a:prstGeom prst="rect">
            <a:avLst/>
          </a:prstGeom>
        </p:spPr>
        <p:txBody>
          <a:bodyPr lIns="0" tIns="0" rIns="0" bIns="0" rtlCol="0" anchor="t">
            <a:spAutoFit/>
          </a:bodyPr>
          <a:lstStyle/>
          <a:p>
            <a:pPr>
              <a:lnSpc>
                <a:spcPts val="4399"/>
              </a:lnSpc>
            </a:pPr>
            <a:r>
              <a:rPr lang="en-US" sz="6000" spc="99" dirty="0">
                <a:solidFill>
                  <a:srgbClr val="FFFCA1"/>
                </a:solidFill>
                <a:latin typeface="League Spartan"/>
              </a:rPr>
              <a:t>CLASS OVERVIEW</a:t>
            </a:r>
          </a:p>
        </p:txBody>
      </p:sp>
      <p:sp>
        <p:nvSpPr>
          <p:cNvPr id="5" name="TextBox 5"/>
          <p:cNvSpPr txBox="1"/>
          <p:nvPr/>
        </p:nvSpPr>
        <p:spPr>
          <a:xfrm>
            <a:off x="1295400" y="3467100"/>
            <a:ext cx="15096013" cy="5170646"/>
          </a:xfrm>
          <a:prstGeom prst="rect">
            <a:avLst/>
          </a:prstGeom>
        </p:spPr>
        <p:txBody>
          <a:bodyPr lIns="0" tIns="0" rIns="0" bIns="0" rtlCol="0" anchor="t">
            <a:spAutoFit/>
          </a:bodyPr>
          <a:lstStyle/>
          <a:p>
            <a:pPr marL="712469" lvl="1" indent="-356235">
              <a:buFont typeface="Arial"/>
              <a:buChar char="•"/>
            </a:pPr>
            <a:r>
              <a:rPr lang="en-US" sz="4800" b="1" spc="82" dirty="0">
                <a:solidFill>
                  <a:schemeClr val="bg1"/>
                </a:solidFill>
                <a:latin typeface="Arimo"/>
              </a:rPr>
              <a:t>Purpose: </a:t>
            </a:r>
            <a:r>
              <a:rPr lang="en-US" sz="4800" spc="82" dirty="0">
                <a:solidFill>
                  <a:schemeClr val="bg1"/>
                </a:solidFill>
                <a:latin typeface="Arimo"/>
              </a:rPr>
              <a:t>To learn about God’s desire for us to live as living testimonies of the transformational work of Jesus Christ and adopt practices to mentor others in that journey.</a:t>
            </a:r>
          </a:p>
          <a:p>
            <a:pPr marL="712469" lvl="1" indent="-356235">
              <a:buFont typeface="Arial"/>
              <a:buChar char="•"/>
            </a:pPr>
            <a:endParaRPr lang="en-US" sz="4800" spc="82" dirty="0">
              <a:solidFill>
                <a:schemeClr val="bg1"/>
              </a:solidFill>
              <a:latin typeface="Arimo"/>
            </a:endParaRPr>
          </a:p>
          <a:p>
            <a:pPr marL="712469" lvl="1" indent="-356235" algn="l">
              <a:spcBef>
                <a:spcPct val="0"/>
              </a:spcBef>
              <a:buFont typeface="Arial"/>
              <a:buChar char="•"/>
            </a:pPr>
            <a:r>
              <a:rPr lang="en-US" sz="4800" spc="82" dirty="0">
                <a:solidFill>
                  <a:schemeClr val="bg1"/>
                </a:solidFill>
                <a:latin typeface="Arimo"/>
              </a:rPr>
              <a:t>Why mentoring is foundational to our Wesleyan / Arminian beliefs?</a:t>
            </a:r>
          </a:p>
        </p:txBody>
      </p:sp>
      <p:pic>
        <p:nvPicPr>
          <p:cNvPr id="13" name="Imagen 12">
            <a:extLst>
              <a:ext uri="{FF2B5EF4-FFF2-40B4-BE49-F238E27FC236}">
                <a16:creationId xmlns:a16="http://schemas.microsoft.com/office/drawing/2014/main" id="{18638511-0C63-1F4C-8D02-AE8F24E06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4100" y="-1316958"/>
            <a:ext cx="4533900" cy="4533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202641" y="225255"/>
            <a:ext cx="17882719" cy="9791537"/>
          </a:xfrm>
          <a:prstGeom prst="rect">
            <a:avLst/>
          </a:prstGeom>
          <a:solidFill>
            <a:srgbClr val="FDD05A"/>
          </a:solidFill>
        </p:spPr>
      </p:sp>
      <p:sp>
        <p:nvSpPr>
          <p:cNvPr id="3" name="TextBox 3"/>
          <p:cNvSpPr txBox="1"/>
          <p:nvPr/>
        </p:nvSpPr>
        <p:spPr>
          <a:xfrm>
            <a:off x="1295400" y="1531108"/>
            <a:ext cx="14270696" cy="502061"/>
          </a:xfrm>
          <a:prstGeom prst="rect">
            <a:avLst/>
          </a:prstGeom>
        </p:spPr>
        <p:txBody>
          <a:bodyPr lIns="0" tIns="0" rIns="0" bIns="0" rtlCol="0" anchor="t">
            <a:spAutoFit/>
          </a:bodyPr>
          <a:lstStyle/>
          <a:p>
            <a:pPr algn="ctr">
              <a:lnSpc>
                <a:spcPts val="3299"/>
              </a:lnSpc>
            </a:pPr>
            <a:r>
              <a:rPr lang="en-US" sz="4800" spc="74" dirty="0">
                <a:latin typeface="League Spartan"/>
              </a:rPr>
              <a:t>THE COLLECTIVE CHRISTIAN CONSCIENCE</a:t>
            </a:r>
          </a:p>
        </p:txBody>
      </p:sp>
      <p:sp>
        <p:nvSpPr>
          <p:cNvPr id="4" name="TextBox 4"/>
          <p:cNvSpPr txBox="1"/>
          <p:nvPr/>
        </p:nvSpPr>
        <p:spPr>
          <a:xfrm>
            <a:off x="1154327" y="2480676"/>
            <a:ext cx="15840381" cy="6647974"/>
          </a:xfrm>
          <a:prstGeom prst="rect">
            <a:avLst/>
          </a:prstGeom>
        </p:spPr>
        <p:txBody>
          <a:bodyPr wrap="square" lIns="0" tIns="0" rIns="0" bIns="0" rtlCol="0" anchor="t">
            <a:spAutoFit/>
          </a:bodyPr>
          <a:lstStyle/>
          <a:p>
            <a:pPr marL="647699" lvl="1" indent="-323850">
              <a:buFont typeface="Arial"/>
              <a:buChar char="•"/>
            </a:pPr>
            <a:r>
              <a:rPr lang="en-US" sz="4800" spc="74" dirty="0">
                <a:latin typeface="Arimo"/>
              </a:rPr>
              <a:t>The Manual of the Church of the Nazarene 28.2, “It is further recognized that there is a validity in the concept of the collective Christian conscience as illuminated and guided by the Holy Spirit.”</a:t>
            </a:r>
          </a:p>
          <a:p>
            <a:pPr marL="647699" lvl="1" indent="-323850">
              <a:buFont typeface="Arial"/>
              <a:buChar char="•"/>
            </a:pPr>
            <a:endParaRPr lang="en-US" sz="4800" spc="74" dirty="0">
              <a:latin typeface="Arimo"/>
            </a:endParaRPr>
          </a:p>
          <a:p>
            <a:pPr marL="647699" lvl="1" indent="-323850">
              <a:buFont typeface="Arial"/>
              <a:buChar char="•"/>
            </a:pPr>
            <a:r>
              <a:rPr lang="en-US" sz="4800" spc="74" dirty="0">
                <a:latin typeface="Arimo"/>
              </a:rPr>
              <a:t>Shared beliefs, ideas, and moral attitudes that become a unifying force</a:t>
            </a:r>
          </a:p>
          <a:p>
            <a:pPr marL="647699" lvl="1" indent="-323850">
              <a:buFont typeface="Arial"/>
              <a:buChar char="•"/>
            </a:pPr>
            <a:endParaRPr lang="en-US" sz="4800" spc="74" dirty="0">
              <a:latin typeface="Arimo"/>
            </a:endParaRPr>
          </a:p>
          <a:p>
            <a:pPr marL="647699" lvl="1" indent="-323849" algn="l">
              <a:spcBef>
                <a:spcPct val="0"/>
              </a:spcBef>
              <a:buFont typeface="Arial"/>
              <a:buChar char="•"/>
            </a:pPr>
            <a:r>
              <a:rPr lang="en-US" sz="4800" spc="74" dirty="0">
                <a:latin typeface="Arimo"/>
              </a:rPr>
              <a:t>Together, we are better!</a:t>
            </a:r>
          </a:p>
        </p:txBody>
      </p:sp>
      <p:pic>
        <p:nvPicPr>
          <p:cNvPr id="12" name="Imagen 11">
            <a:extLst>
              <a:ext uri="{FF2B5EF4-FFF2-40B4-BE49-F238E27FC236}">
                <a16:creationId xmlns:a16="http://schemas.microsoft.com/office/drawing/2014/main" id="{44E95A67-2951-4540-9C70-D5111D033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3073" y="5622734"/>
            <a:ext cx="5578223" cy="5578223"/>
          </a:xfrm>
          <a:prstGeom prst="rect">
            <a:avLst/>
          </a:prstGeom>
        </p:spPr>
      </p:pic>
      <p:pic>
        <p:nvPicPr>
          <p:cNvPr id="14" name="Imagen 13">
            <a:extLst>
              <a:ext uri="{FF2B5EF4-FFF2-40B4-BE49-F238E27FC236}">
                <a16:creationId xmlns:a16="http://schemas.microsoft.com/office/drawing/2014/main" id="{00D6E7D7-F1D9-F84D-A2FE-7B803A600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0875" y="-755284"/>
            <a:ext cx="3235960" cy="32359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437980" y="-526379"/>
            <a:ext cx="17412040" cy="10375398"/>
          </a:xfrm>
          <a:prstGeom prst="rect">
            <a:avLst/>
          </a:prstGeom>
          <a:solidFill>
            <a:srgbClr val="1C2529"/>
          </a:solidFill>
        </p:spPr>
      </p:sp>
      <p:sp>
        <p:nvSpPr>
          <p:cNvPr id="4" name="TextBox 4"/>
          <p:cNvSpPr txBox="1"/>
          <p:nvPr/>
        </p:nvSpPr>
        <p:spPr>
          <a:xfrm>
            <a:off x="6756956" y="1142533"/>
            <a:ext cx="5163627" cy="625171"/>
          </a:xfrm>
          <a:prstGeom prst="rect">
            <a:avLst/>
          </a:prstGeom>
        </p:spPr>
        <p:txBody>
          <a:bodyPr lIns="0" tIns="0" rIns="0" bIns="0" rtlCol="0" anchor="t">
            <a:spAutoFit/>
          </a:bodyPr>
          <a:lstStyle/>
          <a:p>
            <a:pPr algn="ctr">
              <a:lnSpc>
                <a:spcPts val="4069"/>
              </a:lnSpc>
            </a:pPr>
            <a:r>
              <a:rPr lang="en-US" sz="6000" spc="99" dirty="0">
                <a:solidFill>
                  <a:srgbClr val="FFFCA1"/>
                </a:solidFill>
                <a:latin typeface="League Spartan"/>
              </a:rPr>
              <a:t>EXERCISE</a:t>
            </a:r>
          </a:p>
        </p:txBody>
      </p:sp>
      <p:sp>
        <p:nvSpPr>
          <p:cNvPr id="8" name="TextBox 8"/>
          <p:cNvSpPr txBox="1"/>
          <p:nvPr/>
        </p:nvSpPr>
        <p:spPr>
          <a:xfrm>
            <a:off x="1181100" y="2476500"/>
            <a:ext cx="15925800" cy="5851154"/>
          </a:xfrm>
          <a:prstGeom prst="rect">
            <a:avLst/>
          </a:prstGeom>
        </p:spPr>
        <p:txBody>
          <a:bodyPr wrap="square" lIns="0" tIns="0" rIns="0" bIns="0" rtlCol="0" anchor="t">
            <a:spAutoFit/>
          </a:bodyPr>
          <a:lstStyle/>
          <a:p>
            <a:r>
              <a:rPr lang="en-US" sz="4400" b="1" spc="77" dirty="0">
                <a:solidFill>
                  <a:schemeClr val="bg1"/>
                </a:solidFill>
                <a:latin typeface="Arimo"/>
              </a:rPr>
              <a:t>How has the collective Christian conscience impacted your beliefs, ideas, and moral attitudes?</a:t>
            </a:r>
          </a:p>
          <a:p>
            <a:endParaRPr lang="en-US" sz="4400" b="1" spc="77" dirty="0">
              <a:solidFill>
                <a:schemeClr val="bg1"/>
              </a:solidFill>
              <a:latin typeface="Arimo"/>
            </a:endParaRPr>
          </a:p>
          <a:p>
            <a:pPr algn="ctr"/>
            <a:r>
              <a:rPr lang="en-US" sz="4400" b="1" spc="77" dirty="0">
                <a:solidFill>
                  <a:schemeClr val="bg1"/>
                </a:solidFill>
                <a:latin typeface="Arimo"/>
              </a:rPr>
              <a:t>The Church of the Nazarene</a:t>
            </a:r>
          </a:p>
          <a:p>
            <a:pPr algn="ctr"/>
            <a:endParaRPr lang="en-US" sz="4400" spc="77" dirty="0">
              <a:solidFill>
                <a:schemeClr val="bg1"/>
              </a:solidFill>
              <a:latin typeface="Arimo"/>
            </a:endParaRPr>
          </a:p>
          <a:p>
            <a:pPr marL="777239" lvl="1" indent="-388620">
              <a:buFont typeface="Arial"/>
              <a:buChar char="•"/>
            </a:pPr>
            <a:r>
              <a:rPr lang="en-US" sz="4400" spc="77" dirty="0">
                <a:solidFill>
                  <a:schemeClr val="bg1"/>
                </a:solidFill>
                <a:latin typeface="Arimo"/>
              </a:rPr>
              <a:t>2.6 million members in 31,000 local churches</a:t>
            </a:r>
          </a:p>
          <a:p>
            <a:pPr marL="777239" lvl="1" indent="-388620">
              <a:buFont typeface="Arial"/>
              <a:buChar char="•"/>
            </a:pPr>
            <a:r>
              <a:rPr lang="en-US" sz="4400" spc="77" dirty="0">
                <a:solidFill>
                  <a:schemeClr val="bg1"/>
                </a:solidFill>
                <a:latin typeface="Arimo"/>
              </a:rPr>
              <a:t>1,500 delegates representing 164 world areas to the General Assembly</a:t>
            </a:r>
          </a:p>
          <a:p>
            <a:pPr algn="l">
              <a:lnSpc>
                <a:spcPts val="3959"/>
              </a:lnSpc>
              <a:spcBef>
                <a:spcPct val="0"/>
              </a:spcBef>
            </a:pPr>
            <a:endParaRPr lang="en-US" sz="1699" spc="42" dirty="0">
              <a:solidFill>
                <a:srgbClr val="FFFFFF"/>
              </a:solidFill>
              <a:latin typeface="Arimo"/>
            </a:endParaRPr>
          </a:p>
        </p:txBody>
      </p:sp>
      <p:pic>
        <p:nvPicPr>
          <p:cNvPr id="14" name="Imagen 13">
            <a:extLst>
              <a:ext uri="{FF2B5EF4-FFF2-40B4-BE49-F238E27FC236}">
                <a16:creationId xmlns:a16="http://schemas.microsoft.com/office/drawing/2014/main" id="{0A13B793-79DE-674E-820C-D9EDA8527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7372817"/>
            <a:ext cx="3543300" cy="3543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437980" y="-526379"/>
            <a:ext cx="17412040" cy="10375398"/>
          </a:xfrm>
          <a:prstGeom prst="rect">
            <a:avLst/>
          </a:prstGeom>
          <a:solidFill>
            <a:srgbClr val="1C2529"/>
          </a:solidFill>
        </p:spPr>
      </p:sp>
      <p:sp>
        <p:nvSpPr>
          <p:cNvPr id="4" name="TextBox 4"/>
          <p:cNvSpPr txBox="1"/>
          <p:nvPr/>
        </p:nvSpPr>
        <p:spPr>
          <a:xfrm>
            <a:off x="1200073" y="934302"/>
            <a:ext cx="15925800" cy="540533"/>
          </a:xfrm>
          <a:prstGeom prst="rect">
            <a:avLst/>
          </a:prstGeom>
        </p:spPr>
        <p:txBody>
          <a:bodyPr wrap="square" lIns="0" tIns="0" rIns="0" bIns="0" rtlCol="0" anchor="t">
            <a:spAutoFit/>
          </a:bodyPr>
          <a:lstStyle/>
          <a:p>
            <a:pPr algn="ctr">
              <a:lnSpc>
                <a:spcPts val="3739"/>
              </a:lnSpc>
            </a:pPr>
            <a:r>
              <a:rPr lang="en-US" sz="4800" spc="99" dirty="0">
                <a:solidFill>
                  <a:srgbClr val="FFFCA1"/>
                </a:solidFill>
                <a:latin typeface="League Spartan"/>
              </a:rPr>
              <a:t>THE COVENANT OF CHRISTIAN CONDUCT</a:t>
            </a:r>
          </a:p>
        </p:txBody>
      </p:sp>
      <p:sp>
        <p:nvSpPr>
          <p:cNvPr id="8" name="TextBox 8"/>
          <p:cNvSpPr txBox="1"/>
          <p:nvPr/>
        </p:nvSpPr>
        <p:spPr>
          <a:xfrm>
            <a:off x="1143000" y="1877616"/>
            <a:ext cx="15925800" cy="6771084"/>
          </a:xfrm>
          <a:prstGeom prst="rect">
            <a:avLst/>
          </a:prstGeom>
        </p:spPr>
        <p:txBody>
          <a:bodyPr wrap="square" lIns="0" tIns="0" rIns="0" bIns="0" rtlCol="0" anchor="t">
            <a:spAutoFit/>
          </a:bodyPr>
          <a:lstStyle/>
          <a:p>
            <a:pPr marL="669289" lvl="1" indent="-334645">
              <a:buFont typeface="Arial"/>
              <a:buChar char="•"/>
            </a:pPr>
            <a:r>
              <a:rPr lang="en-US" sz="4400" spc="77" dirty="0">
                <a:solidFill>
                  <a:srgbClr val="C4C2B8"/>
                </a:solidFill>
                <a:latin typeface="Arimo"/>
              </a:rPr>
              <a:t>The Manual of the Church of the Nazarene and doctrinal formation</a:t>
            </a:r>
          </a:p>
          <a:p>
            <a:endParaRPr lang="en-US" sz="4400" spc="77" dirty="0">
              <a:solidFill>
                <a:srgbClr val="C4C2B8"/>
              </a:solidFill>
              <a:latin typeface="Arimo"/>
            </a:endParaRPr>
          </a:p>
          <a:p>
            <a:pPr marL="669289" lvl="1" indent="-334645">
              <a:buFont typeface="Arial"/>
              <a:buChar char="•"/>
            </a:pPr>
            <a:r>
              <a:rPr lang="en-US" sz="4400" spc="77" dirty="0">
                <a:solidFill>
                  <a:srgbClr val="C4C2B8"/>
                </a:solidFill>
                <a:latin typeface="Arimo"/>
              </a:rPr>
              <a:t>Our doctrinal formation is rooted in the Trinity to be a unity of love among Father, Son, and Holy Spirit.</a:t>
            </a:r>
          </a:p>
          <a:p>
            <a:endParaRPr lang="en-US" sz="4400" spc="77" dirty="0">
              <a:solidFill>
                <a:srgbClr val="C4C2B8"/>
              </a:solidFill>
              <a:latin typeface="Arimo"/>
            </a:endParaRPr>
          </a:p>
          <a:p>
            <a:pPr marL="669289" lvl="1" indent="-334645">
              <a:buFont typeface="Arial"/>
              <a:buChar char="•"/>
            </a:pPr>
            <a:r>
              <a:rPr lang="en-US" sz="4400" spc="77" dirty="0">
                <a:solidFill>
                  <a:srgbClr val="C4C2B8"/>
                </a:solidFill>
                <a:latin typeface="Arimo"/>
              </a:rPr>
              <a:t>Class Exercise: Read the text and underline the words or phrases that identify the importance of mentoring. </a:t>
            </a:r>
          </a:p>
          <a:p>
            <a:endParaRPr lang="en-US" sz="4400" spc="77" dirty="0">
              <a:solidFill>
                <a:srgbClr val="C4C2B8"/>
              </a:solidFill>
              <a:latin typeface="Arimo"/>
            </a:endParaRPr>
          </a:p>
          <a:p>
            <a:pPr marL="669289" lvl="1" indent="-334644" algn="l">
              <a:spcBef>
                <a:spcPct val="0"/>
              </a:spcBef>
              <a:buFont typeface="Arial"/>
              <a:buChar char="•"/>
            </a:pPr>
            <a:r>
              <a:rPr lang="en-US" sz="4400" spc="77" dirty="0">
                <a:solidFill>
                  <a:srgbClr val="C4C2B8"/>
                </a:solidFill>
                <a:latin typeface="Arimo"/>
              </a:rPr>
              <a:t>Example: “yearning for connection with others”</a:t>
            </a:r>
          </a:p>
        </p:txBody>
      </p:sp>
      <p:pic>
        <p:nvPicPr>
          <p:cNvPr id="14" name="Imagen 13">
            <a:extLst>
              <a:ext uri="{FF2B5EF4-FFF2-40B4-BE49-F238E27FC236}">
                <a16:creationId xmlns:a16="http://schemas.microsoft.com/office/drawing/2014/main" id="{7922F061-E149-E54D-9A92-3F2F89AA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8115300"/>
            <a:ext cx="2419817" cy="24198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rot="-792796">
            <a:off x="17060985" y="-1616110"/>
            <a:ext cx="2729333" cy="13687572"/>
          </a:xfrm>
          <a:prstGeom prst="rect">
            <a:avLst/>
          </a:prstGeom>
          <a:solidFill>
            <a:srgbClr val="FDD05A">
              <a:alpha val="53725"/>
            </a:srgbClr>
          </a:solidFill>
        </p:spPr>
      </p:sp>
      <p:sp>
        <p:nvSpPr>
          <p:cNvPr id="3" name="TextBox 3"/>
          <p:cNvSpPr txBox="1"/>
          <p:nvPr/>
        </p:nvSpPr>
        <p:spPr>
          <a:xfrm>
            <a:off x="1042897" y="1790700"/>
            <a:ext cx="13838878" cy="563616"/>
          </a:xfrm>
          <a:prstGeom prst="rect">
            <a:avLst/>
          </a:prstGeom>
        </p:spPr>
        <p:txBody>
          <a:bodyPr lIns="0" tIns="0" rIns="0" bIns="0" rtlCol="0" anchor="t">
            <a:spAutoFit/>
          </a:bodyPr>
          <a:lstStyle/>
          <a:p>
            <a:pPr>
              <a:lnSpc>
                <a:spcPts val="4069"/>
              </a:lnSpc>
            </a:pPr>
            <a:r>
              <a:rPr lang="en-US" sz="4400" spc="99" dirty="0">
                <a:solidFill>
                  <a:srgbClr val="FFFCA1"/>
                </a:solidFill>
                <a:latin typeface="League Spartan"/>
              </a:rPr>
              <a:t>SMALL GROUP DISCUSSION QUESTIONS</a:t>
            </a:r>
          </a:p>
        </p:txBody>
      </p:sp>
      <p:sp>
        <p:nvSpPr>
          <p:cNvPr id="4" name="TextBox 4"/>
          <p:cNvSpPr txBox="1"/>
          <p:nvPr/>
        </p:nvSpPr>
        <p:spPr>
          <a:xfrm>
            <a:off x="381000" y="3385365"/>
            <a:ext cx="17143197" cy="4739759"/>
          </a:xfrm>
          <a:prstGeom prst="rect">
            <a:avLst/>
          </a:prstGeom>
        </p:spPr>
        <p:txBody>
          <a:bodyPr lIns="0" tIns="0" rIns="0" bIns="0" rtlCol="0" anchor="t">
            <a:spAutoFit/>
          </a:bodyPr>
          <a:lstStyle/>
          <a:p>
            <a:pPr marL="734059" lvl="1" indent="-367030">
              <a:buFont typeface="Arial"/>
              <a:buChar char="•"/>
            </a:pPr>
            <a:r>
              <a:rPr lang="en-US" sz="4400" spc="85" dirty="0">
                <a:solidFill>
                  <a:schemeClr val="bg1"/>
                </a:solidFill>
                <a:latin typeface="Arimo"/>
              </a:rPr>
              <a:t>What does this teach us about Gods design for mentoring?</a:t>
            </a:r>
          </a:p>
          <a:p>
            <a:pPr marL="734059" lvl="1" indent="-367030">
              <a:buFont typeface="Arial"/>
              <a:buChar char="•"/>
            </a:pPr>
            <a:endParaRPr lang="en-US" sz="4400" spc="85" dirty="0">
              <a:solidFill>
                <a:schemeClr val="bg1"/>
              </a:solidFill>
              <a:latin typeface="Arimo"/>
            </a:endParaRPr>
          </a:p>
          <a:p>
            <a:pPr marL="734059" lvl="1" indent="-367030">
              <a:buFont typeface="Arial"/>
              <a:buChar char="•"/>
            </a:pPr>
            <a:r>
              <a:rPr lang="en-US" sz="4400" spc="85" dirty="0">
                <a:solidFill>
                  <a:schemeClr val="bg1"/>
                </a:solidFill>
                <a:latin typeface="Arimo"/>
              </a:rPr>
              <a:t>What does this teach me about how mentoring should impact me personally?</a:t>
            </a:r>
          </a:p>
          <a:p>
            <a:pPr marL="734059" lvl="1" indent="-367030">
              <a:buFont typeface="Arial"/>
              <a:buChar char="•"/>
            </a:pPr>
            <a:endParaRPr lang="en-US" sz="4400" spc="85" dirty="0">
              <a:solidFill>
                <a:schemeClr val="bg1"/>
              </a:solidFill>
              <a:latin typeface="Arimo"/>
            </a:endParaRPr>
          </a:p>
          <a:p>
            <a:pPr marL="734059" lvl="1" indent="-367030" algn="l">
              <a:buFont typeface="Arial"/>
              <a:buChar char="•"/>
            </a:pPr>
            <a:r>
              <a:rPr lang="en-US" sz="4400" spc="85" dirty="0">
                <a:solidFill>
                  <a:schemeClr val="bg1"/>
                </a:solidFill>
                <a:latin typeface="Arimo"/>
              </a:rPr>
              <a:t>What does this teach me about how mentoring should impact the body of Christ?</a:t>
            </a:r>
          </a:p>
        </p:txBody>
      </p:sp>
      <p:pic>
        <p:nvPicPr>
          <p:cNvPr id="12" name="Imagen 11">
            <a:extLst>
              <a:ext uri="{FF2B5EF4-FFF2-40B4-BE49-F238E27FC236}">
                <a16:creationId xmlns:a16="http://schemas.microsoft.com/office/drawing/2014/main" id="{7AD9D92A-094C-0B41-B1DE-696E92634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7658100"/>
            <a:ext cx="3543300" cy="3543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293554" y="0"/>
            <a:ext cx="17700891" cy="9966369"/>
          </a:xfrm>
          <a:prstGeom prst="rect">
            <a:avLst/>
          </a:prstGeom>
          <a:solidFill>
            <a:srgbClr val="FDD05A"/>
          </a:solidFill>
        </p:spPr>
      </p:sp>
      <p:sp>
        <p:nvSpPr>
          <p:cNvPr id="7" name="TextBox 7"/>
          <p:cNvSpPr txBox="1"/>
          <p:nvPr/>
        </p:nvSpPr>
        <p:spPr>
          <a:xfrm>
            <a:off x="540608" y="1381221"/>
            <a:ext cx="17206782" cy="625171"/>
          </a:xfrm>
          <a:prstGeom prst="rect">
            <a:avLst/>
          </a:prstGeom>
        </p:spPr>
        <p:txBody>
          <a:bodyPr wrap="square" lIns="0" tIns="0" rIns="0" bIns="0" rtlCol="0" anchor="t">
            <a:spAutoFit/>
          </a:bodyPr>
          <a:lstStyle/>
          <a:p>
            <a:pPr algn="ctr">
              <a:lnSpc>
                <a:spcPts val="4069"/>
              </a:lnSpc>
            </a:pPr>
            <a:r>
              <a:rPr lang="en-US" sz="6000" spc="82" dirty="0">
                <a:latin typeface="League Spartan"/>
              </a:rPr>
              <a:t>SHARE RESULTS</a:t>
            </a:r>
          </a:p>
        </p:txBody>
      </p:sp>
      <p:sp>
        <p:nvSpPr>
          <p:cNvPr id="9" name="TextBox 9"/>
          <p:cNvSpPr txBox="1"/>
          <p:nvPr/>
        </p:nvSpPr>
        <p:spPr>
          <a:xfrm>
            <a:off x="1286501" y="2558177"/>
            <a:ext cx="16002000" cy="5170646"/>
          </a:xfrm>
          <a:prstGeom prst="rect">
            <a:avLst/>
          </a:prstGeom>
        </p:spPr>
        <p:txBody>
          <a:bodyPr wrap="square" lIns="0" tIns="0" rIns="0" bIns="0" rtlCol="0" anchor="t">
            <a:spAutoFit/>
          </a:bodyPr>
          <a:lstStyle/>
          <a:p>
            <a:pPr marL="777239" lvl="1" indent="-388620">
              <a:buFont typeface="Arial"/>
              <a:buChar char="•"/>
            </a:pPr>
            <a:r>
              <a:rPr lang="en-US" sz="4800" spc="90" dirty="0">
                <a:latin typeface="Arimo"/>
              </a:rPr>
              <a:t>Yearning for connection with others</a:t>
            </a:r>
          </a:p>
          <a:p>
            <a:endParaRPr lang="en-US" sz="4800" spc="90" dirty="0">
              <a:latin typeface="Arimo"/>
            </a:endParaRPr>
          </a:p>
          <a:p>
            <a:pPr marL="777239" lvl="1" indent="-388620">
              <a:buFont typeface="Arial"/>
              <a:buChar char="•"/>
            </a:pPr>
            <a:r>
              <a:rPr lang="en-US" sz="4800" spc="90" dirty="0">
                <a:latin typeface="Arimo"/>
              </a:rPr>
              <a:t>Live in covenanted relationship with God, the creation, and loving one’s neighbor as one’s self</a:t>
            </a:r>
          </a:p>
          <a:p>
            <a:endParaRPr lang="en-US" sz="4800" spc="90" dirty="0">
              <a:latin typeface="Arimo"/>
            </a:endParaRPr>
          </a:p>
          <a:p>
            <a:pPr marL="777239" lvl="1" indent="-388619" algn="l">
              <a:spcBef>
                <a:spcPct val="0"/>
              </a:spcBef>
              <a:buFont typeface="Arial"/>
              <a:buChar char="•"/>
            </a:pPr>
            <a:r>
              <a:rPr lang="en-US" sz="4800" spc="90" dirty="0">
                <a:latin typeface="Arimo"/>
              </a:rPr>
              <a:t>We reflect the image of God in our capacity to relate and our desire to do so</a:t>
            </a:r>
          </a:p>
        </p:txBody>
      </p:sp>
      <p:pic>
        <p:nvPicPr>
          <p:cNvPr id="15" name="Imagen 14">
            <a:extLst>
              <a:ext uri="{FF2B5EF4-FFF2-40B4-BE49-F238E27FC236}">
                <a16:creationId xmlns:a16="http://schemas.microsoft.com/office/drawing/2014/main" id="{00D3A46D-D604-834C-B997-443CD1127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521" y="7695803"/>
            <a:ext cx="3235960" cy="32359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1450</Words>
  <Application>Microsoft Macintosh PowerPoint</Application>
  <PresentationFormat>Personalizado</PresentationFormat>
  <Paragraphs>209</Paragraphs>
  <Slides>31</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Arimo Bold</vt:lpstr>
      <vt:lpstr>Calibri</vt:lpstr>
      <vt:lpstr>League Spartan</vt:lpstr>
      <vt:lpstr>Arial</vt:lpstr>
      <vt:lpstr>Arimo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 presentacion Mi</dc:title>
  <cp:lastModifiedBy>Evangelismo Mesoamérica Iglesia del Nazareno</cp:lastModifiedBy>
  <cp:revision>18</cp:revision>
  <dcterms:created xsi:type="dcterms:W3CDTF">2006-08-16T00:00:00Z</dcterms:created>
  <dcterms:modified xsi:type="dcterms:W3CDTF">2021-06-15T14:55:36Z</dcterms:modified>
  <dc:identifier>DAEgDmzaepA</dc:identifier>
</cp:coreProperties>
</file>