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C2977-7FE0-46B3-BADE-BD4349F240AD}" type="datetimeFigureOut">
              <a:rPr lang="es-SV" smtClean="0"/>
              <a:t>09/01/2015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472C2-648E-4429-82EF-4A593E95EE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35427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472C2-648E-4429-82EF-4A593E95EEE6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2611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6A3-4532-4949-80D5-7ADB1CDF828C}" type="datetimeFigureOut">
              <a:rPr lang="es-SV" smtClean="0"/>
              <a:t>09/01/2015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A90D-FE41-4099-838D-73F78B5C0AB1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6A3-4532-4949-80D5-7ADB1CDF828C}" type="datetimeFigureOut">
              <a:rPr lang="es-SV" smtClean="0"/>
              <a:t>09/01/2015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A90D-FE41-4099-838D-73F78B5C0AB1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6A3-4532-4949-80D5-7ADB1CDF828C}" type="datetimeFigureOut">
              <a:rPr lang="es-SV" smtClean="0"/>
              <a:t>09/01/2015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A90D-FE41-4099-838D-73F78B5C0AB1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6A3-4532-4949-80D5-7ADB1CDF828C}" type="datetimeFigureOut">
              <a:rPr lang="es-SV" smtClean="0"/>
              <a:t>09/01/2015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A90D-FE41-4099-838D-73F78B5C0AB1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6A3-4532-4949-80D5-7ADB1CDF828C}" type="datetimeFigureOut">
              <a:rPr lang="es-SV" smtClean="0"/>
              <a:t>09/01/2015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A90D-FE41-4099-838D-73F78B5C0AB1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6A3-4532-4949-80D5-7ADB1CDF828C}" type="datetimeFigureOut">
              <a:rPr lang="es-SV" smtClean="0"/>
              <a:t>09/01/2015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A90D-FE41-4099-838D-73F78B5C0AB1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6A3-4532-4949-80D5-7ADB1CDF828C}" type="datetimeFigureOut">
              <a:rPr lang="es-SV" smtClean="0"/>
              <a:t>09/01/2015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A90D-FE41-4099-838D-73F78B5C0AB1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6A3-4532-4949-80D5-7ADB1CDF828C}" type="datetimeFigureOut">
              <a:rPr lang="es-SV" smtClean="0"/>
              <a:t>09/01/2015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A90D-FE41-4099-838D-73F78B5C0AB1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6A3-4532-4949-80D5-7ADB1CDF828C}" type="datetimeFigureOut">
              <a:rPr lang="es-SV" smtClean="0"/>
              <a:t>09/01/2015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A90D-FE41-4099-838D-73F78B5C0AB1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6A3-4532-4949-80D5-7ADB1CDF828C}" type="datetimeFigureOut">
              <a:rPr lang="es-SV" smtClean="0"/>
              <a:t>09/01/2015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A90D-FE41-4099-838D-73F78B5C0AB1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46A3-4532-4949-80D5-7ADB1CDF828C}" type="datetimeFigureOut">
              <a:rPr lang="es-SV" smtClean="0"/>
              <a:t>09/01/2015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FA90D-FE41-4099-838D-73F78B5C0AB1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F46A3-4532-4949-80D5-7ADB1CDF828C}" type="datetimeFigureOut">
              <a:rPr lang="es-SV" smtClean="0"/>
              <a:t>09/01/2015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FA90D-FE41-4099-838D-73F78B5C0AB1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684_exam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963488"/>
            <a:ext cx="9144000" cy="8064896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915816" y="3167102"/>
            <a:ext cx="5688632" cy="1846074"/>
          </a:xfrm>
        </p:spPr>
        <p:txBody>
          <a:bodyPr>
            <a:normAutofit fontScale="92500" lnSpcReduction="20000"/>
          </a:bodyPr>
          <a:lstStyle/>
          <a:p>
            <a:pPr algn="l">
              <a:buBlip>
                <a:blip r:embed="rId4"/>
              </a:buBlip>
            </a:pPr>
            <a:r>
              <a:rPr lang="es-ES" dirty="0">
                <a:ea typeface="ＭＳ Ｐゴシック" panose="020B0600070205080204" pitchFamily="34" charset="-128"/>
              </a:rPr>
              <a:t> </a:t>
            </a:r>
            <a:r>
              <a:rPr lang="es-ES" b="1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Breaking</a:t>
            </a:r>
            <a:r>
              <a:rPr lang="es-ES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b="1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Barriers</a:t>
            </a:r>
            <a:r>
              <a:rPr lang="es-ES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endParaRPr lang="es-ES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l">
              <a:buBlip>
                <a:blip r:embed="rId4"/>
              </a:buBlip>
            </a:pPr>
            <a:r>
              <a:rPr lang="es-ES" b="1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Importance</a:t>
            </a:r>
            <a:r>
              <a:rPr lang="es-ES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of </a:t>
            </a:r>
            <a:r>
              <a:rPr lang="es-ES" b="1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es-ES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b="1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Teacher</a:t>
            </a:r>
            <a:endParaRPr lang="es-ES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l">
              <a:buBlip>
                <a:blip r:embed="rId4"/>
              </a:buBlip>
            </a:pPr>
            <a:r>
              <a:rPr lang="es-ES" b="1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Characteristics</a:t>
            </a:r>
            <a:r>
              <a:rPr lang="es-ES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of </a:t>
            </a:r>
            <a:r>
              <a:rPr lang="es-ES" b="1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es-ES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b="1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Teacher</a:t>
            </a:r>
            <a:endParaRPr lang="es-ES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s-SV" b="1" dirty="0"/>
          </a:p>
        </p:txBody>
      </p:sp>
      <p:sp>
        <p:nvSpPr>
          <p:cNvPr id="5" name="Rectángulo 4"/>
          <p:cNvSpPr/>
          <p:nvPr/>
        </p:nvSpPr>
        <p:spPr>
          <a:xfrm>
            <a:off x="1835696" y="548680"/>
            <a:ext cx="54006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mic Sans MS" panose="030F0702030302020204" pitchFamily="66" charset="0"/>
              </a:rPr>
              <a:t>Special</a:t>
            </a:r>
            <a:endParaRPr lang="es-ES" sz="5400" b="1" cap="none" spc="0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s-ES" sz="54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mic Sans MS" panose="030F0702030302020204" pitchFamily="66" charset="0"/>
              </a:rPr>
              <a:t>Evangelism</a:t>
            </a:r>
            <a:endParaRPr lang="es-E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343" y="-274366"/>
            <a:ext cx="1836724" cy="2609792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199026"/>
            <a:ext cx="1800200" cy="1788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684_ex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6474"/>
            <a:ext cx="9144000" cy="6855162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73050"/>
            <a:ext cx="2483768" cy="1211734"/>
          </a:xfrm>
        </p:spPr>
        <p:txBody>
          <a:bodyPr>
            <a:normAutofit/>
          </a:bodyPr>
          <a:lstStyle/>
          <a:p>
            <a:r>
              <a:rPr lang="es-ES_tradnl" sz="24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s-ES_tradnl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4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_tradnl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share </a:t>
            </a:r>
            <a:r>
              <a:rPr lang="es-ES_tradnl" sz="24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_tradnl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plan of </a:t>
            </a:r>
            <a:br>
              <a:rPr lang="es-ES_tradnl" sz="2400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sz="2400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salvation</a:t>
            </a:r>
            <a:endParaRPr lang="es-SV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2717540" y="0"/>
            <a:ext cx="6426460" cy="6126163"/>
          </a:xfrm>
        </p:spPr>
        <p:txBody>
          <a:bodyPr>
            <a:normAutofit/>
          </a:bodyPr>
          <a:lstStyle/>
          <a:p>
            <a:pPr>
              <a:buClrTx/>
              <a:defRPr/>
            </a:pP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It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important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be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aware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that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student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lost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without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Christ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that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we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are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able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guide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them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in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correct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way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Presenting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salvation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message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</a:t>
            </a:r>
            <a:endParaRPr lang="es-ES_tradnl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ClrTx/>
              <a:defRPr/>
            </a:pP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Who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God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? 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His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love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  <a:endParaRPr lang="es-ES_tradnl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ClrTx/>
              <a:defRPr/>
            </a:pP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problem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/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need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- Sin</a:t>
            </a:r>
            <a:endParaRPr lang="es-ES_tradnl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ClrTx/>
              <a:defRPr/>
            </a:pP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solution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/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way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-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person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work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of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Christ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  <a:endParaRPr lang="es-ES_tradnl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buClrTx/>
              <a:defRPr/>
            </a:pP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appropriation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/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invitation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-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Receive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Christ</a:t>
            </a:r>
            <a:r>
              <a:rPr lang="es-ES_tradnl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  <a:endParaRPr lang="es-ES_tradnl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s-SV" dirty="0"/>
          </a:p>
        </p:txBody>
      </p:sp>
      <p:pic>
        <p:nvPicPr>
          <p:cNvPr id="6" name="Imagen 5" descr="100_9527"/>
          <p:cNvPicPr/>
          <p:nvPr/>
        </p:nvPicPr>
        <p:blipFill>
          <a:blip r:embed="rId3" cstate="print"/>
          <a:srcRect t="7185" r="3329" b="-598"/>
          <a:stretch>
            <a:fillRect/>
          </a:stretch>
        </p:blipFill>
        <p:spPr bwMode="auto">
          <a:xfrm>
            <a:off x="233772" y="2132856"/>
            <a:ext cx="2249996" cy="3464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684_ex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897" y="2838"/>
            <a:ext cx="9144000" cy="6855162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r>
              <a:rPr lang="es-ES_tradnl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_tradnl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ES_tradnl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Evangelistic</a:t>
            </a:r>
            <a:r>
              <a:rPr lang="es-ES_tradnl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dirty="0" err="1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lang="es-ES_tradnl" dirty="0" smtClean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S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-1" y="1417638"/>
            <a:ext cx="9137103" cy="4708525"/>
          </a:xfrm>
        </p:spPr>
        <p:txBody>
          <a:bodyPr/>
          <a:lstStyle/>
          <a:p>
            <a:pPr marL="457200" indent="-457200">
              <a:buClrTx/>
              <a:buFont typeface="Lucida Sans Unicode" panose="020B0602030504020204" pitchFamily="34" charset="0"/>
              <a:buAutoNum type="arabicPeriod"/>
            </a:pP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Must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trust in </a:t>
            </a: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Jesus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as Lord and </a:t>
            </a: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Savior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  <a:endParaRPr lang="es-ES_tradnl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indent="-457200">
              <a:buClrTx/>
              <a:buFont typeface="Lucida Sans Unicode" panose="020B0602030504020204" pitchFamily="34" charset="0"/>
              <a:buAutoNum type="arabicPeriod"/>
            </a:pP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Must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follow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Christ´s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example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  <a:endParaRPr lang="es-ES_tradnl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indent="-457200">
              <a:buClrTx/>
              <a:buFont typeface="Lucida Sans Unicode" panose="020B0602030504020204" pitchFamily="34" charset="0"/>
              <a:buAutoNum type="arabicPeriod"/>
            </a:pP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Must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know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</a:t>
            </a: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understand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people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they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will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be </a:t>
            </a: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teaching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  <a:endParaRPr lang="es-ES_tradnl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457200" indent="-457200">
              <a:buClrTx/>
              <a:buFont typeface="Lucida Sans Unicode" panose="020B0602030504020204" pitchFamily="34" charset="0"/>
              <a:buAutoNum type="arabicPeriod"/>
            </a:pP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Must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know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biblical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plan of </a:t>
            </a: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salvation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be </a:t>
            </a: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able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explain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_tradnl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it</a:t>
            </a:r>
            <a:r>
              <a:rPr lang="es-ES_tradnl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  <a:endParaRPr lang="es-S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684_ex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6855162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es-ES_tradn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love</a:t>
            </a:r>
            <a:r>
              <a:rPr lang="es-ES_tradn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ES_tradnl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patience</a:t>
            </a:r>
            <a:endParaRPr lang="es-SV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6" descr="101_005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334745"/>
            <a:ext cx="5184576" cy="385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684_ex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96400" cy="6980178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BREAKING BARRIERS </a:t>
            </a:r>
            <a:endParaRPr lang="es-S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0" y="1268760"/>
            <a:ext cx="6836466" cy="4522116"/>
          </a:xfrm>
        </p:spPr>
        <p:txBody>
          <a:bodyPr/>
          <a:lstStyle/>
          <a:p>
            <a:pPr marL="609600" indent="-609600">
              <a:buNone/>
              <a:defRPr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Mark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2:1-12</a:t>
            </a:r>
            <a:r>
              <a:rPr lang="es-E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E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None/>
              <a:defRPr/>
            </a:pPr>
            <a:endParaRPr lang="es-E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3" pitchFamily="-112" charset="2"/>
              <a:buNone/>
              <a:defRPr/>
            </a:pPr>
            <a:r>
              <a:rPr lang="es-ES_trad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s-ES_trad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ES_trad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s-ES_trad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break </a:t>
            </a:r>
            <a:r>
              <a:rPr lang="es-ES_trad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_trad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barriers</a:t>
            </a:r>
            <a:r>
              <a:rPr lang="es-ES_trad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ES_trad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 3" pitchFamily="-112" charset="2"/>
              <a:buChar char=""/>
              <a:defRPr/>
            </a:pPr>
            <a:r>
              <a:rPr lang="es-ES_trad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ES_trad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Christ´s</a:t>
            </a:r>
            <a:r>
              <a:rPr lang="es-ES_trad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s-ES_trad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(v.1,2)</a:t>
            </a:r>
          </a:p>
          <a:p>
            <a:pPr>
              <a:buClrTx/>
              <a:buFont typeface="Wingdings 3" pitchFamily="-112" charset="2"/>
              <a:buChar char=""/>
              <a:defRPr/>
            </a:pPr>
            <a:r>
              <a:rPr lang="es-ES_trad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Looking</a:t>
            </a:r>
            <a:r>
              <a:rPr lang="es-ES_trad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_trad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alternatives</a:t>
            </a: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. (v. 3, 5)</a:t>
            </a:r>
          </a:p>
          <a:p>
            <a:pPr>
              <a:buClrTx/>
              <a:buFont typeface="Wingdings 3" pitchFamily="-112" charset="2"/>
              <a:buChar char=""/>
              <a:defRPr/>
            </a:pPr>
            <a:r>
              <a:rPr lang="es-ES_trad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Overcoming</a:t>
            </a:r>
            <a:r>
              <a:rPr lang="es-ES_trad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_trad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enemy</a:t>
            </a:r>
            <a:r>
              <a:rPr lang="es-ES_trad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(v. </a:t>
            </a:r>
            <a:r>
              <a:rPr lang="es-ES_trad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s-SV" dirty="0"/>
          </a:p>
        </p:txBody>
      </p:sp>
      <p:pic>
        <p:nvPicPr>
          <p:cNvPr id="8" name="Picture 7" descr="Regla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828" y="1617881"/>
            <a:ext cx="2536095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684_ex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685516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IMPORTANCE OF THE TEACHER</a:t>
            </a:r>
            <a:endParaRPr lang="es-S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504" y="1600201"/>
            <a:ext cx="9036496" cy="326896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  <a:defRPr/>
            </a:pPr>
            <a:r>
              <a:rPr lang="es-E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E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identity</a:t>
            </a:r>
            <a:endParaRPr lang="es-E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es-E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buFont typeface="Wingdings 3"/>
              <a:buChar char=""/>
              <a:defRPr/>
            </a:pPr>
            <a:r>
              <a:rPr 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teaching-learning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produces </a:t>
            </a:r>
            <a:r>
              <a:rPr 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lives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buFont typeface="Wingdings 3"/>
              <a:buChar char=""/>
              <a:defRPr/>
            </a:pPr>
            <a:endParaRPr lang="es-ES" sz="2400" dirty="0"/>
          </a:p>
          <a:p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684_ex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6855162"/>
          </a:xfrm>
          <a:prstGeom prst="rect">
            <a:avLst/>
          </a:prstGeom>
        </p:spPr>
      </p:pic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5937523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It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one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who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guides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others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in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discovery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of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truth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winning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each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student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Christ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  <a:endParaRPr lang="es-ES" sz="36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s-ES" sz="36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defRPr/>
            </a:pP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It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one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who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helps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others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learn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guiding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each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student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in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study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of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Bible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  <a:endParaRPr lang="es-ES" sz="36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defRPr/>
            </a:pPr>
            <a:endParaRPr lang="es-ES" sz="36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defRPr/>
            </a:pP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It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one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who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instills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life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&amp;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s-ES" sz="36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6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  <a:r>
              <a:rPr lang="es-ES" sz="34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doesn´t</a:t>
            </a:r>
            <a:r>
              <a:rPr lang="es-ES" sz="3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4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just</a:t>
            </a:r>
            <a:r>
              <a:rPr lang="es-ES" sz="3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4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pass</a:t>
            </a:r>
            <a:r>
              <a:rPr lang="es-ES" sz="3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4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</a:t>
            </a:r>
            <a:r>
              <a:rPr lang="es-ES" sz="3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34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knowledge</a:t>
            </a:r>
            <a:endParaRPr lang="es-SV" sz="3400" dirty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152" y="3903475"/>
            <a:ext cx="2310848" cy="287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684_ex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6855162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ES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importance</a:t>
            </a:r>
            <a:r>
              <a:rPr lang="es-E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s-E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s-SV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79512" y="908721"/>
            <a:ext cx="8507288" cy="3888431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  <a:defRPr/>
            </a:pPr>
            <a:endParaRPr lang="es-E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609600" indent="-609600">
              <a:lnSpc>
                <a:spcPct val="80000"/>
              </a:lnSpc>
              <a:buFont typeface="Wingdings 3"/>
              <a:buChar char=""/>
              <a:defRPr/>
            </a:pP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influence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personality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Philippians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4:9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buFont typeface="Wingdings 3"/>
              <a:buChar char=""/>
              <a:defRPr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buFont typeface="Wingdings 3"/>
              <a:buChar char=""/>
              <a:defRPr/>
            </a:pP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formed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S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684_ex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79784"/>
            <a:ext cx="9144000" cy="6855162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79712" y="-179784"/>
            <a:ext cx="5400600" cy="1160512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es-E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E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calling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0" y="620688"/>
            <a:ext cx="8964488" cy="432048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  <a:defRPr/>
            </a:pPr>
            <a:endParaRPr lang="es-ES" sz="2800" dirty="0"/>
          </a:p>
          <a:p>
            <a:pPr marL="609600" indent="-609600">
              <a:lnSpc>
                <a:spcPct val="80000"/>
              </a:lnSpc>
              <a:buFont typeface="Wingdings 3"/>
              <a:buChar char=""/>
              <a:defRPr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teacher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pray</a:t>
            </a:r>
            <a:r>
              <a:rPr lang="es-ES" dirty="0" smtClean="0"/>
              <a:t> and </a:t>
            </a:r>
            <a:r>
              <a:rPr lang="es-ES" dirty="0" err="1" smtClean="0"/>
              <a:t>ask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God</a:t>
            </a:r>
            <a:r>
              <a:rPr lang="es-ES" dirty="0" smtClean="0"/>
              <a:t> show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r>
              <a:rPr lang="es-ES" dirty="0" err="1" smtClean="0"/>
              <a:t>his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.</a:t>
            </a:r>
            <a:endParaRPr lang="es-ES" dirty="0"/>
          </a:p>
          <a:p>
            <a:pPr marL="609600" indent="-609600">
              <a:lnSpc>
                <a:spcPct val="80000"/>
              </a:lnSpc>
              <a:buFont typeface="Wingdings 3"/>
              <a:buChar char=""/>
              <a:defRPr/>
            </a:pPr>
            <a:endParaRPr lang="es-ES" dirty="0"/>
          </a:p>
          <a:p>
            <a:pPr marL="609600" indent="-609600">
              <a:lnSpc>
                <a:spcPct val="80000"/>
              </a:lnSpc>
              <a:buFont typeface="Wingdings 3"/>
              <a:buChar char=""/>
              <a:defRPr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teacher´s</a:t>
            </a:r>
            <a:r>
              <a:rPr lang="es-ES" dirty="0" smtClean="0"/>
              <a:t> trust </a:t>
            </a:r>
            <a:r>
              <a:rPr lang="es-ES" dirty="0" err="1" smtClean="0"/>
              <a:t>should</a:t>
            </a:r>
            <a:r>
              <a:rPr lang="es-ES" dirty="0" smtClean="0"/>
              <a:t> be </a:t>
            </a:r>
            <a:r>
              <a:rPr lang="es-ES" dirty="0" err="1" smtClean="0"/>
              <a:t>only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Lord.</a:t>
            </a:r>
            <a:endParaRPr lang="es-ES" dirty="0"/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s-ES" dirty="0"/>
              <a:t> </a:t>
            </a:r>
          </a:p>
          <a:p>
            <a:pPr marL="609600" indent="-609600">
              <a:lnSpc>
                <a:spcPct val="80000"/>
              </a:lnSpc>
              <a:buFont typeface="Wingdings 3"/>
              <a:buChar char=""/>
              <a:defRPr/>
            </a:pPr>
            <a:r>
              <a:rPr lang="es-ES" dirty="0" err="1" smtClean="0"/>
              <a:t>The</a:t>
            </a:r>
            <a:r>
              <a:rPr lang="es-ES" dirty="0" smtClean="0"/>
              <a:t> Lord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looking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who</a:t>
            </a:r>
            <a:r>
              <a:rPr lang="es-ES" dirty="0" smtClean="0"/>
              <a:t> are </a:t>
            </a:r>
            <a:r>
              <a:rPr lang="es-ES" dirty="0" err="1" smtClean="0"/>
              <a:t>willing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serve</a:t>
            </a:r>
            <a:r>
              <a:rPr lang="es-ES" dirty="0" smtClean="0"/>
              <a:t> </a:t>
            </a:r>
            <a:r>
              <a:rPr lang="es-ES" dirty="0" err="1" smtClean="0"/>
              <a:t>Him</a:t>
            </a:r>
            <a:r>
              <a:rPr lang="es-ES" dirty="0" smtClean="0"/>
              <a:t>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s-ES" dirty="0"/>
              <a:t> </a:t>
            </a:r>
            <a:r>
              <a:rPr lang="es-ES" dirty="0" smtClean="0"/>
              <a:t>                                                          2 Timothy </a:t>
            </a:r>
            <a:r>
              <a:rPr lang="es-ES" dirty="0"/>
              <a:t>2:2</a:t>
            </a:r>
          </a:p>
          <a:p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684_ex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8017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>
            <a:normAutofit/>
          </a:bodyPr>
          <a:lstStyle/>
          <a:p>
            <a:r>
              <a:rPr lang="es-E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THEIR TASK</a:t>
            </a:r>
            <a:endParaRPr lang="es-SV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Wingdings 3"/>
              <a:buChar char=""/>
              <a:defRPr/>
            </a:pP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pray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wisdom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prepare </a:t>
            </a: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pray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>
              <a:lnSpc>
                <a:spcPct val="90000"/>
              </a:lnSpc>
              <a:buFont typeface="Wingdings 3"/>
              <a:buChar char=""/>
              <a:defRPr/>
            </a:pP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material (</a:t>
            </a: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Bible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, verses, </a:t>
            </a: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song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3800" dirty="0">
                <a:latin typeface="Arial" panose="020B0604020202020204" pitchFamily="34" charset="0"/>
                <a:cs typeface="Arial" panose="020B0604020202020204" pitchFamily="34" charset="0"/>
              </a:rPr>
              <a:t>etc.) </a:t>
            </a:r>
            <a:r>
              <a:rPr lang="es-E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ahead</a:t>
            </a:r>
            <a:r>
              <a:rPr lang="es-E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of time.</a:t>
            </a:r>
          </a:p>
          <a:p>
            <a:pPr marL="609600" indent="-609600">
              <a:lnSpc>
                <a:spcPct val="90000"/>
              </a:lnSpc>
              <a:buFont typeface="Wingdings 3"/>
              <a:buChar char=""/>
              <a:defRPr/>
            </a:pPr>
            <a:endParaRPr lang="es-ES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s-ES" dirty="0" smtClean="0"/>
              <a:t> </a:t>
            </a:r>
            <a:endParaRPr lang="es-ES" dirty="0"/>
          </a:p>
          <a:p>
            <a:endParaRPr lang="es-SV" dirty="0"/>
          </a:p>
        </p:txBody>
      </p:sp>
      <p:pic>
        <p:nvPicPr>
          <p:cNvPr id="7" name="Picture 6" descr="Orf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861" y="4123567"/>
            <a:ext cx="2211139" cy="281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pic>
        <p:nvPicPr>
          <p:cNvPr id="4" name="1 Imagen" descr="684_ex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8110" y="-122178"/>
            <a:ext cx="9382638" cy="6980178"/>
          </a:xfrm>
          <a:prstGeom prst="rect">
            <a:avLst/>
          </a:prstGeom>
        </p:spPr>
      </p:pic>
      <p:sp>
        <p:nvSpPr>
          <p:cNvPr id="15" name="Marcador de contenido 14"/>
          <p:cNvSpPr>
            <a:spLocks noGrp="1"/>
          </p:cNvSpPr>
          <p:nvPr>
            <p:ph idx="1"/>
          </p:nvPr>
        </p:nvSpPr>
        <p:spPr>
          <a:xfrm>
            <a:off x="0" y="404664"/>
            <a:ext cx="8964488" cy="2808312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Wingdings 3"/>
              <a:buChar char=""/>
              <a:defRPr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teaching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giving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transforms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>
              <a:lnSpc>
                <a:spcPct val="90000"/>
              </a:lnSpc>
              <a:buFont typeface="Wingdings 3"/>
              <a:buChar char=""/>
              <a:defRPr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Font typeface="Wingdings 3"/>
              <a:buChar char=""/>
              <a:defRPr/>
            </a:pP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teach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share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 Esther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7:10</a:t>
            </a:r>
            <a:endParaRPr lang="es-SV" dirty="0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391" y="2636912"/>
            <a:ext cx="3209499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56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684_ex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32762"/>
            <a:ext cx="9124950" cy="7290762"/>
          </a:xfrm>
          <a:prstGeom prst="rect">
            <a:avLst/>
          </a:prstGeom>
        </p:spPr>
      </p:pic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126163"/>
          </a:xfrm>
        </p:spPr>
        <p:txBody>
          <a:bodyPr>
            <a:normAutofit/>
          </a:bodyPr>
          <a:lstStyle/>
          <a:p>
            <a:pPr>
              <a:buNone/>
            </a:pPr>
            <a:endParaRPr lang="es-ES" sz="20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teach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word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of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God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in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such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way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that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each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student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recognizes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their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need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Christ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learns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live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life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of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holiness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by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faith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knows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apply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promises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of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God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serve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Him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Colossians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1:28</a:t>
            </a:r>
            <a:endParaRPr lang="es-ES_tradnl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s-SV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3600401"/>
          </a:xfrm>
        </p:spPr>
        <p:txBody>
          <a:bodyPr>
            <a:normAutofit/>
          </a:bodyPr>
          <a:lstStyle/>
          <a:p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biggest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mission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that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God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gives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us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as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his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children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place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his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Word in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our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hands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call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us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“</a:t>
            </a:r>
            <a:r>
              <a:rPr lang="es-ES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Teachers</a:t>
            </a:r>
            <a:r>
              <a:rPr lang="es-E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.”</a:t>
            </a:r>
            <a:endParaRPr lang="es-E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474</Words>
  <Application>Microsoft Office PowerPoint</Application>
  <PresentationFormat>Presentación en pantalla (4:3)</PresentationFormat>
  <Paragraphs>59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BREAKING BARRIERS </vt:lpstr>
      <vt:lpstr>THE IMPORTANCE OF THE TEACHER</vt:lpstr>
      <vt:lpstr>Presentación de PowerPoint</vt:lpstr>
      <vt:lpstr>Their importance </vt:lpstr>
      <vt:lpstr>Their calling</vt:lpstr>
      <vt:lpstr>THEIR TASK</vt:lpstr>
      <vt:lpstr>Presentación de PowerPoint</vt:lpstr>
      <vt:lpstr>Presentación de PowerPoint</vt:lpstr>
      <vt:lpstr>How to share the plan of  salvation</vt:lpstr>
      <vt:lpstr>Characteristics of an Evangelistic Teacher.</vt:lpstr>
      <vt:lpstr>Approach, love ,patience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Cecy</dc:creator>
  <cp:lastModifiedBy>Cecy</cp:lastModifiedBy>
  <cp:revision>17</cp:revision>
  <dcterms:created xsi:type="dcterms:W3CDTF">2013-10-03T22:35:28Z</dcterms:created>
  <dcterms:modified xsi:type="dcterms:W3CDTF">2015-01-09T22:21:01Z</dcterms:modified>
</cp:coreProperties>
</file>