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handoutMasterIdLst>
    <p:handoutMasterId r:id="rId12"/>
  </p:handoutMasterIdLst>
  <p:sldIdLst>
    <p:sldId id="256" r:id="rId2"/>
    <p:sldId id="260" r:id="rId3"/>
    <p:sldId id="286" r:id="rId4"/>
    <p:sldId id="272" r:id="rId5"/>
    <p:sldId id="289" r:id="rId6"/>
    <p:sldId id="274" r:id="rId7"/>
    <p:sldId id="290" r:id="rId8"/>
    <p:sldId id="291" r:id="rId9"/>
    <p:sldId id="293" r:id="rId10"/>
    <p:sldId id="29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96600"/>
    <a:srgbClr val="D89F00"/>
    <a:srgbClr val="CC9900"/>
    <a:srgbClr val="336600"/>
    <a:srgbClr val="597E4E"/>
    <a:srgbClr val="996633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41" autoAdjust="0"/>
    <p:restoredTop sz="93132" autoAdjust="0"/>
  </p:normalViewPr>
  <p:slideViewPr>
    <p:cSldViewPr>
      <p:cViewPr>
        <p:scale>
          <a:sx n="110" d="100"/>
          <a:sy n="110" d="100"/>
        </p:scale>
        <p:origin x="2080" y="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C023817-12CD-435D-9AD4-F769667EA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73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3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30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6887F-6F66-4868-866D-19E73F863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71640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8254F-305A-4889-BC50-FAA3581B6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923307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89017-97E0-4921-9242-D3BBC0DF2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96622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D2A81-DBA9-4FF4-968B-42A8C7696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75121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F449E-8FA9-47A2-B511-30D8E32F3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5924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B78D7-86AB-4A5E-82A1-5DD5C353C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2418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CA26A-C936-48E3-82E4-2A359A2A2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70980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4AB63-AA89-45D9-B22B-E8105F320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32662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05D0D-11F5-4501-BB86-711765936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94811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24D8A-9FFA-42E9-9F4B-8A861B772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7961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3F9D5-C4BA-49FE-B1F4-BEDE22B56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477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0D11909-E931-40CC-857C-6A352F73F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427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27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28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5428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28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42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8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152400" y="3200400"/>
            <a:ext cx="8839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C7D6D"/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Your Decision Determines Your </a:t>
            </a:r>
            <a:r>
              <a:rPr 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Destiny</a:t>
            </a:r>
            <a:r>
              <a:rPr lang="en-US" sz="4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Effective Leadership Requires Making Wise Decisions</a:t>
            </a:r>
            <a:b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(Lesson </a:t>
            </a: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6)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5" name="Text Box 23"/>
          <p:cNvSpPr txBox="1">
            <a:spLocks noChangeArrowheads="1"/>
          </p:cNvSpPr>
          <p:nvPr/>
        </p:nvSpPr>
        <p:spPr bwMode="auto">
          <a:xfrm>
            <a:off x="152400" y="317718"/>
            <a:ext cx="89154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en-US" sz="6000" b="1" i="1" dirty="0"/>
              <a:t>Million Leaders Mandate</a:t>
            </a:r>
          </a:p>
          <a:p>
            <a:endParaRPr lang="en-US" sz="1600" b="1" dirty="0"/>
          </a:p>
          <a:p>
            <a:pPr algn="ctr"/>
            <a:r>
              <a:rPr lang="en-US" sz="3600" b="1" dirty="0"/>
              <a:t>Notebook </a:t>
            </a:r>
            <a:r>
              <a:rPr lang="en-US" sz="3600" b="1" dirty="0" smtClean="0"/>
              <a:t>Five </a:t>
            </a:r>
            <a:endParaRPr lang="en-US" sz="36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533082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GB" sz="9600" smtClean="0"/>
              <a:t>QUESTIONS</a:t>
            </a:r>
            <a:endParaRPr lang="en-GB" sz="9600" dirty="0" smtClean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GB" sz="9600" dirty="0" smtClean="0"/>
              <a:t>OR</a:t>
            </a:r>
            <a:r>
              <a:rPr lang="en-GB" sz="9600" dirty="0" smtClean="0"/>
              <a:t> COMMENTS?</a:t>
            </a:r>
            <a:endParaRPr lang="en-GB" sz="9600" dirty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114927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" name="Rectangle 10"/>
          <p:cNvSpPr>
            <a:spLocks noGrp="1" noRot="1" noChangeArrowheads="1"/>
          </p:cNvSpPr>
          <p:nvPr>
            <p:ph type="title"/>
          </p:nvPr>
        </p:nvSpPr>
        <p:spPr>
          <a:xfrm>
            <a:off x="152400" y="-76200"/>
            <a:ext cx="8915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tx1"/>
                </a:solidFill>
              </a:rPr>
              <a:t>Conclusions about Our Choices</a:t>
            </a:r>
            <a:r>
              <a:rPr lang="en-US" sz="4000" dirty="0" smtClean="0">
                <a:solidFill>
                  <a:srgbClr val="FFFF00"/>
                </a:solidFill>
              </a:rPr>
              <a:t/>
            </a:r>
            <a:br>
              <a:rPr lang="en-US" sz="4000" dirty="0" smtClean="0">
                <a:solidFill>
                  <a:srgbClr val="FFFF00"/>
                </a:solidFill>
              </a:rPr>
            </a:b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4343400"/>
          </a:xfrm>
        </p:spPr>
        <p:txBody>
          <a:bodyPr/>
          <a:lstStyle/>
          <a:p>
            <a:pPr marL="609600" indent="-609600" eaLnBrk="1" hangingPunct="1">
              <a:spcAft>
                <a:spcPts val="600"/>
              </a:spcAft>
              <a:buClr>
                <a:srgbClr val="FFFF00"/>
              </a:buClr>
              <a:buSzTx/>
              <a:buFontTx/>
              <a:buAutoNum type="arabicPeriod"/>
            </a:pPr>
            <a:r>
              <a:rPr lang="en-US" sz="3400" dirty="0" smtClean="0">
                <a:effectLst/>
              </a:rPr>
              <a:t>Leaders bring </a:t>
            </a:r>
            <a:r>
              <a:rPr lang="en-US" sz="3400" b="1" u="sng" dirty="0" smtClean="0">
                <a:effectLst/>
              </a:rPr>
              <a:t>PEOPLE</a:t>
            </a:r>
            <a:r>
              <a:rPr lang="en-US" sz="3400" b="1" dirty="0" smtClean="0">
                <a:effectLst/>
              </a:rPr>
              <a:t> </a:t>
            </a:r>
            <a:r>
              <a:rPr lang="en-US" sz="3400" dirty="0" smtClean="0">
                <a:effectLst/>
              </a:rPr>
              <a:t>to a point of decision.</a:t>
            </a:r>
          </a:p>
          <a:p>
            <a:pPr marL="609600" indent="-609600" eaLnBrk="1" hangingPunct="1">
              <a:spcAft>
                <a:spcPts val="600"/>
              </a:spcAft>
              <a:buClr>
                <a:srgbClr val="FFFF00"/>
              </a:buClr>
              <a:buSzTx/>
              <a:buFontTx/>
              <a:buAutoNum type="arabicPeriod" startAt="2"/>
            </a:pPr>
            <a:r>
              <a:rPr lang="en-US" sz="3400" dirty="0" smtClean="0">
                <a:effectLst/>
              </a:rPr>
              <a:t>In some areas, we have no </a:t>
            </a:r>
            <a:r>
              <a:rPr lang="en-US" sz="3400" b="1" u="sng" dirty="0" smtClean="0">
                <a:effectLst/>
              </a:rPr>
              <a:t>CHOICE</a:t>
            </a:r>
            <a:r>
              <a:rPr lang="en-US" sz="3400" dirty="0" smtClean="0">
                <a:effectLst/>
              </a:rPr>
              <a:t>.</a:t>
            </a:r>
          </a:p>
          <a:p>
            <a:pPr marL="609600" indent="-609600" eaLnBrk="1" hangingPunct="1">
              <a:spcAft>
                <a:spcPts val="600"/>
              </a:spcAft>
              <a:buClr>
                <a:srgbClr val="FFFF00"/>
              </a:buClr>
              <a:buSzTx/>
              <a:buFontTx/>
              <a:buAutoNum type="arabicPeriod" startAt="3"/>
            </a:pPr>
            <a:r>
              <a:rPr lang="en-US" sz="3400" dirty="0" smtClean="0">
                <a:effectLst/>
              </a:rPr>
              <a:t>In some areas, we do have a </a:t>
            </a:r>
            <a:r>
              <a:rPr lang="en-US" sz="3400" b="1" u="sng" dirty="0" smtClean="0">
                <a:effectLst/>
              </a:rPr>
              <a:t>CHOICE</a:t>
            </a:r>
            <a:r>
              <a:rPr lang="en-US" sz="3400" dirty="0" smtClean="0">
                <a:effectLst/>
              </a:rPr>
              <a:t>.</a:t>
            </a:r>
          </a:p>
          <a:p>
            <a:pPr marL="609600" indent="-609600" eaLnBrk="1" hangingPunct="1">
              <a:spcAft>
                <a:spcPts val="600"/>
              </a:spcAft>
              <a:buClr>
                <a:srgbClr val="FFFF00"/>
              </a:buClr>
              <a:buSzTx/>
              <a:buFontTx/>
              <a:buAutoNum type="arabicPeriod" startAt="4"/>
            </a:pPr>
            <a:r>
              <a:rPr lang="en-US" sz="3400" dirty="0" smtClean="0">
                <a:effectLst/>
              </a:rPr>
              <a:t>We are </a:t>
            </a:r>
            <a:r>
              <a:rPr lang="en-US" sz="3400" b="1" u="sng" dirty="0" smtClean="0">
                <a:effectLst/>
              </a:rPr>
              <a:t>RESPONSIBLE</a:t>
            </a:r>
            <a:r>
              <a:rPr lang="en-US" sz="3400" dirty="0" smtClean="0">
                <a:effectLst/>
              </a:rPr>
              <a:t> to make right choices.</a:t>
            </a:r>
          </a:p>
          <a:p>
            <a:pPr marL="609600" indent="-609600" eaLnBrk="1" hangingPunct="1">
              <a:spcAft>
                <a:spcPts val="600"/>
              </a:spcAft>
              <a:buClr>
                <a:srgbClr val="FFFF00"/>
              </a:buClr>
              <a:buSzTx/>
              <a:buFontTx/>
              <a:buAutoNum type="arabicPeriod" startAt="5"/>
            </a:pPr>
            <a:r>
              <a:rPr lang="en-US" sz="3400" dirty="0" smtClean="0">
                <a:effectLst/>
              </a:rPr>
              <a:t>The </a:t>
            </a:r>
            <a:r>
              <a:rPr lang="en-US" sz="3400" b="1" u="sng" dirty="0" smtClean="0">
                <a:effectLst/>
              </a:rPr>
              <a:t>SOONER</a:t>
            </a:r>
            <a:r>
              <a:rPr lang="en-US" sz="3400" b="1" dirty="0" smtClean="0">
                <a:effectLst/>
              </a:rPr>
              <a:t> </a:t>
            </a:r>
            <a:r>
              <a:rPr lang="en-US" sz="3400" dirty="0" smtClean="0">
                <a:effectLst/>
              </a:rPr>
              <a:t>we make right choices, the better.</a:t>
            </a:r>
          </a:p>
          <a:p>
            <a:pPr marL="609600" indent="-609600" eaLnBrk="1" hangingPunct="1">
              <a:spcAft>
                <a:spcPts val="600"/>
              </a:spcAft>
              <a:buClr>
                <a:srgbClr val="FFFF00"/>
              </a:buClr>
              <a:buSzTx/>
              <a:buFontTx/>
              <a:buAutoNum type="arabicPeriod" startAt="6"/>
            </a:pPr>
            <a:r>
              <a:rPr lang="en-US" sz="3400" dirty="0" smtClean="0">
                <a:effectLst/>
              </a:rPr>
              <a:t>Leaders make choices </a:t>
            </a:r>
            <a:r>
              <a:rPr lang="en-US" sz="3400" b="1" u="sng" dirty="0" smtClean="0">
                <a:effectLst/>
              </a:rPr>
              <a:t>FIRST</a:t>
            </a:r>
            <a:r>
              <a:rPr lang="en-US" sz="3400" dirty="0" smtClean="0">
                <a:effectLst/>
              </a:rPr>
              <a:t>.</a:t>
            </a:r>
          </a:p>
          <a:p>
            <a:pPr marL="609600" indent="-609600" eaLnBrk="1" hangingPunct="1">
              <a:spcAft>
                <a:spcPts val="600"/>
              </a:spcAft>
              <a:buClr>
                <a:srgbClr val="FFFF00"/>
              </a:buClr>
              <a:buSzTx/>
              <a:buFontTx/>
              <a:buAutoNum type="arabicPeriod" startAt="7"/>
            </a:pPr>
            <a:r>
              <a:rPr lang="en-US" sz="3400" dirty="0" smtClean="0">
                <a:effectLst/>
              </a:rPr>
              <a:t>A leader’s choices </a:t>
            </a:r>
            <a:r>
              <a:rPr lang="en-US" sz="3400" b="1" u="sng" dirty="0" smtClean="0">
                <a:effectLst/>
              </a:rPr>
              <a:t>INFLUENCE</a:t>
            </a:r>
            <a:r>
              <a:rPr lang="en-US" sz="3400" dirty="0" smtClean="0">
                <a:effectLst/>
              </a:rPr>
              <a:t> others.</a:t>
            </a:r>
          </a:p>
          <a:p>
            <a:pPr marL="609600" indent="-609600" eaLnBrk="1" hangingPunct="1">
              <a:spcAft>
                <a:spcPts val="600"/>
              </a:spcAft>
              <a:buClr>
                <a:srgbClr val="FFFF00"/>
              </a:buClr>
              <a:buSzTx/>
              <a:buFontTx/>
              <a:buAutoNum type="arabicPeriod" startAt="8"/>
            </a:pPr>
            <a:r>
              <a:rPr lang="en-US" sz="3400" dirty="0" smtClean="0">
                <a:effectLst/>
              </a:rPr>
              <a:t>There are consequences for our choices.</a:t>
            </a:r>
          </a:p>
          <a:p>
            <a:pPr marL="0" indent="0" eaLnBrk="1" hangingPunct="1">
              <a:lnSpc>
                <a:spcPct val="80000"/>
              </a:lnSpc>
              <a:buClr>
                <a:srgbClr val="FFFF00"/>
              </a:buClr>
              <a:buSzTx/>
              <a:buNone/>
            </a:pPr>
            <a:endParaRPr lang="en-US" dirty="0" smtClean="0">
              <a:solidFill>
                <a:srgbClr val="FFFF00"/>
              </a:solidFill>
              <a:effectLst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 autoUpdateAnimBg="0"/>
      <p:bldP spid="12299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533400" y="685800"/>
            <a:ext cx="8077200" cy="3505200"/>
          </a:xfrm>
          <a:prstGeom prst="rect">
            <a:avLst/>
          </a:prstGeom>
          <a:solidFill>
            <a:srgbClr val="CC99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Line 7"/>
          <p:cNvSpPr>
            <a:spLocks noChangeShapeType="1"/>
          </p:cNvSpPr>
          <p:nvPr/>
        </p:nvSpPr>
        <p:spPr bwMode="auto">
          <a:xfrm>
            <a:off x="533400" y="685800"/>
            <a:ext cx="80772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533400" y="2346325"/>
            <a:ext cx="3313113" cy="1844675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tx1"/>
                </a:solidFill>
                <a:effectLst/>
              </a:rPr>
              <a:t>Conditions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5689600" y="1143000"/>
            <a:ext cx="26924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C7D6D"/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Choices</a:t>
            </a:r>
            <a:endParaRPr lang="en-US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457200" y="5013325"/>
            <a:ext cx="80772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Birth			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	 Adulthood</a:t>
            </a: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(Age</a:t>
            </a: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2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51" name="Line 11"/>
          <p:cNvSpPr>
            <a:spLocks noChangeShapeType="1"/>
          </p:cNvSpPr>
          <p:nvPr/>
        </p:nvSpPr>
        <p:spPr bwMode="auto">
          <a:xfrm>
            <a:off x="685800" y="5029200"/>
            <a:ext cx="784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304800" y="5029200"/>
            <a:ext cx="1905000" cy="625475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" name="Down Arrow 2"/>
          <p:cNvSpPr/>
          <p:nvPr/>
        </p:nvSpPr>
        <p:spPr bwMode="auto">
          <a:xfrm rot="17883505">
            <a:off x="688327" y="447800"/>
            <a:ext cx="481756" cy="838200"/>
          </a:xfrm>
          <a:prstGeom prst="downArrow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 rot="16200000">
            <a:off x="711622" y="278978"/>
            <a:ext cx="481756" cy="838200"/>
          </a:xfrm>
          <a:prstGeom prst="downArrow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1481E-6 L 0.67083 -0.0011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42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0.79011 0.45139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97" y="2256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L 0.79844 -0.00417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13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763000" cy="43434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spcAft>
                <a:spcPts val="1200"/>
              </a:spcAft>
              <a:buClr>
                <a:srgbClr val="FFFF00"/>
              </a:buClr>
              <a:buSzTx/>
              <a:buFontTx/>
              <a:buAutoNum type="arabicPeriod"/>
            </a:pPr>
            <a:r>
              <a:rPr lang="en-US" sz="3600" b="1" u="sng" dirty="0" smtClean="0">
                <a:effectLst/>
              </a:rPr>
              <a:t>FOUNDATION STAGE</a:t>
            </a:r>
            <a:r>
              <a:rPr lang="en-US" sz="3600" dirty="0" smtClean="0">
                <a:effectLst/>
              </a:rPr>
              <a:t> – What is the  history?</a:t>
            </a:r>
          </a:p>
          <a:p>
            <a:pPr marL="609600" indent="-609600" eaLnBrk="1" hangingPunct="1">
              <a:lnSpc>
                <a:spcPct val="80000"/>
              </a:lnSpc>
              <a:spcAft>
                <a:spcPts val="1200"/>
              </a:spcAft>
              <a:buClr>
                <a:srgbClr val="FFFF00"/>
              </a:buClr>
              <a:buSzTx/>
              <a:buFontTx/>
              <a:buAutoNum type="arabicPeriod" startAt="2"/>
            </a:pPr>
            <a:r>
              <a:rPr lang="en-US" sz="3600" b="1" u="sng" dirty="0" smtClean="0">
                <a:effectLst/>
              </a:rPr>
              <a:t>FACT STAGE </a:t>
            </a:r>
            <a:r>
              <a:rPr lang="en-US" sz="3600" dirty="0" smtClean="0">
                <a:effectLst/>
              </a:rPr>
              <a:t> – What are the facts?</a:t>
            </a:r>
          </a:p>
          <a:p>
            <a:pPr marL="609600" indent="-609600" eaLnBrk="1" hangingPunct="1">
              <a:lnSpc>
                <a:spcPct val="80000"/>
              </a:lnSpc>
              <a:spcAft>
                <a:spcPts val="1200"/>
              </a:spcAft>
              <a:buClr>
                <a:srgbClr val="FFFF00"/>
              </a:buClr>
              <a:buSzTx/>
              <a:buFontTx/>
              <a:buAutoNum type="arabicPeriod" startAt="3"/>
            </a:pPr>
            <a:r>
              <a:rPr lang="en-US" sz="3600" b="1" u="sng" dirty="0" smtClean="0">
                <a:effectLst/>
              </a:rPr>
              <a:t>FEEDBACK STAGE</a:t>
            </a:r>
            <a:r>
              <a:rPr lang="en-US" sz="3600" dirty="0" smtClean="0">
                <a:effectLst/>
              </a:rPr>
              <a:t> – What are the emotions?</a:t>
            </a:r>
          </a:p>
          <a:p>
            <a:pPr marL="609600" indent="-609600" eaLnBrk="1" hangingPunct="1">
              <a:lnSpc>
                <a:spcPct val="90000"/>
              </a:lnSpc>
              <a:spcAft>
                <a:spcPts val="0"/>
              </a:spcAft>
              <a:buClr>
                <a:srgbClr val="FFFF00"/>
              </a:buClr>
              <a:buSzTx/>
              <a:buFontTx/>
              <a:buAutoNum type="arabicPeriod" startAt="4"/>
            </a:pPr>
            <a:r>
              <a:rPr lang="en-US" sz="3600" b="1" u="sng" dirty="0" smtClean="0">
                <a:effectLst/>
              </a:rPr>
              <a:t>FOCUS STAGE </a:t>
            </a:r>
            <a:r>
              <a:rPr lang="en-US" sz="3600" dirty="0" smtClean="0">
                <a:effectLst/>
              </a:rPr>
              <a:t>– What is the wise choice?</a:t>
            </a:r>
          </a:p>
          <a:p>
            <a:pPr marL="1371600" lvl="2" indent="-457200" eaLnBrk="1" hangingPunct="1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sz="3600" dirty="0" smtClean="0">
                <a:effectLst/>
              </a:rPr>
              <a:t>*At this point, you make a decision.</a:t>
            </a:r>
          </a:p>
          <a:p>
            <a:pPr marL="609600" indent="-609600" eaLnBrk="1" hangingPunct="1">
              <a:lnSpc>
                <a:spcPct val="90000"/>
              </a:lnSpc>
              <a:spcAft>
                <a:spcPts val="1200"/>
              </a:spcAft>
              <a:buClr>
                <a:srgbClr val="FFFF00"/>
              </a:buClr>
              <a:buSzTx/>
              <a:buFontTx/>
              <a:buAutoNum type="arabicPeriod" startAt="5"/>
            </a:pPr>
            <a:r>
              <a:rPr lang="en-US" sz="3600" b="1" u="sng" dirty="0" smtClean="0">
                <a:effectLst/>
              </a:rPr>
              <a:t>FRUIT STAGE </a:t>
            </a:r>
            <a:r>
              <a:rPr lang="en-US" sz="3600" dirty="0" smtClean="0">
                <a:effectLst/>
              </a:rPr>
              <a:t>– How can this decision bear fruit and be successful?</a:t>
            </a:r>
          </a:p>
          <a:p>
            <a:pPr marL="0" indent="0" eaLnBrk="1" hangingPunct="1">
              <a:lnSpc>
                <a:spcPct val="80000"/>
              </a:lnSpc>
              <a:buClr>
                <a:srgbClr val="FFFF00"/>
              </a:buClr>
              <a:buSzTx/>
              <a:buNone/>
            </a:pPr>
            <a:endParaRPr lang="en-US" sz="2800" dirty="0" smtClean="0">
              <a:solidFill>
                <a:srgbClr val="FFFF00"/>
              </a:solidFill>
              <a:effectLst/>
            </a:endParaRPr>
          </a:p>
          <a:p>
            <a:pPr marL="0" indent="0" eaLnBrk="1" hangingPunct="1">
              <a:lnSpc>
                <a:spcPct val="80000"/>
              </a:lnSpc>
              <a:buClr>
                <a:srgbClr val="FFFF00"/>
              </a:buClr>
              <a:buSzTx/>
              <a:buNone/>
            </a:pPr>
            <a:endParaRPr lang="en-US" sz="2800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title"/>
          </p:nvPr>
        </p:nvSpPr>
        <p:spPr>
          <a:xfrm>
            <a:off x="152400" y="-76200"/>
            <a:ext cx="8915400" cy="1295400"/>
          </a:xfrm>
          <a:effectLst>
            <a:outerShdw dist="35921" dir="2700000" algn="ctr" rotWithShape="0">
              <a:srgbClr val="8C7D6D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Six Phases of Decision Making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endParaRPr lang="en-US" sz="4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5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152400" y="-76200"/>
            <a:ext cx="8915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tx1"/>
                </a:solidFill>
              </a:rPr>
              <a:t>Six Phases of Decision Making</a:t>
            </a:r>
            <a:r>
              <a:rPr lang="en-US" sz="3600" dirty="0" smtClean="0">
                <a:solidFill>
                  <a:srgbClr val="FFFF00"/>
                </a:solidFill>
              </a:rPr>
              <a:t/>
            </a:r>
            <a:br>
              <a:rPr lang="en-US" sz="3600" dirty="0" smtClean="0">
                <a:solidFill>
                  <a:srgbClr val="FFFF00"/>
                </a:solidFill>
              </a:rPr>
            </a:b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296400" cy="5867400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spcAft>
                <a:spcPts val="1200"/>
              </a:spcAft>
              <a:buClr>
                <a:srgbClr val="FFFF00"/>
              </a:buClr>
              <a:buSzTx/>
              <a:buFont typeface="Wingdings" charset="2"/>
              <a:buAutoNum type="arabicPeriod" startAt="6"/>
            </a:pPr>
            <a:r>
              <a:rPr lang="en-US" sz="3600" b="1" u="sng" dirty="0" smtClean="0">
                <a:effectLst/>
              </a:rPr>
              <a:t>FORWARD STAGE </a:t>
            </a:r>
            <a:r>
              <a:rPr lang="en-US" sz="3600" dirty="0" smtClean="0">
                <a:effectLst/>
              </a:rPr>
              <a:t> – When do we move?</a:t>
            </a:r>
          </a:p>
          <a:p>
            <a:pPr marL="990600" lvl="1" indent="-533400" eaLnBrk="1" hangingPunct="1">
              <a:spcBef>
                <a:spcPct val="0"/>
              </a:spcBef>
              <a:spcAft>
                <a:spcPts val="1200"/>
              </a:spcAft>
              <a:buClr>
                <a:srgbClr val="FFFF00"/>
              </a:buClr>
              <a:buSzPct val="90000"/>
              <a:buFontTx/>
              <a:buAutoNum type="alphaLcPeriod"/>
            </a:pPr>
            <a:r>
              <a:rPr lang="en-US" sz="3600" dirty="0" smtClean="0">
                <a:effectLst/>
              </a:rPr>
              <a:t>The wrong decision at the wrong time = </a:t>
            </a:r>
            <a:r>
              <a:rPr lang="en-US" sz="3600" b="1" u="sng" dirty="0" smtClean="0">
                <a:effectLst/>
              </a:rPr>
              <a:t>DISASTER</a:t>
            </a:r>
          </a:p>
          <a:p>
            <a:pPr marL="990600" lvl="1" indent="-533400" eaLnBrk="1" hangingPunct="1">
              <a:spcBef>
                <a:spcPct val="0"/>
              </a:spcBef>
              <a:spcAft>
                <a:spcPts val="1200"/>
              </a:spcAft>
              <a:buClr>
                <a:srgbClr val="FFFF00"/>
              </a:buClr>
              <a:buSzPct val="90000"/>
              <a:buFontTx/>
              <a:buAutoNum type="alphaLcPeriod" startAt="2"/>
            </a:pPr>
            <a:r>
              <a:rPr lang="en-US" sz="3600" dirty="0" smtClean="0">
                <a:effectLst/>
              </a:rPr>
              <a:t>The wrong decision at the right time = </a:t>
            </a:r>
            <a:r>
              <a:rPr lang="en-US" sz="3600" b="1" u="sng" dirty="0" smtClean="0">
                <a:effectLst/>
              </a:rPr>
              <a:t>MISTAKE</a:t>
            </a:r>
          </a:p>
          <a:p>
            <a:pPr marL="990600" lvl="1" indent="-533400" eaLnBrk="1" hangingPunct="1">
              <a:spcBef>
                <a:spcPct val="0"/>
              </a:spcBef>
              <a:spcAft>
                <a:spcPts val="1200"/>
              </a:spcAft>
              <a:buClr>
                <a:srgbClr val="FFFF00"/>
              </a:buClr>
              <a:buSzPct val="90000"/>
              <a:buFontTx/>
              <a:buAutoNum type="alphaLcPeriod" startAt="3"/>
            </a:pPr>
            <a:r>
              <a:rPr lang="en-US" sz="3600" dirty="0" smtClean="0">
                <a:effectLst/>
              </a:rPr>
              <a:t>The right decision at the wrong time = </a:t>
            </a:r>
            <a:r>
              <a:rPr lang="en-US" sz="3600" b="1" u="sng" dirty="0" smtClean="0">
                <a:effectLst/>
              </a:rPr>
              <a:t>UNACCEPTANCE</a:t>
            </a:r>
          </a:p>
          <a:p>
            <a:pPr marL="990600" lvl="1" indent="-533400" eaLnBrk="1" hangingPunct="1">
              <a:spcBef>
                <a:spcPct val="0"/>
              </a:spcBef>
              <a:spcAft>
                <a:spcPts val="1200"/>
              </a:spcAft>
              <a:buClr>
                <a:srgbClr val="FFFF00"/>
              </a:buClr>
              <a:buSzPct val="90000"/>
              <a:buFontTx/>
              <a:buAutoNum type="alphaLcPeriod" startAt="4"/>
            </a:pPr>
            <a:r>
              <a:rPr lang="en-US" sz="3600" dirty="0" smtClean="0">
                <a:effectLst/>
              </a:rPr>
              <a:t>The right decision at the right time = </a:t>
            </a:r>
            <a:r>
              <a:rPr lang="en-US" sz="3600" b="1" dirty="0" smtClean="0">
                <a:effectLst/>
              </a:rPr>
              <a:t> </a:t>
            </a:r>
            <a:r>
              <a:rPr lang="en-US" sz="3600" b="1" u="sng" dirty="0" smtClean="0">
                <a:effectLst/>
              </a:rPr>
              <a:t>SUCCESS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0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0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50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0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152400" y="228600"/>
            <a:ext cx="8915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A Process for Decision Making</a:t>
            </a:r>
            <a:r>
              <a:rPr lang="en-US" sz="4000" dirty="0" smtClean="0">
                <a:solidFill>
                  <a:srgbClr val="FFFF00"/>
                </a:solidFill>
              </a:rPr>
              <a:t/>
            </a:r>
            <a:br>
              <a:rPr lang="en-US" sz="4000" dirty="0" smtClean="0">
                <a:solidFill>
                  <a:srgbClr val="FFFF00"/>
                </a:solidFill>
              </a:rPr>
            </a:br>
            <a:endParaRPr lang="en-US" sz="40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3886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rgbClr val="FFFF00"/>
              </a:buClr>
              <a:buSzTx/>
              <a:buFontTx/>
              <a:buAutoNum type="arabicPeriod"/>
            </a:pPr>
            <a:r>
              <a:rPr lang="en-US" sz="4000" b="1" u="sng" dirty="0" smtClean="0">
                <a:effectLst/>
              </a:rPr>
              <a:t>CONTEMPLATION</a:t>
            </a:r>
            <a:r>
              <a:rPr lang="en-US" sz="4000" b="1" dirty="0" smtClean="0">
                <a:effectLst/>
              </a:rPr>
              <a:t>   (James 1:2-4)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FF00"/>
              </a:buClr>
              <a:buSzTx/>
              <a:buFontTx/>
              <a:buAutoNum type="arabicPeriod"/>
            </a:pPr>
            <a:endParaRPr lang="en-US" sz="4000" b="1" dirty="0" smtClean="0">
              <a:effectLst/>
            </a:endParaRPr>
          </a:p>
          <a:p>
            <a:pPr marL="609600" indent="-609600" eaLnBrk="1" hangingPunct="1">
              <a:lnSpc>
                <a:spcPct val="90000"/>
              </a:lnSpc>
              <a:buClr>
                <a:srgbClr val="FFFF00"/>
              </a:buClr>
              <a:buSzTx/>
              <a:buFontTx/>
              <a:buAutoNum type="arabicPeriod" startAt="2"/>
            </a:pPr>
            <a:r>
              <a:rPr lang="en-US" sz="4000" b="1" u="sng" dirty="0" smtClean="0">
                <a:effectLst/>
              </a:rPr>
              <a:t>SUPPLICATION</a:t>
            </a:r>
            <a:r>
              <a:rPr lang="en-US" sz="4000" b="1" dirty="0" smtClean="0">
                <a:effectLst/>
              </a:rPr>
              <a:t>	   (James 1:5)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FF00"/>
              </a:buClr>
              <a:buSzTx/>
              <a:buFontTx/>
              <a:buAutoNum type="arabicPeriod" startAt="2"/>
            </a:pPr>
            <a:endParaRPr lang="en-US" sz="4000" b="1" dirty="0" smtClean="0">
              <a:effectLst/>
            </a:endParaRPr>
          </a:p>
          <a:p>
            <a:pPr marL="609600" indent="-609600" eaLnBrk="1" hangingPunct="1">
              <a:lnSpc>
                <a:spcPct val="90000"/>
              </a:lnSpc>
              <a:buClr>
                <a:srgbClr val="FFFF00"/>
              </a:buClr>
              <a:buSzTx/>
              <a:buFontTx/>
              <a:buAutoNum type="arabicPeriod" startAt="3"/>
            </a:pPr>
            <a:r>
              <a:rPr lang="en-US" sz="4000" b="1" u="sng" dirty="0" smtClean="0">
                <a:effectLst/>
              </a:rPr>
              <a:t>ANTICIPATION</a:t>
            </a:r>
            <a:r>
              <a:rPr lang="en-US" sz="4000" b="1" dirty="0" smtClean="0">
                <a:effectLst/>
              </a:rPr>
              <a:t>    (James 1:6-8)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utoUpdateAnimBg="0"/>
      <p:bldP spid="2663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76200" y="381000"/>
            <a:ext cx="899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C7D6D"/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Decision Making in the Gray Areas</a:t>
            </a: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038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rgbClr val="FFFF00"/>
              </a:buClr>
              <a:buSzTx/>
              <a:buFont typeface="Wingdings" charset="2"/>
              <a:buAutoNum type="arabicPeriod"/>
            </a:pPr>
            <a:r>
              <a:rPr lang="en-US" sz="4000" b="1" u="sng" dirty="0" smtClean="0">
                <a:effectLst/>
              </a:rPr>
              <a:t>Prioritize God’s People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FF00"/>
              </a:buClr>
              <a:buSzTx/>
              <a:buFont typeface="Wingdings" charset="2"/>
              <a:buNone/>
            </a:pPr>
            <a:endParaRPr lang="en-US" sz="4000" b="1" u="sng" dirty="0" smtClean="0">
              <a:effectLst/>
            </a:endParaRPr>
          </a:p>
          <a:p>
            <a:pPr marL="609600" indent="-609600" eaLnBrk="1" hangingPunct="1">
              <a:lnSpc>
                <a:spcPct val="90000"/>
              </a:lnSpc>
              <a:buClr>
                <a:srgbClr val="FFFF00"/>
              </a:buClr>
              <a:buSzTx/>
              <a:buFont typeface="Wingdings" charset="2"/>
              <a:buAutoNum type="arabicPeriod" startAt="2"/>
            </a:pPr>
            <a:r>
              <a:rPr lang="en-US" sz="4000" b="1" u="sng" dirty="0" smtClean="0">
                <a:effectLst/>
              </a:rPr>
              <a:t>Pursue God’s Glory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FF00"/>
              </a:buClr>
              <a:buSzTx/>
              <a:buFont typeface="Wingdings" charset="2"/>
              <a:buNone/>
            </a:pPr>
            <a:endParaRPr lang="en-US" sz="4000" b="1" u="sng" dirty="0" smtClean="0">
              <a:effectLst/>
            </a:endParaRPr>
          </a:p>
          <a:p>
            <a:pPr marL="609600" indent="-609600" eaLnBrk="1" hangingPunct="1">
              <a:lnSpc>
                <a:spcPct val="90000"/>
              </a:lnSpc>
              <a:buClr>
                <a:srgbClr val="FFFF00"/>
              </a:buClr>
              <a:buSzTx/>
              <a:buFont typeface="Wingdings" charset="2"/>
              <a:buAutoNum type="arabicPeriod" startAt="3"/>
            </a:pPr>
            <a:r>
              <a:rPr lang="en-US" sz="4000" b="1" u="sng" dirty="0" smtClean="0">
                <a:effectLst/>
              </a:rPr>
              <a:t>Perceive God’s Purpose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8" grpId="0" autoUpdateAnimBg="0"/>
      <p:bldP spid="4608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0" y="76200"/>
            <a:ext cx="91440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Principles on Decision Making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4114800"/>
          </a:xfrm>
        </p:spPr>
        <p:txBody>
          <a:bodyPr/>
          <a:lstStyle/>
          <a:p>
            <a:pPr marL="609600" indent="-609600" eaLnBrk="1" hangingPunct="1">
              <a:spcAft>
                <a:spcPts val="1200"/>
              </a:spcAft>
              <a:buClr>
                <a:srgbClr val="FFFF00"/>
              </a:buClr>
              <a:buSzTx/>
              <a:buFontTx/>
              <a:buAutoNum type="arabicPeriod"/>
            </a:pPr>
            <a:r>
              <a:rPr lang="en-US" dirty="0" smtClean="0">
                <a:effectLst/>
              </a:rPr>
              <a:t>Choice, not chance, determines my </a:t>
            </a:r>
            <a:r>
              <a:rPr lang="en-US" b="1" u="sng" dirty="0" smtClean="0">
                <a:effectLst/>
              </a:rPr>
              <a:t>DESTINY</a:t>
            </a:r>
            <a:r>
              <a:rPr lang="en-US" dirty="0" smtClean="0">
                <a:effectLst/>
              </a:rPr>
              <a:t>.</a:t>
            </a:r>
          </a:p>
          <a:p>
            <a:pPr marL="609600" indent="-609600" eaLnBrk="1" hangingPunct="1">
              <a:spcAft>
                <a:spcPts val="1200"/>
              </a:spcAft>
              <a:buClr>
                <a:srgbClr val="FFFF00"/>
              </a:buClr>
              <a:buSzTx/>
              <a:buFontTx/>
              <a:buAutoNum type="arabicPeriod" startAt="2"/>
            </a:pPr>
            <a:r>
              <a:rPr lang="en-US" dirty="0" smtClean="0">
                <a:effectLst/>
              </a:rPr>
              <a:t>To choose not to decide is to choose to let </a:t>
            </a:r>
            <a:r>
              <a:rPr lang="en-US" b="1" u="sng" dirty="0" smtClean="0">
                <a:effectLst/>
              </a:rPr>
              <a:t>SOMEONE ELSE</a:t>
            </a:r>
            <a:r>
              <a:rPr lang="en-US" b="1" dirty="0" smtClean="0">
                <a:effectLst/>
              </a:rPr>
              <a:t> </a:t>
            </a:r>
            <a:r>
              <a:rPr lang="en-US" dirty="0" smtClean="0">
                <a:effectLst/>
              </a:rPr>
              <a:t>control my life.</a:t>
            </a:r>
          </a:p>
          <a:p>
            <a:pPr marL="609600" indent="-609600" eaLnBrk="1" hangingPunct="1">
              <a:spcAft>
                <a:spcPts val="1200"/>
              </a:spcAft>
              <a:buClr>
                <a:srgbClr val="FFFF00"/>
              </a:buClr>
              <a:buSzTx/>
              <a:buFont typeface="Wingdings" charset="2"/>
              <a:buAutoNum type="arabicPeriod" startAt="3"/>
            </a:pPr>
            <a:r>
              <a:rPr lang="en-US" dirty="0" smtClean="0">
                <a:effectLst/>
              </a:rPr>
              <a:t>To choose to decide is to take </a:t>
            </a:r>
            <a:r>
              <a:rPr lang="en-US" b="1" u="sng" dirty="0" smtClean="0">
                <a:effectLst/>
              </a:rPr>
              <a:t>RESPONSIBILITY</a:t>
            </a:r>
            <a:r>
              <a:rPr lang="en-US" dirty="0" smtClean="0">
                <a:effectLst/>
              </a:rPr>
              <a:t>.</a:t>
            </a:r>
          </a:p>
          <a:p>
            <a:pPr marL="609600" indent="-609600" eaLnBrk="1" hangingPunct="1">
              <a:spcAft>
                <a:spcPts val="1200"/>
              </a:spcAft>
              <a:buClr>
                <a:srgbClr val="FFFF00"/>
              </a:buClr>
              <a:buSzTx/>
              <a:buFont typeface="Wingdings" charset="2"/>
              <a:buAutoNum type="arabicPeriod" startAt="4"/>
            </a:pPr>
            <a:r>
              <a:rPr lang="en-US" dirty="0" smtClean="0">
                <a:effectLst/>
              </a:rPr>
              <a:t>Indecision is the mark of a </a:t>
            </a:r>
            <a:r>
              <a:rPr lang="en-US" b="1" u="sng" dirty="0" smtClean="0">
                <a:effectLst/>
              </a:rPr>
              <a:t>FEARFUL</a:t>
            </a:r>
            <a:r>
              <a:rPr lang="en-US" dirty="0" smtClean="0">
                <a:effectLst/>
              </a:rPr>
              <a:t> mind.</a:t>
            </a:r>
          </a:p>
          <a:p>
            <a:pPr marL="609600" indent="-609600" eaLnBrk="1" hangingPunct="1">
              <a:spcAft>
                <a:spcPts val="1200"/>
              </a:spcAft>
              <a:buClr>
                <a:srgbClr val="FFFF00"/>
              </a:buClr>
              <a:buSzTx/>
              <a:buNone/>
            </a:pPr>
            <a:r>
              <a:rPr lang="en-US" dirty="0" smtClean="0">
                <a:solidFill>
                  <a:srgbClr val="FFFF00"/>
                </a:solidFill>
                <a:effectLst/>
              </a:rPr>
              <a:t>5.	</a:t>
            </a:r>
            <a:r>
              <a:rPr lang="en-US" dirty="0" smtClean="0">
                <a:effectLst/>
              </a:rPr>
              <a:t>Decisiveness is the mark of a </a:t>
            </a:r>
            <a:r>
              <a:rPr lang="en-US" b="1" u="sng" dirty="0" smtClean="0">
                <a:effectLst/>
              </a:rPr>
              <a:t>LEADER</a:t>
            </a:r>
            <a:r>
              <a:rPr lang="en-US" dirty="0" smtClean="0">
                <a:effectLst/>
              </a:rPr>
              <a:t>.</a:t>
            </a:r>
          </a:p>
          <a:p>
            <a:pPr marL="609600" indent="-609600" eaLnBrk="1" hangingPunct="1">
              <a:spcAft>
                <a:spcPts val="1200"/>
              </a:spcAft>
              <a:buClr>
                <a:srgbClr val="FFFF00"/>
              </a:buClr>
              <a:buSzTx/>
              <a:buFontTx/>
              <a:buAutoNum type="arabicPeriod" startAt="6"/>
            </a:pPr>
            <a:r>
              <a:rPr lang="en-US" dirty="0" smtClean="0">
                <a:effectLst/>
              </a:rPr>
              <a:t>Followers can live without certainty, but they cannot live without </a:t>
            </a:r>
            <a:r>
              <a:rPr lang="en-US" b="1" u="sng" dirty="0" smtClean="0">
                <a:effectLst/>
              </a:rPr>
              <a:t>CLARITY</a:t>
            </a:r>
            <a:r>
              <a:rPr lang="en-US" dirty="0" smtClean="0">
                <a:effectLst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FF00"/>
              </a:buClr>
              <a:buSzTx/>
              <a:buFont typeface="Wingdings" charset="2"/>
              <a:buAutoNum type="arabicPeriod" startAt="3"/>
            </a:pPr>
            <a:endParaRPr lang="en-US" sz="2800" dirty="0" smtClean="0">
              <a:solidFill>
                <a:srgbClr val="FFFF00"/>
              </a:solidFill>
              <a:effectLst/>
            </a:endParaRPr>
          </a:p>
          <a:p>
            <a:pPr marL="609600" indent="-609600" eaLnBrk="1" hangingPunct="1">
              <a:lnSpc>
                <a:spcPct val="90000"/>
              </a:lnSpc>
              <a:buClr>
                <a:srgbClr val="FFFF00"/>
              </a:buClr>
              <a:buSzTx/>
              <a:buFont typeface="Wingdings" charset="2"/>
              <a:buAutoNum type="arabicPeriod" startAt="3"/>
            </a:pPr>
            <a:endParaRPr lang="en-US" sz="2800" dirty="0" smtClean="0">
              <a:solidFill>
                <a:srgbClr val="FFFF00"/>
              </a:solidFill>
              <a:effectLst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1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71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autoUpdateAnimBg="0"/>
      <p:bldP spid="471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Principles on Decision Making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4572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Aft>
                <a:spcPts val="600"/>
              </a:spcAft>
              <a:buClr>
                <a:srgbClr val="FFFF00"/>
              </a:buClr>
              <a:buSzTx/>
              <a:buFontTx/>
              <a:buAutoNum type="arabicPeriod" startAt="7"/>
            </a:pPr>
            <a:r>
              <a:rPr lang="en-US" dirty="0" smtClean="0">
                <a:effectLst/>
              </a:rPr>
              <a:t>The leader who </a:t>
            </a:r>
            <a:r>
              <a:rPr lang="en-US" b="1" u="sng" dirty="0" smtClean="0">
                <a:effectLst/>
              </a:rPr>
              <a:t>INSISTS</a:t>
            </a:r>
            <a:r>
              <a:rPr lang="en-US" b="1" dirty="0" smtClean="0">
                <a:effectLst/>
              </a:rPr>
              <a:t> </a:t>
            </a:r>
            <a:r>
              <a:rPr lang="en-US" dirty="0" smtClean="0">
                <a:effectLst/>
              </a:rPr>
              <a:t>on perfect knowledge before he decides, never decides.</a:t>
            </a:r>
          </a:p>
          <a:p>
            <a:pPr marL="609600" indent="-609600" eaLnBrk="1" hangingPunct="1">
              <a:lnSpc>
                <a:spcPct val="90000"/>
              </a:lnSpc>
              <a:spcAft>
                <a:spcPts val="600"/>
              </a:spcAft>
              <a:buClr>
                <a:srgbClr val="FFFF00"/>
              </a:buClr>
              <a:buSzTx/>
              <a:buFontTx/>
              <a:buAutoNum type="arabicPeriod" startAt="8"/>
            </a:pPr>
            <a:r>
              <a:rPr lang="en-US" dirty="0" smtClean="0">
                <a:effectLst/>
              </a:rPr>
              <a:t>Decisions </a:t>
            </a:r>
            <a:r>
              <a:rPr lang="en-US" b="1" u="sng" dirty="0" smtClean="0">
                <a:effectLst/>
              </a:rPr>
              <a:t>RELEASE</a:t>
            </a:r>
            <a:r>
              <a:rPr lang="en-US" dirty="0" smtClean="0">
                <a:effectLst/>
              </a:rPr>
              <a:t> energy, insight, commitment and support.</a:t>
            </a:r>
          </a:p>
          <a:p>
            <a:pPr marL="609600" indent="-609600" eaLnBrk="1" hangingPunct="1">
              <a:lnSpc>
                <a:spcPct val="90000"/>
              </a:lnSpc>
              <a:spcAft>
                <a:spcPts val="600"/>
              </a:spcAft>
              <a:buClr>
                <a:srgbClr val="FFFF00"/>
              </a:buClr>
              <a:buSzTx/>
              <a:buFontTx/>
              <a:buAutoNum type="arabicPeriod" startAt="9"/>
            </a:pPr>
            <a:r>
              <a:rPr lang="en-US" dirty="0" smtClean="0">
                <a:effectLst/>
              </a:rPr>
              <a:t>The larger the group of followers, the greater the </a:t>
            </a:r>
            <a:r>
              <a:rPr lang="en-US" b="1" u="sng" dirty="0" smtClean="0">
                <a:effectLst/>
              </a:rPr>
              <a:t>PRESSURE</a:t>
            </a:r>
            <a:r>
              <a:rPr lang="en-US" dirty="0" smtClean="0">
                <a:effectLst/>
              </a:rPr>
              <a:t> to conform.</a:t>
            </a:r>
          </a:p>
          <a:p>
            <a:pPr marL="609600" indent="-609600" eaLnBrk="1" hangingPunct="1">
              <a:lnSpc>
                <a:spcPct val="90000"/>
              </a:lnSpc>
              <a:spcAft>
                <a:spcPts val="600"/>
              </a:spcAft>
              <a:buClr>
                <a:srgbClr val="FFFF00"/>
              </a:buClr>
              <a:buSzTx/>
              <a:buFontTx/>
              <a:buAutoNum type="arabicPeriod" startAt="10"/>
            </a:pPr>
            <a:r>
              <a:rPr lang="en-US" dirty="0" smtClean="0">
                <a:effectLst/>
              </a:rPr>
              <a:t>Great people are ordinary people who make extraordinary </a:t>
            </a:r>
            <a:r>
              <a:rPr lang="en-US" b="1" u="sng" dirty="0" smtClean="0">
                <a:effectLst/>
              </a:rPr>
              <a:t>DECISIONS</a:t>
            </a:r>
            <a:r>
              <a:rPr lang="en-US" dirty="0" smtClean="0">
                <a:effectLst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spcAft>
                <a:spcPts val="600"/>
              </a:spcAft>
              <a:buClr>
                <a:srgbClr val="FFFF00"/>
              </a:buClr>
              <a:buSzTx/>
              <a:buFontTx/>
              <a:buAutoNum type="arabicPeriod" startAt="11"/>
            </a:pPr>
            <a:r>
              <a:rPr lang="en-US" dirty="0" smtClean="0">
                <a:effectLst/>
              </a:rPr>
              <a:t>Decisions should be made at the </a:t>
            </a:r>
            <a:r>
              <a:rPr lang="en-US" b="1" u="sng" dirty="0" smtClean="0">
                <a:effectLst/>
              </a:rPr>
              <a:t>LOWEST</a:t>
            </a:r>
            <a:r>
              <a:rPr lang="en-US" dirty="0" smtClean="0">
                <a:effectLst/>
              </a:rPr>
              <a:t> level possible in an organization.</a:t>
            </a:r>
          </a:p>
          <a:p>
            <a:pPr marL="609600" indent="-609600" eaLnBrk="1" hangingPunct="1">
              <a:lnSpc>
                <a:spcPct val="90000"/>
              </a:lnSpc>
              <a:spcAft>
                <a:spcPts val="600"/>
              </a:spcAft>
              <a:buClr>
                <a:srgbClr val="FFFF00"/>
              </a:buClr>
              <a:buSzTx/>
              <a:buFontTx/>
              <a:buAutoNum type="arabicPeriod" startAt="12"/>
            </a:pPr>
            <a:r>
              <a:rPr lang="en-US" dirty="0" smtClean="0">
                <a:effectLst/>
              </a:rPr>
              <a:t>Success is not for the chosen few, but for the few who </a:t>
            </a:r>
            <a:r>
              <a:rPr lang="en-US" b="1" u="sng" dirty="0" smtClean="0">
                <a:effectLst/>
              </a:rPr>
              <a:t>CHOOSE</a:t>
            </a:r>
            <a:r>
              <a:rPr lang="en-US" dirty="0" smtClean="0">
                <a:effectLst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Clr>
                <a:srgbClr val="FFFF00"/>
              </a:buClr>
              <a:buSzTx/>
              <a:buNone/>
            </a:pPr>
            <a:endParaRPr lang="en-US" sz="2800" dirty="0" smtClean="0">
              <a:solidFill>
                <a:srgbClr val="FFFF00"/>
              </a:solidFill>
              <a:effectLst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9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9" grpId="0" build="p" autoUpdateAnimBg="0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4669</TotalTime>
  <Words>350</Words>
  <Application>Microsoft Macintosh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Garamond</vt:lpstr>
      <vt:lpstr>Wingdings</vt:lpstr>
      <vt:lpstr>Arial</vt:lpstr>
      <vt:lpstr>Stream</vt:lpstr>
      <vt:lpstr>PowerPoint Presentation</vt:lpstr>
      <vt:lpstr>Conclusions about Our Choices </vt:lpstr>
      <vt:lpstr>Conditions</vt:lpstr>
      <vt:lpstr>Six Phases of Decision Making </vt:lpstr>
      <vt:lpstr>Six Phases of Decision Making </vt:lpstr>
      <vt:lpstr>A Process for Decision Making </vt:lpstr>
      <vt:lpstr>PowerPoint Presentation</vt:lpstr>
      <vt:lpstr>Principles on Decision Making </vt:lpstr>
      <vt:lpstr>Principles on Decision Making </vt:lpstr>
      <vt:lpstr>PowerPoint Presentation</vt:lpstr>
    </vt:vector>
  </TitlesOfParts>
  <Company>ISS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Million Leaders Mandate</dc:title>
  <dc:creator>Todd</dc:creator>
  <cp:lastModifiedBy>Monte Cyr</cp:lastModifiedBy>
  <cp:revision>67</cp:revision>
  <dcterms:created xsi:type="dcterms:W3CDTF">2004-06-28T14:47:07Z</dcterms:created>
  <dcterms:modified xsi:type="dcterms:W3CDTF">2017-08-10T21:14:41Z</dcterms:modified>
</cp:coreProperties>
</file>