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7"/>
  </p:notesMasterIdLst>
  <p:sldIdLst>
    <p:sldId id="295" r:id="rId2"/>
    <p:sldId id="292" r:id="rId3"/>
    <p:sldId id="256" r:id="rId4"/>
    <p:sldId id="273" r:id="rId5"/>
    <p:sldId id="274" r:id="rId6"/>
    <p:sldId id="275" r:id="rId7"/>
    <p:sldId id="276" r:id="rId8"/>
    <p:sldId id="277" r:id="rId9"/>
    <p:sldId id="260" r:id="rId10"/>
    <p:sldId id="261" r:id="rId11"/>
    <p:sldId id="262" r:id="rId12"/>
    <p:sldId id="263" r:id="rId13"/>
    <p:sldId id="279" r:id="rId14"/>
    <p:sldId id="287" r:id="rId15"/>
    <p:sldId id="290" r:id="rId16"/>
    <p:sldId id="284" r:id="rId17"/>
    <p:sldId id="278" r:id="rId18"/>
    <p:sldId id="264" r:id="rId19"/>
    <p:sldId id="280" r:id="rId20"/>
    <p:sldId id="285" r:id="rId21"/>
    <p:sldId id="281" r:id="rId22"/>
    <p:sldId id="268" r:id="rId23"/>
    <p:sldId id="270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6600"/>
    <a:srgbClr val="D89F00"/>
    <a:srgbClr val="CC9900"/>
    <a:srgbClr val="336600"/>
    <a:srgbClr val="6C0000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2" autoAdjust="0"/>
    <p:restoredTop sz="93132" autoAdjust="0"/>
  </p:normalViewPr>
  <p:slideViewPr>
    <p:cSldViewPr>
      <p:cViewPr>
        <p:scale>
          <a:sx n="100" d="100"/>
          <a:sy n="100" d="100"/>
        </p:scale>
        <p:origin x="1176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77F3C-7FCF-C143-B417-D5CF490BCB47}" type="datetimeFigureOut">
              <a:rPr lang="en-US" smtClean="0"/>
              <a:t>8/10/17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46F9-2DF0-CA4E-B4FF-557632C51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9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24788-AAC6-4427-AE5C-390BBD43E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C303E-611A-4D25-A2A2-F9AFE6740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91D38-3C9C-4722-8EF9-5F3AD49B4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38377-2190-4EEB-BE2D-379A18BB5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EB6EE-78B7-4FC7-A244-ED883ED53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3BC57-BA21-4088-8442-026C9E111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B5DA1-594A-4572-A68F-3AF06FCED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569E8-175F-4C68-B5DD-3038E3F0F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0DD42-9975-49C3-9F93-7C74BB3D8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89CD0-16BC-40CF-8606-DB416A9A6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BD68B-BF24-4C62-A6F2-187292ED6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2113-9FBB-4583-8C67-DA4C6E4D8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3452FF3-341B-4163-B5E8-E799EE322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6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2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896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381000" y="-304800"/>
            <a:ext cx="8382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Our </a:t>
            </a:r>
            <a:r>
              <a:rPr lang="en-US" sz="4000" dirty="0" smtClean="0">
                <a:solidFill>
                  <a:schemeClr val="tx1"/>
                </a:solidFill>
              </a:rPr>
              <a:t>Problem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13509" name="Group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531367"/>
              </p:ext>
            </p:extLst>
          </p:nvPr>
        </p:nvGraphicFramePr>
        <p:xfrm>
          <a:off x="76200" y="762000"/>
          <a:ext cx="8991600" cy="6096000"/>
        </p:xfrm>
        <a:graphic>
          <a:graphicData uri="http://schemas.openxmlformats.org/drawingml/2006/table">
            <a:tbl>
              <a:tblPr/>
              <a:tblGrid>
                <a:gridCol w="4497388"/>
                <a:gridCol w="4494212"/>
              </a:tblGrid>
              <a:tr h="4853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COMPETENCE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COMMUNION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0652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AutoNum type="arabicPeriod"/>
                        <a:tabLst/>
                      </a:pPr>
                      <a:endParaRPr kumimoji="0" lang="en-US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76200" y="1295400"/>
            <a:ext cx="4419600" cy="505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US" sz="2400" b="1" u="sng" dirty="0">
                <a:latin typeface="Arial" charset="0"/>
              </a:rPr>
              <a:t>Thrives on rules and </a:t>
            </a:r>
            <a:r>
              <a:rPr lang="en-US" sz="2400" b="1" u="sng" dirty="0" smtClean="0">
                <a:latin typeface="Arial" charset="0"/>
              </a:rPr>
              <a:t>routines</a:t>
            </a:r>
            <a:endParaRPr lang="en-US" sz="1600" b="1" u="sng" dirty="0">
              <a:latin typeface="Arial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>
                <a:latin typeface="Arial" charset="0"/>
              </a:rPr>
              <a:t>2.	</a:t>
            </a:r>
            <a:r>
              <a:rPr lang="en-US" sz="2400" b="1" u="sng" dirty="0">
                <a:latin typeface="Arial" charset="0"/>
              </a:rPr>
              <a:t>Acts out of </a:t>
            </a:r>
            <a:r>
              <a:rPr lang="en-US" sz="2400" b="1" u="sng" dirty="0" smtClean="0">
                <a:latin typeface="Arial" charset="0"/>
              </a:rPr>
              <a:t>duty</a:t>
            </a:r>
            <a:endParaRPr lang="en-US" sz="1600" b="1" u="sng" dirty="0">
              <a:latin typeface="Arial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>
                <a:latin typeface="Arial" charset="0"/>
              </a:rPr>
              <a:t>3.	</a:t>
            </a:r>
            <a:r>
              <a:rPr lang="en-US" sz="2400" b="1" u="sng" dirty="0">
                <a:latin typeface="Arial" charset="0"/>
              </a:rPr>
              <a:t>Motivation: </a:t>
            </a:r>
            <a:r>
              <a:rPr lang="en-US" sz="2400" b="1" u="sng" dirty="0" smtClean="0">
                <a:latin typeface="Arial" charset="0"/>
              </a:rPr>
              <a:t>guilt</a:t>
            </a:r>
            <a:endParaRPr lang="en-US" sz="2400" b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Tx/>
              <a:buAutoNum type="arabicPeriod" startAt="4"/>
              <a:defRPr/>
            </a:pPr>
            <a:r>
              <a:rPr lang="en-US" sz="2400" b="1" u="sng" dirty="0">
                <a:latin typeface="Arial" charset="0"/>
              </a:rPr>
              <a:t>Human </a:t>
            </a:r>
            <a:r>
              <a:rPr lang="en-US" sz="2400" b="1" u="sng" dirty="0" smtClean="0">
                <a:latin typeface="Arial" charset="0"/>
              </a:rPr>
              <a:t>Obligation</a:t>
            </a:r>
            <a:endParaRPr lang="en-US" sz="1200" b="1" u="sng" dirty="0">
              <a:latin typeface="Arial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>
                <a:latin typeface="Arial" charset="0"/>
              </a:rPr>
              <a:t>5.	</a:t>
            </a:r>
            <a:r>
              <a:rPr lang="en-US" sz="2400" b="1" u="sng" dirty="0">
                <a:latin typeface="Arial" charset="0"/>
              </a:rPr>
              <a:t>Comparison to </a:t>
            </a:r>
            <a:r>
              <a:rPr lang="en-US" sz="2400" b="1" u="sng" dirty="0" smtClean="0">
                <a:latin typeface="Arial" charset="0"/>
              </a:rPr>
              <a:t>others</a:t>
            </a:r>
            <a:endParaRPr lang="en-US" sz="2400" b="1" u="sng" dirty="0">
              <a:latin typeface="Arial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>
                <a:latin typeface="Arial" charset="0"/>
              </a:rPr>
              <a:t>6.	</a:t>
            </a:r>
            <a:r>
              <a:rPr lang="en-US" sz="2400" b="1" u="sng" dirty="0">
                <a:latin typeface="Arial" charset="0"/>
              </a:rPr>
              <a:t>Tired </a:t>
            </a:r>
            <a:r>
              <a:rPr lang="en-US" sz="2400" b="1" u="sng" dirty="0" smtClean="0">
                <a:latin typeface="Arial" charset="0"/>
              </a:rPr>
              <a:t>performance</a:t>
            </a:r>
            <a:endParaRPr lang="en-US" sz="2400" b="1" u="sng" dirty="0"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8200" y="1371600"/>
            <a:ext cx="46482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Tx/>
              <a:buAutoNum type="arabicPeriod"/>
              <a:defRPr/>
            </a:pPr>
            <a:r>
              <a:rPr lang="en-US" sz="2400" b="1" u="sng" dirty="0">
                <a:latin typeface="Arial" charset="0"/>
              </a:rPr>
              <a:t>Thrives on </a:t>
            </a:r>
            <a:r>
              <a:rPr lang="en-US" sz="2400" b="1" u="sng" dirty="0" smtClean="0">
                <a:latin typeface="Arial" charset="0"/>
              </a:rPr>
              <a:t>relationship</a:t>
            </a:r>
            <a:br>
              <a:rPr lang="en-US" sz="2400" b="1" u="sng" dirty="0" smtClean="0">
                <a:latin typeface="Arial" charset="0"/>
              </a:rPr>
            </a:br>
            <a:endParaRPr lang="en-US" sz="2400" b="1" u="sng" dirty="0">
              <a:latin typeface="Arial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>
                <a:latin typeface="Arial" charset="0"/>
              </a:rPr>
              <a:t>2.	</a:t>
            </a:r>
            <a:r>
              <a:rPr lang="en-US" sz="2400" b="1" u="sng" dirty="0">
                <a:latin typeface="Arial" charset="0"/>
              </a:rPr>
              <a:t>Acts out of devotion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 smtClean="0">
                <a:latin typeface="Arial" charset="0"/>
              </a:rPr>
              <a:t>3</a:t>
            </a:r>
            <a:r>
              <a:rPr lang="en-US" sz="2400" b="1" dirty="0">
                <a:latin typeface="Arial" charset="0"/>
              </a:rPr>
              <a:t>.	</a:t>
            </a:r>
            <a:r>
              <a:rPr lang="en-US" sz="2400" b="1" u="sng" dirty="0">
                <a:latin typeface="Arial" charset="0"/>
              </a:rPr>
              <a:t>Motivation: gratitude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Tx/>
              <a:buAutoNum type="arabicPeriod" startAt="4"/>
              <a:defRPr/>
            </a:pPr>
            <a:r>
              <a:rPr lang="en-US" sz="2400" b="1" u="sng" dirty="0">
                <a:latin typeface="Arial" charset="0"/>
              </a:rPr>
              <a:t>Divine grace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 smtClean="0">
                <a:latin typeface="Arial" charset="0"/>
              </a:rPr>
              <a:t>5</a:t>
            </a:r>
            <a:r>
              <a:rPr lang="en-US" sz="2400" b="1" dirty="0">
                <a:latin typeface="Arial" charset="0"/>
              </a:rPr>
              <a:t>.	</a:t>
            </a:r>
            <a:r>
              <a:rPr lang="en-US" sz="2400" b="1" u="sng" dirty="0">
                <a:latin typeface="Arial" charset="0"/>
              </a:rPr>
              <a:t>Acceptance of others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b="1" dirty="0" smtClean="0">
                <a:latin typeface="Arial" charset="0"/>
              </a:rPr>
              <a:t>6</a:t>
            </a:r>
            <a:r>
              <a:rPr lang="en-US" sz="2400" b="1" dirty="0">
                <a:latin typeface="Arial" charset="0"/>
              </a:rPr>
              <a:t>.	</a:t>
            </a:r>
            <a:r>
              <a:rPr lang="en-US" sz="2400" b="1" u="sng" dirty="0">
                <a:latin typeface="Arial" charset="0"/>
              </a:rPr>
              <a:t>Empowered </a:t>
            </a:r>
            <a:r>
              <a:rPr lang="en-US" sz="2400" b="1" u="sng" dirty="0" smtClean="0">
                <a:latin typeface="Arial" charset="0"/>
              </a:rPr>
              <a:t>service</a:t>
            </a:r>
            <a:endParaRPr lang="en-US" sz="2400" b="1" u="sng" dirty="0">
              <a:latin typeface="Arial" charset="0"/>
            </a:endParaRPr>
          </a:p>
          <a:p>
            <a:pPr eaLnBrk="0" hangingPunct="0"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3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3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3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3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3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13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8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52400" y="-76200"/>
            <a:ext cx="88392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Performance vs. </a:t>
            </a:r>
            <a:r>
              <a:rPr lang="en-US" sz="4000" dirty="0" smtClean="0">
                <a:solidFill>
                  <a:schemeClr val="tx1"/>
                </a:solidFill>
              </a:rPr>
              <a:t>Service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1148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defRPr/>
            </a:pPr>
            <a:r>
              <a:rPr lang="en-US" sz="3600" b="1" u="sng" dirty="0"/>
              <a:t>Performance</a:t>
            </a:r>
            <a:r>
              <a:rPr lang="en-US" sz="3600" dirty="0"/>
              <a:t> = Ministry done out of human </a:t>
            </a:r>
            <a:r>
              <a:rPr lang="en-US" sz="3600" b="1" u="sng" dirty="0"/>
              <a:t>OBLIGATION</a:t>
            </a:r>
            <a:r>
              <a:rPr lang="en-US" sz="3600" dirty="0"/>
              <a:t>, contrived from human strength in order to gain the approval of someone.</a:t>
            </a:r>
          </a:p>
          <a:p>
            <a:pPr eaLnBrk="1" hangingPunct="1">
              <a:buClr>
                <a:schemeClr val="tx1"/>
              </a:buClr>
              <a:defRPr/>
            </a:pPr>
            <a:endParaRPr lang="en-US" sz="3600" dirty="0"/>
          </a:p>
          <a:p>
            <a:pPr eaLnBrk="1" hangingPunct="1">
              <a:buClr>
                <a:srgbClr val="FFFF00"/>
              </a:buClr>
              <a:defRPr/>
            </a:pPr>
            <a:r>
              <a:rPr lang="en-US" sz="3600" b="1" u="sng" dirty="0"/>
              <a:t>Service</a:t>
            </a:r>
            <a:r>
              <a:rPr lang="en-US" sz="3600" dirty="0"/>
              <a:t> = Ministry done out of an experience of </a:t>
            </a:r>
            <a:r>
              <a:rPr lang="en-US" sz="3600" b="1" u="sng" dirty="0"/>
              <a:t>GRACE</a:t>
            </a:r>
            <a:r>
              <a:rPr lang="en-US" sz="3600" dirty="0"/>
              <a:t>.  It is a loving response to a new identity in order to say thank you to God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 autoUpdateAnimBg="0"/>
      <p:bldP spid="14343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76200" y="304800"/>
            <a:ext cx="9067800" cy="12954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tx1"/>
                </a:solidFill>
              </a:rPr>
              <a:t>Ask Yourself These Questions</a:t>
            </a:r>
            <a:endParaRPr lang="en-US" sz="48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572000"/>
          </a:xfrm>
        </p:spPr>
        <p:txBody>
          <a:bodyPr/>
          <a:lstStyle/>
          <a:p>
            <a:pPr marL="609600" indent="-609600">
              <a:buClr>
                <a:srgbClr val="FFFF00"/>
              </a:buClr>
              <a:buSzTx/>
              <a:buFontTx/>
              <a:buChar char="•"/>
            </a:pPr>
            <a:r>
              <a:rPr lang="en-US" sz="4400" b="1" dirty="0" smtClean="0">
                <a:effectLst/>
              </a:rPr>
              <a:t>What is the foundation for my ministry?</a:t>
            </a:r>
          </a:p>
          <a:p>
            <a:pPr marL="609600" indent="-609600">
              <a:buClr>
                <a:srgbClr val="FFFF00"/>
              </a:buClr>
              <a:buSzTx/>
              <a:buFontTx/>
              <a:buNone/>
            </a:pPr>
            <a:endParaRPr lang="en-US" sz="2800" b="1" dirty="0" smtClean="0">
              <a:effectLst/>
            </a:endParaRPr>
          </a:p>
          <a:p>
            <a:pPr marL="609600" indent="-609600">
              <a:buClr>
                <a:srgbClr val="FFFF00"/>
              </a:buClr>
              <a:buSzTx/>
              <a:buFontTx/>
              <a:buChar char="•"/>
            </a:pPr>
            <a:r>
              <a:rPr lang="en-US" sz="4400" b="1" dirty="0" smtClean="0">
                <a:effectLst/>
              </a:rPr>
              <a:t>Why do I do what I do?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None/>
            </a:pPr>
            <a:endParaRPr lang="en-US" sz="2800" b="1" dirty="0" smtClean="0">
              <a:effectLst/>
            </a:endParaRPr>
          </a:p>
          <a:p>
            <a:pPr marL="609600" indent="-609600">
              <a:buClr>
                <a:srgbClr val="FFFF00"/>
              </a:buClr>
              <a:buSzTx/>
              <a:buFontTx/>
              <a:buChar char="•"/>
            </a:pPr>
            <a:r>
              <a:rPr lang="en-US" sz="4400" b="1" dirty="0" smtClean="0">
                <a:effectLst/>
              </a:rPr>
              <a:t>What do I seek from doing ministry?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9067800" cy="1066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  <a:effectLst/>
              </a:rPr>
              <a:t>Differences Between Leadership based on Performance or Service </a:t>
            </a:r>
          </a:p>
        </p:txBody>
      </p:sp>
      <p:graphicFrame>
        <p:nvGraphicFramePr>
          <p:cNvPr id="25683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90540"/>
              </p:ext>
            </p:extLst>
          </p:nvPr>
        </p:nvGraphicFramePr>
        <p:xfrm>
          <a:off x="0" y="1295400"/>
          <a:ext cx="9144000" cy="5386324"/>
        </p:xfrm>
        <a:graphic>
          <a:graphicData uri="http://schemas.openxmlformats.org/drawingml/2006/table">
            <a:tbl>
              <a:tblPr/>
              <a:tblGrid>
                <a:gridCol w="3962400"/>
                <a:gridCol w="5181600"/>
              </a:tblGrid>
              <a:tr h="850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Performance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(Law)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Service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(Grace)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610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0" name="Text Box 80"/>
          <p:cNvSpPr txBox="1">
            <a:spLocks noChangeArrowheads="1"/>
          </p:cNvSpPr>
          <p:nvPr/>
        </p:nvSpPr>
        <p:spPr bwMode="auto">
          <a:xfrm>
            <a:off x="0" y="2259012"/>
            <a:ext cx="39624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AutoNum type="arabicPeriod"/>
              <a:tabLst>
                <a:tab pos="457200" algn="l"/>
              </a:tabLst>
            </a:pPr>
            <a:r>
              <a:rPr lang="en-US" sz="2700" b="1" dirty="0"/>
              <a:t> </a:t>
            </a:r>
            <a:r>
              <a:rPr lang="en-US" sz="2700" b="1" dirty="0" smtClean="0"/>
              <a:t>  Strives </a:t>
            </a:r>
            <a:r>
              <a:rPr lang="en-US" sz="2700" b="1" dirty="0"/>
              <a:t>in human 	</a:t>
            </a:r>
            <a:r>
              <a:rPr lang="en-US" sz="2700" b="1" dirty="0" smtClean="0"/>
              <a:t>strength</a:t>
            </a:r>
            <a:br>
              <a:rPr lang="en-US" sz="2700" b="1" dirty="0" smtClean="0"/>
            </a:br>
            <a:endParaRPr lang="en-US" sz="2700" b="1" dirty="0"/>
          </a:p>
          <a:p>
            <a:pPr>
              <a:buFontTx/>
              <a:buAutoNum type="arabicPeriod" startAt="2"/>
              <a:tabLst>
                <a:tab pos="457200" algn="l"/>
              </a:tabLst>
            </a:pPr>
            <a:r>
              <a:rPr lang="en-US" sz="2700" b="1" dirty="0" smtClean="0"/>
              <a:t>  Bondage </a:t>
            </a:r>
            <a:r>
              <a:rPr lang="en-US" sz="2700" b="1" dirty="0"/>
              <a:t>to law and 		</a:t>
            </a:r>
            <a:r>
              <a:rPr lang="en-US" sz="2700" b="1" dirty="0" smtClean="0"/>
              <a:t>legalism</a:t>
            </a:r>
          </a:p>
          <a:p>
            <a:pPr marL="342900" indent="-342900">
              <a:buFontTx/>
              <a:buAutoNum type="arabicPeriod" startAt="3"/>
              <a:tabLst>
                <a:tab pos="457200" algn="l"/>
              </a:tabLst>
            </a:pPr>
            <a:r>
              <a:rPr lang="en-US" sz="2700" b="1" dirty="0" smtClean="0"/>
              <a:t> Imbalance</a:t>
            </a:r>
            <a:r>
              <a:rPr lang="en-US" sz="2700" b="1" dirty="0"/>
              <a:t>: More </a:t>
            </a:r>
            <a:r>
              <a:rPr lang="en-US" sz="2700" b="1" dirty="0" smtClean="0"/>
              <a:t>doing than being</a:t>
            </a:r>
          </a:p>
          <a:p>
            <a:pPr marL="342900" indent="-342900">
              <a:buFontTx/>
              <a:buAutoNum type="arabicPeriod" startAt="4"/>
              <a:tabLst>
                <a:tab pos="457200" algn="l"/>
              </a:tabLst>
            </a:pPr>
            <a:r>
              <a:rPr lang="en-US" sz="2700" b="1" dirty="0" smtClean="0"/>
              <a:t> Motive </a:t>
            </a:r>
            <a:r>
              <a:rPr lang="en-US" sz="2700" b="1" dirty="0"/>
              <a:t>is to please 	people</a:t>
            </a:r>
          </a:p>
          <a:p>
            <a:pPr marL="342900" indent="-342900">
              <a:buFontTx/>
              <a:buAutoNum type="arabicPeriod" startAt="5"/>
              <a:tabLst>
                <a:tab pos="457200" algn="l"/>
              </a:tabLst>
            </a:pPr>
            <a:r>
              <a:rPr lang="en-US" sz="2700" b="1" dirty="0"/>
              <a:t> Comparison </a:t>
            </a:r>
            <a:r>
              <a:rPr lang="en-US" sz="2700" b="1" dirty="0" smtClean="0"/>
              <a:t>w/others</a:t>
            </a:r>
            <a:endParaRPr lang="en-US" sz="2700" b="1" dirty="0"/>
          </a:p>
        </p:txBody>
      </p:sp>
      <p:sp>
        <p:nvSpPr>
          <p:cNvPr id="25681" name="Text Box 81"/>
          <p:cNvSpPr txBox="1">
            <a:spLocks noChangeArrowheads="1"/>
          </p:cNvSpPr>
          <p:nvPr/>
        </p:nvSpPr>
        <p:spPr bwMode="auto">
          <a:xfrm>
            <a:off x="4114800" y="2259012"/>
            <a:ext cx="5181600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en-US" sz="2800" b="1" dirty="0"/>
              <a:t> </a:t>
            </a:r>
            <a:r>
              <a:rPr lang="en-US" sz="2700" b="1" dirty="0" smtClean="0"/>
              <a:t>Acknowledges </a:t>
            </a:r>
            <a:r>
              <a:rPr lang="en-US" sz="2700" b="1" dirty="0"/>
              <a:t>human 	weakness; waits on God’s 	strength &amp; timing</a:t>
            </a:r>
          </a:p>
          <a:p>
            <a:pPr marL="342900" indent="-342900">
              <a:buFontTx/>
              <a:buAutoNum type="arabicPeriod" startAt="2"/>
              <a:tabLst>
                <a:tab pos="457200" algn="l"/>
              </a:tabLst>
            </a:pPr>
            <a:r>
              <a:rPr lang="en-US" sz="2700" b="1" dirty="0" smtClean="0"/>
              <a:t> Freedom </a:t>
            </a:r>
            <a:r>
              <a:rPr lang="en-US" sz="2700" b="1" dirty="0"/>
              <a:t>to give out of 	devotion, not </a:t>
            </a:r>
            <a:r>
              <a:rPr lang="en-US" sz="2700" b="1" dirty="0" smtClean="0"/>
              <a:t>duty</a:t>
            </a:r>
            <a:endParaRPr lang="en-US" sz="2700" b="1" dirty="0"/>
          </a:p>
          <a:p>
            <a:pPr marL="342900" indent="-342900">
              <a:tabLst>
                <a:tab pos="457200" algn="l"/>
              </a:tabLst>
            </a:pPr>
            <a:r>
              <a:rPr lang="en-US" sz="2400" b="1" dirty="0"/>
              <a:t>3.  </a:t>
            </a:r>
            <a:r>
              <a:rPr lang="en-US" sz="2700" b="1" dirty="0"/>
              <a:t>Balanced rhythm of reflection 	and obedience</a:t>
            </a:r>
          </a:p>
          <a:p>
            <a:pPr marL="342900" indent="-342900">
              <a:buFontTx/>
              <a:buAutoNum type="arabicPeriod" startAt="4"/>
              <a:tabLst>
                <a:tab pos="457200" algn="l"/>
              </a:tabLst>
            </a:pPr>
            <a:r>
              <a:rPr lang="en-US" sz="2700" b="1" dirty="0" smtClean="0"/>
              <a:t> </a:t>
            </a:r>
            <a:r>
              <a:rPr lang="en-US" sz="2700" b="1" dirty="0"/>
              <a:t>Ability to say no to people at 	God’s </a:t>
            </a:r>
            <a:r>
              <a:rPr lang="en-US" sz="2700" b="1" dirty="0" smtClean="0"/>
              <a:t>Direction</a:t>
            </a:r>
          </a:p>
          <a:p>
            <a:pPr marL="342900" indent="-342900">
              <a:buFontTx/>
              <a:buAutoNum type="arabicPeriod" startAt="4"/>
              <a:tabLst>
                <a:tab pos="457200" algn="l"/>
              </a:tabLst>
            </a:pPr>
            <a:r>
              <a:rPr lang="en-US" sz="2700" b="1" dirty="0"/>
              <a:t> </a:t>
            </a:r>
            <a:r>
              <a:rPr lang="en-US" sz="2700" b="1" dirty="0" smtClean="0"/>
              <a:t>Acceptance </a:t>
            </a:r>
            <a:r>
              <a:rPr lang="en-US" sz="2700" b="1" dirty="0"/>
              <a:t>of others</a:t>
            </a:r>
          </a:p>
          <a:p>
            <a:pPr marL="342900" indent="-342900">
              <a:buFontTx/>
              <a:buAutoNum type="arabicPeriod" startAt="4"/>
              <a:tabLst>
                <a:tab pos="457200" algn="l"/>
              </a:tabLst>
            </a:pPr>
            <a:endParaRPr lang="en-US" sz="2400" b="1" dirty="0">
              <a:solidFill>
                <a:srgbClr val="FFFF00"/>
              </a:solidFill>
            </a:endParaRPr>
          </a:p>
          <a:p>
            <a:pPr marL="342900" indent="-342900">
              <a:buFontTx/>
              <a:buAutoNum type="arabicPeriod" startAt="2"/>
              <a:tabLst>
                <a:tab pos="457200" algn="l"/>
              </a:tabLst>
            </a:pPr>
            <a:endParaRPr lang="en-US" sz="27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" y="76200"/>
            <a:ext cx="9067800" cy="1066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effectLst/>
              </a:rPr>
              <a:t>Differences Between Leadership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/>
            </a:r>
            <a:br>
              <a:rPr lang="en-US" sz="3200" dirty="0" smtClean="0">
                <a:solidFill>
                  <a:srgbClr val="FFFF00"/>
                </a:solidFill>
                <a:effectLst/>
              </a:rPr>
            </a:br>
            <a:endParaRPr lang="en-US" sz="3200" dirty="0" smtClean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4048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890966"/>
              </p:ext>
            </p:extLst>
          </p:nvPr>
        </p:nvGraphicFramePr>
        <p:xfrm>
          <a:off x="0" y="785876"/>
          <a:ext cx="9144000" cy="5919724"/>
        </p:xfrm>
        <a:graphic>
          <a:graphicData uri="http://schemas.openxmlformats.org/drawingml/2006/table">
            <a:tbl>
              <a:tblPr/>
              <a:tblGrid>
                <a:gridCol w="4191000"/>
                <a:gridCol w="4953000"/>
              </a:tblGrid>
              <a:tr h="850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Performance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(Law)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Service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(Grace)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0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0" y="1828800"/>
            <a:ext cx="42672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Aft>
                <a:spcPts val="1800"/>
              </a:spcAft>
              <a:buFontTx/>
              <a:buAutoNum type="arabicPeriod" startAt="6"/>
              <a:tabLst>
                <a:tab pos="457200" algn="l"/>
              </a:tabLst>
            </a:pPr>
            <a:r>
              <a:rPr lang="en-US" sz="3000" b="1" dirty="0" smtClean="0"/>
              <a:t> </a:t>
            </a:r>
            <a:r>
              <a:rPr lang="en-US" sz="3000" b="1" dirty="0"/>
              <a:t>Manipulates and 	controls </a:t>
            </a:r>
            <a:r>
              <a:rPr lang="en-US" sz="3000" b="1" dirty="0" smtClean="0"/>
              <a:t>others</a:t>
            </a:r>
          </a:p>
          <a:p>
            <a:pPr marL="342900" indent="-342900">
              <a:spcAft>
                <a:spcPts val="1800"/>
              </a:spcAft>
              <a:buFontTx/>
              <a:buAutoNum type="arabicPeriod" startAt="7"/>
              <a:tabLst>
                <a:tab pos="457200" algn="l"/>
              </a:tabLst>
            </a:pPr>
            <a:r>
              <a:rPr lang="en-US" sz="3000" b="1" dirty="0"/>
              <a:t> Lack of joy and </a:t>
            </a:r>
            <a:r>
              <a:rPr lang="en-US" sz="3000" b="1" dirty="0" smtClean="0"/>
              <a:t> 	peace</a:t>
            </a:r>
            <a:endParaRPr lang="en-US" sz="3000" b="1" dirty="0"/>
          </a:p>
          <a:p>
            <a:pPr marL="342900" indent="-342900">
              <a:spcAft>
                <a:spcPts val="1800"/>
              </a:spcAft>
              <a:buFontTx/>
              <a:buAutoNum type="arabicPeriod" startAt="8"/>
              <a:tabLst>
                <a:tab pos="457200" algn="l"/>
              </a:tabLst>
            </a:pPr>
            <a:r>
              <a:rPr lang="en-US" sz="3000" b="1" dirty="0" smtClean="0"/>
              <a:t> Extreme reactions</a:t>
            </a:r>
            <a:br>
              <a:rPr lang="en-US" sz="3000" b="1" dirty="0" smtClean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en-US" sz="3000" b="1" dirty="0" smtClean="0"/>
          </a:p>
          <a:p>
            <a:pPr marL="342900" indent="-342900">
              <a:spcAft>
                <a:spcPts val="1800"/>
              </a:spcAft>
              <a:buFontTx/>
              <a:buAutoNum type="arabicPeriod" startAt="9"/>
              <a:tabLst>
                <a:tab pos="457200" algn="l"/>
              </a:tabLst>
            </a:pPr>
            <a:r>
              <a:rPr lang="en-US" sz="3000" b="1" dirty="0"/>
              <a:t> Frustration with </a:t>
            </a:r>
            <a:r>
              <a:rPr lang="en-US" sz="3000" b="1" dirty="0" smtClean="0"/>
              <a:t>self</a:t>
            </a:r>
            <a:endParaRPr lang="en-US" sz="3000" b="1" dirty="0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267200" y="1828800"/>
            <a:ext cx="48768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Tx/>
              <a:buAutoNum type="arabicPeriod" startAt="6"/>
              <a:tabLst>
                <a:tab pos="465138" algn="l"/>
              </a:tabLst>
            </a:pPr>
            <a:r>
              <a:rPr lang="en-US" sz="3000" b="1" dirty="0" smtClean="0"/>
              <a:t>  </a:t>
            </a:r>
            <a:r>
              <a:rPr lang="en-US" sz="3000" b="1" dirty="0"/>
              <a:t>Freedom to make choices </a:t>
            </a:r>
            <a:r>
              <a:rPr lang="en-US" sz="3000" b="1" dirty="0" smtClean="0"/>
              <a:t>	and </a:t>
            </a:r>
            <a:r>
              <a:rPr lang="en-US" sz="3000" b="1" dirty="0"/>
              <a:t>be </a:t>
            </a:r>
            <a:r>
              <a:rPr lang="en-US" sz="3000" b="1" dirty="0" smtClean="0"/>
              <a:t>different</a:t>
            </a:r>
          </a:p>
          <a:p>
            <a:pPr marL="0" lvl="1">
              <a:spcAft>
                <a:spcPts val="1800"/>
              </a:spcAft>
              <a:buFontTx/>
              <a:buAutoNum type="arabicPeriod" startAt="7"/>
              <a:tabLst>
                <a:tab pos="465138" algn="l"/>
              </a:tabLst>
            </a:pPr>
            <a:r>
              <a:rPr lang="en-US" sz="3000" b="1" dirty="0"/>
              <a:t> Experiences the fruit of 	the Spirit</a:t>
            </a:r>
          </a:p>
          <a:p>
            <a:pPr marL="0" lvl="1">
              <a:spcAft>
                <a:spcPts val="1800"/>
              </a:spcAft>
              <a:buFontTx/>
              <a:buAutoNum type="arabicPeriod" startAt="8"/>
              <a:tabLst>
                <a:tab pos="465138" algn="l"/>
              </a:tabLst>
            </a:pPr>
            <a:r>
              <a:rPr lang="en-US" sz="3000" b="1" dirty="0" smtClean="0"/>
              <a:t>  </a:t>
            </a:r>
            <a:r>
              <a:rPr lang="en-US" sz="3000" b="1" dirty="0"/>
              <a:t>Consistency, stability; 	sensitive to </a:t>
            </a:r>
            <a:r>
              <a:rPr lang="en-US" sz="3000" b="1" dirty="0" smtClean="0"/>
              <a:t>God’s 	Leading</a:t>
            </a:r>
          </a:p>
          <a:p>
            <a:pPr marL="0" lvl="1">
              <a:spcAft>
                <a:spcPts val="1800"/>
              </a:spcAft>
              <a:buFontTx/>
              <a:buAutoNum type="arabicPeriod" startAt="9"/>
              <a:tabLst>
                <a:tab pos="465138" algn="l"/>
              </a:tabLst>
            </a:pPr>
            <a:r>
              <a:rPr lang="en-US" sz="3000" b="1" dirty="0"/>
              <a:t> Acceptance of God’s 	growth process in </a:t>
            </a:r>
            <a:r>
              <a:rPr lang="en-US" sz="3000" b="1" dirty="0" smtClean="0"/>
              <a:t>self</a:t>
            </a:r>
            <a:endParaRPr lang="en-US" sz="3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6200" y="76200"/>
            <a:ext cx="9067800" cy="1066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effectLst/>
              </a:rPr>
              <a:t>Differences Between Leadership</a:t>
            </a:r>
          </a:p>
        </p:txBody>
      </p:sp>
      <p:graphicFrame>
        <p:nvGraphicFramePr>
          <p:cNvPr id="47122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813461"/>
              </p:ext>
            </p:extLst>
          </p:nvPr>
        </p:nvGraphicFramePr>
        <p:xfrm>
          <a:off x="-60960" y="914400"/>
          <a:ext cx="9144000" cy="5791200"/>
        </p:xfrm>
        <a:graphic>
          <a:graphicData uri="http://schemas.openxmlformats.org/drawingml/2006/table">
            <a:tbl>
              <a:tblPr/>
              <a:tblGrid>
                <a:gridCol w="4267200"/>
                <a:gridCol w="4876800"/>
              </a:tblGrid>
              <a:tr h="11076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Performance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(Law)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Service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(Grace)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536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0" y="2057400"/>
            <a:ext cx="4191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3000" b="1" dirty="0" smtClean="0"/>
              <a:t>10.	 Relationship </a:t>
            </a:r>
            <a:r>
              <a:rPr lang="en-US" sz="3000" b="1" dirty="0"/>
              <a:t>with  	 	 God is unstable</a:t>
            </a:r>
          </a:p>
          <a:p>
            <a:pPr marL="342900" indent="-342900">
              <a:buFontTx/>
              <a:buAutoNum type="arabicPeriod" startAt="11"/>
              <a:tabLst>
                <a:tab pos="457200" algn="l"/>
              </a:tabLst>
            </a:pPr>
            <a:endParaRPr lang="en-US" sz="3000" b="1" dirty="0" smtClean="0"/>
          </a:p>
          <a:p>
            <a:pPr marL="342900" indent="-342900">
              <a:buFontTx/>
              <a:buAutoNum type="arabicPeriod" startAt="11"/>
              <a:tabLst>
                <a:tab pos="457200" algn="l"/>
              </a:tabLst>
            </a:pPr>
            <a:r>
              <a:rPr lang="en-US" sz="3000" b="1" dirty="0" smtClean="0"/>
              <a:t> Works </a:t>
            </a:r>
            <a:r>
              <a:rPr lang="en-US" sz="3000" b="1" dirty="0"/>
              <a:t>to gain God’s 	approval</a:t>
            </a:r>
          </a:p>
          <a:p>
            <a:pPr marL="342900" indent="-342900">
              <a:tabLst>
                <a:tab pos="457200" algn="l"/>
              </a:tabLst>
            </a:pP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en-US" sz="3000" b="1" dirty="0"/>
          </a:p>
          <a:p>
            <a:pPr marL="342900" indent="-342900">
              <a:buFontTx/>
              <a:buAutoNum type="arabicPeriod" startAt="12"/>
              <a:tabLst>
                <a:tab pos="457200" algn="l"/>
              </a:tabLst>
            </a:pPr>
            <a:r>
              <a:rPr lang="en-US" sz="3000" b="1" dirty="0"/>
              <a:t> </a:t>
            </a:r>
            <a:r>
              <a:rPr lang="en-US" sz="3000" b="1" dirty="0" smtClean="0"/>
              <a:t>Produces stronghold   	 of religion</a:t>
            </a:r>
            <a:endParaRPr lang="en-US" sz="3000" b="1" dirty="0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4343400" y="2057400"/>
            <a:ext cx="4800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>
              <a:tabLst>
                <a:tab pos="508000" algn="l"/>
              </a:tabLst>
            </a:pPr>
            <a:r>
              <a:rPr lang="en-US" sz="3000" b="1" dirty="0" smtClean="0"/>
              <a:t>10.	 Slow </a:t>
            </a:r>
            <a:r>
              <a:rPr lang="en-US" sz="3000" b="1" dirty="0"/>
              <a:t>but steady growth 		 with God</a:t>
            </a:r>
          </a:p>
          <a:p>
            <a:pPr marL="0" lvl="2">
              <a:buFontTx/>
              <a:buAutoNum type="arabicPeriod" startAt="11"/>
              <a:tabLst>
                <a:tab pos="508000" algn="l"/>
              </a:tabLst>
            </a:pPr>
            <a:endParaRPr lang="en-US" sz="3000" b="1" dirty="0" smtClean="0"/>
          </a:p>
          <a:p>
            <a:pPr marL="0" lvl="2">
              <a:buFontTx/>
              <a:buAutoNum type="arabicPeriod" startAt="11"/>
              <a:tabLst>
                <a:tab pos="508000" algn="l"/>
              </a:tabLst>
            </a:pPr>
            <a:r>
              <a:rPr lang="en-US" sz="3000" b="1" dirty="0" smtClean="0"/>
              <a:t> Natural </a:t>
            </a:r>
            <a:r>
              <a:rPr lang="en-US" sz="3000" b="1" dirty="0"/>
              <a:t>life-response to</a:t>
            </a:r>
          </a:p>
          <a:p>
            <a:pPr marL="0" lvl="4">
              <a:tabLst>
                <a:tab pos="508000" algn="l"/>
              </a:tabLst>
            </a:pPr>
            <a:r>
              <a:rPr lang="en-US" sz="3000" b="1" dirty="0"/>
              <a:t>     </a:t>
            </a:r>
            <a:r>
              <a:rPr lang="en-US" sz="3000" b="1" dirty="0" smtClean="0"/>
              <a:t>God’s </a:t>
            </a:r>
            <a:r>
              <a:rPr lang="en-US" sz="3000" b="1" dirty="0"/>
              <a:t>unconditional </a:t>
            </a:r>
            <a:r>
              <a:rPr lang="en-US" sz="3000" b="1" dirty="0" smtClean="0"/>
              <a:t>	approval</a:t>
            </a:r>
            <a:endParaRPr lang="en-US" sz="3000" b="1" dirty="0"/>
          </a:p>
          <a:p>
            <a:pPr>
              <a:buFontTx/>
              <a:buAutoNum type="arabicPeriod" startAt="5"/>
              <a:tabLst>
                <a:tab pos="508000" algn="l"/>
              </a:tabLst>
            </a:pPr>
            <a:endParaRPr lang="en-US" sz="3000" b="1" dirty="0"/>
          </a:p>
          <a:p>
            <a:pPr marL="0" lvl="1">
              <a:buFontTx/>
              <a:buAutoNum type="arabicPeriod" startAt="12"/>
              <a:tabLst>
                <a:tab pos="508000" algn="l"/>
              </a:tabLst>
            </a:pPr>
            <a:r>
              <a:rPr lang="en-US" sz="3000" b="1" dirty="0" smtClean="0"/>
              <a:t> Produces </a:t>
            </a:r>
            <a:r>
              <a:rPr lang="en-US" sz="3000" b="1" dirty="0"/>
              <a:t>deep </a:t>
            </a:r>
            <a:r>
              <a:rPr lang="en-US" sz="3000" b="1" dirty="0" smtClean="0"/>
              <a:t>	relationship with God</a:t>
            </a:r>
            <a:endParaRPr lang="en-US" sz="3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991600" cy="64008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solidFill>
                  <a:schemeClr val="tx1"/>
                </a:solidFill>
                <a:effectLst/>
              </a:rPr>
              <a:t>The power to BE is a priority over the power to DO, because if you are SOMEBODY, you will naturally do SOMETHING!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9067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Conclusions Regarding Our Problem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3886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SzTx/>
              <a:buFontTx/>
              <a:buAutoNum type="arabicPeriod"/>
            </a:pPr>
            <a:r>
              <a:rPr lang="en-US" sz="3600" dirty="0" smtClean="0">
                <a:effectLst/>
              </a:rPr>
              <a:t>Our ministry must move from </a:t>
            </a:r>
            <a:r>
              <a:rPr lang="en-US" sz="3600" b="1" u="sng" dirty="0" smtClean="0">
                <a:effectLst/>
              </a:rPr>
              <a:t>PERFORMANCE</a:t>
            </a:r>
            <a:r>
              <a:rPr lang="en-US" sz="3600" dirty="0" smtClean="0">
                <a:effectLst/>
              </a:rPr>
              <a:t> to </a:t>
            </a:r>
            <a:r>
              <a:rPr lang="en-US" sz="3600" b="1" u="sng" dirty="0" smtClean="0">
                <a:effectLst/>
              </a:rPr>
              <a:t>SERVICE</a:t>
            </a:r>
            <a:r>
              <a:rPr lang="en-US" sz="3600" dirty="0" smtClean="0">
                <a:effectLst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SzTx/>
              <a:buFontTx/>
              <a:buAutoNum type="arabicPeriod" startAt="2"/>
            </a:pPr>
            <a:r>
              <a:rPr lang="en-US" sz="3600" dirty="0" smtClean="0">
                <a:effectLst/>
              </a:rPr>
              <a:t>We must pursue </a:t>
            </a:r>
            <a:r>
              <a:rPr lang="en-US" sz="3600" b="1" u="sng" dirty="0" smtClean="0">
                <a:effectLst/>
              </a:rPr>
              <a:t>COMMUNION</a:t>
            </a:r>
            <a:r>
              <a:rPr lang="en-US" sz="3600" dirty="0" smtClean="0">
                <a:effectLst/>
              </a:rPr>
              <a:t> before </a:t>
            </a:r>
            <a:r>
              <a:rPr lang="en-US" sz="3600" b="1" u="sng" dirty="0" smtClean="0">
                <a:effectLst/>
              </a:rPr>
              <a:t>COMPETENCE</a:t>
            </a:r>
            <a:r>
              <a:rPr lang="en-US" sz="3600" dirty="0" smtClean="0">
                <a:effectLst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spcAft>
                <a:spcPts val="1800"/>
              </a:spcAft>
              <a:buClr>
                <a:srgbClr val="FFFF00"/>
              </a:buClr>
              <a:buSzTx/>
              <a:buFontTx/>
              <a:buAutoNum type="arabicPeriod" startAt="3"/>
            </a:pPr>
            <a:r>
              <a:rPr lang="en-US" sz="3600" dirty="0" smtClean="0">
                <a:effectLst/>
              </a:rPr>
              <a:t>We cannot be </a:t>
            </a:r>
            <a:r>
              <a:rPr lang="en-US" sz="3600" b="1" u="sng" dirty="0" smtClean="0">
                <a:effectLst/>
              </a:rPr>
              <a:t>GRACE-GIVERS</a:t>
            </a:r>
            <a:r>
              <a:rPr lang="en-US" sz="3600" dirty="0" smtClean="0">
                <a:effectLst/>
              </a:rPr>
              <a:t> until we are </a:t>
            </a:r>
            <a:r>
              <a:rPr lang="en-US" sz="3600" b="1" u="sng" dirty="0" smtClean="0">
                <a:effectLst/>
              </a:rPr>
              <a:t>GRACE-RECEIVERS</a:t>
            </a:r>
            <a:r>
              <a:rPr lang="en-US" sz="3600" dirty="0" smtClean="0">
                <a:effectLst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uiExpand="1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6868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chemeClr val="tx1"/>
                </a:solidFill>
              </a:rPr>
              <a:t>Our Potential</a:t>
            </a: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4038600"/>
          </a:xfrm>
        </p:spPr>
        <p:txBody>
          <a:bodyPr/>
          <a:lstStyle/>
          <a:p>
            <a:pPr marL="609600" indent="-609600" eaLnBrk="1" hangingPunct="1">
              <a:spcAft>
                <a:spcPts val="1200"/>
              </a:spcAft>
              <a:buClr>
                <a:srgbClr val="FFFF00"/>
              </a:buClr>
              <a:buSzTx/>
              <a:buFontTx/>
              <a:buAutoNum type="arabicPeriod"/>
            </a:pPr>
            <a:r>
              <a:rPr lang="en-US" dirty="0" smtClean="0">
                <a:effectLst/>
              </a:rPr>
              <a:t>The Picture of a Father and Son</a:t>
            </a:r>
          </a:p>
          <a:p>
            <a:pPr marL="609600" indent="-609600"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US" dirty="0" smtClean="0">
                <a:effectLst/>
              </a:rPr>
              <a:t>	We are first a </a:t>
            </a:r>
            <a:r>
              <a:rPr lang="en-US" b="1" u="sng" dirty="0" smtClean="0">
                <a:effectLst/>
              </a:rPr>
              <a:t>CHILD</a:t>
            </a:r>
            <a:r>
              <a:rPr lang="en-US" dirty="0" smtClean="0">
                <a:effectLst/>
              </a:rPr>
              <a:t> of God before we are a </a:t>
            </a:r>
            <a:r>
              <a:rPr lang="en-US" b="1" u="sng" dirty="0" smtClean="0">
                <a:effectLst/>
              </a:rPr>
              <a:t>WORKER</a:t>
            </a:r>
            <a:r>
              <a:rPr lang="en-US" dirty="0" smtClean="0">
                <a:effectLst/>
              </a:rPr>
              <a:t> for God.</a:t>
            </a:r>
          </a:p>
          <a:p>
            <a:pPr marL="609600" indent="-609600" eaLnBrk="1" hangingPunct="1">
              <a:spcAft>
                <a:spcPts val="1200"/>
              </a:spcAft>
              <a:buClr>
                <a:srgbClr val="FFFF00"/>
              </a:buClr>
              <a:buSzTx/>
              <a:buFontTx/>
              <a:buAutoNum type="arabicPeriod" startAt="2"/>
            </a:pPr>
            <a:r>
              <a:rPr lang="en-US" dirty="0" smtClean="0">
                <a:effectLst/>
              </a:rPr>
              <a:t>The Picture of a Marriage</a:t>
            </a:r>
          </a:p>
          <a:p>
            <a:pPr marL="609600" indent="-609600"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en-US" dirty="0" smtClean="0">
                <a:effectLst/>
              </a:rPr>
              <a:t>	We are the </a:t>
            </a:r>
            <a:r>
              <a:rPr lang="en-US" b="1" u="sng" dirty="0" smtClean="0">
                <a:effectLst/>
              </a:rPr>
              <a:t>BRIDE</a:t>
            </a:r>
            <a:r>
              <a:rPr lang="en-US" dirty="0" smtClean="0">
                <a:effectLst/>
              </a:rPr>
              <a:t> of Christ before we are </a:t>
            </a:r>
            <a:r>
              <a:rPr lang="en-US" b="1" u="sng" dirty="0" smtClean="0">
                <a:effectLst/>
              </a:rPr>
              <a:t>SLAVES</a:t>
            </a:r>
            <a:r>
              <a:rPr lang="en-US" dirty="0" smtClean="0">
                <a:effectLst/>
              </a:rPr>
              <a:t> to Christ.</a:t>
            </a:r>
          </a:p>
          <a:p>
            <a:pPr marL="609600" indent="-609600" eaLnBrk="1" hangingPunct="1">
              <a:spcAft>
                <a:spcPts val="1200"/>
              </a:spcAft>
              <a:buClr>
                <a:srgbClr val="FFFF00"/>
              </a:buClr>
              <a:buSzTx/>
              <a:buFontTx/>
              <a:buAutoNum type="arabicPeriod" startAt="3"/>
            </a:pPr>
            <a:r>
              <a:rPr lang="en-US" dirty="0">
                <a:effectLst/>
              </a:rPr>
              <a:t>The Picture of an Ambassador</a:t>
            </a:r>
          </a:p>
          <a:p>
            <a:pPr marL="609600" indent="-609600" eaLnBrk="1" hangingPunct="1">
              <a:spcAft>
                <a:spcPts val="1200"/>
              </a:spcAft>
              <a:buClr>
                <a:srgbClr val="FFFF00"/>
              </a:buClr>
              <a:buSzTx/>
              <a:buNone/>
            </a:pPr>
            <a:r>
              <a:rPr lang="en-US" dirty="0">
                <a:effectLst/>
              </a:rPr>
              <a:t>	We operate in </a:t>
            </a:r>
            <a:r>
              <a:rPr lang="en-US" b="1" u="sng" dirty="0">
                <a:effectLst/>
              </a:rPr>
              <a:t>GOD’S</a:t>
            </a:r>
            <a:r>
              <a:rPr lang="en-US" dirty="0">
                <a:effectLst/>
              </a:rPr>
              <a:t> power and authority, not our </a:t>
            </a:r>
            <a:r>
              <a:rPr lang="en-US" b="1" u="sng" dirty="0">
                <a:effectLst/>
              </a:rPr>
              <a:t>OWN</a:t>
            </a:r>
            <a:r>
              <a:rPr lang="en-US" dirty="0">
                <a:effectLst/>
              </a:rPr>
              <a:t>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 autoUpdateAnimBg="0"/>
      <p:bldP spid="16391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"/>
            <a:ext cx="8839200" cy="1295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tx1"/>
                </a:solidFill>
                <a:effectLst/>
              </a:rPr>
              <a:t>The Biblical Basis for a Grace Empowered Ministry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386078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/>
            <a:r>
              <a:rPr lang="en-US" sz="3600" b="1" dirty="0"/>
              <a:t>It isn’t that the law is bad; it just doesn’t give us any power to live a life of service and ministry. It can only remind us when we’ve failed. Grace changes our desires  &amp; empowers us to live out those desires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4800" y="1600200"/>
            <a:ext cx="36576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/>
              <a:t>• II Corinthians 9:8</a:t>
            </a:r>
          </a:p>
          <a:p>
            <a:r>
              <a:rPr lang="en-US" sz="3200" b="1" i="1" dirty="0"/>
              <a:t>• II Corinthians 12:9</a:t>
            </a:r>
            <a:r>
              <a:rPr lang="en-US" sz="3200" i="1" dirty="0"/>
              <a:t> </a:t>
            </a:r>
            <a:r>
              <a:rPr lang="en-US" sz="2800" dirty="0"/>
              <a:t>		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495800" y="1600200"/>
            <a:ext cx="4495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/>
              <a:t>• Ephesians 2:10	</a:t>
            </a:r>
          </a:p>
          <a:p>
            <a:r>
              <a:rPr lang="en-US" sz="3200" b="1" dirty="0"/>
              <a:t>• </a:t>
            </a:r>
            <a:r>
              <a:rPr lang="en-US" sz="3200" b="1" i="1" dirty="0"/>
              <a:t>I Corinthians 15:10</a:t>
            </a:r>
            <a:r>
              <a:rPr lang="en-US" sz="2800" dirty="0"/>
              <a:t>	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r="2299"/>
          <a:stretch/>
        </p:blipFill>
        <p:spPr>
          <a:xfrm>
            <a:off x="0" y="152401"/>
            <a:ext cx="9144000" cy="66293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ffectLst/>
              </a:rPr>
              <a:t>Our Prescription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15400" cy="4419600"/>
          </a:xfrm>
        </p:spPr>
        <p:txBody>
          <a:bodyPr/>
          <a:lstStyle/>
          <a:p>
            <a:pPr marL="609600" indent="-609600" eaLnBrk="1" hangingPunct="1">
              <a:spcAft>
                <a:spcPts val="1200"/>
              </a:spcAft>
              <a:buClr>
                <a:srgbClr val="FFFF00"/>
              </a:buClr>
              <a:buSzTx/>
              <a:buFontTx/>
              <a:buChar char="•"/>
            </a:pPr>
            <a:r>
              <a:rPr lang="en-US" sz="4000" b="1" dirty="0" smtClean="0">
                <a:effectLst/>
              </a:rPr>
              <a:t>Our “Mary” experience should precede our “Martha” experience.</a:t>
            </a:r>
          </a:p>
          <a:p>
            <a:pPr marL="609600" indent="-609600" eaLnBrk="1" hangingPunct="1">
              <a:spcAft>
                <a:spcPts val="1200"/>
              </a:spcAft>
              <a:buClr>
                <a:srgbClr val="FFFF00"/>
              </a:buClr>
              <a:buSzTx/>
              <a:buFontTx/>
              <a:buChar char="•"/>
            </a:pPr>
            <a:r>
              <a:rPr lang="en-US" sz="4000" b="1" dirty="0" smtClean="0">
                <a:effectLst/>
              </a:rPr>
              <a:t>Our </a:t>
            </a:r>
            <a:r>
              <a:rPr lang="en-US" sz="4000" b="1" i="1" dirty="0" smtClean="0">
                <a:effectLst/>
              </a:rPr>
              <a:t>competence </a:t>
            </a:r>
            <a:r>
              <a:rPr lang="en-US" sz="4000" b="1" dirty="0" smtClean="0">
                <a:effectLst/>
              </a:rPr>
              <a:t>should come from our </a:t>
            </a:r>
            <a:r>
              <a:rPr lang="en-US" sz="4000" b="1" i="1" dirty="0" smtClean="0">
                <a:effectLst/>
              </a:rPr>
              <a:t>communion </a:t>
            </a:r>
            <a:r>
              <a:rPr lang="en-US" sz="4000" b="1" dirty="0" smtClean="0">
                <a:effectLst/>
              </a:rPr>
              <a:t>with God.</a:t>
            </a:r>
          </a:p>
          <a:p>
            <a:pPr marL="609600" indent="-609600" eaLnBrk="1" hangingPunct="1">
              <a:spcAft>
                <a:spcPts val="1200"/>
              </a:spcAft>
              <a:buClr>
                <a:srgbClr val="FFFF00"/>
              </a:buClr>
              <a:buSzTx/>
              <a:buFontTx/>
              <a:buChar char="•"/>
            </a:pPr>
            <a:r>
              <a:rPr lang="en-US" sz="4000" b="1" dirty="0">
                <a:effectLst/>
              </a:rPr>
              <a:t>We must find a balanced rhythm of being and doing.</a:t>
            </a:r>
          </a:p>
          <a:p>
            <a:pPr marL="609600" indent="-609600" eaLnBrk="1" hangingPunct="1">
              <a:spcAft>
                <a:spcPts val="1200"/>
              </a:spcAft>
              <a:buClr>
                <a:srgbClr val="FFFF00"/>
              </a:buClr>
              <a:buSzTx/>
              <a:buFontTx/>
              <a:buChar char="•"/>
            </a:pPr>
            <a:r>
              <a:rPr lang="en-US" sz="4000" b="1" dirty="0" smtClean="0">
                <a:effectLst/>
              </a:rPr>
              <a:t>We </a:t>
            </a:r>
            <a:r>
              <a:rPr lang="en-US" sz="4000" b="1" dirty="0">
                <a:effectLst/>
              </a:rPr>
              <a:t>must believe and embrace the following “grace” foundations</a:t>
            </a:r>
            <a:r>
              <a:rPr lang="en-US" sz="4400" b="1" dirty="0">
                <a:effectLst/>
              </a:rPr>
              <a:t>.</a:t>
            </a:r>
          </a:p>
          <a:p>
            <a:pPr marL="609600" indent="-609600" eaLnBrk="1" hangingPunct="1">
              <a:buClr>
                <a:srgbClr val="FFFF00"/>
              </a:buClr>
              <a:buSzTx/>
              <a:buFontTx/>
              <a:buChar char="•"/>
            </a:pPr>
            <a:endParaRPr lang="en-US" sz="4400" b="1" dirty="0" smtClean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  <p:bldP spid="18439" grpId="0" uiExpand="1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52400" y="-228600"/>
            <a:ext cx="88392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Grace </a:t>
            </a:r>
            <a:r>
              <a:rPr lang="en-US" sz="4000" dirty="0" smtClean="0">
                <a:solidFill>
                  <a:schemeClr val="tx1"/>
                </a:solidFill>
              </a:rPr>
              <a:t>Foundations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419600"/>
          </a:xfrm>
        </p:spPr>
        <p:txBody>
          <a:bodyPr/>
          <a:lstStyle/>
          <a:p>
            <a:pPr marL="609600" indent="-609600" eaLnBrk="1" hangingPunct="1">
              <a:spcAft>
                <a:spcPts val="1200"/>
              </a:spcAft>
              <a:buClr>
                <a:srgbClr val="FFFF00"/>
              </a:buClr>
              <a:buSzTx/>
              <a:buFontTx/>
              <a:buAutoNum type="arabicPeriod"/>
            </a:pPr>
            <a:r>
              <a:rPr lang="en-US" sz="2800" dirty="0" smtClean="0">
                <a:effectLst/>
              </a:rPr>
              <a:t>God’s grace is </a:t>
            </a:r>
            <a:r>
              <a:rPr lang="en-US" sz="2800" b="1" u="sng" dirty="0" smtClean="0">
                <a:effectLst/>
              </a:rPr>
              <a:t>MINE</a:t>
            </a:r>
            <a:r>
              <a:rPr lang="en-US" sz="2800" dirty="0" smtClean="0">
                <a:effectLst/>
              </a:rPr>
              <a:t> for free because it’s based on Jesus’ performance, not mine.</a:t>
            </a:r>
          </a:p>
          <a:p>
            <a:pPr marL="609600" indent="-609600" eaLnBrk="1" hangingPunct="1">
              <a:spcAft>
                <a:spcPts val="1200"/>
              </a:spcAft>
              <a:buClr>
                <a:srgbClr val="FFFF00"/>
              </a:buClr>
              <a:buSzTx/>
              <a:buFontTx/>
              <a:buAutoNum type="arabicPeriod" startAt="2"/>
            </a:pPr>
            <a:r>
              <a:rPr lang="en-US" sz="2800" dirty="0" smtClean="0">
                <a:effectLst/>
              </a:rPr>
              <a:t>God does not love me and </a:t>
            </a:r>
            <a:r>
              <a:rPr lang="en-US" sz="2800" b="1" u="sng" dirty="0" smtClean="0">
                <a:effectLst/>
              </a:rPr>
              <a:t>SAVE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me for what I can do for Him.</a:t>
            </a:r>
          </a:p>
          <a:p>
            <a:pPr marL="609600" indent="-609600" eaLnBrk="1" hangingPunct="1">
              <a:spcAft>
                <a:spcPts val="1200"/>
              </a:spcAft>
              <a:buClr>
                <a:srgbClr val="FFFF00"/>
              </a:buClr>
              <a:buSzTx/>
              <a:buFontTx/>
              <a:buAutoNum type="arabicPeriod" startAt="3"/>
            </a:pPr>
            <a:r>
              <a:rPr lang="en-US" sz="2800" dirty="0" smtClean="0">
                <a:effectLst/>
              </a:rPr>
              <a:t>I must </a:t>
            </a:r>
            <a:r>
              <a:rPr lang="en-US" sz="2800" b="1" u="sng" dirty="0" smtClean="0">
                <a:effectLst/>
              </a:rPr>
              <a:t>DIE</a:t>
            </a:r>
            <a:r>
              <a:rPr lang="en-US" sz="2800" dirty="0" smtClean="0">
                <a:effectLst/>
              </a:rPr>
              <a:t> to my “old husband” (the law) and stop relating to God on that basis.</a:t>
            </a:r>
          </a:p>
          <a:p>
            <a:pPr marL="609600" indent="-609600" eaLnBrk="1" hangingPunct="1">
              <a:spcAft>
                <a:spcPts val="1200"/>
              </a:spcAft>
              <a:buClr>
                <a:srgbClr val="FFFF00"/>
              </a:buClr>
              <a:buSzTx/>
              <a:buFontTx/>
              <a:buAutoNum type="arabicPeriod" startAt="4"/>
            </a:pPr>
            <a:r>
              <a:rPr lang="en-US" sz="2800" dirty="0">
                <a:effectLst/>
              </a:rPr>
              <a:t>God’s grace accepts me as I am, then </a:t>
            </a:r>
            <a:r>
              <a:rPr lang="en-US" sz="2800" b="1" u="sng" dirty="0">
                <a:effectLst/>
              </a:rPr>
              <a:t>ENABLES</a:t>
            </a:r>
            <a:r>
              <a:rPr lang="en-US" sz="2800" dirty="0">
                <a:effectLst/>
              </a:rPr>
              <a:t> me to live above my own ability.</a:t>
            </a:r>
          </a:p>
          <a:p>
            <a:pPr marL="609600" indent="-609600" eaLnBrk="1" hangingPunct="1">
              <a:spcAft>
                <a:spcPts val="1200"/>
              </a:spcAft>
              <a:buClr>
                <a:srgbClr val="FFFF00"/>
              </a:buClr>
              <a:buSzTx/>
              <a:buFontTx/>
              <a:buAutoNum type="arabicPeriod" startAt="5"/>
            </a:pPr>
            <a:r>
              <a:rPr lang="en-US" sz="2800" dirty="0" smtClean="0">
                <a:effectLst/>
              </a:rPr>
              <a:t>The </a:t>
            </a:r>
            <a:r>
              <a:rPr lang="en-US" sz="2800" dirty="0">
                <a:effectLst/>
              </a:rPr>
              <a:t>only requirement for receiving grace is </a:t>
            </a:r>
            <a:r>
              <a:rPr lang="en-US" sz="2800" b="1" u="sng" dirty="0">
                <a:effectLst/>
              </a:rPr>
              <a:t>HUMILITY</a:t>
            </a:r>
            <a:r>
              <a:rPr lang="en-US" sz="2800" dirty="0">
                <a:effectLst/>
              </a:rPr>
              <a:t>.</a:t>
            </a:r>
          </a:p>
          <a:p>
            <a:pPr marL="609600" indent="-609600" eaLnBrk="1" hangingPunct="1">
              <a:spcAft>
                <a:spcPts val="1200"/>
              </a:spcAft>
              <a:buClr>
                <a:srgbClr val="FFFF00"/>
              </a:buClr>
              <a:buSzTx/>
              <a:buFontTx/>
              <a:buAutoNum type="arabicPeriod" startAt="6"/>
            </a:pPr>
            <a:r>
              <a:rPr lang="en-US" sz="2800" dirty="0" smtClean="0">
                <a:effectLst/>
              </a:rPr>
              <a:t>Ministry </a:t>
            </a:r>
            <a:r>
              <a:rPr lang="en-US" sz="2800" dirty="0">
                <a:effectLst/>
              </a:rPr>
              <a:t>is greater under grace, because </a:t>
            </a:r>
            <a:r>
              <a:rPr lang="en-US" sz="2800" b="1" u="sng" dirty="0">
                <a:effectLst/>
              </a:rPr>
              <a:t>GRATITUDE</a:t>
            </a:r>
            <a:r>
              <a:rPr lang="en-US" sz="2800" dirty="0">
                <a:effectLst/>
              </a:rPr>
              <a:t>, not </a:t>
            </a:r>
            <a:r>
              <a:rPr lang="en-US" sz="2800" b="1" u="sng" dirty="0">
                <a:effectLst/>
              </a:rPr>
              <a:t>GUILT</a:t>
            </a:r>
            <a:r>
              <a:rPr lang="en-US" sz="2800" dirty="0">
                <a:effectLst/>
              </a:rPr>
              <a:t>, is the motivation.</a:t>
            </a:r>
          </a:p>
          <a:p>
            <a:pPr marL="609600" indent="-609600" eaLnBrk="1" hangingPunct="1">
              <a:buClr>
                <a:srgbClr val="FFFF00"/>
              </a:buClr>
              <a:buSzTx/>
              <a:buFontTx/>
              <a:buAutoNum type="arabicPeriod" startAt="3"/>
            </a:pPr>
            <a:endParaRPr lang="en-US" sz="2600" dirty="0" smtClean="0">
              <a:solidFill>
                <a:srgbClr val="FFFF00"/>
              </a:solidFill>
              <a:effectLst/>
            </a:endParaRPr>
          </a:p>
          <a:p>
            <a:pPr marL="609600" indent="-609600" eaLnBrk="1" hangingPunct="1">
              <a:buFontTx/>
              <a:buNone/>
            </a:pPr>
            <a:endParaRPr lang="en-US" sz="2400" dirty="0" smtClean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  <p:bldP spid="18439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"/>
            <a:ext cx="8763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Stepping into </a:t>
            </a:r>
            <a:r>
              <a:rPr lang="en-US" dirty="0" smtClean="0">
                <a:solidFill>
                  <a:schemeClr val="tx1"/>
                </a:solidFill>
              </a:rPr>
              <a:t>Grace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9067800" cy="4038600"/>
          </a:xfrm>
        </p:spPr>
        <p:txBody>
          <a:bodyPr/>
          <a:lstStyle/>
          <a:p>
            <a:pPr marL="0" indent="0" eaLnBrk="1" hangingPunct="1">
              <a:spcAft>
                <a:spcPts val="1800"/>
              </a:spcAft>
              <a:buClr>
                <a:srgbClr val="FFFF00"/>
              </a:buClr>
              <a:buSzTx/>
              <a:buNone/>
            </a:pPr>
            <a:r>
              <a:rPr lang="en-US" sz="3600" dirty="0" smtClean="0">
                <a:effectLst/>
              </a:rPr>
              <a:t>Ask God to:</a:t>
            </a:r>
          </a:p>
          <a:p>
            <a:pPr marL="609600" indent="-609600" eaLnBrk="1" hangingPunct="1">
              <a:spcAft>
                <a:spcPts val="1800"/>
              </a:spcAft>
              <a:buClr>
                <a:srgbClr val="FFFF00"/>
              </a:buClr>
              <a:buSzTx/>
              <a:buFontTx/>
              <a:buAutoNum type="arabicPeriod"/>
            </a:pPr>
            <a:r>
              <a:rPr lang="en-US" sz="3600" b="1" u="sng" dirty="0" smtClean="0">
                <a:effectLst/>
              </a:rPr>
              <a:t>REVEAL </a:t>
            </a:r>
            <a:r>
              <a:rPr lang="en-US" sz="3600" b="1" dirty="0" smtClean="0">
                <a:effectLst/>
              </a:rPr>
              <a:t>-</a:t>
            </a:r>
            <a:r>
              <a:rPr lang="en-US" sz="3600" dirty="0" smtClean="0">
                <a:effectLst/>
              </a:rPr>
              <a:t> Conduct honest personal examination and diagnosis.</a:t>
            </a:r>
          </a:p>
          <a:p>
            <a:pPr marL="609600" indent="-609600" eaLnBrk="1" hangingPunct="1">
              <a:spcAft>
                <a:spcPts val="1800"/>
              </a:spcAft>
              <a:buClr>
                <a:srgbClr val="FFFF00"/>
              </a:buClr>
              <a:buSzTx/>
              <a:buFontTx/>
              <a:buAutoNum type="arabicPeriod" startAt="2"/>
            </a:pPr>
            <a:r>
              <a:rPr lang="en-US" sz="3600" b="1" u="sng" dirty="0" smtClean="0">
                <a:effectLst/>
              </a:rPr>
              <a:t>RELINQUISH</a:t>
            </a:r>
            <a:r>
              <a:rPr lang="en-US" sz="3600" b="1" dirty="0" smtClean="0">
                <a:effectLst/>
              </a:rPr>
              <a:t> -</a:t>
            </a:r>
            <a:r>
              <a:rPr lang="en-US" sz="3600" dirty="0" smtClean="0">
                <a:effectLst/>
              </a:rPr>
              <a:t> Surrender my performance issues to God.</a:t>
            </a:r>
          </a:p>
          <a:p>
            <a:pPr marL="609600" indent="-609600" eaLnBrk="1" hangingPunct="1">
              <a:spcAft>
                <a:spcPts val="1800"/>
              </a:spcAft>
              <a:buClr>
                <a:srgbClr val="FFFF00"/>
              </a:buClr>
              <a:buSzTx/>
              <a:buFontTx/>
              <a:buAutoNum type="arabicPeriod" startAt="3"/>
            </a:pPr>
            <a:r>
              <a:rPr lang="en-US" sz="3600" b="1" u="sng" dirty="0">
                <a:effectLst/>
              </a:rPr>
              <a:t>RECALL</a:t>
            </a:r>
            <a:r>
              <a:rPr lang="en-US" sz="3600" b="1" dirty="0">
                <a:effectLst/>
              </a:rPr>
              <a:t> - </a:t>
            </a:r>
            <a:r>
              <a:rPr lang="en-US" sz="3600" dirty="0">
                <a:effectLst/>
              </a:rPr>
              <a:t>Note the people and issues </a:t>
            </a:r>
            <a:r>
              <a:rPr lang="en-US" sz="3600" dirty="0" smtClean="0">
                <a:effectLst/>
              </a:rPr>
              <a:t>for</a:t>
            </a:r>
            <a:endParaRPr lang="en-US" sz="3600" dirty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  <p:bldP spid="20487" grpId="0" uiExpand="1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"/>
            <a:ext cx="8763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Stepping into Grace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4572000"/>
          </a:xfrm>
        </p:spPr>
        <p:txBody>
          <a:bodyPr/>
          <a:lstStyle/>
          <a:p>
            <a:pPr marL="742950" indent="-742950" eaLnBrk="1" hangingPunct="1">
              <a:lnSpc>
                <a:spcPct val="80000"/>
              </a:lnSpc>
              <a:spcAft>
                <a:spcPts val="1800"/>
              </a:spcAft>
              <a:buClr>
                <a:srgbClr val="FFFF00"/>
              </a:buClr>
              <a:buSzTx/>
              <a:buFont typeface="+mj-lt"/>
              <a:buAutoNum type="arabicPeriod" startAt="4"/>
            </a:pPr>
            <a:r>
              <a:rPr lang="en-US" sz="3600" b="1" u="sng" dirty="0">
                <a:effectLst/>
              </a:rPr>
              <a:t>RELEASE</a:t>
            </a:r>
            <a:r>
              <a:rPr lang="en-US" sz="3600" b="1" dirty="0">
                <a:effectLst/>
              </a:rPr>
              <a:t> - </a:t>
            </a:r>
            <a:r>
              <a:rPr lang="en-US" sz="3600" dirty="0">
                <a:effectLst/>
              </a:rPr>
              <a:t> Forgive; let go of wrong views and surrender  myself.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1800"/>
              </a:spcAft>
              <a:buClr>
                <a:srgbClr val="FFFF00"/>
              </a:buClr>
              <a:buSzTx/>
              <a:buFontTx/>
              <a:buAutoNum type="arabicPeriod" startAt="4"/>
            </a:pPr>
            <a:r>
              <a:rPr lang="en-US" sz="3600" b="1" u="sng" dirty="0" smtClean="0">
                <a:effectLst/>
              </a:rPr>
              <a:t>REQUEST</a:t>
            </a:r>
            <a:r>
              <a:rPr lang="en-US" sz="3600" b="1" dirty="0" smtClean="0">
                <a:effectLst/>
              </a:rPr>
              <a:t> </a:t>
            </a:r>
            <a:r>
              <a:rPr lang="en-US" sz="3600" b="1" dirty="0" smtClean="0">
                <a:effectLst/>
              </a:rPr>
              <a:t>- </a:t>
            </a:r>
            <a:r>
              <a:rPr lang="en-US" sz="3600" dirty="0" smtClean="0">
                <a:effectLst/>
              </a:rPr>
              <a:t>Ask the Holy Spirit to grant God’s grace.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1800"/>
              </a:spcAft>
              <a:buClr>
                <a:srgbClr val="FFFF00"/>
              </a:buClr>
              <a:buSzTx/>
              <a:buFontTx/>
              <a:buAutoNum type="arabicPeriod" startAt="6"/>
            </a:pPr>
            <a:r>
              <a:rPr lang="en-US" sz="3600" b="1" u="sng" dirty="0" smtClean="0">
                <a:effectLst/>
              </a:rPr>
              <a:t>RENOUNCE</a:t>
            </a:r>
            <a:r>
              <a:rPr lang="en-US" sz="3600" b="1" dirty="0" smtClean="0">
                <a:effectLst/>
              </a:rPr>
              <a:t> - </a:t>
            </a:r>
            <a:r>
              <a:rPr lang="en-US" sz="3600" dirty="0" smtClean="0">
                <a:effectLst/>
              </a:rPr>
              <a:t>Refuse to allow wrong motives to rule me. 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1800"/>
              </a:spcAft>
              <a:buClr>
                <a:srgbClr val="FFFF00"/>
              </a:buClr>
              <a:buSzTx/>
              <a:buFontTx/>
              <a:buAutoNum type="arabicPeriod" startAt="7"/>
            </a:pPr>
            <a:r>
              <a:rPr lang="en-US" sz="3600" b="1" u="sng" dirty="0" smtClean="0">
                <a:effectLst/>
              </a:rPr>
              <a:t>RETURN</a:t>
            </a:r>
            <a:r>
              <a:rPr lang="en-US" sz="3600" b="1" dirty="0" smtClean="0">
                <a:effectLst/>
              </a:rPr>
              <a:t> - </a:t>
            </a:r>
            <a:r>
              <a:rPr lang="en-US" sz="3600" dirty="0" smtClean="0">
                <a:effectLst/>
              </a:rPr>
              <a:t>Return to serving God from a loving, responsive heart.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uiExpand="1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33082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GB" sz="9600" smtClean="0"/>
              <a:t>QUESTIONS</a:t>
            </a:r>
            <a:endParaRPr lang="en-GB" sz="96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GB" sz="9600" dirty="0" smtClean="0"/>
              <a:t>OR</a:t>
            </a:r>
            <a:r>
              <a:rPr lang="en-GB" sz="9600" dirty="0" smtClean="0"/>
              <a:t> COMMENTS?</a:t>
            </a:r>
            <a:endParaRPr lang="en-GB" sz="9600" dirty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8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End of Lesson 1</a:t>
            </a: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78013"/>
            <a:ext cx="8589963" cy="35321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4800" b="1" dirty="0"/>
              <a:t>ANSWER KEY</a:t>
            </a:r>
            <a:r>
              <a:rPr lang="en-GB" sz="4800" dirty="0"/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GB" sz="4800" dirty="0"/>
              <a:t>for all the blanks in the outline for this lesson may be found on page 7 of your </a:t>
            </a:r>
            <a:r>
              <a:rPr lang="en-GB" sz="4800" dirty="0" smtClean="0"/>
              <a:t>Notebook</a:t>
            </a:r>
            <a:endParaRPr lang="en-GB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733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C7D6D"/>
            </a:outerShdw>
          </a:effectLst>
        </p:spPr>
        <p:txBody>
          <a:bodyPr anchor="ctr"/>
          <a:lstStyle/>
          <a:p>
            <a:pPr algn="ctr"/>
            <a:r>
              <a:rPr lang="en-US" sz="4800" b="1" dirty="0"/>
              <a:t>The Foundation for Our Leadership</a:t>
            </a:r>
            <a:br>
              <a:rPr lang="en-US" sz="4800" b="1" dirty="0"/>
            </a:b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3200" b="1" dirty="0"/>
              <a:t>Our Ministry Will Be a Precious Treasure or a Performance Trap</a:t>
            </a:r>
            <a:br>
              <a:rPr lang="en-US" sz="3200" b="1" dirty="0"/>
            </a:br>
            <a:endParaRPr lang="en-US" sz="2800" b="1" dirty="0"/>
          </a:p>
          <a:p>
            <a:pPr algn="ctr"/>
            <a:r>
              <a:rPr lang="en-US" sz="2800" b="1" dirty="0"/>
              <a:t>(Lesson 1)</a:t>
            </a:r>
            <a:r>
              <a:rPr lang="en-US" sz="2000" b="1" dirty="0">
                <a:solidFill>
                  <a:schemeClr val="tx2"/>
                </a:solidFill>
              </a:rPr>
              <a:t/>
            </a:r>
            <a:br>
              <a:rPr lang="en-US" sz="2000" b="1" dirty="0">
                <a:solidFill>
                  <a:schemeClr val="tx2"/>
                </a:solidFill>
              </a:rPr>
            </a:br>
            <a:endParaRPr lang="en-US" sz="2000" b="1" dirty="0"/>
          </a:p>
        </p:txBody>
      </p:sp>
      <p:sp>
        <p:nvSpPr>
          <p:cNvPr id="14338" name="Text Box 23"/>
          <p:cNvSpPr txBox="1">
            <a:spLocks noChangeArrowheads="1"/>
          </p:cNvSpPr>
          <p:nvPr/>
        </p:nvSpPr>
        <p:spPr bwMode="auto">
          <a:xfrm>
            <a:off x="0" y="304800"/>
            <a:ext cx="91440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b="1" i="1" dirty="0">
                <a:latin typeface="Times New Roman" pitchFamily="18" charset="0"/>
              </a:rPr>
              <a:t>Million Leaders Mandate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</a:rPr>
              <a:t>Notebook </a:t>
            </a:r>
            <a:r>
              <a:rPr lang="en-US" sz="3600" b="1" dirty="0">
                <a:latin typeface="Times New Roman" pitchFamily="18" charset="0"/>
              </a:rPr>
              <a:t>Five</a:t>
            </a:r>
            <a:r>
              <a:rPr lang="en-US" sz="3200" b="1" dirty="0">
                <a:solidFill>
                  <a:srgbClr val="CC990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CC9900"/>
                </a:solidFill>
                <a:latin typeface="Times New Roman" pitchFamily="18" charset="0"/>
              </a:rPr>
            </a:br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1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lowchart: Connector 2"/>
          <p:cNvSpPr>
            <a:spLocks noChangeArrowheads="1"/>
          </p:cNvSpPr>
          <p:nvPr/>
        </p:nvSpPr>
        <p:spPr bwMode="auto">
          <a:xfrm>
            <a:off x="2286000" y="762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5362" name="Flowchart: Connector 3"/>
          <p:cNvSpPr>
            <a:spLocks noChangeArrowheads="1"/>
          </p:cNvSpPr>
          <p:nvPr/>
        </p:nvSpPr>
        <p:spPr bwMode="auto">
          <a:xfrm>
            <a:off x="6553200" y="38862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5363" name="Flowchart: Connector 4"/>
          <p:cNvSpPr>
            <a:spLocks noChangeArrowheads="1"/>
          </p:cNvSpPr>
          <p:nvPr/>
        </p:nvSpPr>
        <p:spPr bwMode="auto">
          <a:xfrm>
            <a:off x="6553200" y="2286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5364" name="Flowchart: Connector 5"/>
          <p:cNvSpPr>
            <a:spLocks noChangeArrowheads="1"/>
          </p:cNvSpPr>
          <p:nvPr/>
        </p:nvSpPr>
        <p:spPr bwMode="auto">
          <a:xfrm>
            <a:off x="6553200" y="9144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5365" name="Flowchart: Connector 6"/>
          <p:cNvSpPr>
            <a:spLocks noChangeArrowheads="1"/>
          </p:cNvSpPr>
          <p:nvPr/>
        </p:nvSpPr>
        <p:spPr bwMode="auto">
          <a:xfrm>
            <a:off x="4419600" y="8382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5366" name="Flowchart: Connector 7"/>
          <p:cNvSpPr>
            <a:spLocks noChangeArrowheads="1"/>
          </p:cNvSpPr>
          <p:nvPr/>
        </p:nvSpPr>
        <p:spPr bwMode="auto">
          <a:xfrm>
            <a:off x="4419600" y="22098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5367" name="Flowchart: Connector 8"/>
          <p:cNvSpPr>
            <a:spLocks noChangeArrowheads="1"/>
          </p:cNvSpPr>
          <p:nvPr/>
        </p:nvSpPr>
        <p:spPr bwMode="auto">
          <a:xfrm>
            <a:off x="4419600" y="38862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5368" name="Flowchart: Connector 9"/>
          <p:cNvSpPr>
            <a:spLocks noChangeArrowheads="1"/>
          </p:cNvSpPr>
          <p:nvPr/>
        </p:nvSpPr>
        <p:spPr bwMode="auto">
          <a:xfrm>
            <a:off x="2286000" y="22098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5369" name="Flowchart: Connector 10"/>
          <p:cNvSpPr>
            <a:spLocks noChangeArrowheads="1"/>
          </p:cNvSpPr>
          <p:nvPr/>
        </p:nvSpPr>
        <p:spPr bwMode="auto">
          <a:xfrm>
            <a:off x="2286000" y="3810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152400" y="5105400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/>
              <a:t>Connect all of the dots using 4 straight lines. You cannot lift your pencil from the paper.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lowchart: Connector 2"/>
          <p:cNvSpPr>
            <a:spLocks noChangeArrowheads="1"/>
          </p:cNvSpPr>
          <p:nvPr/>
        </p:nvSpPr>
        <p:spPr bwMode="auto">
          <a:xfrm>
            <a:off x="2819400" y="1143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6386" name="Flowchart: Connector 3"/>
          <p:cNvSpPr>
            <a:spLocks noChangeArrowheads="1"/>
          </p:cNvSpPr>
          <p:nvPr/>
        </p:nvSpPr>
        <p:spPr bwMode="auto">
          <a:xfrm>
            <a:off x="7086600" y="42672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6387" name="Flowchart: Connector 4"/>
          <p:cNvSpPr>
            <a:spLocks noChangeArrowheads="1"/>
          </p:cNvSpPr>
          <p:nvPr/>
        </p:nvSpPr>
        <p:spPr bwMode="auto">
          <a:xfrm>
            <a:off x="7086600" y="2667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6388" name="Flowchart: Connector 5"/>
          <p:cNvSpPr>
            <a:spLocks noChangeArrowheads="1"/>
          </p:cNvSpPr>
          <p:nvPr/>
        </p:nvSpPr>
        <p:spPr bwMode="auto">
          <a:xfrm>
            <a:off x="7086600" y="12954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6389" name="Flowchart: Connector 6"/>
          <p:cNvSpPr>
            <a:spLocks noChangeArrowheads="1"/>
          </p:cNvSpPr>
          <p:nvPr/>
        </p:nvSpPr>
        <p:spPr bwMode="auto">
          <a:xfrm>
            <a:off x="4953000" y="12192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6390" name="Flowchart: Connector 7"/>
          <p:cNvSpPr>
            <a:spLocks noChangeArrowheads="1"/>
          </p:cNvSpPr>
          <p:nvPr/>
        </p:nvSpPr>
        <p:spPr bwMode="auto">
          <a:xfrm>
            <a:off x="4953000" y="2667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6391" name="Flowchart: Connector 8"/>
          <p:cNvSpPr>
            <a:spLocks noChangeArrowheads="1"/>
          </p:cNvSpPr>
          <p:nvPr/>
        </p:nvSpPr>
        <p:spPr bwMode="auto">
          <a:xfrm>
            <a:off x="4953000" y="42672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6392" name="Flowchart: Connector 9"/>
          <p:cNvSpPr>
            <a:spLocks noChangeArrowheads="1"/>
          </p:cNvSpPr>
          <p:nvPr/>
        </p:nvSpPr>
        <p:spPr bwMode="auto">
          <a:xfrm>
            <a:off x="2819400" y="25908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6393" name="Flowchart: Connector 10"/>
          <p:cNvSpPr>
            <a:spLocks noChangeArrowheads="1"/>
          </p:cNvSpPr>
          <p:nvPr/>
        </p:nvSpPr>
        <p:spPr bwMode="auto">
          <a:xfrm>
            <a:off x="2819400" y="4191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>
            <a:off x="4991894" y="3771106"/>
            <a:ext cx="4800600" cy="1588"/>
          </a:xfrm>
          <a:prstGeom prst="straightConnector1">
            <a:avLst/>
          </a:prstGeom>
          <a:noFill/>
          <a:ln w="63500" algn="ctr">
            <a:solidFill>
              <a:schemeClr val="bg2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lowchart: Connector 2"/>
          <p:cNvSpPr>
            <a:spLocks noChangeArrowheads="1"/>
          </p:cNvSpPr>
          <p:nvPr/>
        </p:nvSpPr>
        <p:spPr bwMode="auto">
          <a:xfrm>
            <a:off x="2819400" y="1143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7410" name="Flowchart: Connector 3"/>
          <p:cNvSpPr>
            <a:spLocks noChangeArrowheads="1"/>
          </p:cNvSpPr>
          <p:nvPr/>
        </p:nvSpPr>
        <p:spPr bwMode="auto">
          <a:xfrm>
            <a:off x="7086600" y="42672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7411" name="Flowchart: Connector 4"/>
          <p:cNvSpPr>
            <a:spLocks noChangeArrowheads="1"/>
          </p:cNvSpPr>
          <p:nvPr/>
        </p:nvSpPr>
        <p:spPr bwMode="auto">
          <a:xfrm>
            <a:off x="7086600" y="2667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7412" name="Flowchart: Connector 5"/>
          <p:cNvSpPr>
            <a:spLocks noChangeArrowheads="1"/>
          </p:cNvSpPr>
          <p:nvPr/>
        </p:nvSpPr>
        <p:spPr bwMode="auto">
          <a:xfrm>
            <a:off x="7086600" y="12954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7413" name="Flowchart: Connector 6"/>
          <p:cNvSpPr>
            <a:spLocks noChangeArrowheads="1"/>
          </p:cNvSpPr>
          <p:nvPr/>
        </p:nvSpPr>
        <p:spPr bwMode="auto">
          <a:xfrm>
            <a:off x="4953000" y="12192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7414" name="Flowchart: Connector 7"/>
          <p:cNvSpPr>
            <a:spLocks noChangeArrowheads="1"/>
          </p:cNvSpPr>
          <p:nvPr/>
        </p:nvSpPr>
        <p:spPr bwMode="auto">
          <a:xfrm>
            <a:off x="4953000" y="2667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7415" name="Flowchart: Connector 8"/>
          <p:cNvSpPr>
            <a:spLocks noChangeArrowheads="1"/>
          </p:cNvSpPr>
          <p:nvPr/>
        </p:nvSpPr>
        <p:spPr bwMode="auto">
          <a:xfrm>
            <a:off x="4953000" y="42672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7416" name="Flowchart: Connector 9"/>
          <p:cNvSpPr>
            <a:spLocks noChangeArrowheads="1"/>
          </p:cNvSpPr>
          <p:nvPr/>
        </p:nvSpPr>
        <p:spPr bwMode="auto">
          <a:xfrm>
            <a:off x="2819400" y="25908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7417" name="Flowchart: Connector 10"/>
          <p:cNvSpPr>
            <a:spLocks noChangeArrowheads="1"/>
          </p:cNvSpPr>
          <p:nvPr/>
        </p:nvSpPr>
        <p:spPr bwMode="auto">
          <a:xfrm>
            <a:off x="2819400" y="4191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cxnSp>
        <p:nvCxnSpPr>
          <p:cNvPr id="17418" name="Straight Arrow Connector 12"/>
          <p:cNvCxnSpPr>
            <a:cxnSpLocks noChangeShapeType="1"/>
          </p:cNvCxnSpPr>
          <p:nvPr/>
        </p:nvCxnSpPr>
        <p:spPr bwMode="auto">
          <a:xfrm rot="5400000">
            <a:off x="4991894" y="3771106"/>
            <a:ext cx="4800600" cy="1588"/>
          </a:xfrm>
          <a:prstGeom prst="straightConnector1">
            <a:avLst/>
          </a:prstGeom>
          <a:noFill/>
          <a:ln w="6350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10800000">
            <a:off x="1447800" y="1371600"/>
            <a:ext cx="5943600" cy="4800600"/>
          </a:xfrm>
          <a:prstGeom prst="straightConnector1">
            <a:avLst/>
          </a:prstGeom>
          <a:noFill/>
          <a:ln w="63500" algn="ctr">
            <a:solidFill>
              <a:schemeClr val="bg2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lowchart: Connector 2"/>
          <p:cNvSpPr>
            <a:spLocks noChangeArrowheads="1"/>
          </p:cNvSpPr>
          <p:nvPr/>
        </p:nvSpPr>
        <p:spPr bwMode="auto">
          <a:xfrm>
            <a:off x="2819400" y="1143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8434" name="Flowchart: Connector 3"/>
          <p:cNvSpPr>
            <a:spLocks noChangeArrowheads="1"/>
          </p:cNvSpPr>
          <p:nvPr/>
        </p:nvSpPr>
        <p:spPr bwMode="auto">
          <a:xfrm>
            <a:off x="7086600" y="42672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8435" name="Flowchart: Connector 4"/>
          <p:cNvSpPr>
            <a:spLocks noChangeArrowheads="1"/>
          </p:cNvSpPr>
          <p:nvPr/>
        </p:nvSpPr>
        <p:spPr bwMode="auto">
          <a:xfrm>
            <a:off x="7086600" y="2667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8436" name="Flowchart: Connector 5"/>
          <p:cNvSpPr>
            <a:spLocks noChangeArrowheads="1"/>
          </p:cNvSpPr>
          <p:nvPr/>
        </p:nvSpPr>
        <p:spPr bwMode="auto">
          <a:xfrm>
            <a:off x="7086600" y="12954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8437" name="Flowchart: Connector 6"/>
          <p:cNvSpPr>
            <a:spLocks noChangeArrowheads="1"/>
          </p:cNvSpPr>
          <p:nvPr/>
        </p:nvSpPr>
        <p:spPr bwMode="auto">
          <a:xfrm>
            <a:off x="4953000" y="12192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8438" name="Flowchart: Connector 7"/>
          <p:cNvSpPr>
            <a:spLocks noChangeArrowheads="1"/>
          </p:cNvSpPr>
          <p:nvPr/>
        </p:nvSpPr>
        <p:spPr bwMode="auto">
          <a:xfrm>
            <a:off x="4953000" y="2667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8439" name="Flowchart: Connector 8"/>
          <p:cNvSpPr>
            <a:spLocks noChangeArrowheads="1"/>
          </p:cNvSpPr>
          <p:nvPr/>
        </p:nvSpPr>
        <p:spPr bwMode="auto">
          <a:xfrm>
            <a:off x="4953000" y="42672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8440" name="Flowchart: Connector 9"/>
          <p:cNvSpPr>
            <a:spLocks noChangeArrowheads="1"/>
          </p:cNvSpPr>
          <p:nvPr/>
        </p:nvSpPr>
        <p:spPr bwMode="auto">
          <a:xfrm>
            <a:off x="2819400" y="25908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8441" name="Flowchart: Connector 10"/>
          <p:cNvSpPr>
            <a:spLocks noChangeArrowheads="1"/>
          </p:cNvSpPr>
          <p:nvPr/>
        </p:nvSpPr>
        <p:spPr bwMode="auto">
          <a:xfrm>
            <a:off x="2819400" y="4191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cxnSp>
        <p:nvCxnSpPr>
          <p:cNvPr id="18442" name="Straight Arrow Connector 12"/>
          <p:cNvCxnSpPr>
            <a:cxnSpLocks noChangeShapeType="1"/>
          </p:cNvCxnSpPr>
          <p:nvPr/>
        </p:nvCxnSpPr>
        <p:spPr bwMode="auto">
          <a:xfrm rot="5400000">
            <a:off x="4991894" y="3771106"/>
            <a:ext cx="4800600" cy="1588"/>
          </a:xfrm>
          <a:prstGeom prst="straightConnector1">
            <a:avLst/>
          </a:prstGeom>
          <a:noFill/>
          <a:ln w="6350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18443" name="Straight Arrow Connector 14"/>
          <p:cNvCxnSpPr>
            <a:cxnSpLocks noChangeShapeType="1"/>
          </p:cNvCxnSpPr>
          <p:nvPr/>
        </p:nvCxnSpPr>
        <p:spPr bwMode="auto">
          <a:xfrm rot="10800000">
            <a:off x="1447800" y="1371600"/>
            <a:ext cx="5943600" cy="4800600"/>
          </a:xfrm>
          <a:prstGeom prst="straightConnector1">
            <a:avLst/>
          </a:prstGeom>
          <a:noFill/>
          <a:ln w="6350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1371600" y="1371600"/>
            <a:ext cx="6019800" cy="76200"/>
          </a:xfrm>
          <a:prstGeom prst="straightConnector1">
            <a:avLst/>
          </a:prstGeom>
          <a:noFill/>
          <a:ln w="63500" algn="ctr">
            <a:solidFill>
              <a:schemeClr val="bg2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lowchart: Connector 2"/>
          <p:cNvSpPr>
            <a:spLocks noChangeArrowheads="1"/>
          </p:cNvSpPr>
          <p:nvPr/>
        </p:nvSpPr>
        <p:spPr bwMode="auto">
          <a:xfrm>
            <a:off x="2819400" y="1143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9458" name="Flowchart: Connector 3"/>
          <p:cNvSpPr>
            <a:spLocks noChangeArrowheads="1"/>
          </p:cNvSpPr>
          <p:nvPr/>
        </p:nvSpPr>
        <p:spPr bwMode="auto">
          <a:xfrm>
            <a:off x="7086600" y="42672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9459" name="Flowchart: Connector 4"/>
          <p:cNvSpPr>
            <a:spLocks noChangeArrowheads="1"/>
          </p:cNvSpPr>
          <p:nvPr/>
        </p:nvSpPr>
        <p:spPr bwMode="auto">
          <a:xfrm>
            <a:off x="7086600" y="2667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9460" name="Flowchart: Connector 5"/>
          <p:cNvSpPr>
            <a:spLocks noChangeArrowheads="1"/>
          </p:cNvSpPr>
          <p:nvPr/>
        </p:nvSpPr>
        <p:spPr bwMode="auto">
          <a:xfrm>
            <a:off x="7086600" y="12954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9461" name="Flowchart: Connector 6"/>
          <p:cNvSpPr>
            <a:spLocks noChangeArrowheads="1"/>
          </p:cNvSpPr>
          <p:nvPr/>
        </p:nvSpPr>
        <p:spPr bwMode="auto">
          <a:xfrm>
            <a:off x="4953000" y="12192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9462" name="Flowchart: Connector 7"/>
          <p:cNvSpPr>
            <a:spLocks noChangeArrowheads="1"/>
          </p:cNvSpPr>
          <p:nvPr/>
        </p:nvSpPr>
        <p:spPr bwMode="auto">
          <a:xfrm>
            <a:off x="4953000" y="2667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9463" name="Flowchart: Connector 8"/>
          <p:cNvSpPr>
            <a:spLocks noChangeArrowheads="1"/>
          </p:cNvSpPr>
          <p:nvPr/>
        </p:nvSpPr>
        <p:spPr bwMode="auto">
          <a:xfrm>
            <a:off x="4953000" y="42672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9464" name="Flowchart: Connector 9"/>
          <p:cNvSpPr>
            <a:spLocks noChangeArrowheads="1"/>
          </p:cNvSpPr>
          <p:nvPr/>
        </p:nvSpPr>
        <p:spPr bwMode="auto">
          <a:xfrm>
            <a:off x="2819400" y="25908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sp>
        <p:nvSpPr>
          <p:cNvPr id="19465" name="Flowchart: Connector 10"/>
          <p:cNvSpPr>
            <a:spLocks noChangeArrowheads="1"/>
          </p:cNvSpPr>
          <p:nvPr/>
        </p:nvSpPr>
        <p:spPr bwMode="auto">
          <a:xfrm>
            <a:off x="2819400" y="4191000"/>
            <a:ext cx="533400" cy="457200"/>
          </a:xfrm>
          <a:prstGeom prst="flowChartConnector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000"/>
          </a:p>
        </p:txBody>
      </p:sp>
      <p:cxnSp>
        <p:nvCxnSpPr>
          <p:cNvPr id="19466" name="Straight Arrow Connector 12"/>
          <p:cNvCxnSpPr>
            <a:cxnSpLocks noChangeShapeType="1"/>
          </p:cNvCxnSpPr>
          <p:nvPr/>
        </p:nvCxnSpPr>
        <p:spPr bwMode="auto">
          <a:xfrm rot="5400000">
            <a:off x="4991894" y="3771106"/>
            <a:ext cx="4800600" cy="1588"/>
          </a:xfrm>
          <a:prstGeom prst="straightConnector1">
            <a:avLst/>
          </a:prstGeom>
          <a:noFill/>
          <a:ln w="6350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19467" name="Straight Arrow Connector 14"/>
          <p:cNvCxnSpPr>
            <a:cxnSpLocks noChangeShapeType="1"/>
          </p:cNvCxnSpPr>
          <p:nvPr/>
        </p:nvCxnSpPr>
        <p:spPr bwMode="auto">
          <a:xfrm rot="10800000">
            <a:off x="1447800" y="1371600"/>
            <a:ext cx="5943600" cy="4800600"/>
          </a:xfrm>
          <a:prstGeom prst="straightConnector1">
            <a:avLst/>
          </a:prstGeom>
          <a:noFill/>
          <a:ln w="6350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19468" name="Straight Arrow Connector 19"/>
          <p:cNvCxnSpPr>
            <a:cxnSpLocks noChangeShapeType="1"/>
          </p:cNvCxnSpPr>
          <p:nvPr/>
        </p:nvCxnSpPr>
        <p:spPr bwMode="auto">
          <a:xfrm>
            <a:off x="1371600" y="1371600"/>
            <a:ext cx="6019800" cy="76200"/>
          </a:xfrm>
          <a:prstGeom prst="straightConnector1">
            <a:avLst/>
          </a:prstGeom>
          <a:noFill/>
          <a:ln w="6350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10800000" flipV="1">
            <a:off x="3048000" y="1447800"/>
            <a:ext cx="4343400" cy="2971800"/>
          </a:xfrm>
          <a:prstGeom prst="straightConnector1">
            <a:avLst/>
          </a:prstGeom>
          <a:noFill/>
          <a:ln w="63500" algn="ctr">
            <a:solidFill>
              <a:schemeClr val="bg2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ffectLst/>
              </a:rPr>
              <a:t>Two Common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Drives that emerge when people meet Jesus: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038600"/>
          </a:xfrm>
        </p:spPr>
        <p:txBody>
          <a:bodyPr/>
          <a:lstStyle/>
          <a:p>
            <a:pPr marL="609600" indent="-609600" eaLnBrk="1" hangingPunct="1">
              <a:buSzTx/>
              <a:buFontTx/>
              <a:buNone/>
            </a:pPr>
            <a:r>
              <a:rPr lang="en-US" sz="4400" dirty="0" smtClean="0">
                <a:effectLst/>
              </a:rPr>
              <a:t>1.	We are driven to </a:t>
            </a:r>
            <a:r>
              <a:rPr lang="en-US" sz="4400" u="sng" dirty="0" smtClean="0">
                <a:effectLst/>
              </a:rPr>
              <a:t>GET CLOSE TO HIM.</a:t>
            </a:r>
          </a:p>
          <a:p>
            <a:pPr marL="609600" indent="-609600" eaLnBrk="1" hangingPunct="1">
              <a:buSzTx/>
              <a:buFontTx/>
              <a:buNone/>
            </a:pPr>
            <a:endParaRPr lang="en-US" sz="4400" u="sng" dirty="0" smtClean="0">
              <a:effectLst/>
            </a:endParaRPr>
          </a:p>
          <a:p>
            <a:pPr marL="609600" indent="-609600" eaLnBrk="1" hangingPunct="1">
              <a:buFontTx/>
              <a:buNone/>
            </a:pPr>
            <a:r>
              <a:rPr lang="en-US" sz="4400" dirty="0" smtClean="0">
                <a:effectLst/>
              </a:rPr>
              <a:t>2.	We are driven to </a:t>
            </a:r>
            <a:r>
              <a:rPr lang="en-US" sz="4400" u="sng" dirty="0" smtClean="0">
                <a:effectLst/>
              </a:rPr>
              <a:t>GET BUSY FOR HIM.</a:t>
            </a:r>
          </a:p>
          <a:p>
            <a:pPr marL="609600" indent="-609600" eaLnBrk="1" hangingPunct="1">
              <a:buFontTx/>
              <a:buNone/>
            </a:pPr>
            <a:endParaRPr lang="en-US" sz="4400" u="sng" dirty="0" smtClean="0">
              <a:effectLst/>
            </a:endParaRPr>
          </a:p>
          <a:p>
            <a:pPr marL="609600" indent="-609600" eaLnBrk="1" hangingPunct="1">
              <a:buFontTx/>
              <a:buNone/>
            </a:pPr>
            <a:r>
              <a:rPr lang="en-US" sz="4400" dirty="0" smtClean="0">
                <a:effectLst/>
              </a:rPr>
              <a:t>Luke 10:38-42 – Mary &amp; Martha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u="sng" dirty="0" smtClean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utoUpdateAnimBg="0"/>
      <p:bldP spid="12299" grpId="0" uiExpand="1" build="p" autoUpdateAnimBg="0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3930</TotalTime>
  <Words>584</Words>
  <Application>Microsoft Macintosh PowerPoint</Application>
  <PresentationFormat>On-screen Show (4:3)</PresentationFormat>
  <Paragraphs>125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Garamond</vt:lpstr>
      <vt:lpstr>Times New Roman</vt:lpstr>
      <vt:lpstr>Wingdings</vt:lpstr>
      <vt:lpstr>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 Common Drives that emerge when people meet Jesus:</vt:lpstr>
      <vt:lpstr>Our Problem</vt:lpstr>
      <vt:lpstr>Performance vs. Service</vt:lpstr>
      <vt:lpstr>Ask Yourself These Questions</vt:lpstr>
      <vt:lpstr>Differences Between Leadership based on Performance or Service </vt:lpstr>
      <vt:lpstr>Differences Between Leadership </vt:lpstr>
      <vt:lpstr>Differences Between Leadership</vt:lpstr>
      <vt:lpstr>The power to BE is a priority over the power to DO, because if you are SOMEBODY, you will naturally do SOMETHING!</vt:lpstr>
      <vt:lpstr>Conclusions Regarding Our Problem </vt:lpstr>
      <vt:lpstr>Our Potential </vt:lpstr>
      <vt:lpstr>The Biblical Basis for a Grace Empowered Ministry</vt:lpstr>
      <vt:lpstr>Our Prescription</vt:lpstr>
      <vt:lpstr>Grace Foundations</vt:lpstr>
      <vt:lpstr>Stepping into Grace </vt:lpstr>
      <vt:lpstr>Stepping into Grace </vt:lpstr>
      <vt:lpstr>PowerPoint Presentation</vt:lpstr>
      <vt:lpstr>End of Lesson 1</vt:lpstr>
    </vt:vector>
  </TitlesOfParts>
  <Company>ISS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Million Leaders Mandate</dc:title>
  <dc:creator>Todd</dc:creator>
  <cp:lastModifiedBy>Monte Cyr</cp:lastModifiedBy>
  <cp:revision>95</cp:revision>
  <dcterms:created xsi:type="dcterms:W3CDTF">2004-06-28T14:47:07Z</dcterms:created>
  <dcterms:modified xsi:type="dcterms:W3CDTF">2017-08-10T20:04:30Z</dcterms:modified>
</cp:coreProperties>
</file>