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58" r:id="rId3"/>
    <p:sldId id="286" r:id="rId4"/>
    <p:sldId id="289" r:id="rId5"/>
    <p:sldId id="270" r:id="rId6"/>
    <p:sldId id="273" r:id="rId7"/>
    <p:sldId id="276" r:id="rId8"/>
    <p:sldId id="266" r:id="rId9"/>
    <p:sldId id="280" r:id="rId10"/>
    <p:sldId id="282" r:id="rId11"/>
    <p:sldId id="256" r:id="rId12"/>
    <p:sldId id="261" r:id="rId13"/>
  </p:sldIdLst>
  <p:sldSz cx="18288000" cy="10287000"/>
  <p:notesSz cx="6858000" cy="9144000"/>
  <p:embeddedFontLst>
    <p:embeddedFont>
      <p:font typeface="Adirek Slab" pitchFamily="2" charset="-34"/>
      <p:regular r:id="rId14"/>
    </p:embeddedFont>
    <p:embeddedFont>
      <p:font typeface="Adirek Slab Ultra-Bold" pitchFamily="2" charset="-34"/>
      <p:regular r:id="rId15"/>
      <p:bold r:id="rId16"/>
    </p:embeddedFont>
    <p:embeddedFont>
      <p:font typeface="Arial Rounded MT Bold" panose="020F0704030504030204" pitchFamily="34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6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 autoAdjust="0"/>
    <p:restoredTop sz="94628" autoAdjust="0"/>
  </p:normalViewPr>
  <p:slideViewPr>
    <p:cSldViewPr>
      <p:cViewPr>
        <p:scale>
          <a:sx n="49" d="100"/>
          <a:sy n="49" d="100"/>
        </p:scale>
        <p:origin x="600" y="1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>
            <a:extLst>
              <a:ext uri="{FF2B5EF4-FFF2-40B4-BE49-F238E27FC236}">
                <a16:creationId xmlns:a16="http://schemas.microsoft.com/office/drawing/2014/main" id="{09327D76-896E-052F-338C-CFCCAB59AF7C}"/>
              </a:ext>
            </a:extLst>
          </p:cNvPr>
          <p:cNvGrpSpPr/>
          <p:nvPr/>
        </p:nvGrpSpPr>
        <p:grpSpPr>
          <a:xfrm rot="1250643">
            <a:off x="15431642" y="139402"/>
            <a:ext cx="5494429" cy="11620627"/>
            <a:chOff x="401195" y="-33062"/>
            <a:chExt cx="7325905" cy="5352756"/>
          </a:xfrm>
        </p:grpSpPr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84979216-C17A-95B7-8141-5E9D7EA29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4000"/>
            </a:blip>
            <a:srcRect t="6077" r="69948" b="61015"/>
            <a:stretch/>
          </p:blipFill>
          <p:spPr>
            <a:xfrm rot="21421315">
              <a:off x="401195" y="-33062"/>
              <a:ext cx="7325905" cy="5352756"/>
            </a:xfrm>
            <a:prstGeom prst="rect">
              <a:avLst/>
            </a:prstGeom>
          </p:spPr>
        </p:pic>
      </p:grpSp>
      <p:grpSp>
        <p:nvGrpSpPr>
          <p:cNvPr id="2" name="Group 2"/>
          <p:cNvGrpSpPr/>
          <p:nvPr/>
        </p:nvGrpSpPr>
        <p:grpSpPr>
          <a:xfrm>
            <a:off x="907587" y="0"/>
            <a:ext cx="16472825" cy="10287000"/>
            <a:chOff x="0" y="0"/>
            <a:chExt cx="1016009" cy="634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6009" cy="634480"/>
            </a:xfrm>
            <a:custGeom>
              <a:avLst/>
              <a:gdLst/>
              <a:ahLst/>
              <a:cxnLst/>
              <a:rect l="l" t="t" r="r" b="b"/>
              <a:pathLst>
                <a:path w="1016009" h="634480">
                  <a:moveTo>
                    <a:pt x="203200" y="0"/>
                  </a:moveTo>
                  <a:lnTo>
                    <a:pt x="1016009" y="0"/>
                  </a:lnTo>
                  <a:lnTo>
                    <a:pt x="812809" y="634480"/>
                  </a:lnTo>
                  <a:lnTo>
                    <a:pt x="0" y="6344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19050"/>
              <a:ext cx="812809" cy="615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907587" y="5143500"/>
            <a:ext cx="1647268" cy="5119687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4329859">
            <a:off x="14734479" y="985838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1483779" y="11398766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4329859">
            <a:off x="-1660384" y="858852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031958" y="1913878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1483779" y="9998840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2" name="AutoShape 12"/>
          <p:cNvSpPr/>
          <p:nvPr/>
        </p:nvSpPr>
        <p:spPr>
          <a:xfrm rot="-4329859">
            <a:off x="1752917" y="-760137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13"/>
          <p:cNvSpPr/>
          <p:nvPr/>
        </p:nvSpPr>
        <p:spPr>
          <a:xfrm rot="-4329859">
            <a:off x="1564163" y="-1587135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2" name="TextBox 22"/>
          <p:cNvSpPr txBox="1"/>
          <p:nvPr/>
        </p:nvSpPr>
        <p:spPr>
          <a:xfrm>
            <a:off x="813843" y="2851986"/>
            <a:ext cx="16566569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MENTORING </a:t>
            </a:r>
          </a:p>
          <a:p>
            <a:pPr algn="ctr"/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OUR </a:t>
            </a:r>
          </a:p>
          <a:p>
            <a:pPr algn="ctr"/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GENERATIONS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64FECA6-CA4C-0C14-9D58-51643A73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2708" r="47291" b="30460"/>
          <a:stretch/>
        </p:blipFill>
        <p:spPr>
          <a:xfrm>
            <a:off x="15381157" y="0"/>
            <a:ext cx="1339886" cy="12160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267182-A967-D39D-6773-7ED74D69B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3" t="36128" r="12268" b="32430"/>
          <a:stretch/>
        </p:blipFill>
        <p:spPr>
          <a:xfrm>
            <a:off x="267194" y="299362"/>
            <a:ext cx="2725039" cy="23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47E15EB-112C-4C23-A0BC-1D5AB46DC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/>
          <a:stretch/>
        </p:blipFill>
        <p:spPr>
          <a:xfrm>
            <a:off x="11201400" y="2905"/>
            <a:ext cx="7722557" cy="1039720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06FD470-9F81-BE98-A983-9B0CBDAAE96B}"/>
              </a:ext>
            </a:extLst>
          </p:cNvPr>
          <p:cNvSpPr txBox="1"/>
          <p:nvPr/>
        </p:nvSpPr>
        <p:spPr>
          <a:xfrm>
            <a:off x="668205" y="1456428"/>
            <a:ext cx="1014268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 have failed, but I want to start an improvement process. What can I do?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1170CB-36AA-41D4-A48C-96A84E21792C}"/>
              </a:ext>
            </a:extLst>
          </p:cNvPr>
          <p:cNvSpPr txBox="1"/>
          <p:nvPr/>
        </p:nvSpPr>
        <p:spPr>
          <a:xfrm>
            <a:off x="543879" y="3740192"/>
            <a:ext cx="111147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Reflect on your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actions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Communicate openly and honestly with your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children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Set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clear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goals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706941-A266-455C-BFF7-30D1F5AE4B2B}"/>
              </a:ext>
            </a:extLst>
          </p:cNvPr>
          <p:cNvSpPr txBox="1"/>
          <p:nvPr/>
        </p:nvSpPr>
        <p:spPr>
          <a:xfrm>
            <a:off x="543879" y="6411221"/>
            <a:ext cx="117243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Spend quality time with your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children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Seek professional help and use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various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resources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AA344D-34D1-8D07-4ACD-C7AA3287F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-228600" y="120613"/>
            <a:ext cx="2776189" cy="1773213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70FDFEA8-B649-206C-7621-9731042D34DF}"/>
              </a:ext>
            </a:extLst>
          </p:cNvPr>
          <p:cNvSpPr txBox="1"/>
          <p:nvPr/>
        </p:nvSpPr>
        <p:spPr>
          <a:xfrm>
            <a:off x="7620000" y="9703183"/>
            <a:ext cx="17113014" cy="6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MENTORING  OUR  GENERATIONS</a:t>
            </a:r>
          </a:p>
          <a:p>
            <a:pPr algn="ctr">
              <a:lnSpc>
                <a:spcPts val="2513"/>
              </a:lnSpc>
            </a:pPr>
            <a:endParaRPr lang="en-US" sz="2513" dirty="0">
              <a:solidFill>
                <a:srgbClr val="737373">
                  <a:alpha val="24706"/>
                </a:srgbClr>
              </a:solidFill>
              <a:latin typeface="Adirek Slab"/>
            </a:endParaRPr>
          </a:p>
        </p:txBody>
      </p:sp>
    </p:spTree>
    <p:extLst>
      <p:ext uri="{BB962C8B-B14F-4D97-AF65-F5344CB8AC3E}">
        <p14:creationId xmlns:p14="http://schemas.microsoft.com/office/powerpoint/2010/main" val="7108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EA4387-626C-443E-B0F1-5F2E85B0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" y="-32958"/>
            <a:ext cx="18288000" cy="10287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4329859">
            <a:off x="15286086" y="110930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3152945" y="10903743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695674" y="1754201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3013656" y="10143631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F8E6A16-D12A-4B2B-A2A8-3818518126AE}"/>
              </a:ext>
            </a:extLst>
          </p:cNvPr>
          <p:cNvSpPr txBox="1"/>
          <p:nvPr/>
        </p:nvSpPr>
        <p:spPr>
          <a:xfrm>
            <a:off x="685800" y="3336470"/>
            <a:ext cx="98490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May the art of mentoring our generations be a light that illuminates the path to a future of hope, learning, and continuous transformation!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327867-CFDA-01A4-6E61-57FD215A1F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-491381" y="114301"/>
            <a:ext cx="4519471" cy="288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562AB70-E8E5-6D53-830A-CF0EF7D70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/>
          <a:stretch/>
        </p:blipFill>
        <p:spPr>
          <a:xfrm>
            <a:off x="10565443" y="0"/>
            <a:ext cx="7722557" cy="10397202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11208DA5-6ACE-73D5-8264-45C7DE1D1694}"/>
              </a:ext>
            </a:extLst>
          </p:cNvPr>
          <p:cNvSpPr txBox="1"/>
          <p:nvPr/>
        </p:nvSpPr>
        <p:spPr>
          <a:xfrm>
            <a:off x="908674" y="4838700"/>
            <a:ext cx="9917478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8000" dirty="0">
                <a:solidFill>
                  <a:schemeClr val="accent3">
                    <a:lumMod val="50000"/>
                  </a:schemeClr>
                </a:solidFill>
                <a:latin typeface="Adirek Slab Ultra-Bold"/>
              </a:rPr>
              <a:t>Thank you!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29DAFA-AA9F-B1CA-11F6-C61E7BAD8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4249400" y="0"/>
            <a:ext cx="4519471" cy="288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116794" y="0"/>
            <a:ext cx="8649323" cy="10341701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 flipV="1"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35433"/>
                  </a:moveTo>
                  <a:cubicBezTo>
                    <a:pt x="8606155" y="2286"/>
                    <a:pt x="8595487" y="0"/>
                    <a:pt x="8567674" y="0"/>
                  </a:cubicBezTo>
                  <a:cubicBezTo>
                    <a:pt x="5713094" y="635"/>
                    <a:pt x="2858643" y="635"/>
                    <a:pt x="4064" y="635"/>
                  </a:cubicBezTo>
                  <a:cubicBezTo>
                    <a:pt x="0" y="14478"/>
                    <a:pt x="6350" y="27051"/>
                    <a:pt x="9271" y="39878"/>
                  </a:cubicBezTo>
                  <a:cubicBezTo>
                    <a:pt x="134747" y="601472"/>
                    <a:pt x="260350" y="1162939"/>
                    <a:pt x="386207" y="1724407"/>
                  </a:cubicBezTo>
                  <a:cubicBezTo>
                    <a:pt x="565658" y="2524888"/>
                    <a:pt x="745490" y="3325241"/>
                    <a:pt x="924814" y="4125723"/>
                  </a:cubicBezTo>
                  <a:cubicBezTo>
                    <a:pt x="1146302" y="5114291"/>
                    <a:pt x="1367282" y="6102859"/>
                    <a:pt x="1588643" y="7091300"/>
                  </a:cubicBezTo>
                  <a:cubicBezTo>
                    <a:pt x="1813560" y="8095489"/>
                    <a:pt x="2038604" y="9099551"/>
                    <a:pt x="2264156" y="10103613"/>
                  </a:cubicBezTo>
                  <a:cubicBezTo>
                    <a:pt x="2277872" y="10164700"/>
                    <a:pt x="2286635" y="10227184"/>
                    <a:pt x="2308860" y="10286239"/>
                  </a:cubicBezTo>
                  <a:cubicBezTo>
                    <a:pt x="4395216" y="10286239"/>
                    <a:pt x="6481572" y="10286239"/>
                    <a:pt x="8567928" y="10286874"/>
                  </a:cubicBezTo>
                  <a:cubicBezTo>
                    <a:pt x="8596249" y="10286874"/>
                    <a:pt x="8605901" y="10283445"/>
                    <a:pt x="8605901" y="10251060"/>
                  </a:cubicBezTo>
                  <a:cubicBezTo>
                    <a:pt x="8605139" y="6845808"/>
                    <a:pt x="8605139" y="3440557"/>
                    <a:pt x="8606155" y="35433"/>
                  </a:cubicBezTo>
                  <a:close/>
                </a:path>
              </a:pathLst>
            </a:custGeom>
            <a:blipFill>
              <a:blip r:embed="rId2"/>
              <a:stretch>
                <a:fillRect l="-78901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5" name="AutoShape 5"/>
          <p:cNvSpPr/>
          <p:nvPr/>
        </p:nvSpPr>
        <p:spPr>
          <a:xfrm>
            <a:off x="3192126" y="7680721"/>
            <a:ext cx="5230757" cy="85725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AutoShape 6"/>
          <p:cNvSpPr/>
          <p:nvPr/>
        </p:nvSpPr>
        <p:spPr>
          <a:xfrm flipV="1">
            <a:off x="5228055" y="6678217"/>
            <a:ext cx="1106539" cy="5160166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7" name="AutoShape 7"/>
          <p:cNvSpPr/>
          <p:nvPr/>
        </p:nvSpPr>
        <p:spPr>
          <a:xfrm rot="-4673811">
            <a:off x="5061843" y="-919944"/>
            <a:ext cx="5277475" cy="0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flipV="1">
            <a:off x="7574438" y="-4140453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9" name="Group 9"/>
          <p:cNvGrpSpPr/>
          <p:nvPr/>
        </p:nvGrpSpPr>
        <p:grpSpPr>
          <a:xfrm>
            <a:off x="-2227409" y="478743"/>
            <a:ext cx="8562003" cy="9462452"/>
            <a:chOff x="0" y="0"/>
            <a:chExt cx="975960" cy="10785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5960" cy="1078599"/>
            </a:xfrm>
            <a:custGeom>
              <a:avLst/>
              <a:gdLst/>
              <a:ahLst/>
              <a:cxnLst/>
              <a:rect l="l" t="t" r="r" b="b"/>
              <a:pathLst>
                <a:path w="975960" h="1078599">
                  <a:moveTo>
                    <a:pt x="203200" y="0"/>
                  </a:moveTo>
                  <a:lnTo>
                    <a:pt x="975960" y="0"/>
                  </a:lnTo>
                  <a:lnTo>
                    <a:pt x="772760" y="1078599"/>
                  </a:lnTo>
                  <a:lnTo>
                    <a:pt x="0" y="107859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9FF00">
                <a:alpha val="37647"/>
              </a:srgbClr>
            </a:solidFill>
          </p:spPr>
          <p:txBody>
            <a:bodyPr/>
            <a:lstStyle/>
            <a:p>
              <a:endParaRPr lang="es-NI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19050"/>
              <a:ext cx="772760" cy="1059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535338" y="9688727"/>
            <a:ext cx="17113014" cy="6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MENTORING  OUR  GENERATIONS</a:t>
            </a:r>
          </a:p>
          <a:p>
            <a:pPr algn="ctr">
              <a:lnSpc>
                <a:spcPts val="2513"/>
              </a:lnSpc>
            </a:pPr>
            <a:endParaRPr lang="en-US" sz="2513" dirty="0">
              <a:solidFill>
                <a:srgbClr val="737373">
                  <a:alpha val="24706"/>
                </a:srgbClr>
              </a:solidFill>
              <a:latin typeface="Adirek Slab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06FD470-9F81-BE98-A983-9B0CBDAAE96B}"/>
              </a:ext>
            </a:extLst>
          </p:cNvPr>
          <p:cNvSpPr txBox="1"/>
          <p:nvPr/>
        </p:nvSpPr>
        <p:spPr>
          <a:xfrm>
            <a:off x="8148027" y="6750202"/>
            <a:ext cx="964310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Made me take care of the vineyards; my own vineyard I had to neglect.</a:t>
            </a:r>
          </a:p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Song of Songs 1:6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650CAF7F-1A36-4EC6-A51B-3933D7A64F3B}"/>
              </a:ext>
            </a:extLst>
          </p:cNvPr>
          <p:cNvSpPr txBox="1"/>
          <p:nvPr/>
        </p:nvSpPr>
        <p:spPr>
          <a:xfrm>
            <a:off x="7776326" y="822083"/>
            <a:ext cx="1017507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The act of mentoring stands as a bridge between generations.</a:t>
            </a: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How can we embrace the role of mentors with responsibility, empathy, and commitment to guide, inspire, and strengthen our generations in building a promising future?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5BFDBC-4DD1-43C1-57A1-7440000DE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-425061" y="495300"/>
            <a:ext cx="3716658" cy="237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89788" y="3761572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84788" y="3681562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-542751" y="2432698"/>
            <a:ext cx="58060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	50% of pastors' marriages will end in divorce.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6DFBBC-28E7-4632-82CC-40BBA9D3A380}"/>
              </a:ext>
            </a:extLst>
          </p:cNvPr>
          <p:cNvSpPr txBox="1"/>
          <p:nvPr/>
        </p:nvSpPr>
        <p:spPr>
          <a:xfrm>
            <a:off x="2486775" y="579721"/>
            <a:ext cx="13314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SOME STATISTICS ABOUT PASTORS (US context)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360484-E8AE-465C-AED4-802ADFF9F117}"/>
              </a:ext>
            </a:extLst>
          </p:cNvPr>
          <p:cNvSpPr txBox="1"/>
          <p:nvPr/>
        </p:nvSpPr>
        <p:spPr>
          <a:xfrm>
            <a:off x="5549880" y="2281178"/>
            <a:ext cx="62131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of pastors and 84% of their wives feel inadequate and discouraged in their roles as pastors.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A66688-5FD8-418C-A532-6A287CE59082}"/>
              </a:ext>
            </a:extLst>
          </p:cNvPr>
          <p:cNvSpPr txBox="1"/>
          <p:nvPr/>
        </p:nvSpPr>
        <p:spPr>
          <a:xfrm>
            <a:off x="11778307" y="2364370"/>
            <a:ext cx="6213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believe that pastoral ministry negatively affects their families.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7F018961-5505-2D42-C638-9CBC511B1E99}"/>
              </a:ext>
            </a:extLst>
          </p:cNvPr>
          <p:cNvSpPr txBox="1"/>
          <p:nvPr/>
        </p:nvSpPr>
        <p:spPr>
          <a:xfrm>
            <a:off x="7772400" y="190500"/>
            <a:ext cx="17113014" cy="6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MENTORING  OUR  GENERATIONS</a:t>
            </a:r>
          </a:p>
          <a:p>
            <a:pPr algn="ctr">
              <a:lnSpc>
                <a:spcPts val="2513"/>
              </a:lnSpc>
            </a:pPr>
            <a:endParaRPr lang="en-US" sz="2513" dirty="0">
              <a:solidFill>
                <a:srgbClr val="737373">
                  <a:alpha val="24706"/>
                </a:srgbClr>
              </a:solidFill>
              <a:latin typeface="Adirek Slab"/>
            </a:endParaRPr>
          </a:p>
        </p:txBody>
      </p:sp>
    </p:spTree>
    <p:extLst>
      <p:ext uri="{BB962C8B-B14F-4D97-AF65-F5344CB8AC3E}">
        <p14:creationId xmlns:p14="http://schemas.microsoft.com/office/powerpoint/2010/main" val="17340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321160" y="3635311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916160" y="3555301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-64308" y="2399869"/>
            <a:ext cx="56536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of pastors' wives feel that their husband is greatly overwhelmed by his work.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AAEA62-33BD-415A-A8EF-DE32EF321B8E}"/>
              </a:ext>
            </a:extLst>
          </p:cNvPr>
          <p:cNvSpPr txBox="1"/>
          <p:nvPr/>
        </p:nvSpPr>
        <p:spPr>
          <a:xfrm>
            <a:off x="5431128" y="362212"/>
            <a:ext cx="13314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ABOUT PASTORS’ WIVES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DDB9FBC-437A-4837-9B17-BEC13FCC38DD}"/>
              </a:ext>
            </a:extLst>
          </p:cNvPr>
          <p:cNvSpPr txBox="1"/>
          <p:nvPr/>
        </p:nvSpPr>
        <p:spPr>
          <a:xfrm>
            <a:off x="11824187" y="2346199"/>
            <a:ext cx="6213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of pastors' wives feel abandoned and unappreciated by their church members.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EF6F35-ADC9-4977-8C8F-50131E42B8F7}"/>
              </a:ext>
            </a:extLst>
          </p:cNvPr>
          <p:cNvSpPr txBox="1"/>
          <p:nvPr/>
        </p:nvSpPr>
        <p:spPr>
          <a:xfrm>
            <a:off x="5690395" y="2399869"/>
            <a:ext cx="621318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of pastors' wives want their husbands to choose another profession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0D0A3F42-592A-FF7E-B8FE-2E2C61333E8A}"/>
              </a:ext>
            </a:extLst>
          </p:cNvPr>
          <p:cNvSpPr txBox="1"/>
          <p:nvPr/>
        </p:nvSpPr>
        <p:spPr>
          <a:xfrm>
            <a:off x="7772400" y="190500"/>
            <a:ext cx="17113014" cy="6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MENTORING  OUR  GENERATIONS</a:t>
            </a:r>
          </a:p>
          <a:p>
            <a:pPr algn="ctr">
              <a:lnSpc>
                <a:spcPts val="2513"/>
              </a:lnSpc>
            </a:pPr>
            <a:endParaRPr lang="en-US" sz="2513" dirty="0">
              <a:solidFill>
                <a:srgbClr val="737373">
                  <a:alpha val="24706"/>
                </a:srgbClr>
              </a:solidFill>
              <a:latin typeface="Adirek Slab"/>
            </a:endParaRPr>
          </a:p>
        </p:txBody>
      </p:sp>
    </p:spTree>
    <p:extLst>
      <p:ext uri="{BB962C8B-B14F-4D97-AF65-F5344CB8AC3E}">
        <p14:creationId xmlns:p14="http://schemas.microsoft.com/office/powerpoint/2010/main" val="37168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653296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48297" y="6530840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5400" y="6914489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573286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-184106" y="2335992"/>
            <a:ext cx="56103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of pastors' children surveyed have had to seek professional counseling for depression issues.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47296B66-2021-B1A7-A891-B50F28240700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8E5750A4-7784-E4CE-663B-CE208EBF08F5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81FFF7D-E747-6984-7AD6-736BD5A460A9}"/>
              </a:ext>
            </a:extLst>
          </p:cNvPr>
          <p:cNvSpPr txBox="1"/>
          <p:nvPr/>
        </p:nvSpPr>
        <p:spPr>
          <a:xfrm>
            <a:off x="7239000" y="121056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EDD44C-EEDE-4B19-BD62-D9715D07811F}"/>
              </a:ext>
            </a:extLst>
          </p:cNvPr>
          <p:cNvSpPr txBox="1"/>
          <p:nvPr/>
        </p:nvSpPr>
        <p:spPr>
          <a:xfrm>
            <a:off x="4876800" y="471547"/>
            <a:ext cx="15364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ABOUT PASTORS' CHILDREN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9344291-ADA2-4967-8D6B-2D7C1DB082DA}"/>
              </a:ext>
            </a:extLst>
          </p:cNvPr>
          <p:cNvSpPr txBox="1"/>
          <p:nvPr/>
        </p:nvSpPr>
        <p:spPr>
          <a:xfrm>
            <a:off x="5483970" y="2276045"/>
            <a:ext cx="621318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64% leave the church as soon as they can become independent from their parents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4244E28-47C4-4C60-9837-BA807B3EA3CC}"/>
              </a:ext>
            </a:extLst>
          </p:cNvPr>
          <p:cNvSpPr txBox="1"/>
          <p:nvPr/>
        </p:nvSpPr>
        <p:spPr>
          <a:xfrm>
            <a:off x="12019895" y="2257695"/>
            <a:ext cx="6039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72% said that the church took away their parents and they have resentment for that.</a:t>
            </a:r>
          </a:p>
        </p:txBody>
      </p:sp>
    </p:spTree>
    <p:extLst>
      <p:ext uri="{BB962C8B-B14F-4D97-AF65-F5344CB8AC3E}">
        <p14:creationId xmlns:p14="http://schemas.microsoft.com/office/powerpoint/2010/main" val="3262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D26D434-009F-AE51-F6E0-BA02B4D83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-26943"/>
            <a:ext cx="18480053" cy="10395030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AD913589-7135-B7B7-174D-889574FD9C9F}"/>
              </a:ext>
            </a:extLst>
          </p:cNvPr>
          <p:cNvSpPr/>
          <p:nvPr/>
        </p:nvSpPr>
        <p:spPr>
          <a:xfrm flipV="1">
            <a:off x="1639911" y="7376558"/>
            <a:ext cx="1727290" cy="51583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BFE5132-E2F5-11FF-030A-11D2A01EFE20}"/>
              </a:ext>
            </a:extLst>
          </p:cNvPr>
          <p:cNvSpPr/>
          <p:nvPr/>
        </p:nvSpPr>
        <p:spPr>
          <a:xfrm flipV="1">
            <a:off x="3049051" y="-2041032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412B238F-08AC-13DE-B1F3-8F1763A731F5}"/>
              </a:ext>
            </a:extLst>
          </p:cNvPr>
          <p:cNvSpPr txBox="1"/>
          <p:nvPr/>
        </p:nvSpPr>
        <p:spPr>
          <a:xfrm>
            <a:off x="-2898232" y="661313"/>
            <a:ext cx="6779349" cy="92953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5BBC90-29ED-45B3-BCDD-6C3F9ABD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0438">
            <a:off x="17830051" y="4757770"/>
            <a:ext cx="2316681" cy="53832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566A47-6EF4-49AC-8571-3018B6E7E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5661">
            <a:off x="18595004" y="4954883"/>
            <a:ext cx="1188823" cy="524301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06FD470-9F81-BE98-A983-9B0CBDAAE96B}"/>
              </a:ext>
            </a:extLst>
          </p:cNvPr>
          <p:cNvSpPr txBox="1"/>
          <p:nvPr/>
        </p:nvSpPr>
        <p:spPr>
          <a:xfrm>
            <a:off x="5617808" y="1509851"/>
            <a:ext cx="12169998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Unconsciously we spend our lives giving everything for the well-being of the church, but we have been losing our family. </a:t>
            </a:r>
          </a:p>
          <a:p>
            <a:endParaRPr lang="es-MX" sz="44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Good parents not only provide physical nourishment, but they also provide emotional health, spiritual health, and work to guarantee the well-being of their generations.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DB4441C4-4A21-54CC-158D-A07ADB20C821}"/>
              </a:ext>
            </a:extLst>
          </p:cNvPr>
          <p:cNvSpPr txBox="1"/>
          <p:nvPr/>
        </p:nvSpPr>
        <p:spPr>
          <a:xfrm>
            <a:off x="-2472957" y="1337590"/>
            <a:ext cx="5515142" cy="81616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F1F218-AF3E-9E8A-34F7-66CE88E64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-1768294" y="8843657"/>
            <a:ext cx="4519471" cy="2886686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0B78DE97-36D2-02DA-608C-12C051024AB5}"/>
              </a:ext>
            </a:extLst>
          </p:cNvPr>
          <p:cNvSpPr txBox="1"/>
          <p:nvPr/>
        </p:nvSpPr>
        <p:spPr>
          <a:xfrm>
            <a:off x="7772400" y="190500"/>
            <a:ext cx="17113014" cy="6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MENTORING  OUR  GENERATIONS</a:t>
            </a:r>
          </a:p>
          <a:p>
            <a:pPr algn="ctr">
              <a:lnSpc>
                <a:spcPts val="2513"/>
              </a:lnSpc>
            </a:pPr>
            <a:endParaRPr lang="en-US" sz="2513" dirty="0">
              <a:solidFill>
                <a:srgbClr val="737373">
                  <a:alpha val="24706"/>
                </a:srgbClr>
              </a:solidFill>
              <a:latin typeface="Adirek Slab"/>
            </a:endParaRPr>
          </a:p>
        </p:txBody>
      </p:sp>
    </p:spTree>
    <p:extLst>
      <p:ext uri="{BB962C8B-B14F-4D97-AF65-F5344CB8AC3E}">
        <p14:creationId xmlns:p14="http://schemas.microsoft.com/office/powerpoint/2010/main" val="5139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1432456" y="766067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TextBox 6"/>
          <p:cNvSpPr txBox="1"/>
          <p:nvPr/>
        </p:nvSpPr>
        <p:spPr>
          <a:xfrm>
            <a:off x="14097000" y="228011"/>
            <a:ext cx="770804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>
                <a:solidFill>
                  <a:srgbClr val="737373">
                    <a:alpha val="22745"/>
                  </a:srgbClr>
                </a:solidFill>
                <a:latin typeface="Adirek Slab Ultra-Bold"/>
              </a:rPr>
              <a:t>MENTORING OUR GENERATIONS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4F5120-A3B1-DB3B-A442-9D500B649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56" y="-747458"/>
            <a:ext cx="2300632" cy="2300632"/>
          </a:xfrm>
          <a:prstGeom prst="rect">
            <a:avLst/>
          </a:prstGeom>
        </p:spPr>
      </p:pic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2362200" y="4045090"/>
            <a:ext cx="196467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endParaRPr lang="es-MX" sz="4400" dirty="0">
              <a:solidFill>
                <a:srgbClr val="F9FF00"/>
              </a:solidFill>
              <a:latin typeface="Adirek Slab"/>
            </a:endParaRPr>
          </a:p>
          <a:p>
            <a:pPr>
              <a:lnSpc>
                <a:spcPts val="8300"/>
              </a:lnSpc>
            </a:pPr>
            <a:endParaRPr lang="en-US" sz="8300" dirty="0">
              <a:solidFill>
                <a:srgbClr val="F9FF00"/>
              </a:solidFill>
              <a:latin typeface="Adirek Slab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8B66E3-5720-476F-81F4-2D257BD3E4CB}"/>
              </a:ext>
            </a:extLst>
          </p:cNvPr>
          <p:cNvSpPr txBox="1"/>
          <p:nvPr/>
        </p:nvSpPr>
        <p:spPr>
          <a:xfrm>
            <a:off x="2667000" y="3606363"/>
            <a:ext cx="134645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Intentionally guide them in their faith. Deut. 6:6-9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Train them in principles and values in a wise way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Be an example or model your life in Christ.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2E9856A-83F1-756A-EA38-0F51C31221A5}"/>
              </a:ext>
            </a:extLst>
          </p:cNvPr>
          <p:cNvGrpSpPr/>
          <p:nvPr/>
        </p:nvGrpSpPr>
        <p:grpSpPr>
          <a:xfrm>
            <a:off x="0" y="6740"/>
            <a:ext cx="6749454" cy="1482024"/>
            <a:chOff x="-141453" y="1306735"/>
            <a:chExt cx="24377604" cy="535275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986E17A-3A28-DB7F-CCFE-A31684F3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4000"/>
            </a:blip>
            <a:srcRect t="6077" b="61015"/>
            <a:stretch>
              <a:fillRect/>
            </a:stretch>
          </p:blipFill>
          <p:spPr>
            <a:xfrm>
              <a:off x="-141453" y="1306735"/>
              <a:ext cx="24377604" cy="5352756"/>
            </a:xfrm>
            <a:prstGeom prst="rect">
              <a:avLst/>
            </a:prstGeom>
          </p:spPr>
        </p:pic>
      </p:grpSp>
      <p:sp>
        <p:nvSpPr>
          <p:cNvPr id="9" name="AutoShape 4">
            <a:extLst>
              <a:ext uri="{FF2B5EF4-FFF2-40B4-BE49-F238E27FC236}">
                <a16:creationId xmlns:a16="http://schemas.microsoft.com/office/drawing/2014/main" id="{7238DE74-AE5B-C1D7-AC3C-C05F77B3A5A5}"/>
              </a:ext>
            </a:extLst>
          </p:cNvPr>
          <p:cNvSpPr/>
          <p:nvPr/>
        </p:nvSpPr>
        <p:spPr>
          <a:xfrm>
            <a:off x="0" y="85609"/>
            <a:ext cx="6749454" cy="1208815"/>
          </a:xfrm>
          <a:prstGeom prst="rect">
            <a:avLst/>
          </a:prstGeom>
          <a:solidFill>
            <a:srgbClr val="FFFF00">
              <a:alpha val="29689"/>
            </a:srgbClr>
          </a:solidFill>
        </p:spPr>
        <p:txBody>
          <a:bodyPr/>
          <a:lstStyle/>
          <a:p>
            <a:endParaRPr lang="es-GT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400FC91-78D2-46B6-9CED-DFC4488D0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007"/>
            <a:ext cx="18440400" cy="4610100"/>
          </a:xfrm>
          <a:prstGeom prst="rect">
            <a:avLst/>
          </a:prstGeom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B99D4A8F-451A-4B92-A365-719AF9D36B28}"/>
              </a:ext>
            </a:extLst>
          </p:cNvPr>
          <p:cNvSpPr txBox="1"/>
          <p:nvPr/>
        </p:nvSpPr>
        <p:spPr>
          <a:xfrm>
            <a:off x="1350762" y="1748772"/>
            <a:ext cx="1558647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SEVEN ROLES THAT PARENTS SHOULD PLAY AS MENTORS OF THEIR CHILDREN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BAECBDE-C090-4EDB-A995-ECF41DCA827F}"/>
              </a:ext>
            </a:extLst>
          </p:cNvPr>
          <p:cNvSpPr txBox="1"/>
          <p:nvPr/>
        </p:nvSpPr>
        <p:spPr>
          <a:xfrm>
            <a:off x="2667000" y="5545355"/>
            <a:ext cx="134645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Guide and accompany them in the different stages of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their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life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Help and support them in their mistakes and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falls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Caring,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loving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, and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protecting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lang="es-MX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thei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parents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Being builders of a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generational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legacy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9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1B01F-56CE-E1FA-25B8-B0BC6F8C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8680415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01833" y="901161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71034" y="0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1234256" y="3138503"/>
            <a:ext cx="158968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Protect the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boundaries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of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your work time.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B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 100% present when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you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share with your children at home.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Get to know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their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world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B143ED59-F452-A05C-68E8-E8AAC2E404FD}"/>
              </a:ext>
            </a:extLst>
          </p:cNvPr>
          <p:cNvSpPr/>
          <p:nvPr/>
        </p:nvSpPr>
        <p:spPr>
          <a:xfrm>
            <a:off x="11573182" y="261006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68563487-9642-47D6-984E-6AA48ADCB024}"/>
              </a:ext>
            </a:extLst>
          </p:cNvPr>
          <p:cNvSpPr txBox="1"/>
          <p:nvPr/>
        </p:nvSpPr>
        <p:spPr>
          <a:xfrm>
            <a:off x="860715" y="848761"/>
            <a:ext cx="1656656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ADVICE OR SUGGESTIONS FOR OUR WORK OF </a:t>
            </a:r>
          </a:p>
          <a:p>
            <a:pPr algn="ctr"/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MENTORING OUR GENERATIONS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7ACA7D-337B-4151-991D-616177DFB8CD}"/>
              </a:ext>
            </a:extLst>
          </p:cNvPr>
          <p:cNvSpPr txBox="1"/>
          <p:nvPr/>
        </p:nvSpPr>
        <p:spPr>
          <a:xfrm>
            <a:off x="1218211" y="5002419"/>
            <a:ext cx="156040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Invest in </a:t>
            </a:r>
            <a:r>
              <a:rPr lang="es-MX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thei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 gifts and let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them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serve.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Demonstrate God's Grace.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Protect your children when there is conflict in the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church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Don't expose them unnecessarily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to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criticism</a:t>
            </a:r>
            <a:r>
              <a:rPr lang="es-MX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D006D0-5080-8DA6-1B90-64C5859A7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9011610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71353" y="930931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71034" y="0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2118332" y="3136665"/>
            <a:ext cx="144170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Protect them from unfair expectations in the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church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Encourage them to have healthy friendships and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to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interact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with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other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leaders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Protect your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days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off.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5C5EC3D0-2437-205D-91D0-5323A208EC07}"/>
              </a:ext>
            </a:extLst>
          </p:cNvPr>
          <p:cNvSpPr/>
          <p:nvPr/>
        </p:nvSpPr>
        <p:spPr>
          <a:xfrm>
            <a:off x="11538546" y="239395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518FF968-54F8-44CB-86BE-88DA70A6C435}"/>
              </a:ext>
            </a:extLst>
          </p:cNvPr>
          <p:cNvSpPr txBox="1"/>
          <p:nvPr/>
        </p:nvSpPr>
        <p:spPr>
          <a:xfrm>
            <a:off x="795151" y="1282234"/>
            <a:ext cx="1656656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ADVICE OR SUGGESTIONS FOR OUR WORK OF </a:t>
            </a:r>
          </a:p>
          <a:p>
            <a:pPr algn="ctr"/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MENTORING OUR GENERATIONS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B09E04-114A-4017-9675-5E54525BCD1C}"/>
              </a:ext>
            </a:extLst>
          </p:cNvPr>
          <p:cNvSpPr txBox="1"/>
          <p:nvPr/>
        </p:nvSpPr>
        <p:spPr>
          <a:xfrm>
            <a:off x="2118332" y="5492054"/>
            <a:ext cx="147946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Support them with friendship and understanding.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Create environments of encounter with God.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Help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them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to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affirm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their identity as a child of God and a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pastor's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child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Be attentive and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available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7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592</Words>
  <Application>Microsoft Macintosh PowerPoint</Application>
  <PresentationFormat>Personalizado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Arial Rounded MT Bold</vt:lpstr>
      <vt:lpstr>Arial</vt:lpstr>
      <vt:lpstr>Adirek Slab</vt:lpstr>
      <vt:lpstr>Adirek Slab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Mentoreo de Impacto (generaciones)</dc:title>
  <dc:creator>Fabiola Callejas</dc:creator>
  <cp:lastModifiedBy>Evangelismo Mesoamérica Iglesia del Nazareno</cp:lastModifiedBy>
  <cp:revision>48</cp:revision>
  <dcterms:created xsi:type="dcterms:W3CDTF">2006-08-16T00:00:00Z</dcterms:created>
  <dcterms:modified xsi:type="dcterms:W3CDTF">2024-03-18T04:02:07Z</dcterms:modified>
  <dc:identifier>DAF_JM65hSs</dc:identifier>
</cp:coreProperties>
</file>