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85" r:id="rId2"/>
    <p:sldId id="258" r:id="rId3"/>
    <p:sldId id="286" r:id="rId4"/>
    <p:sldId id="289" r:id="rId5"/>
    <p:sldId id="270" r:id="rId6"/>
    <p:sldId id="273" r:id="rId7"/>
    <p:sldId id="276" r:id="rId8"/>
    <p:sldId id="266" r:id="rId9"/>
    <p:sldId id="280" r:id="rId10"/>
    <p:sldId id="282" r:id="rId11"/>
    <p:sldId id="256" r:id="rId12"/>
    <p:sldId id="261" r:id="rId13"/>
  </p:sldIdLst>
  <p:sldSz cx="18288000" cy="10287000"/>
  <p:notesSz cx="6858000" cy="9144000"/>
  <p:embeddedFontLst>
    <p:embeddedFont>
      <p:font typeface="Adirek Slab" pitchFamily="2" charset="-34"/>
      <p:regular r:id="rId14"/>
    </p:embeddedFont>
    <p:embeddedFont>
      <p:font typeface="Adirek Slab Ultra-Bold" pitchFamily="2" charset="-34"/>
      <p:regular r:id="rId15"/>
      <p:bold r:id="rId16"/>
    </p:embeddedFont>
    <p:embeddedFont>
      <p:font typeface="Arial Rounded MT Bold" panose="020F0704030504030204" pitchFamily="34" charset="77"/>
      <p:regular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306"/>
    <a:srgbClr val="FFD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70" autoAdjust="0"/>
    <p:restoredTop sz="94628" autoAdjust="0"/>
  </p:normalViewPr>
  <p:slideViewPr>
    <p:cSldViewPr>
      <p:cViewPr>
        <p:scale>
          <a:sx n="49" d="100"/>
          <a:sy n="49" d="100"/>
        </p:scale>
        <p:origin x="600" y="13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A6A6A6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">
            <a:extLst>
              <a:ext uri="{FF2B5EF4-FFF2-40B4-BE49-F238E27FC236}">
                <a16:creationId xmlns:a16="http://schemas.microsoft.com/office/drawing/2014/main" id="{09327D76-896E-052F-338C-CFCCAB59AF7C}"/>
              </a:ext>
            </a:extLst>
          </p:cNvPr>
          <p:cNvGrpSpPr/>
          <p:nvPr/>
        </p:nvGrpSpPr>
        <p:grpSpPr>
          <a:xfrm rot="1250643">
            <a:off x="15431642" y="139402"/>
            <a:ext cx="5494429" cy="11620627"/>
            <a:chOff x="401195" y="-33062"/>
            <a:chExt cx="7325905" cy="5352756"/>
          </a:xfrm>
        </p:grpSpPr>
        <p:pic>
          <p:nvPicPr>
            <p:cNvPr id="29" name="Picture 3">
              <a:extLst>
                <a:ext uri="{FF2B5EF4-FFF2-40B4-BE49-F238E27FC236}">
                  <a16:creationId xmlns:a16="http://schemas.microsoft.com/office/drawing/2014/main" id="{84979216-C17A-95B7-8141-5E9D7EA290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alphaModFix amt="94000"/>
            </a:blip>
            <a:srcRect t="6077" r="69948" b="61015"/>
            <a:stretch/>
          </p:blipFill>
          <p:spPr>
            <a:xfrm rot="21421315">
              <a:off x="401195" y="-33062"/>
              <a:ext cx="7325905" cy="5352756"/>
            </a:xfrm>
            <a:prstGeom prst="rect">
              <a:avLst/>
            </a:prstGeom>
          </p:spPr>
        </p:pic>
      </p:grpSp>
      <p:grpSp>
        <p:nvGrpSpPr>
          <p:cNvPr id="2" name="Group 2"/>
          <p:cNvGrpSpPr/>
          <p:nvPr/>
        </p:nvGrpSpPr>
        <p:grpSpPr>
          <a:xfrm>
            <a:off x="907587" y="0"/>
            <a:ext cx="16472825" cy="10287000"/>
            <a:chOff x="0" y="0"/>
            <a:chExt cx="1016009" cy="63448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16009" cy="634480"/>
            </a:xfrm>
            <a:custGeom>
              <a:avLst/>
              <a:gdLst/>
              <a:ahLst/>
              <a:cxnLst/>
              <a:rect l="l" t="t" r="r" b="b"/>
              <a:pathLst>
                <a:path w="1016009" h="634480">
                  <a:moveTo>
                    <a:pt x="203200" y="0"/>
                  </a:moveTo>
                  <a:lnTo>
                    <a:pt x="1016009" y="0"/>
                  </a:lnTo>
                  <a:lnTo>
                    <a:pt x="812809" y="634480"/>
                  </a:lnTo>
                  <a:lnTo>
                    <a:pt x="0" y="634480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000000">
                <a:alpha val="74902"/>
              </a:srgbClr>
            </a:solidFill>
          </p:spPr>
          <p:txBody>
            <a:bodyPr/>
            <a:lstStyle/>
            <a:p>
              <a:endParaRPr lang="es-ES_tradnl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1600" y="19050"/>
              <a:ext cx="812809" cy="6154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60"/>
                </a:lnSpc>
              </a:pPr>
              <a:endParaRPr/>
            </a:p>
          </p:txBody>
        </p:sp>
      </p:grpSp>
      <p:sp>
        <p:nvSpPr>
          <p:cNvPr id="6" name="AutoShape 6"/>
          <p:cNvSpPr/>
          <p:nvPr/>
        </p:nvSpPr>
        <p:spPr>
          <a:xfrm flipV="1">
            <a:off x="907587" y="5143500"/>
            <a:ext cx="1647268" cy="5119687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7" name="AutoShape 7"/>
          <p:cNvSpPr/>
          <p:nvPr/>
        </p:nvSpPr>
        <p:spPr>
          <a:xfrm rot="-4329859">
            <a:off x="14734479" y="985838"/>
            <a:ext cx="5378168" cy="0"/>
          </a:xfrm>
          <a:prstGeom prst="line">
            <a:avLst/>
          </a:prstGeom>
          <a:ln w="85725" cap="rnd">
            <a:gradFill>
              <a:gsLst>
                <a:gs pos="0">
                  <a:srgbClr val="A6A6A6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8" name="AutoShape 8"/>
          <p:cNvSpPr/>
          <p:nvPr/>
        </p:nvSpPr>
        <p:spPr>
          <a:xfrm rot="-4329859">
            <a:off x="11483779" y="11398766"/>
            <a:ext cx="5378168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9" name="AutoShape 9"/>
          <p:cNvSpPr/>
          <p:nvPr/>
        </p:nvSpPr>
        <p:spPr>
          <a:xfrm rot="-4329859">
            <a:off x="-1660384" y="8588522"/>
            <a:ext cx="5378168" cy="0"/>
          </a:xfrm>
          <a:prstGeom prst="line">
            <a:avLst/>
          </a:prstGeom>
          <a:ln w="85725" cap="rnd">
            <a:gradFill>
              <a:gsLst>
                <a:gs pos="0">
                  <a:srgbClr val="A6A6A6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0" name="AutoShape 10"/>
          <p:cNvSpPr/>
          <p:nvPr/>
        </p:nvSpPr>
        <p:spPr>
          <a:xfrm rot="-4329859">
            <a:off x="14031958" y="1913878"/>
            <a:ext cx="5378168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1" name="AutoShape 11"/>
          <p:cNvSpPr/>
          <p:nvPr/>
        </p:nvSpPr>
        <p:spPr>
          <a:xfrm rot="-4329859">
            <a:off x="11483779" y="9998840"/>
            <a:ext cx="5378168" cy="0"/>
          </a:xfrm>
          <a:prstGeom prst="line">
            <a:avLst/>
          </a:prstGeom>
          <a:ln w="85725" cap="rnd">
            <a:gradFill>
              <a:gsLst>
                <a:gs pos="0">
                  <a:srgbClr val="A6A6A6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2" name="AutoShape 12"/>
          <p:cNvSpPr/>
          <p:nvPr/>
        </p:nvSpPr>
        <p:spPr>
          <a:xfrm rot="-4329859">
            <a:off x="1752917" y="-760137"/>
            <a:ext cx="5378168" cy="0"/>
          </a:xfrm>
          <a:prstGeom prst="line">
            <a:avLst/>
          </a:prstGeom>
          <a:ln w="85725" cap="rnd">
            <a:gradFill>
              <a:gsLst>
                <a:gs pos="0">
                  <a:srgbClr val="A6A6A6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3" name="AutoShape 13"/>
          <p:cNvSpPr/>
          <p:nvPr/>
        </p:nvSpPr>
        <p:spPr>
          <a:xfrm rot="-4329859">
            <a:off x="1564163" y="-1587135"/>
            <a:ext cx="5378168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22" name="TextBox 22"/>
          <p:cNvSpPr txBox="1"/>
          <p:nvPr/>
        </p:nvSpPr>
        <p:spPr>
          <a:xfrm>
            <a:off x="813843" y="2851986"/>
            <a:ext cx="16566569" cy="44319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96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MENTORING </a:t>
            </a:r>
          </a:p>
          <a:p>
            <a:pPr algn="ctr"/>
            <a:r>
              <a:rPr lang="en-US" sz="96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OUR </a:t>
            </a:r>
          </a:p>
          <a:p>
            <a:pPr algn="ctr"/>
            <a:r>
              <a:rPr lang="en-US" sz="9600" dirty="0">
                <a:solidFill>
                  <a:schemeClr val="accent3">
                    <a:lumMod val="75000"/>
                  </a:schemeClr>
                </a:solidFill>
                <a:latin typeface="Arial Rounded MT Bold" panose="020F0704030504030204" pitchFamily="34" charset="0"/>
              </a:rPr>
              <a:t>GENERATIONS</a:t>
            </a: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9DC248A8-AAF1-CF84-60AF-27D473565447}"/>
              </a:ext>
            </a:extLst>
          </p:cNvPr>
          <p:cNvSpPr txBox="1"/>
          <p:nvPr/>
        </p:nvSpPr>
        <p:spPr>
          <a:xfrm>
            <a:off x="9172575" y="1231582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pic>
        <p:nvPicPr>
          <p:cNvPr id="36" name="Imagen 35">
            <a:extLst>
              <a:ext uri="{FF2B5EF4-FFF2-40B4-BE49-F238E27FC236}">
                <a16:creationId xmlns:a16="http://schemas.microsoft.com/office/drawing/2014/main" id="{564FECA6-CA4C-0C14-9D58-51643A73382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5" t="32708" r="47291" b="30460"/>
          <a:stretch/>
        </p:blipFill>
        <p:spPr>
          <a:xfrm>
            <a:off x="15381157" y="0"/>
            <a:ext cx="1339886" cy="121603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9267182-A967-D39D-6773-7ED74D69B04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33" t="36128" r="12268" b="32430"/>
          <a:stretch/>
        </p:blipFill>
        <p:spPr>
          <a:xfrm>
            <a:off x="267194" y="299362"/>
            <a:ext cx="2725039" cy="2341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236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847E15EB-112C-4C23-A0BC-1D5AB46DC6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405"/>
          <a:stretch/>
        </p:blipFill>
        <p:spPr>
          <a:xfrm>
            <a:off x="11201400" y="2905"/>
            <a:ext cx="7722557" cy="10397202"/>
          </a:xfrm>
          <a:prstGeom prst="rect">
            <a:avLst/>
          </a:prstGeom>
        </p:spPr>
      </p:pic>
      <p:sp>
        <p:nvSpPr>
          <p:cNvPr id="2" name="AutoShape 2"/>
          <p:cNvSpPr/>
          <p:nvPr/>
        </p:nvSpPr>
        <p:spPr>
          <a:xfrm>
            <a:off x="7833930" y="10034819"/>
            <a:ext cx="10117467" cy="0"/>
          </a:xfrm>
          <a:prstGeom prst="line">
            <a:avLst/>
          </a:prstGeom>
          <a:ln w="9525" cap="flat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6" name="TextBox 22">
            <a:extLst>
              <a:ext uri="{FF2B5EF4-FFF2-40B4-BE49-F238E27FC236}">
                <a16:creationId xmlns:a16="http://schemas.microsoft.com/office/drawing/2014/main" id="{C06FD470-9F81-BE98-A983-9B0CBDAAE96B}"/>
              </a:ext>
            </a:extLst>
          </p:cNvPr>
          <p:cNvSpPr txBox="1"/>
          <p:nvPr/>
        </p:nvSpPr>
        <p:spPr>
          <a:xfrm>
            <a:off x="668205" y="1456428"/>
            <a:ext cx="10142688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4400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0"/>
              </a:rPr>
              <a:t>I have failed, but I want to start an improvement process. What can I do?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11170CB-36AA-41D4-A48C-96A84E21792C}"/>
              </a:ext>
            </a:extLst>
          </p:cNvPr>
          <p:cNvSpPr txBox="1"/>
          <p:nvPr/>
        </p:nvSpPr>
        <p:spPr>
          <a:xfrm>
            <a:off x="543879" y="3740192"/>
            <a:ext cx="11114721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Reflect on your </a:t>
            </a:r>
            <a:r>
              <a:rPr kumimoji="0" lang="es-MX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actions</a:t>
            </a: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.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Communicate openly and honestly with your </a:t>
            </a:r>
            <a:r>
              <a:rPr kumimoji="0" lang="es-MX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children</a:t>
            </a: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.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Set </a:t>
            </a:r>
            <a:r>
              <a:rPr kumimoji="0" lang="es-MX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clear</a:t>
            </a: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 </a:t>
            </a:r>
            <a:r>
              <a:rPr kumimoji="0" lang="es-MX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goals</a:t>
            </a: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C706941-A266-455C-BFF7-30D1F5AE4B2B}"/>
              </a:ext>
            </a:extLst>
          </p:cNvPr>
          <p:cNvSpPr txBox="1"/>
          <p:nvPr/>
        </p:nvSpPr>
        <p:spPr>
          <a:xfrm>
            <a:off x="543879" y="6411221"/>
            <a:ext cx="1172432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Spend quality time with your </a:t>
            </a:r>
            <a:r>
              <a:rPr kumimoji="0" lang="es-MX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children</a:t>
            </a: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.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Seek professional help and use </a:t>
            </a:r>
            <a:r>
              <a:rPr kumimoji="0" lang="es-MX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various</a:t>
            </a: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 </a:t>
            </a:r>
            <a:r>
              <a:rPr kumimoji="0" lang="es-MX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resources</a:t>
            </a: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6AA344D-34D1-8D07-4ACD-C7AA3287F3B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28"/>
          <a:stretch/>
        </p:blipFill>
        <p:spPr>
          <a:xfrm>
            <a:off x="-228600" y="120613"/>
            <a:ext cx="2776189" cy="1773213"/>
          </a:xfrm>
          <a:prstGeom prst="rect">
            <a:avLst/>
          </a:prstGeom>
        </p:spPr>
      </p:pic>
      <p:sp>
        <p:nvSpPr>
          <p:cNvPr id="4" name="TextBox 14">
            <a:extLst>
              <a:ext uri="{FF2B5EF4-FFF2-40B4-BE49-F238E27FC236}">
                <a16:creationId xmlns:a16="http://schemas.microsoft.com/office/drawing/2014/main" id="{70FDFEA8-B649-206C-7621-9731042D34DF}"/>
              </a:ext>
            </a:extLst>
          </p:cNvPr>
          <p:cNvSpPr txBox="1"/>
          <p:nvPr/>
        </p:nvSpPr>
        <p:spPr>
          <a:xfrm>
            <a:off x="7620000" y="9703183"/>
            <a:ext cx="17113014" cy="657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3"/>
              </a:lnSpc>
            </a:pPr>
            <a:r>
              <a:rPr lang="en-US" sz="2513" dirty="0">
                <a:solidFill>
                  <a:srgbClr val="737373">
                    <a:alpha val="24706"/>
                  </a:srgbClr>
                </a:solidFill>
                <a:latin typeface="Adirek Slab"/>
              </a:rPr>
              <a:t>MENTORING  OUR  GENERATIONS</a:t>
            </a:r>
          </a:p>
          <a:p>
            <a:pPr algn="ctr">
              <a:lnSpc>
                <a:spcPts val="2513"/>
              </a:lnSpc>
            </a:pPr>
            <a:endParaRPr lang="en-US" sz="2513" dirty="0">
              <a:solidFill>
                <a:srgbClr val="737373">
                  <a:alpha val="24706"/>
                </a:srgbClr>
              </a:solidFill>
              <a:latin typeface="Adirek Slab"/>
            </a:endParaRPr>
          </a:p>
        </p:txBody>
      </p:sp>
    </p:spTree>
    <p:extLst>
      <p:ext uri="{BB962C8B-B14F-4D97-AF65-F5344CB8AC3E}">
        <p14:creationId xmlns:p14="http://schemas.microsoft.com/office/powerpoint/2010/main" val="710894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A6A6A6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4EA4387-626C-443E-B0F1-5F2E85B0AE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2" y="-32958"/>
            <a:ext cx="18288000" cy="102870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 rot="-4329859">
            <a:off x="15286086" y="1109302"/>
            <a:ext cx="5378168" cy="0"/>
          </a:xfrm>
          <a:prstGeom prst="line">
            <a:avLst/>
          </a:prstGeom>
          <a:ln w="85725" cap="rnd">
            <a:gradFill>
              <a:gsLst>
                <a:gs pos="0">
                  <a:srgbClr val="A6A6A6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8" name="AutoShape 8"/>
          <p:cNvSpPr/>
          <p:nvPr/>
        </p:nvSpPr>
        <p:spPr>
          <a:xfrm rot="-4329859">
            <a:off x="13152945" y="10903743"/>
            <a:ext cx="5378168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0" name="AutoShape 10"/>
          <p:cNvSpPr/>
          <p:nvPr/>
        </p:nvSpPr>
        <p:spPr>
          <a:xfrm rot="-4329859">
            <a:off x="14695674" y="1754201"/>
            <a:ext cx="5378168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1" name="AutoShape 11"/>
          <p:cNvSpPr/>
          <p:nvPr/>
        </p:nvSpPr>
        <p:spPr>
          <a:xfrm rot="-4329859">
            <a:off x="13013656" y="10143631"/>
            <a:ext cx="5378168" cy="0"/>
          </a:xfrm>
          <a:prstGeom prst="line">
            <a:avLst/>
          </a:prstGeom>
          <a:ln w="85725" cap="rnd">
            <a:gradFill>
              <a:gsLst>
                <a:gs pos="0">
                  <a:srgbClr val="A6A6A6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9DC248A8-AAF1-CF84-60AF-27D473565447}"/>
              </a:ext>
            </a:extLst>
          </p:cNvPr>
          <p:cNvSpPr txBox="1"/>
          <p:nvPr/>
        </p:nvSpPr>
        <p:spPr>
          <a:xfrm>
            <a:off x="9172575" y="1231582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_tradnl" dirty="0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5F8E6A16-D12A-4B2B-A2A8-3818518126AE}"/>
              </a:ext>
            </a:extLst>
          </p:cNvPr>
          <p:cNvSpPr txBox="1"/>
          <p:nvPr/>
        </p:nvSpPr>
        <p:spPr>
          <a:xfrm>
            <a:off x="685800" y="3336470"/>
            <a:ext cx="9849028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MX" sz="54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May the art of mentoring our generations be a light that illuminates the path to a future of hope, learning, and continuous transformation!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4327867-CFDA-01A4-6E61-57FD215A1F8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28"/>
          <a:stretch/>
        </p:blipFill>
        <p:spPr>
          <a:xfrm>
            <a:off x="-491381" y="114301"/>
            <a:ext cx="4519471" cy="28866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A6A6A6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7562AB70-E8E5-6D53-830A-CF0EF7D700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405"/>
          <a:stretch/>
        </p:blipFill>
        <p:spPr>
          <a:xfrm>
            <a:off x="10565443" y="0"/>
            <a:ext cx="7722557" cy="10397202"/>
          </a:xfrm>
          <a:prstGeom prst="rect">
            <a:avLst/>
          </a:prstGeom>
        </p:spPr>
      </p:pic>
      <p:sp>
        <p:nvSpPr>
          <p:cNvPr id="11" name="TextBox 2">
            <a:extLst>
              <a:ext uri="{FF2B5EF4-FFF2-40B4-BE49-F238E27FC236}">
                <a16:creationId xmlns:a16="http://schemas.microsoft.com/office/drawing/2014/main" id="{11208DA5-6ACE-73D5-8264-45C7DE1D1694}"/>
              </a:ext>
            </a:extLst>
          </p:cNvPr>
          <p:cNvSpPr txBox="1"/>
          <p:nvPr/>
        </p:nvSpPr>
        <p:spPr>
          <a:xfrm>
            <a:off x="908674" y="4838700"/>
            <a:ext cx="9917478" cy="2077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400"/>
              </a:lnSpc>
            </a:pPr>
            <a:r>
              <a:rPr lang="en-US" sz="18000" dirty="0">
                <a:solidFill>
                  <a:schemeClr val="accent3">
                    <a:lumMod val="50000"/>
                  </a:schemeClr>
                </a:solidFill>
                <a:latin typeface="Adirek Slab Ultra-Bold"/>
              </a:rPr>
              <a:t>Thank you!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429DAFA-AA9F-B1CA-11F6-C61E7BAD8F7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28"/>
          <a:stretch/>
        </p:blipFill>
        <p:spPr>
          <a:xfrm>
            <a:off x="14249400" y="0"/>
            <a:ext cx="4519471" cy="28866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833930" y="10034819"/>
            <a:ext cx="10117467" cy="0"/>
          </a:xfrm>
          <a:prstGeom prst="line">
            <a:avLst/>
          </a:prstGeom>
          <a:ln w="9525" cap="flat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grpSp>
        <p:nvGrpSpPr>
          <p:cNvPr id="3" name="Group 3"/>
          <p:cNvGrpSpPr>
            <a:grpSpLocks noChangeAspect="1"/>
          </p:cNvGrpSpPr>
          <p:nvPr/>
        </p:nvGrpSpPr>
        <p:grpSpPr>
          <a:xfrm rot="-10800000">
            <a:off x="-1116794" y="0"/>
            <a:ext cx="8649323" cy="10341701"/>
            <a:chOff x="0" y="0"/>
            <a:chExt cx="8603361" cy="10286746"/>
          </a:xfrm>
        </p:grpSpPr>
        <p:sp>
          <p:nvSpPr>
            <p:cNvPr id="4" name="Freeform 4"/>
            <p:cNvSpPr/>
            <p:nvPr/>
          </p:nvSpPr>
          <p:spPr>
            <a:xfrm flipV="1">
              <a:off x="-2794" y="-128"/>
              <a:ext cx="8606155" cy="10286874"/>
            </a:xfrm>
            <a:custGeom>
              <a:avLst/>
              <a:gdLst/>
              <a:ahLst/>
              <a:cxnLst/>
              <a:rect l="l" t="t" r="r" b="b"/>
              <a:pathLst>
                <a:path w="8606155" h="10286874">
                  <a:moveTo>
                    <a:pt x="8606155" y="35433"/>
                  </a:moveTo>
                  <a:cubicBezTo>
                    <a:pt x="8606155" y="2286"/>
                    <a:pt x="8595487" y="0"/>
                    <a:pt x="8567674" y="0"/>
                  </a:cubicBezTo>
                  <a:cubicBezTo>
                    <a:pt x="5713094" y="635"/>
                    <a:pt x="2858643" y="635"/>
                    <a:pt x="4064" y="635"/>
                  </a:cubicBezTo>
                  <a:cubicBezTo>
                    <a:pt x="0" y="14478"/>
                    <a:pt x="6350" y="27051"/>
                    <a:pt x="9271" y="39878"/>
                  </a:cubicBezTo>
                  <a:cubicBezTo>
                    <a:pt x="134747" y="601472"/>
                    <a:pt x="260350" y="1162939"/>
                    <a:pt x="386207" y="1724407"/>
                  </a:cubicBezTo>
                  <a:cubicBezTo>
                    <a:pt x="565658" y="2524888"/>
                    <a:pt x="745490" y="3325241"/>
                    <a:pt x="924814" y="4125723"/>
                  </a:cubicBezTo>
                  <a:cubicBezTo>
                    <a:pt x="1146302" y="5114291"/>
                    <a:pt x="1367282" y="6102859"/>
                    <a:pt x="1588643" y="7091300"/>
                  </a:cubicBezTo>
                  <a:cubicBezTo>
                    <a:pt x="1813560" y="8095489"/>
                    <a:pt x="2038604" y="9099551"/>
                    <a:pt x="2264156" y="10103613"/>
                  </a:cubicBezTo>
                  <a:cubicBezTo>
                    <a:pt x="2277872" y="10164700"/>
                    <a:pt x="2286635" y="10227184"/>
                    <a:pt x="2308860" y="10286239"/>
                  </a:cubicBezTo>
                  <a:cubicBezTo>
                    <a:pt x="4395216" y="10286239"/>
                    <a:pt x="6481572" y="10286239"/>
                    <a:pt x="8567928" y="10286874"/>
                  </a:cubicBezTo>
                  <a:cubicBezTo>
                    <a:pt x="8596249" y="10286874"/>
                    <a:pt x="8605901" y="10283445"/>
                    <a:pt x="8605901" y="10251060"/>
                  </a:cubicBezTo>
                  <a:cubicBezTo>
                    <a:pt x="8605139" y="6845808"/>
                    <a:pt x="8605139" y="3440557"/>
                    <a:pt x="8606155" y="35433"/>
                  </a:cubicBezTo>
                  <a:close/>
                </a:path>
              </a:pathLst>
            </a:custGeom>
            <a:blipFill>
              <a:blip r:embed="rId2"/>
              <a:stretch>
                <a:fillRect l="-78901"/>
              </a:stretch>
            </a:blipFill>
          </p:spPr>
          <p:txBody>
            <a:bodyPr/>
            <a:lstStyle/>
            <a:p>
              <a:endParaRPr lang="es-GT"/>
            </a:p>
          </p:txBody>
        </p:sp>
      </p:grpSp>
      <p:sp>
        <p:nvSpPr>
          <p:cNvPr id="5" name="AutoShape 5"/>
          <p:cNvSpPr/>
          <p:nvPr/>
        </p:nvSpPr>
        <p:spPr>
          <a:xfrm>
            <a:off x="3192126" y="7680721"/>
            <a:ext cx="5230757" cy="85725"/>
          </a:xfrm>
          <a:prstGeom prst="line">
            <a:avLst/>
          </a:prstGeom>
          <a:ln w="857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6" name="AutoShape 6"/>
          <p:cNvSpPr/>
          <p:nvPr/>
        </p:nvSpPr>
        <p:spPr>
          <a:xfrm flipV="1">
            <a:off x="5228055" y="6678217"/>
            <a:ext cx="1106539" cy="5160166"/>
          </a:xfrm>
          <a:prstGeom prst="line">
            <a:avLst/>
          </a:prstGeom>
          <a:ln w="8572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r>
              <a:rPr lang="es-ES_tradnl" dirty="0"/>
              <a:t>2qa</a:t>
            </a:r>
          </a:p>
        </p:txBody>
      </p:sp>
      <p:sp>
        <p:nvSpPr>
          <p:cNvPr id="7" name="AutoShape 7"/>
          <p:cNvSpPr/>
          <p:nvPr/>
        </p:nvSpPr>
        <p:spPr>
          <a:xfrm rot="-4673811">
            <a:off x="5061843" y="-919944"/>
            <a:ext cx="5277475" cy="0"/>
          </a:xfrm>
          <a:prstGeom prst="line">
            <a:avLst/>
          </a:prstGeom>
          <a:ln w="8572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8" name="AutoShape 8"/>
          <p:cNvSpPr/>
          <p:nvPr/>
        </p:nvSpPr>
        <p:spPr>
          <a:xfrm flipV="1">
            <a:off x="7574438" y="-4140453"/>
            <a:ext cx="1106539" cy="5160166"/>
          </a:xfrm>
          <a:prstGeom prst="line">
            <a:avLst/>
          </a:prstGeom>
          <a:ln w="85725" cap="rnd">
            <a:gradFill>
              <a:gsLst>
                <a:gs pos="0">
                  <a:srgbClr val="A6A6A6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grpSp>
        <p:nvGrpSpPr>
          <p:cNvPr id="9" name="Group 9"/>
          <p:cNvGrpSpPr/>
          <p:nvPr/>
        </p:nvGrpSpPr>
        <p:grpSpPr>
          <a:xfrm>
            <a:off x="-2227409" y="478743"/>
            <a:ext cx="8562003" cy="9462452"/>
            <a:chOff x="0" y="0"/>
            <a:chExt cx="975960" cy="107859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75960" cy="1078599"/>
            </a:xfrm>
            <a:custGeom>
              <a:avLst/>
              <a:gdLst/>
              <a:ahLst/>
              <a:cxnLst/>
              <a:rect l="l" t="t" r="r" b="b"/>
              <a:pathLst>
                <a:path w="975960" h="1078599">
                  <a:moveTo>
                    <a:pt x="203200" y="0"/>
                  </a:moveTo>
                  <a:lnTo>
                    <a:pt x="975960" y="0"/>
                  </a:lnTo>
                  <a:lnTo>
                    <a:pt x="772760" y="1078599"/>
                  </a:lnTo>
                  <a:lnTo>
                    <a:pt x="0" y="1078599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F9FF00">
                <a:alpha val="37647"/>
              </a:srgbClr>
            </a:solidFill>
          </p:spPr>
          <p:txBody>
            <a:bodyPr/>
            <a:lstStyle/>
            <a:p>
              <a:endParaRPr lang="es-NI" dirty="0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01600" y="19050"/>
              <a:ext cx="772760" cy="105954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60"/>
                </a:lnSpc>
              </a:pPr>
              <a:endParaRPr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7535338" y="9688727"/>
            <a:ext cx="17113014" cy="657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3"/>
              </a:lnSpc>
            </a:pPr>
            <a:r>
              <a:rPr lang="en-US" sz="2513" dirty="0">
                <a:solidFill>
                  <a:srgbClr val="737373">
                    <a:alpha val="24706"/>
                  </a:srgbClr>
                </a:solidFill>
                <a:latin typeface="Adirek Slab"/>
              </a:rPr>
              <a:t>MENTORING  OUR  GENERATIONS</a:t>
            </a:r>
          </a:p>
          <a:p>
            <a:pPr algn="ctr">
              <a:lnSpc>
                <a:spcPts val="2513"/>
              </a:lnSpc>
            </a:pPr>
            <a:endParaRPr lang="en-US" sz="2513" dirty="0">
              <a:solidFill>
                <a:srgbClr val="737373">
                  <a:alpha val="24706"/>
                </a:srgbClr>
              </a:solidFill>
              <a:latin typeface="Adirek Slab"/>
            </a:endParaRPr>
          </a:p>
        </p:txBody>
      </p:sp>
      <p:sp>
        <p:nvSpPr>
          <p:cNvPr id="16" name="TextBox 22">
            <a:extLst>
              <a:ext uri="{FF2B5EF4-FFF2-40B4-BE49-F238E27FC236}">
                <a16:creationId xmlns:a16="http://schemas.microsoft.com/office/drawing/2014/main" id="{C06FD470-9F81-BE98-A983-9B0CBDAAE96B}"/>
              </a:ext>
            </a:extLst>
          </p:cNvPr>
          <p:cNvSpPr txBox="1"/>
          <p:nvPr/>
        </p:nvSpPr>
        <p:spPr>
          <a:xfrm>
            <a:off x="8148027" y="6750202"/>
            <a:ext cx="9643108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/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0"/>
              </a:rPr>
              <a:t>Made me take care of the vineyards; my own vineyard I had to neglect.</a:t>
            </a:r>
          </a:p>
          <a:p>
            <a:pPr algn="r"/>
            <a:r>
              <a:rPr lang="en-US" sz="3600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0"/>
              </a:rPr>
              <a:t>Song of Songs 1:6</a:t>
            </a:r>
          </a:p>
        </p:txBody>
      </p:sp>
      <p:sp>
        <p:nvSpPr>
          <p:cNvPr id="18" name="TextBox 22">
            <a:extLst>
              <a:ext uri="{FF2B5EF4-FFF2-40B4-BE49-F238E27FC236}">
                <a16:creationId xmlns:a16="http://schemas.microsoft.com/office/drawing/2014/main" id="{650CAF7F-1A36-4EC6-A51B-3933D7A64F3B}"/>
              </a:ext>
            </a:extLst>
          </p:cNvPr>
          <p:cNvSpPr txBox="1"/>
          <p:nvPr/>
        </p:nvSpPr>
        <p:spPr>
          <a:xfrm>
            <a:off x="7776326" y="822083"/>
            <a:ext cx="10175071" cy="49244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0"/>
              </a:rPr>
              <a:t>The act of mentoring stands as a bridge between generations.</a:t>
            </a:r>
          </a:p>
          <a:p>
            <a:endParaRPr lang="en-US" sz="4000" dirty="0">
              <a:solidFill>
                <a:schemeClr val="accent3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0"/>
              </a:rPr>
              <a:t>How can we embrace the role of mentors with responsibility, empathy, and commitment to guide, inspire, and strengthen our generations in building a promising future? 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4C5BFDBC-4DD1-43C1-57A1-7440000DEC4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28"/>
          <a:stretch/>
        </p:blipFill>
        <p:spPr>
          <a:xfrm>
            <a:off x="-425061" y="495300"/>
            <a:ext cx="3716658" cy="23739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3664A5B-984B-13B2-EEF1-31988510AB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32" y="6736862"/>
            <a:ext cx="18317732" cy="4579433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 rot="5400000">
            <a:off x="3189788" y="3761572"/>
            <a:ext cx="4504408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7" name="AutoShape 7"/>
          <p:cNvSpPr/>
          <p:nvPr/>
        </p:nvSpPr>
        <p:spPr>
          <a:xfrm rot="-10800000">
            <a:off x="13921823" y="6931993"/>
            <a:ext cx="4519479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8" name="AutoShape 8"/>
          <p:cNvSpPr/>
          <p:nvPr/>
        </p:nvSpPr>
        <p:spPr>
          <a:xfrm rot="10799999">
            <a:off x="13411200" y="6508263"/>
            <a:ext cx="6213187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0" name="AutoShape 10"/>
          <p:cNvSpPr/>
          <p:nvPr/>
        </p:nvSpPr>
        <p:spPr>
          <a:xfrm rot="-10800000">
            <a:off x="-5629756" y="6508262"/>
            <a:ext cx="6779370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1" name="AutoShape 11"/>
          <p:cNvSpPr/>
          <p:nvPr/>
        </p:nvSpPr>
        <p:spPr>
          <a:xfrm rot="5400000">
            <a:off x="9784788" y="3681562"/>
            <a:ext cx="4344388" cy="1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2EB3BEEE-8895-72E4-F407-DD67DF909A6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28"/>
          <a:stretch/>
        </p:blipFill>
        <p:spPr>
          <a:xfrm>
            <a:off x="13753042" y="7734300"/>
            <a:ext cx="4519471" cy="288668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3989FA0A-1C0C-1876-EE6B-56A9F7D213A9}"/>
              </a:ext>
            </a:extLst>
          </p:cNvPr>
          <p:cNvSpPr txBox="1"/>
          <p:nvPr/>
        </p:nvSpPr>
        <p:spPr>
          <a:xfrm>
            <a:off x="-542751" y="2432698"/>
            <a:ext cx="580607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	50% of pastors' marriages will end in divorce.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Arial Rounded MT Bold" panose="020F0704030504030204" pitchFamily="34" charset="0"/>
            </a:endParaRPr>
          </a:p>
        </p:txBody>
      </p:sp>
      <p:sp>
        <p:nvSpPr>
          <p:cNvPr id="12" name="AutoShape 5">
            <a:extLst>
              <a:ext uri="{FF2B5EF4-FFF2-40B4-BE49-F238E27FC236}">
                <a16:creationId xmlns:a16="http://schemas.microsoft.com/office/drawing/2014/main" id="{687FBDF6-A01F-5FDC-9709-77EF15769A4C}"/>
              </a:ext>
            </a:extLst>
          </p:cNvPr>
          <p:cNvSpPr/>
          <p:nvPr/>
        </p:nvSpPr>
        <p:spPr>
          <a:xfrm>
            <a:off x="-578773" y="192723"/>
            <a:ext cx="5226973" cy="0"/>
          </a:xfrm>
          <a:prstGeom prst="line">
            <a:avLst/>
          </a:prstGeom>
          <a:ln w="857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3" name="AutoShape 5">
            <a:extLst>
              <a:ext uri="{FF2B5EF4-FFF2-40B4-BE49-F238E27FC236}">
                <a16:creationId xmlns:a16="http://schemas.microsoft.com/office/drawing/2014/main" id="{4CCD881C-9A46-E7E0-F860-6D56D3F2298E}"/>
              </a:ext>
            </a:extLst>
          </p:cNvPr>
          <p:cNvSpPr/>
          <p:nvPr/>
        </p:nvSpPr>
        <p:spPr>
          <a:xfrm>
            <a:off x="13941405" y="6286500"/>
            <a:ext cx="5226973" cy="0"/>
          </a:xfrm>
          <a:prstGeom prst="line">
            <a:avLst/>
          </a:prstGeom>
          <a:ln w="857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8B6DFBBC-28E7-4632-82CC-40BBA9D3A380}"/>
              </a:ext>
            </a:extLst>
          </p:cNvPr>
          <p:cNvSpPr txBox="1"/>
          <p:nvPr/>
        </p:nvSpPr>
        <p:spPr>
          <a:xfrm>
            <a:off x="2486775" y="579721"/>
            <a:ext cx="133144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0"/>
              </a:rPr>
              <a:t>SOME STATISTICS ABOUT PASTORS (US context)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51360484-E8AE-465C-AED4-802ADFF9F117}"/>
              </a:ext>
            </a:extLst>
          </p:cNvPr>
          <p:cNvSpPr txBox="1"/>
          <p:nvPr/>
        </p:nvSpPr>
        <p:spPr>
          <a:xfrm>
            <a:off x="5549880" y="2281178"/>
            <a:ext cx="621318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80% of pastors and 84% of their wives feel inadequate and discouraged in their roles as pastors.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43A66688-5FD8-418C-A532-6A287CE59082}"/>
              </a:ext>
            </a:extLst>
          </p:cNvPr>
          <p:cNvSpPr txBox="1"/>
          <p:nvPr/>
        </p:nvSpPr>
        <p:spPr>
          <a:xfrm>
            <a:off x="11778307" y="2364370"/>
            <a:ext cx="621318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80% believe that pastoral ministry negatively affects their families.</a:t>
            </a:r>
          </a:p>
        </p:txBody>
      </p:sp>
      <p:sp>
        <p:nvSpPr>
          <p:cNvPr id="2" name="TextBox 14">
            <a:extLst>
              <a:ext uri="{FF2B5EF4-FFF2-40B4-BE49-F238E27FC236}">
                <a16:creationId xmlns:a16="http://schemas.microsoft.com/office/drawing/2014/main" id="{7F018961-5505-2D42-C638-9CBC511B1E99}"/>
              </a:ext>
            </a:extLst>
          </p:cNvPr>
          <p:cNvSpPr txBox="1"/>
          <p:nvPr/>
        </p:nvSpPr>
        <p:spPr>
          <a:xfrm>
            <a:off x="7772400" y="190500"/>
            <a:ext cx="17113014" cy="657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3"/>
              </a:lnSpc>
            </a:pPr>
            <a:r>
              <a:rPr lang="en-US" sz="2513" dirty="0">
                <a:solidFill>
                  <a:srgbClr val="737373">
                    <a:alpha val="24706"/>
                  </a:srgbClr>
                </a:solidFill>
                <a:latin typeface="Adirek Slab"/>
              </a:rPr>
              <a:t>MENTORING  OUR  GENERATIONS</a:t>
            </a:r>
          </a:p>
          <a:p>
            <a:pPr algn="ctr">
              <a:lnSpc>
                <a:spcPts val="2513"/>
              </a:lnSpc>
            </a:pPr>
            <a:endParaRPr lang="en-US" sz="2513" dirty="0">
              <a:solidFill>
                <a:srgbClr val="737373">
                  <a:alpha val="24706"/>
                </a:srgbClr>
              </a:solidFill>
              <a:latin typeface="Adirek Slab"/>
            </a:endParaRPr>
          </a:p>
        </p:txBody>
      </p:sp>
    </p:spTree>
    <p:extLst>
      <p:ext uri="{BB962C8B-B14F-4D97-AF65-F5344CB8AC3E}">
        <p14:creationId xmlns:p14="http://schemas.microsoft.com/office/powerpoint/2010/main" val="1734085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3664A5B-984B-13B2-EEF1-31988510AB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32" y="6736862"/>
            <a:ext cx="18317732" cy="4579433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 rot="5400000">
            <a:off x="3321160" y="3635311"/>
            <a:ext cx="4504408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7" name="AutoShape 7"/>
          <p:cNvSpPr/>
          <p:nvPr/>
        </p:nvSpPr>
        <p:spPr>
          <a:xfrm rot="-10800000">
            <a:off x="13921823" y="6931993"/>
            <a:ext cx="4519479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8" name="AutoShape 8"/>
          <p:cNvSpPr/>
          <p:nvPr/>
        </p:nvSpPr>
        <p:spPr>
          <a:xfrm rot="10799999">
            <a:off x="13411200" y="6508263"/>
            <a:ext cx="6213187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0" name="AutoShape 10"/>
          <p:cNvSpPr/>
          <p:nvPr/>
        </p:nvSpPr>
        <p:spPr>
          <a:xfrm rot="-10800000">
            <a:off x="-5629756" y="6508262"/>
            <a:ext cx="6779370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1" name="AutoShape 11"/>
          <p:cNvSpPr/>
          <p:nvPr/>
        </p:nvSpPr>
        <p:spPr>
          <a:xfrm rot="5400000">
            <a:off x="9916160" y="3555301"/>
            <a:ext cx="4344388" cy="1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2EB3BEEE-8895-72E4-F407-DD67DF909A6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28"/>
          <a:stretch/>
        </p:blipFill>
        <p:spPr>
          <a:xfrm>
            <a:off x="13753042" y="7734300"/>
            <a:ext cx="4519471" cy="288668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3989FA0A-1C0C-1876-EE6B-56A9F7D213A9}"/>
              </a:ext>
            </a:extLst>
          </p:cNvPr>
          <p:cNvSpPr txBox="1"/>
          <p:nvPr/>
        </p:nvSpPr>
        <p:spPr>
          <a:xfrm>
            <a:off x="-64308" y="2399869"/>
            <a:ext cx="565369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80% of pastors' wives feel that their husband is greatly overwhelmed by his work.</a:t>
            </a:r>
          </a:p>
        </p:txBody>
      </p:sp>
      <p:sp>
        <p:nvSpPr>
          <p:cNvPr id="12" name="AutoShape 5">
            <a:extLst>
              <a:ext uri="{FF2B5EF4-FFF2-40B4-BE49-F238E27FC236}">
                <a16:creationId xmlns:a16="http://schemas.microsoft.com/office/drawing/2014/main" id="{687FBDF6-A01F-5FDC-9709-77EF15769A4C}"/>
              </a:ext>
            </a:extLst>
          </p:cNvPr>
          <p:cNvSpPr/>
          <p:nvPr/>
        </p:nvSpPr>
        <p:spPr>
          <a:xfrm>
            <a:off x="-578773" y="192723"/>
            <a:ext cx="5226973" cy="0"/>
          </a:xfrm>
          <a:prstGeom prst="line">
            <a:avLst/>
          </a:prstGeom>
          <a:ln w="857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3" name="AutoShape 5">
            <a:extLst>
              <a:ext uri="{FF2B5EF4-FFF2-40B4-BE49-F238E27FC236}">
                <a16:creationId xmlns:a16="http://schemas.microsoft.com/office/drawing/2014/main" id="{4CCD881C-9A46-E7E0-F860-6D56D3F2298E}"/>
              </a:ext>
            </a:extLst>
          </p:cNvPr>
          <p:cNvSpPr/>
          <p:nvPr/>
        </p:nvSpPr>
        <p:spPr>
          <a:xfrm>
            <a:off x="13941405" y="6286500"/>
            <a:ext cx="5226973" cy="0"/>
          </a:xfrm>
          <a:prstGeom prst="line">
            <a:avLst/>
          </a:prstGeom>
          <a:ln w="857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9AAEA62-33BD-415A-A8EF-DE32EF321B8E}"/>
              </a:ext>
            </a:extLst>
          </p:cNvPr>
          <p:cNvSpPr txBox="1"/>
          <p:nvPr/>
        </p:nvSpPr>
        <p:spPr>
          <a:xfrm>
            <a:off x="5431128" y="362212"/>
            <a:ext cx="1331445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 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0"/>
              </a:rPr>
              <a:t>ABOUT PASTORS’ WIVES 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CDDB9FBC-437A-4837-9B17-BEC13FCC38DD}"/>
              </a:ext>
            </a:extLst>
          </p:cNvPr>
          <p:cNvSpPr txBox="1"/>
          <p:nvPr/>
        </p:nvSpPr>
        <p:spPr>
          <a:xfrm>
            <a:off x="11824187" y="2346199"/>
            <a:ext cx="621318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80% of pastors' wives feel abandoned and unappreciated by their church members.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19EF6F35-ADC9-4977-8C8F-50131E42B8F7}"/>
              </a:ext>
            </a:extLst>
          </p:cNvPr>
          <p:cNvSpPr txBox="1"/>
          <p:nvPr/>
        </p:nvSpPr>
        <p:spPr>
          <a:xfrm>
            <a:off x="5690395" y="2399869"/>
            <a:ext cx="6213187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80% of pastors' wives want their husbands to choose another profession</a:t>
            </a: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.</a:t>
            </a:r>
          </a:p>
        </p:txBody>
      </p:sp>
      <p:sp>
        <p:nvSpPr>
          <p:cNvPr id="2" name="TextBox 14">
            <a:extLst>
              <a:ext uri="{FF2B5EF4-FFF2-40B4-BE49-F238E27FC236}">
                <a16:creationId xmlns:a16="http://schemas.microsoft.com/office/drawing/2014/main" id="{0D0A3F42-592A-FF7E-B8FE-2E2C61333E8A}"/>
              </a:ext>
            </a:extLst>
          </p:cNvPr>
          <p:cNvSpPr txBox="1"/>
          <p:nvPr/>
        </p:nvSpPr>
        <p:spPr>
          <a:xfrm>
            <a:off x="7772400" y="190500"/>
            <a:ext cx="17113014" cy="657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3"/>
              </a:lnSpc>
            </a:pPr>
            <a:r>
              <a:rPr lang="en-US" sz="2513" dirty="0">
                <a:solidFill>
                  <a:srgbClr val="737373">
                    <a:alpha val="24706"/>
                  </a:srgbClr>
                </a:solidFill>
                <a:latin typeface="Adirek Slab"/>
              </a:rPr>
              <a:t>MENTORING  OUR  GENERATIONS</a:t>
            </a:r>
          </a:p>
          <a:p>
            <a:pPr algn="ctr">
              <a:lnSpc>
                <a:spcPts val="2513"/>
              </a:lnSpc>
            </a:pPr>
            <a:endParaRPr lang="en-US" sz="2513" dirty="0">
              <a:solidFill>
                <a:srgbClr val="737373">
                  <a:alpha val="24706"/>
                </a:srgbClr>
              </a:solidFill>
              <a:latin typeface="Adirek Slab"/>
            </a:endParaRPr>
          </a:p>
        </p:txBody>
      </p:sp>
    </p:spTree>
    <p:extLst>
      <p:ext uri="{BB962C8B-B14F-4D97-AF65-F5344CB8AC3E}">
        <p14:creationId xmlns:p14="http://schemas.microsoft.com/office/powerpoint/2010/main" val="3716804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3664A5B-984B-13B2-EEF1-31988510AB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732" y="6736862"/>
            <a:ext cx="18317732" cy="4579433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 rot="5400000">
            <a:off x="3174087" y="3653296"/>
            <a:ext cx="4504408" cy="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7" name="AutoShape 7"/>
          <p:cNvSpPr/>
          <p:nvPr/>
        </p:nvSpPr>
        <p:spPr>
          <a:xfrm rot="-10800000">
            <a:off x="13921823" y="6931993"/>
            <a:ext cx="4519479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8" name="AutoShape 8"/>
          <p:cNvSpPr/>
          <p:nvPr/>
        </p:nvSpPr>
        <p:spPr>
          <a:xfrm rot="10799999">
            <a:off x="13448297" y="6530840"/>
            <a:ext cx="6213187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9" name="AutoShape 9"/>
          <p:cNvSpPr/>
          <p:nvPr/>
        </p:nvSpPr>
        <p:spPr>
          <a:xfrm rot="-10800000">
            <a:off x="-1295400" y="6914489"/>
            <a:ext cx="6779370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0" name="AutoShape 10"/>
          <p:cNvSpPr/>
          <p:nvPr/>
        </p:nvSpPr>
        <p:spPr>
          <a:xfrm rot="-10800000">
            <a:off x="-5629756" y="6508262"/>
            <a:ext cx="6779370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1" name="AutoShape 11"/>
          <p:cNvSpPr/>
          <p:nvPr/>
        </p:nvSpPr>
        <p:spPr>
          <a:xfrm rot="5400000">
            <a:off x="9769087" y="3573286"/>
            <a:ext cx="4344388" cy="1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92646A7-A5E3-477F-9AD3-EB56F3117889}"/>
              </a:ext>
            </a:extLst>
          </p:cNvPr>
          <p:cNvSpPr txBox="1"/>
          <p:nvPr/>
        </p:nvSpPr>
        <p:spPr>
          <a:xfrm>
            <a:off x="-184106" y="2335992"/>
            <a:ext cx="5610397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80% of pastors' children surveyed have had to seek professional counseling for depression issues.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2EB3BEEE-8895-72E4-F407-DD67DF909A6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28"/>
          <a:stretch/>
        </p:blipFill>
        <p:spPr>
          <a:xfrm>
            <a:off x="13753042" y="7734300"/>
            <a:ext cx="4519471" cy="2886686"/>
          </a:xfrm>
          <a:prstGeom prst="rect">
            <a:avLst/>
          </a:prstGeom>
        </p:spPr>
      </p:pic>
      <p:sp>
        <p:nvSpPr>
          <p:cNvPr id="20" name="AutoShape 5">
            <a:extLst>
              <a:ext uri="{FF2B5EF4-FFF2-40B4-BE49-F238E27FC236}">
                <a16:creationId xmlns:a16="http://schemas.microsoft.com/office/drawing/2014/main" id="{47296B66-2021-B1A7-A891-B50F28240700}"/>
              </a:ext>
            </a:extLst>
          </p:cNvPr>
          <p:cNvSpPr/>
          <p:nvPr/>
        </p:nvSpPr>
        <p:spPr>
          <a:xfrm>
            <a:off x="-578773" y="192723"/>
            <a:ext cx="5226973" cy="0"/>
          </a:xfrm>
          <a:prstGeom prst="line">
            <a:avLst/>
          </a:prstGeom>
          <a:ln w="857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21" name="AutoShape 5">
            <a:extLst>
              <a:ext uri="{FF2B5EF4-FFF2-40B4-BE49-F238E27FC236}">
                <a16:creationId xmlns:a16="http://schemas.microsoft.com/office/drawing/2014/main" id="{8E5750A4-7784-E4CE-663B-CE208EBF08F5}"/>
              </a:ext>
            </a:extLst>
          </p:cNvPr>
          <p:cNvSpPr/>
          <p:nvPr/>
        </p:nvSpPr>
        <p:spPr>
          <a:xfrm>
            <a:off x="13941405" y="6286500"/>
            <a:ext cx="5226973" cy="0"/>
          </a:xfrm>
          <a:prstGeom prst="line">
            <a:avLst/>
          </a:prstGeom>
          <a:ln w="857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22" name="TextBox 14">
            <a:extLst>
              <a:ext uri="{FF2B5EF4-FFF2-40B4-BE49-F238E27FC236}">
                <a16:creationId xmlns:a16="http://schemas.microsoft.com/office/drawing/2014/main" id="{481FFF7D-E747-6984-7AD6-736BD5A460A9}"/>
              </a:ext>
            </a:extLst>
          </p:cNvPr>
          <p:cNvSpPr txBox="1"/>
          <p:nvPr/>
        </p:nvSpPr>
        <p:spPr>
          <a:xfrm>
            <a:off x="7239000" y="121056"/>
            <a:ext cx="17113014" cy="340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3"/>
              </a:lnSpc>
            </a:pPr>
            <a:r>
              <a:rPr lang="en-US" sz="2513" dirty="0">
                <a:solidFill>
                  <a:srgbClr val="737373">
                    <a:alpha val="24706"/>
                  </a:srgbClr>
                </a:solidFill>
                <a:latin typeface="Adirek Slab"/>
              </a:rPr>
              <a:t>MENTOREANDO NUESTRAS GENERACIONES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21EDD44C-EEDE-4B19-BD62-D9715D07811F}"/>
              </a:ext>
            </a:extLst>
          </p:cNvPr>
          <p:cNvSpPr txBox="1"/>
          <p:nvPr/>
        </p:nvSpPr>
        <p:spPr>
          <a:xfrm>
            <a:off x="4876800" y="471547"/>
            <a:ext cx="1536481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 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0"/>
              </a:rPr>
              <a:t>ABOUT PASTORS' CHILDREN 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49344291-ADA2-4967-8D6B-2D7C1DB082DA}"/>
              </a:ext>
            </a:extLst>
          </p:cNvPr>
          <p:cNvSpPr txBox="1"/>
          <p:nvPr/>
        </p:nvSpPr>
        <p:spPr>
          <a:xfrm>
            <a:off x="5483970" y="2276045"/>
            <a:ext cx="6213187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64% leave the church as soon as they can become independent from their parents</a:t>
            </a:r>
            <a:r>
              <a:rPr kumimoji="0" lang="es-MX" sz="4400" b="0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50000"/>
                  </a:srgbClr>
                </a:solidFill>
                <a:effectLst/>
                <a:uLnTx/>
                <a:uFillTx/>
                <a:latin typeface="Adirek Slab"/>
                <a:ea typeface="+mn-ea"/>
                <a:cs typeface="+mn-cs"/>
              </a:rPr>
              <a:t>.</a:t>
            </a: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84244E28-47C4-4C60-9837-BA807B3EA3CC}"/>
              </a:ext>
            </a:extLst>
          </p:cNvPr>
          <p:cNvSpPr txBox="1"/>
          <p:nvPr/>
        </p:nvSpPr>
        <p:spPr>
          <a:xfrm>
            <a:off x="12019895" y="2257695"/>
            <a:ext cx="603950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72% said that the church took away their parents and they have resentment for that.</a:t>
            </a:r>
          </a:p>
        </p:txBody>
      </p:sp>
    </p:spTree>
    <p:extLst>
      <p:ext uri="{BB962C8B-B14F-4D97-AF65-F5344CB8AC3E}">
        <p14:creationId xmlns:p14="http://schemas.microsoft.com/office/powerpoint/2010/main" val="32626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Imagen 25">
            <a:extLst>
              <a:ext uri="{FF2B5EF4-FFF2-40B4-BE49-F238E27FC236}">
                <a16:creationId xmlns:a16="http://schemas.microsoft.com/office/drawing/2014/main" id="{1D26D434-009F-AE51-F6E0-BA02B4D831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01" y="-26943"/>
            <a:ext cx="18480053" cy="10395030"/>
          </a:xfrm>
          <a:prstGeom prst="rect">
            <a:avLst/>
          </a:prstGeom>
        </p:spPr>
      </p:pic>
      <p:sp>
        <p:nvSpPr>
          <p:cNvPr id="11" name="AutoShape 6">
            <a:extLst>
              <a:ext uri="{FF2B5EF4-FFF2-40B4-BE49-F238E27FC236}">
                <a16:creationId xmlns:a16="http://schemas.microsoft.com/office/drawing/2014/main" id="{AD913589-7135-B7B7-174D-889574FD9C9F}"/>
              </a:ext>
            </a:extLst>
          </p:cNvPr>
          <p:cNvSpPr/>
          <p:nvPr/>
        </p:nvSpPr>
        <p:spPr>
          <a:xfrm flipV="1">
            <a:off x="1639911" y="7376558"/>
            <a:ext cx="1727290" cy="5158341"/>
          </a:xfrm>
          <a:prstGeom prst="line">
            <a:avLst/>
          </a:prstGeom>
          <a:ln w="85725" cap="rnd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r>
              <a:rPr lang="es-ES_tradnl" dirty="0"/>
              <a:t>2qa</a:t>
            </a:r>
          </a:p>
        </p:txBody>
      </p:sp>
      <p:sp>
        <p:nvSpPr>
          <p:cNvPr id="13" name="AutoShape 8">
            <a:extLst>
              <a:ext uri="{FF2B5EF4-FFF2-40B4-BE49-F238E27FC236}">
                <a16:creationId xmlns:a16="http://schemas.microsoft.com/office/drawing/2014/main" id="{ABFE5132-E2F5-11FF-030A-11D2A01EFE20}"/>
              </a:ext>
            </a:extLst>
          </p:cNvPr>
          <p:cNvSpPr/>
          <p:nvPr/>
        </p:nvSpPr>
        <p:spPr>
          <a:xfrm flipV="1">
            <a:off x="3049051" y="-2041032"/>
            <a:ext cx="1106539" cy="5160166"/>
          </a:xfrm>
          <a:prstGeom prst="line">
            <a:avLst/>
          </a:prstGeom>
          <a:ln w="85725" cap="rnd">
            <a:gradFill>
              <a:gsLst>
                <a:gs pos="0">
                  <a:srgbClr val="A6A6A6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0"/>
            </a:gra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21" name="TextBox 11">
            <a:extLst>
              <a:ext uri="{FF2B5EF4-FFF2-40B4-BE49-F238E27FC236}">
                <a16:creationId xmlns:a16="http://schemas.microsoft.com/office/drawing/2014/main" id="{412B238F-08AC-13DE-B1F3-8F1763A731F5}"/>
              </a:ext>
            </a:extLst>
          </p:cNvPr>
          <p:cNvSpPr txBox="1"/>
          <p:nvPr/>
        </p:nvSpPr>
        <p:spPr>
          <a:xfrm>
            <a:off x="-2898232" y="661313"/>
            <a:ext cx="6779349" cy="9295328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260"/>
              </a:lnSpc>
            </a:pPr>
            <a:endParaRPr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DE5BBC90-29ED-45B3-BCDD-6C3F9ABD67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400438">
            <a:off x="17830051" y="4757770"/>
            <a:ext cx="2316681" cy="538323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4B566A47-6EF4-49AC-8571-3018B6E7EE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15661">
            <a:off x="18595004" y="4954883"/>
            <a:ext cx="1188823" cy="5243014"/>
          </a:xfrm>
          <a:prstGeom prst="rect">
            <a:avLst/>
          </a:prstGeom>
        </p:spPr>
      </p:pic>
      <p:sp>
        <p:nvSpPr>
          <p:cNvPr id="2" name="AutoShape 2"/>
          <p:cNvSpPr/>
          <p:nvPr/>
        </p:nvSpPr>
        <p:spPr>
          <a:xfrm>
            <a:off x="7833930" y="10034819"/>
            <a:ext cx="10117467" cy="0"/>
          </a:xfrm>
          <a:prstGeom prst="line">
            <a:avLst/>
          </a:prstGeom>
          <a:ln w="9525" cap="flat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6" name="TextBox 22">
            <a:extLst>
              <a:ext uri="{FF2B5EF4-FFF2-40B4-BE49-F238E27FC236}">
                <a16:creationId xmlns:a16="http://schemas.microsoft.com/office/drawing/2014/main" id="{C06FD470-9F81-BE98-A983-9B0CBDAAE96B}"/>
              </a:ext>
            </a:extLst>
          </p:cNvPr>
          <p:cNvSpPr txBox="1"/>
          <p:nvPr/>
        </p:nvSpPr>
        <p:spPr>
          <a:xfrm>
            <a:off x="5617808" y="1509851"/>
            <a:ext cx="12169998" cy="67710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sz="44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0"/>
              </a:rPr>
              <a:t>Unconsciously we spend our lives giving everything for the well-being of the church, but we have been losing our family. </a:t>
            </a:r>
          </a:p>
          <a:p>
            <a:endParaRPr lang="es-MX" sz="4400" dirty="0">
              <a:solidFill>
                <a:schemeClr val="accent3">
                  <a:lumMod val="50000"/>
                </a:schemeClr>
              </a:solidFill>
              <a:latin typeface="Arial Rounded MT Bold" panose="020F070403050403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s-MX" sz="44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0"/>
              </a:rPr>
              <a:t>Good parents not only provide physical nourishment, but they also provide emotional health, spiritual health, and work to guarantee the well-being of their generations.</a:t>
            </a:r>
            <a:endParaRPr lang="en-US" sz="4400" dirty="0">
              <a:solidFill>
                <a:schemeClr val="accent3">
                  <a:lumMod val="50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29" name="TextBox 11">
            <a:extLst>
              <a:ext uri="{FF2B5EF4-FFF2-40B4-BE49-F238E27FC236}">
                <a16:creationId xmlns:a16="http://schemas.microsoft.com/office/drawing/2014/main" id="{DB4441C4-4A21-54CC-158D-A07ADB20C821}"/>
              </a:ext>
            </a:extLst>
          </p:cNvPr>
          <p:cNvSpPr txBox="1"/>
          <p:nvPr/>
        </p:nvSpPr>
        <p:spPr>
          <a:xfrm>
            <a:off x="-2472957" y="1337590"/>
            <a:ext cx="5515142" cy="8161604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260"/>
              </a:lnSpc>
            </a:pPr>
            <a:endParaRPr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6F1F218-AF3E-9E8A-34F7-66CE88E6495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28"/>
          <a:stretch/>
        </p:blipFill>
        <p:spPr>
          <a:xfrm>
            <a:off x="-1768294" y="8843657"/>
            <a:ext cx="4519471" cy="2886686"/>
          </a:xfrm>
          <a:prstGeom prst="rect">
            <a:avLst/>
          </a:prstGeom>
        </p:spPr>
      </p:pic>
      <p:sp>
        <p:nvSpPr>
          <p:cNvPr id="4" name="TextBox 14">
            <a:extLst>
              <a:ext uri="{FF2B5EF4-FFF2-40B4-BE49-F238E27FC236}">
                <a16:creationId xmlns:a16="http://schemas.microsoft.com/office/drawing/2014/main" id="{0B78DE97-36D2-02DA-608C-12C051024AB5}"/>
              </a:ext>
            </a:extLst>
          </p:cNvPr>
          <p:cNvSpPr txBox="1"/>
          <p:nvPr/>
        </p:nvSpPr>
        <p:spPr>
          <a:xfrm>
            <a:off x="7772400" y="190500"/>
            <a:ext cx="17113014" cy="6576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3"/>
              </a:lnSpc>
            </a:pPr>
            <a:r>
              <a:rPr lang="en-US" sz="2513" dirty="0">
                <a:solidFill>
                  <a:srgbClr val="737373">
                    <a:alpha val="24706"/>
                  </a:srgbClr>
                </a:solidFill>
                <a:latin typeface="Adirek Slab"/>
              </a:rPr>
              <a:t>MENTORING  OUR  GENERATIONS</a:t>
            </a:r>
          </a:p>
          <a:p>
            <a:pPr algn="ctr">
              <a:lnSpc>
                <a:spcPts val="2513"/>
              </a:lnSpc>
            </a:pPr>
            <a:endParaRPr lang="en-US" sz="2513" dirty="0">
              <a:solidFill>
                <a:srgbClr val="737373">
                  <a:alpha val="24706"/>
                </a:srgbClr>
              </a:solidFill>
              <a:latin typeface="Adirek Slab"/>
            </a:endParaRPr>
          </a:p>
        </p:txBody>
      </p:sp>
    </p:spTree>
    <p:extLst>
      <p:ext uri="{BB962C8B-B14F-4D97-AF65-F5344CB8AC3E}">
        <p14:creationId xmlns:p14="http://schemas.microsoft.com/office/powerpoint/2010/main" val="513901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5"/>
          <p:cNvSpPr/>
          <p:nvPr/>
        </p:nvSpPr>
        <p:spPr>
          <a:xfrm>
            <a:off x="11432456" y="766067"/>
            <a:ext cx="6749454" cy="9525"/>
          </a:xfrm>
          <a:prstGeom prst="line">
            <a:avLst/>
          </a:prstGeom>
          <a:ln w="95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6" name="TextBox 6"/>
          <p:cNvSpPr txBox="1"/>
          <p:nvPr/>
        </p:nvSpPr>
        <p:spPr>
          <a:xfrm>
            <a:off x="14097000" y="228011"/>
            <a:ext cx="7708048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239"/>
              </a:lnSpc>
            </a:pPr>
            <a:r>
              <a:rPr lang="en-US" sz="2699">
                <a:solidFill>
                  <a:srgbClr val="737373">
                    <a:alpha val="22745"/>
                  </a:srgbClr>
                </a:solidFill>
                <a:latin typeface="Adirek Slab Ultra-Bold"/>
              </a:rPr>
              <a:t>MENTORING OUR GENERATIONS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44F5120-A3B1-DB3B-A442-9D500B6499C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256" y="-747458"/>
            <a:ext cx="2300632" cy="2300632"/>
          </a:xfrm>
          <a:prstGeom prst="rect">
            <a:avLst/>
          </a:prstGeom>
        </p:spPr>
      </p:pic>
      <p:sp>
        <p:nvSpPr>
          <p:cNvPr id="13" name="TextBox 22">
            <a:extLst>
              <a:ext uri="{FF2B5EF4-FFF2-40B4-BE49-F238E27FC236}">
                <a16:creationId xmlns:a16="http://schemas.microsoft.com/office/drawing/2014/main" id="{089B45B0-8F35-498E-82AF-0CC110A6EAD1}"/>
              </a:ext>
            </a:extLst>
          </p:cNvPr>
          <p:cNvSpPr txBox="1"/>
          <p:nvPr/>
        </p:nvSpPr>
        <p:spPr>
          <a:xfrm>
            <a:off x="2362200" y="4045090"/>
            <a:ext cx="19646745" cy="21820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300"/>
              </a:lnSpc>
            </a:pPr>
            <a:endParaRPr lang="es-MX" sz="4400" dirty="0">
              <a:solidFill>
                <a:srgbClr val="F9FF00"/>
              </a:solidFill>
              <a:latin typeface="Adirek Slab"/>
            </a:endParaRPr>
          </a:p>
          <a:p>
            <a:pPr>
              <a:lnSpc>
                <a:spcPts val="8300"/>
              </a:lnSpc>
            </a:pPr>
            <a:endParaRPr lang="en-US" sz="8300" dirty="0">
              <a:solidFill>
                <a:srgbClr val="F9FF00"/>
              </a:solidFill>
              <a:latin typeface="Adirek Slab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EA8B66E3-5720-476F-81F4-2D257BD3E4CB}"/>
              </a:ext>
            </a:extLst>
          </p:cNvPr>
          <p:cNvSpPr txBox="1"/>
          <p:nvPr/>
        </p:nvSpPr>
        <p:spPr>
          <a:xfrm>
            <a:off x="2667000" y="3606363"/>
            <a:ext cx="1346454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Intentionally guide them in their faith. Deut. 6:6-9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Train them in principles and values in a wise way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Be an example or model your life in Christ.</a:t>
            </a:r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12E9856A-83F1-756A-EA38-0F51C31221A5}"/>
              </a:ext>
            </a:extLst>
          </p:cNvPr>
          <p:cNvGrpSpPr/>
          <p:nvPr/>
        </p:nvGrpSpPr>
        <p:grpSpPr>
          <a:xfrm>
            <a:off x="0" y="6740"/>
            <a:ext cx="6749454" cy="1482024"/>
            <a:chOff x="-141453" y="1306735"/>
            <a:chExt cx="24377604" cy="5352756"/>
          </a:xfrm>
        </p:grpSpPr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A986E17A-3A28-DB7F-CCFE-A31684F3D4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94000"/>
            </a:blip>
            <a:srcRect t="6077" b="61015"/>
            <a:stretch>
              <a:fillRect/>
            </a:stretch>
          </p:blipFill>
          <p:spPr>
            <a:xfrm>
              <a:off x="-141453" y="1306735"/>
              <a:ext cx="24377604" cy="5352756"/>
            </a:xfrm>
            <a:prstGeom prst="rect">
              <a:avLst/>
            </a:prstGeom>
          </p:spPr>
        </p:pic>
      </p:grpSp>
      <p:sp>
        <p:nvSpPr>
          <p:cNvPr id="9" name="AutoShape 4">
            <a:extLst>
              <a:ext uri="{FF2B5EF4-FFF2-40B4-BE49-F238E27FC236}">
                <a16:creationId xmlns:a16="http://schemas.microsoft.com/office/drawing/2014/main" id="{7238DE74-AE5B-C1D7-AC3C-C05F77B3A5A5}"/>
              </a:ext>
            </a:extLst>
          </p:cNvPr>
          <p:cNvSpPr/>
          <p:nvPr/>
        </p:nvSpPr>
        <p:spPr>
          <a:xfrm>
            <a:off x="0" y="85609"/>
            <a:ext cx="6749454" cy="1208815"/>
          </a:xfrm>
          <a:prstGeom prst="rect">
            <a:avLst/>
          </a:prstGeom>
          <a:solidFill>
            <a:srgbClr val="FFFF00">
              <a:alpha val="29689"/>
            </a:srgbClr>
          </a:solidFill>
        </p:spPr>
        <p:txBody>
          <a:bodyPr/>
          <a:lstStyle/>
          <a:p>
            <a:endParaRPr lang="es-GT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2400FC91-78D2-46B6-9CED-DFC4488D02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12007"/>
            <a:ext cx="18440400" cy="4610100"/>
          </a:xfrm>
          <a:prstGeom prst="rect">
            <a:avLst/>
          </a:prstGeom>
        </p:spPr>
      </p:pic>
      <p:sp>
        <p:nvSpPr>
          <p:cNvPr id="17" name="TextBox 22">
            <a:extLst>
              <a:ext uri="{FF2B5EF4-FFF2-40B4-BE49-F238E27FC236}">
                <a16:creationId xmlns:a16="http://schemas.microsoft.com/office/drawing/2014/main" id="{B99D4A8F-451A-4B92-A365-719AF9D36B28}"/>
              </a:ext>
            </a:extLst>
          </p:cNvPr>
          <p:cNvSpPr txBox="1"/>
          <p:nvPr/>
        </p:nvSpPr>
        <p:spPr>
          <a:xfrm>
            <a:off x="1350762" y="1748772"/>
            <a:ext cx="15586475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s-MX" sz="4800" b="1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0"/>
              </a:rPr>
              <a:t>SEVEN ROLES THAT PARENTS SHOULD PLAY AS MENTORS OF THEIR CHILDREN</a:t>
            </a:r>
            <a:endParaRPr lang="en-US" sz="4800" b="1" dirty="0">
              <a:solidFill>
                <a:schemeClr val="accent6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ABAECBDE-C090-4EDB-A995-ECF41DCA827F}"/>
              </a:ext>
            </a:extLst>
          </p:cNvPr>
          <p:cNvSpPr txBox="1"/>
          <p:nvPr/>
        </p:nvSpPr>
        <p:spPr>
          <a:xfrm>
            <a:off x="2667000" y="5545355"/>
            <a:ext cx="13464540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Guide and accompany them in the different stages of </a:t>
            </a:r>
            <a:r>
              <a:rPr kumimoji="0" lang="es-MX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their</a:t>
            </a: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 </a:t>
            </a:r>
            <a:r>
              <a:rPr kumimoji="0" lang="es-MX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life</a:t>
            </a: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.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Help and support them in their mistakes and </a:t>
            </a:r>
            <a:r>
              <a:rPr kumimoji="0" lang="es-MX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falls</a:t>
            </a: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.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Caring, </a:t>
            </a:r>
            <a:r>
              <a:rPr kumimoji="0" lang="es-MX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loving</a:t>
            </a: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, and </a:t>
            </a:r>
            <a:r>
              <a:rPr kumimoji="0" lang="es-MX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protecting</a:t>
            </a: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 </a:t>
            </a:r>
            <a:r>
              <a:rPr lang="es-MX" sz="4000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0"/>
              </a:rPr>
              <a:t>thei</a:t>
            </a: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r </a:t>
            </a:r>
            <a:r>
              <a:rPr kumimoji="0" lang="es-MX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parents</a:t>
            </a: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.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Being builders of a </a:t>
            </a:r>
            <a:r>
              <a:rPr kumimoji="0" lang="es-MX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generational</a:t>
            </a: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 </a:t>
            </a:r>
            <a:r>
              <a:rPr kumimoji="0" lang="es-MX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legacy</a:t>
            </a: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26913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AD1B01F-56CE-E1FA-25B8-B0BC6F8C54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128" y="8680415"/>
            <a:ext cx="18419128" cy="4604782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 rot="-10800000">
            <a:off x="13505899" y="10020300"/>
            <a:ext cx="4519479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8" name="AutoShape 8"/>
          <p:cNvSpPr/>
          <p:nvPr/>
        </p:nvSpPr>
        <p:spPr>
          <a:xfrm rot="10799999">
            <a:off x="14173200" y="9425076"/>
            <a:ext cx="6213187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9" name="AutoShape 9"/>
          <p:cNvSpPr/>
          <p:nvPr/>
        </p:nvSpPr>
        <p:spPr>
          <a:xfrm rot="-10800000">
            <a:off x="-1301833" y="9011610"/>
            <a:ext cx="6779370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0" name="AutoShape 10"/>
          <p:cNvSpPr/>
          <p:nvPr/>
        </p:nvSpPr>
        <p:spPr>
          <a:xfrm rot="-10800000">
            <a:off x="-5545114" y="9682276"/>
            <a:ext cx="6779370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NI" dirty="0"/>
          </a:p>
        </p:txBody>
      </p:sp>
      <p:grpSp>
        <p:nvGrpSpPr>
          <p:cNvPr id="12" name="Group 12"/>
          <p:cNvGrpSpPr/>
          <p:nvPr/>
        </p:nvGrpSpPr>
        <p:grpSpPr>
          <a:xfrm>
            <a:off x="171034" y="0"/>
            <a:ext cx="1473107" cy="1473107"/>
            <a:chOff x="0" y="0"/>
            <a:chExt cx="1964143" cy="19641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964182" cy="1964182"/>
            </a:xfrm>
            <a:custGeom>
              <a:avLst/>
              <a:gdLst/>
              <a:ahLst/>
              <a:cxnLst/>
              <a:rect l="l" t="t" r="r" b="b"/>
              <a:pathLst>
                <a:path w="1964182" h="1964182">
                  <a:moveTo>
                    <a:pt x="0" y="0"/>
                  </a:moveTo>
                  <a:lnTo>
                    <a:pt x="1964182" y="0"/>
                  </a:lnTo>
                  <a:lnTo>
                    <a:pt x="1964182" y="1964182"/>
                  </a:lnTo>
                  <a:lnTo>
                    <a:pt x="0" y="19641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2" b="2"/>
              </a:stretch>
            </a:blipFill>
          </p:spPr>
          <p:txBody>
            <a:bodyPr/>
            <a:lstStyle/>
            <a:p>
              <a:endParaRPr lang="es-GT"/>
            </a:p>
          </p:txBody>
        </p:sp>
      </p:grp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92646A7-A5E3-477F-9AD3-EB56F3117889}"/>
              </a:ext>
            </a:extLst>
          </p:cNvPr>
          <p:cNvSpPr txBox="1"/>
          <p:nvPr/>
        </p:nvSpPr>
        <p:spPr>
          <a:xfrm>
            <a:off x="1234256" y="3138503"/>
            <a:ext cx="1589688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Protect the </a:t>
            </a:r>
            <a:r>
              <a:rPr kumimoji="0" lang="es-MX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boundaries</a:t>
            </a: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 </a:t>
            </a:r>
            <a:r>
              <a:rPr kumimoji="0" lang="es-MX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of</a:t>
            </a: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 your work time. 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MX" sz="40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0"/>
              </a:rPr>
              <a:t>B</a:t>
            </a: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e 100% present when </a:t>
            </a:r>
            <a:r>
              <a:rPr kumimoji="0" lang="es-MX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you</a:t>
            </a: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 share with your children at home.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Get to know </a:t>
            </a:r>
            <a:r>
              <a:rPr kumimoji="0" lang="es-MX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their</a:t>
            </a: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 </a:t>
            </a:r>
            <a:r>
              <a:rPr kumimoji="0" lang="es-MX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world</a:t>
            </a: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Arial Rounded MT Bold" panose="020F0704030504030204" pitchFamily="34" charset="0"/>
            </a:endParaRPr>
          </a:p>
        </p:txBody>
      </p:sp>
      <p:sp>
        <p:nvSpPr>
          <p:cNvPr id="4" name="AutoShape 5">
            <a:extLst>
              <a:ext uri="{FF2B5EF4-FFF2-40B4-BE49-F238E27FC236}">
                <a16:creationId xmlns:a16="http://schemas.microsoft.com/office/drawing/2014/main" id="{B143ED59-F452-A05C-68E8-E8AAC2E404FD}"/>
              </a:ext>
            </a:extLst>
          </p:cNvPr>
          <p:cNvSpPr/>
          <p:nvPr/>
        </p:nvSpPr>
        <p:spPr>
          <a:xfrm>
            <a:off x="11573182" y="261006"/>
            <a:ext cx="6749454" cy="9525"/>
          </a:xfrm>
          <a:prstGeom prst="line">
            <a:avLst/>
          </a:prstGeom>
          <a:ln w="95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4" name="TextBox 22">
            <a:extLst>
              <a:ext uri="{FF2B5EF4-FFF2-40B4-BE49-F238E27FC236}">
                <a16:creationId xmlns:a16="http://schemas.microsoft.com/office/drawing/2014/main" id="{68563487-9642-47D6-984E-6AA48ADCB024}"/>
              </a:ext>
            </a:extLst>
          </p:cNvPr>
          <p:cNvSpPr txBox="1"/>
          <p:nvPr/>
        </p:nvSpPr>
        <p:spPr>
          <a:xfrm>
            <a:off x="860715" y="848761"/>
            <a:ext cx="16566569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s-MX" sz="4800" b="1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0"/>
              </a:rPr>
              <a:t>ADVICE OR SUGGESTIONS FOR OUR WORK OF </a:t>
            </a:r>
          </a:p>
          <a:p>
            <a:pPr algn="ctr"/>
            <a:r>
              <a:rPr lang="es-MX" sz="4800" b="1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0"/>
              </a:rPr>
              <a:t>MENTORING OUR GENERATIONS </a:t>
            </a:r>
            <a:endParaRPr lang="en-US" sz="4800" b="1" dirty="0">
              <a:solidFill>
                <a:schemeClr val="accent6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237ACA7D-337B-4151-991D-616177DFB8CD}"/>
              </a:ext>
            </a:extLst>
          </p:cNvPr>
          <p:cNvSpPr txBox="1"/>
          <p:nvPr/>
        </p:nvSpPr>
        <p:spPr>
          <a:xfrm>
            <a:off x="1218211" y="5002419"/>
            <a:ext cx="1560407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Invest in </a:t>
            </a:r>
            <a:r>
              <a:rPr lang="es-MX" sz="4000" dirty="0" err="1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0"/>
              </a:rPr>
              <a:t>thei</a:t>
            </a: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r gifts and let </a:t>
            </a:r>
            <a:r>
              <a:rPr kumimoji="0" lang="es-MX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them</a:t>
            </a: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 serve.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Demonstrate God's Grace.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Protect your children when there is conflict in the </a:t>
            </a:r>
            <a:r>
              <a:rPr kumimoji="0" lang="es-MX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church</a:t>
            </a: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.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Don't expose them unnecessarily </a:t>
            </a:r>
            <a:r>
              <a:rPr kumimoji="0" lang="es-MX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to</a:t>
            </a: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 </a:t>
            </a:r>
            <a:r>
              <a:rPr kumimoji="0" lang="es-MX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criticism</a:t>
            </a:r>
            <a:r>
              <a:rPr lang="es-MX" sz="4000" dirty="0">
                <a:solidFill>
                  <a:schemeClr val="accent3">
                    <a:lumMod val="50000"/>
                  </a:schemeClr>
                </a:solidFill>
                <a:latin typeface="Arial Rounded MT Bold" panose="020F0704030504030204" pitchFamily="34" charset="0"/>
              </a:rPr>
              <a:t>.</a:t>
            </a:r>
            <a:endParaRPr kumimoji="0" lang="es-MX" sz="40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265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6D006D0-5080-8DA6-1B90-64C5859A77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128" y="9011610"/>
            <a:ext cx="18419128" cy="4604782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 rot="-10800000">
            <a:off x="13505899" y="10020300"/>
            <a:ext cx="4519479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8" name="AutoShape 8"/>
          <p:cNvSpPr/>
          <p:nvPr/>
        </p:nvSpPr>
        <p:spPr>
          <a:xfrm rot="10799999">
            <a:off x="14173200" y="9425076"/>
            <a:ext cx="6213187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9" name="AutoShape 9"/>
          <p:cNvSpPr/>
          <p:nvPr/>
        </p:nvSpPr>
        <p:spPr>
          <a:xfrm rot="-10800000">
            <a:off x="-1271353" y="9309310"/>
            <a:ext cx="6779370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0" name="AutoShape 10"/>
          <p:cNvSpPr/>
          <p:nvPr/>
        </p:nvSpPr>
        <p:spPr>
          <a:xfrm rot="-10800000">
            <a:off x="-5545114" y="9682276"/>
            <a:ext cx="6779370" cy="0"/>
          </a:xfrm>
          <a:prstGeom prst="line">
            <a:avLst/>
          </a:prstGeom>
          <a:ln w="85725" cap="rnd">
            <a:solidFill>
              <a:srgbClr val="F9F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NI" dirty="0"/>
          </a:p>
        </p:txBody>
      </p:sp>
      <p:grpSp>
        <p:nvGrpSpPr>
          <p:cNvPr id="12" name="Group 12"/>
          <p:cNvGrpSpPr/>
          <p:nvPr/>
        </p:nvGrpSpPr>
        <p:grpSpPr>
          <a:xfrm>
            <a:off x="171034" y="0"/>
            <a:ext cx="1473107" cy="1473107"/>
            <a:chOff x="0" y="0"/>
            <a:chExt cx="1964143" cy="196414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964182" cy="1964182"/>
            </a:xfrm>
            <a:custGeom>
              <a:avLst/>
              <a:gdLst/>
              <a:ahLst/>
              <a:cxnLst/>
              <a:rect l="l" t="t" r="r" b="b"/>
              <a:pathLst>
                <a:path w="1964182" h="1964182">
                  <a:moveTo>
                    <a:pt x="0" y="0"/>
                  </a:moveTo>
                  <a:lnTo>
                    <a:pt x="1964182" y="0"/>
                  </a:lnTo>
                  <a:lnTo>
                    <a:pt x="1964182" y="1964182"/>
                  </a:lnTo>
                  <a:lnTo>
                    <a:pt x="0" y="19641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r="2" b="2"/>
              </a:stretch>
            </a:blipFill>
          </p:spPr>
          <p:txBody>
            <a:bodyPr/>
            <a:lstStyle/>
            <a:p>
              <a:endParaRPr lang="es-GT"/>
            </a:p>
          </p:txBody>
        </p:sp>
      </p:grp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92646A7-A5E3-477F-9AD3-EB56F3117889}"/>
              </a:ext>
            </a:extLst>
          </p:cNvPr>
          <p:cNvSpPr txBox="1"/>
          <p:nvPr/>
        </p:nvSpPr>
        <p:spPr>
          <a:xfrm>
            <a:off x="2118332" y="3136665"/>
            <a:ext cx="14417068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Protect them from unfair expectations in the </a:t>
            </a:r>
            <a:r>
              <a:rPr kumimoji="0" lang="es-MX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church</a:t>
            </a: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.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Encourage them to have healthy friendships and </a:t>
            </a:r>
            <a:r>
              <a:rPr kumimoji="0" lang="es-MX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to</a:t>
            </a: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 </a:t>
            </a:r>
            <a:r>
              <a:rPr kumimoji="0" lang="es-MX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interact</a:t>
            </a: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 with </a:t>
            </a:r>
            <a:r>
              <a:rPr kumimoji="0" lang="es-MX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other</a:t>
            </a: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 </a:t>
            </a:r>
            <a:r>
              <a:rPr kumimoji="0" lang="es-MX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leaders</a:t>
            </a: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.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Protect your </a:t>
            </a:r>
            <a:r>
              <a:rPr kumimoji="0" lang="es-MX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days</a:t>
            </a: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 off.</a:t>
            </a:r>
          </a:p>
        </p:txBody>
      </p:sp>
      <p:sp>
        <p:nvSpPr>
          <p:cNvPr id="3" name="AutoShape 5">
            <a:extLst>
              <a:ext uri="{FF2B5EF4-FFF2-40B4-BE49-F238E27FC236}">
                <a16:creationId xmlns:a16="http://schemas.microsoft.com/office/drawing/2014/main" id="{5C5EC3D0-2437-205D-91D0-5323A208EC07}"/>
              </a:ext>
            </a:extLst>
          </p:cNvPr>
          <p:cNvSpPr/>
          <p:nvPr/>
        </p:nvSpPr>
        <p:spPr>
          <a:xfrm>
            <a:off x="11538546" y="239395"/>
            <a:ext cx="6749454" cy="9525"/>
          </a:xfrm>
          <a:prstGeom prst="line">
            <a:avLst/>
          </a:prstGeom>
          <a:ln w="9525" cap="rnd">
            <a:solidFill>
              <a:srgbClr val="73737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GT"/>
          </a:p>
        </p:txBody>
      </p:sp>
      <p:sp>
        <p:nvSpPr>
          <p:cNvPr id="14" name="TextBox 22">
            <a:extLst>
              <a:ext uri="{FF2B5EF4-FFF2-40B4-BE49-F238E27FC236}">
                <a16:creationId xmlns:a16="http://schemas.microsoft.com/office/drawing/2014/main" id="{518FF968-54F8-44CB-86BE-88DA70A6C435}"/>
              </a:ext>
            </a:extLst>
          </p:cNvPr>
          <p:cNvSpPr txBox="1"/>
          <p:nvPr/>
        </p:nvSpPr>
        <p:spPr>
          <a:xfrm>
            <a:off x="795151" y="1282234"/>
            <a:ext cx="16566569" cy="14773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s-MX" sz="4800" b="1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0"/>
              </a:rPr>
              <a:t>ADVICE OR SUGGESTIONS FOR OUR WORK OF </a:t>
            </a:r>
          </a:p>
          <a:p>
            <a:pPr algn="ctr"/>
            <a:r>
              <a:rPr lang="es-MX" sz="4800" b="1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0"/>
              </a:rPr>
              <a:t>MENTORING OUR GENERATIONS </a:t>
            </a:r>
            <a:endParaRPr lang="en-US" sz="4800" b="1" dirty="0">
              <a:solidFill>
                <a:schemeClr val="accent6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4B09E04-114A-4017-9675-5E54525BCD1C}"/>
              </a:ext>
            </a:extLst>
          </p:cNvPr>
          <p:cNvSpPr txBox="1"/>
          <p:nvPr/>
        </p:nvSpPr>
        <p:spPr>
          <a:xfrm>
            <a:off x="2118332" y="5492054"/>
            <a:ext cx="14794604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Support them with friendship and understanding.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Create environments of encounter with God.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Help </a:t>
            </a:r>
            <a:r>
              <a:rPr kumimoji="0" lang="es-MX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them</a:t>
            </a: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 </a:t>
            </a:r>
            <a:r>
              <a:rPr kumimoji="0" lang="es-MX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to</a:t>
            </a: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 </a:t>
            </a:r>
            <a:r>
              <a:rPr kumimoji="0" lang="es-MX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affirm</a:t>
            </a: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 their identity as a child of God and a </a:t>
            </a:r>
            <a:r>
              <a:rPr kumimoji="0" lang="es-MX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pastor's</a:t>
            </a: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 </a:t>
            </a:r>
            <a:r>
              <a:rPr kumimoji="0" lang="es-MX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child</a:t>
            </a: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.</a:t>
            </a:r>
          </a:p>
          <a:p>
            <a:pPr marL="571500" marR="0" lvl="0" indent="-5715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Be attentive and </a:t>
            </a:r>
            <a:r>
              <a:rPr kumimoji="0" lang="es-MX" sz="4000" b="0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available</a:t>
            </a:r>
            <a:r>
              <a:rPr kumimoji="0" lang="es-MX" sz="4000" b="0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5976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1051</TotalTime>
  <Words>592</Words>
  <Application>Microsoft Macintosh PowerPoint</Application>
  <PresentationFormat>Personalizado</PresentationFormat>
  <Paragraphs>66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Calibri</vt:lpstr>
      <vt:lpstr>Arial Rounded MT Bold</vt:lpstr>
      <vt:lpstr>Arial</vt:lpstr>
      <vt:lpstr>Adirek Slab</vt:lpstr>
      <vt:lpstr>Adirek Slab Ultra-Bold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Mentoreo de Impacto (generaciones)</dc:title>
  <dc:creator>Fabiola Callejas</dc:creator>
  <cp:lastModifiedBy>Evangelismo Mesoamérica Iglesia del Nazareno</cp:lastModifiedBy>
  <cp:revision>48</cp:revision>
  <dcterms:created xsi:type="dcterms:W3CDTF">2006-08-16T00:00:00Z</dcterms:created>
  <dcterms:modified xsi:type="dcterms:W3CDTF">2024-03-18T04:02:07Z</dcterms:modified>
  <dc:identifier>DAF_JM65hSs</dc:identifier>
</cp:coreProperties>
</file>