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90" r:id="rId2"/>
    <p:sldId id="315" r:id="rId3"/>
    <p:sldId id="267" r:id="rId4"/>
    <p:sldId id="268" r:id="rId5"/>
    <p:sldId id="278" r:id="rId6"/>
    <p:sldId id="377" r:id="rId7"/>
    <p:sldId id="262" r:id="rId8"/>
    <p:sldId id="378" r:id="rId9"/>
    <p:sldId id="283" r:id="rId10"/>
    <p:sldId id="266" r:id="rId11"/>
    <p:sldId id="386" r:id="rId12"/>
    <p:sldId id="387" r:id="rId13"/>
    <p:sldId id="388" r:id="rId14"/>
    <p:sldId id="389" r:id="rId15"/>
    <p:sldId id="3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99" autoAdjust="0"/>
    <p:restoredTop sz="84301" autoAdjust="0"/>
  </p:normalViewPr>
  <p:slideViewPr>
    <p:cSldViewPr snapToGrid="0" snapToObjects="1">
      <p:cViewPr varScale="1">
        <p:scale>
          <a:sx n="78" d="100"/>
          <a:sy n="78" d="100"/>
        </p:scale>
        <p:origin x="2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AB53E-17F6-7147-A29A-4758834CDAB5}" type="datetimeFigureOut">
              <a:rPr lang="en-US" smtClean="0"/>
              <a:t>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F6C4C-99B9-A74B-BDF4-945F8A9FDFC9}" type="slidenum">
              <a:rPr lang="en-US" smtClean="0"/>
              <a:t>‹#›</a:t>
            </a:fld>
            <a:endParaRPr lang="en-US"/>
          </a:p>
        </p:txBody>
      </p:sp>
    </p:spTree>
    <p:extLst>
      <p:ext uri="{BB962C8B-B14F-4D97-AF65-F5344CB8AC3E}">
        <p14:creationId xmlns:p14="http://schemas.microsoft.com/office/powerpoint/2010/main" val="164786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3</a:t>
            </a:fld>
            <a:endParaRPr lang="en-US"/>
          </a:p>
        </p:txBody>
      </p:sp>
    </p:spTree>
    <p:extLst>
      <p:ext uri="{BB962C8B-B14F-4D97-AF65-F5344CB8AC3E}">
        <p14:creationId xmlns:p14="http://schemas.microsoft.com/office/powerpoint/2010/main" val="181627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4</a:t>
            </a:fld>
            <a:endParaRPr lang="en-US"/>
          </a:p>
        </p:txBody>
      </p:sp>
    </p:spTree>
    <p:extLst>
      <p:ext uri="{BB962C8B-B14F-4D97-AF65-F5344CB8AC3E}">
        <p14:creationId xmlns:p14="http://schemas.microsoft.com/office/powerpoint/2010/main" val="59245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9</a:t>
            </a:fld>
            <a:endParaRPr lang="en-US"/>
          </a:p>
        </p:txBody>
      </p:sp>
    </p:spTree>
    <p:extLst>
      <p:ext uri="{BB962C8B-B14F-4D97-AF65-F5344CB8AC3E}">
        <p14:creationId xmlns:p14="http://schemas.microsoft.com/office/powerpoint/2010/main" val="3176595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10</a:t>
            </a:fld>
            <a:endParaRPr lang="en-US"/>
          </a:p>
        </p:txBody>
      </p:sp>
    </p:spTree>
    <p:extLst>
      <p:ext uri="{BB962C8B-B14F-4D97-AF65-F5344CB8AC3E}">
        <p14:creationId xmlns:p14="http://schemas.microsoft.com/office/powerpoint/2010/main" val="290640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4610-B2F5-DE4F-BAE1-E62B4BFEC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DF3A1C-AB0E-C84B-ABEF-35A556CD3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911920-7AC5-714B-BE36-A4758C5AABD0}"/>
              </a:ext>
            </a:extLst>
          </p:cNvPr>
          <p:cNvSpPr>
            <a:spLocks noGrp="1"/>
          </p:cNvSpPr>
          <p:nvPr>
            <p:ph type="dt" sz="half" idx="10"/>
          </p:nvPr>
        </p:nvSpPr>
        <p:spPr/>
        <p:txBody>
          <a:bodyPr/>
          <a:lstStyle/>
          <a:p>
            <a:fld id="{CF6EC40E-7869-794F-BCB9-4D1540834EB0}" type="datetime1">
              <a:rPr lang="en-US" smtClean="0"/>
              <a:t>3/20/20</a:t>
            </a:fld>
            <a:endParaRPr lang="en-US"/>
          </a:p>
        </p:txBody>
      </p:sp>
      <p:sp>
        <p:nvSpPr>
          <p:cNvPr id="5" name="Footer Placeholder 4">
            <a:extLst>
              <a:ext uri="{FF2B5EF4-FFF2-40B4-BE49-F238E27FC236}">
                <a16:creationId xmlns:a16="http://schemas.microsoft.com/office/drawing/2014/main" id="{C5D3A2A5-E4CD-9B47-A0B8-3D48BF954213}"/>
              </a:ext>
            </a:extLst>
          </p:cNvPr>
          <p:cNvSpPr>
            <a:spLocks noGrp="1"/>
          </p:cNvSpPr>
          <p:nvPr>
            <p:ph type="ftr" sz="quarter" idx="11"/>
          </p:nvPr>
        </p:nvSpPr>
        <p:spPr/>
        <p:txBody>
          <a:bodyPr/>
          <a:lstStyle/>
          <a:p>
            <a:r>
              <a:rPr lang="en-US"/>
              <a:t>Nazarene Compassionate Ministries  |  March 2020</a:t>
            </a:r>
          </a:p>
        </p:txBody>
      </p:sp>
      <p:sp>
        <p:nvSpPr>
          <p:cNvPr id="6" name="Slide Number Placeholder 5">
            <a:extLst>
              <a:ext uri="{FF2B5EF4-FFF2-40B4-BE49-F238E27FC236}">
                <a16:creationId xmlns:a16="http://schemas.microsoft.com/office/drawing/2014/main" id="{514246F0-1D40-A646-8B7D-18C0F44C98FF}"/>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263917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3970-A781-F045-A3F7-B6A4409FF1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F5690D-568F-5E4F-8830-A087D418E4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B4C14-4869-E34F-ABDA-9D668E98204A}"/>
              </a:ext>
            </a:extLst>
          </p:cNvPr>
          <p:cNvSpPr>
            <a:spLocks noGrp="1"/>
          </p:cNvSpPr>
          <p:nvPr>
            <p:ph type="dt" sz="half" idx="10"/>
          </p:nvPr>
        </p:nvSpPr>
        <p:spPr/>
        <p:txBody>
          <a:bodyPr/>
          <a:lstStyle/>
          <a:p>
            <a:fld id="{E1070722-8A22-F84C-A4D2-BF11CB76E256}" type="datetime1">
              <a:rPr lang="en-US" smtClean="0"/>
              <a:t>3/20/20</a:t>
            </a:fld>
            <a:endParaRPr lang="en-US"/>
          </a:p>
        </p:txBody>
      </p:sp>
      <p:sp>
        <p:nvSpPr>
          <p:cNvPr id="5" name="Footer Placeholder 4">
            <a:extLst>
              <a:ext uri="{FF2B5EF4-FFF2-40B4-BE49-F238E27FC236}">
                <a16:creationId xmlns:a16="http://schemas.microsoft.com/office/drawing/2014/main" id="{AF45EC23-541C-5E4C-AA09-1CF523EAC823}"/>
              </a:ext>
            </a:extLst>
          </p:cNvPr>
          <p:cNvSpPr>
            <a:spLocks noGrp="1"/>
          </p:cNvSpPr>
          <p:nvPr>
            <p:ph type="ftr" sz="quarter" idx="11"/>
          </p:nvPr>
        </p:nvSpPr>
        <p:spPr/>
        <p:txBody>
          <a:bodyPr/>
          <a:lstStyle/>
          <a:p>
            <a:r>
              <a:rPr lang="en-US"/>
              <a:t>Nazarene Compassionate Ministries  |  March 2020</a:t>
            </a:r>
          </a:p>
        </p:txBody>
      </p:sp>
      <p:sp>
        <p:nvSpPr>
          <p:cNvPr id="6" name="Slide Number Placeholder 5">
            <a:extLst>
              <a:ext uri="{FF2B5EF4-FFF2-40B4-BE49-F238E27FC236}">
                <a16:creationId xmlns:a16="http://schemas.microsoft.com/office/drawing/2014/main" id="{179BB4E2-8AB0-2040-992E-6077BB93764A}"/>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115258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D74F8-B5F4-9949-8867-B1518A217B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CCC3B3-DD21-B04A-9C5F-12C627DE82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9A944-D111-5848-BC6D-40652F5982CA}"/>
              </a:ext>
            </a:extLst>
          </p:cNvPr>
          <p:cNvSpPr>
            <a:spLocks noGrp="1"/>
          </p:cNvSpPr>
          <p:nvPr>
            <p:ph type="dt" sz="half" idx="10"/>
          </p:nvPr>
        </p:nvSpPr>
        <p:spPr/>
        <p:txBody>
          <a:bodyPr/>
          <a:lstStyle/>
          <a:p>
            <a:fld id="{236327E6-D2A8-F84B-8D41-F9AF75E08412}" type="datetime1">
              <a:rPr lang="en-US" smtClean="0"/>
              <a:t>3/20/20</a:t>
            </a:fld>
            <a:endParaRPr lang="en-US"/>
          </a:p>
        </p:txBody>
      </p:sp>
      <p:sp>
        <p:nvSpPr>
          <p:cNvPr id="5" name="Footer Placeholder 4">
            <a:extLst>
              <a:ext uri="{FF2B5EF4-FFF2-40B4-BE49-F238E27FC236}">
                <a16:creationId xmlns:a16="http://schemas.microsoft.com/office/drawing/2014/main" id="{BA6E0650-D564-C24D-A64D-E56662BA9AE5}"/>
              </a:ext>
            </a:extLst>
          </p:cNvPr>
          <p:cNvSpPr>
            <a:spLocks noGrp="1"/>
          </p:cNvSpPr>
          <p:nvPr>
            <p:ph type="ftr" sz="quarter" idx="11"/>
          </p:nvPr>
        </p:nvSpPr>
        <p:spPr/>
        <p:txBody>
          <a:bodyPr/>
          <a:lstStyle/>
          <a:p>
            <a:r>
              <a:rPr lang="en-US"/>
              <a:t>Nazarene Compassionate Ministries  |  March 2020</a:t>
            </a:r>
          </a:p>
        </p:txBody>
      </p:sp>
      <p:sp>
        <p:nvSpPr>
          <p:cNvPr id="6" name="Slide Number Placeholder 5">
            <a:extLst>
              <a:ext uri="{FF2B5EF4-FFF2-40B4-BE49-F238E27FC236}">
                <a16:creationId xmlns:a16="http://schemas.microsoft.com/office/drawing/2014/main" id="{5BA45141-A4B1-9342-9EE3-A5BC3E9A73FA}"/>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07485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7526-2EA8-9B46-B1D3-385059AF7E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794C31-81A4-C644-9E68-FB37924592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02982-3338-B84F-8745-4C734195C04B}"/>
              </a:ext>
            </a:extLst>
          </p:cNvPr>
          <p:cNvSpPr>
            <a:spLocks noGrp="1"/>
          </p:cNvSpPr>
          <p:nvPr>
            <p:ph type="dt" sz="half" idx="10"/>
          </p:nvPr>
        </p:nvSpPr>
        <p:spPr/>
        <p:txBody>
          <a:bodyPr/>
          <a:lstStyle/>
          <a:p>
            <a:fld id="{44CDFAB4-C893-9945-B643-6A689AC49321}" type="datetime1">
              <a:rPr lang="en-US" smtClean="0"/>
              <a:t>3/20/20</a:t>
            </a:fld>
            <a:endParaRPr lang="en-US"/>
          </a:p>
        </p:txBody>
      </p:sp>
      <p:sp>
        <p:nvSpPr>
          <p:cNvPr id="5" name="Footer Placeholder 4">
            <a:extLst>
              <a:ext uri="{FF2B5EF4-FFF2-40B4-BE49-F238E27FC236}">
                <a16:creationId xmlns:a16="http://schemas.microsoft.com/office/drawing/2014/main" id="{E37E3A63-DD1A-8E44-95A5-406AA95EF650}"/>
              </a:ext>
            </a:extLst>
          </p:cNvPr>
          <p:cNvSpPr>
            <a:spLocks noGrp="1"/>
          </p:cNvSpPr>
          <p:nvPr>
            <p:ph type="ftr" sz="quarter" idx="11"/>
          </p:nvPr>
        </p:nvSpPr>
        <p:spPr/>
        <p:txBody>
          <a:bodyPr/>
          <a:lstStyle/>
          <a:p>
            <a:r>
              <a:rPr lang="en-US"/>
              <a:t>Nazarene Compassionate Ministries  |  March 2020</a:t>
            </a:r>
          </a:p>
        </p:txBody>
      </p:sp>
      <p:sp>
        <p:nvSpPr>
          <p:cNvPr id="6" name="Slide Number Placeholder 5">
            <a:extLst>
              <a:ext uri="{FF2B5EF4-FFF2-40B4-BE49-F238E27FC236}">
                <a16:creationId xmlns:a16="http://schemas.microsoft.com/office/drawing/2014/main" id="{5DC7131D-1023-B246-A6C2-8B03152FEA30}"/>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83139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6AFC-2021-D342-85D2-925DA654D6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CBBBA-32EC-034E-A5B9-8F37EE8C2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8B1D64-7C8E-3147-9FC0-843E9F28745D}"/>
              </a:ext>
            </a:extLst>
          </p:cNvPr>
          <p:cNvSpPr>
            <a:spLocks noGrp="1"/>
          </p:cNvSpPr>
          <p:nvPr>
            <p:ph type="dt" sz="half" idx="10"/>
          </p:nvPr>
        </p:nvSpPr>
        <p:spPr/>
        <p:txBody>
          <a:bodyPr/>
          <a:lstStyle/>
          <a:p>
            <a:fld id="{D4383FE1-5706-8943-9ABF-D9A9A22FAE0D}" type="datetime1">
              <a:rPr lang="en-US" smtClean="0"/>
              <a:t>3/20/20</a:t>
            </a:fld>
            <a:endParaRPr lang="en-US"/>
          </a:p>
        </p:txBody>
      </p:sp>
      <p:sp>
        <p:nvSpPr>
          <p:cNvPr id="5" name="Footer Placeholder 4">
            <a:extLst>
              <a:ext uri="{FF2B5EF4-FFF2-40B4-BE49-F238E27FC236}">
                <a16:creationId xmlns:a16="http://schemas.microsoft.com/office/drawing/2014/main" id="{2C6B6F13-B203-CB46-9894-CB34580649A3}"/>
              </a:ext>
            </a:extLst>
          </p:cNvPr>
          <p:cNvSpPr>
            <a:spLocks noGrp="1"/>
          </p:cNvSpPr>
          <p:nvPr>
            <p:ph type="ftr" sz="quarter" idx="11"/>
          </p:nvPr>
        </p:nvSpPr>
        <p:spPr/>
        <p:txBody>
          <a:bodyPr/>
          <a:lstStyle/>
          <a:p>
            <a:r>
              <a:rPr lang="en-US"/>
              <a:t>Nazarene Compassionate Ministries  |  March 2020</a:t>
            </a:r>
          </a:p>
        </p:txBody>
      </p:sp>
      <p:sp>
        <p:nvSpPr>
          <p:cNvPr id="6" name="Slide Number Placeholder 5">
            <a:extLst>
              <a:ext uri="{FF2B5EF4-FFF2-40B4-BE49-F238E27FC236}">
                <a16:creationId xmlns:a16="http://schemas.microsoft.com/office/drawing/2014/main" id="{E4778CA5-E4B7-3D43-A7A6-8DD952B68CE2}"/>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78259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5434-C8CE-524F-BC9A-CC91E4E75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A7A92-9234-EC4E-984B-DAECB721BE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70BBC7-1104-D343-9868-AF987DD8E5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194906-5EE1-034D-943A-DA3A13904885}"/>
              </a:ext>
            </a:extLst>
          </p:cNvPr>
          <p:cNvSpPr>
            <a:spLocks noGrp="1"/>
          </p:cNvSpPr>
          <p:nvPr>
            <p:ph type="dt" sz="half" idx="10"/>
          </p:nvPr>
        </p:nvSpPr>
        <p:spPr/>
        <p:txBody>
          <a:bodyPr/>
          <a:lstStyle/>
          <a:p>
            <a:fld id="{F1C1C9F7-7773-0C42-9787-7ED40E0653FE}" type="datetime1">
              <a:rPr lang="en-US" smtClean="0"/>
              <a:t>3/20/20</a:t>
            </a:fld>
            <a:endParaRPr lang="en-US"/>
          </a:p>
        </p:txBody>
      </p:sp>
      <p:sp>
        <p:nvSpPr>
          <p:cNvPr id="6" name="Footer Placeholder 5">
            <a:extLst>
              <a:ext uri="{FF2B5EF4-FFF2-40B4-BE49-F238E27FC236}">
                <a16:creationId xmlns:a16="http://schemas.microsoft.com/office/drawing/2014/main" id="{6404DA5D-65D3-ED49-8C41-B61D78BEB042}"/>
              </a:ext>
            </a:extLst>
          </p:cNvPr>
          <p:cNvSpPr>
            <a:spLocks noGrp="1"/>
          </p:cNvSpPr>
          <p:nvPr>
            <p:ph type="ftr" sz="quarter" idx="11"/>
          </p:nvPr>
        </p:nvSpPr>
        <p:spPr/>
        <p:txBody>
          <a:bodyPr/>
          <a:lstStyle/>
          <a:p>
            <a:r>
              <a:rPr lang="en-US"/>
              <a:t>Nazarene Compassionate Ministries  |  March 2020</a:t>
            </a:r>
          </a:p>
        </p:txBody>
      </p:sp>
      <p:sp>
        <p:nvSpPr>
          <p:cNvPr id="7" name="Slide Number Placeholder 6">
            <a:extLst>
              <a:ext uri="{FF2B5EF4-FFF2-40B4-BE49-F238E27FC236}">
                <a16:creationId xmlns:a16="http://schemas.microsoft.com/office/drawing/2014/main" id="{A728A576-3FC7-8E42-988D-C2D25F183F4B}"/>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40532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4682-D460-F549-AD20-1FB1F71C1E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8545D7-11D2-9843-A9D1-08CC37E917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664247-99C0-F445-8AF0-9C27771622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0DB6F6-235B-2041-B5B6-321A3ACB3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DD1E13-D6C5-6948-BAFC-068DAA8A02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B19554-45D8-B140-9D3A-A705A680EA78}"/>
              </a:ext>
            </a:extLst>
          </p:cNvPr>
          <p:cNvSpPr>
            <a:spLocks noGrp="1"/>
          </p:cNvSpPr>
          <p:nvPr>
            <p:ph type="dt" sz="half" idx="10"/>
          </p:nvPr>
        </p:nvSpPr>
        <p:spPr/>
        <p:txBody>
          <a:bodyPr/>
          <a:lstStyle/>
          <a:p>
            <a:fld id="{96998A06-E053-9545-BED2-B08D13045EF2}" type="datetime1">
              <a:rPr lang="en-US" smtClean="0"/>
              <a:t>3/20/20</a:t>
            </a:fld>
            <a:endParaRPr lang="en-US"/>
          </a:p>
        </p:txBody>
      </p:sp>
      <p:sp>
        <p:nvSpPr>
          <p:cNvPr id="8" name="Footer Placeholder 7">
            <a:extLst>
              <a:ext uri="{FF2B5EF4-FFF2-40B4-BE49-F238E27FC236}">
                <a16:creationId xmlns:a16="http://schemas.microsoft.com/office/drawing/2014/main" id="{B1979983-EBBA-8B4B-B837-AA2B56E3EBC0}"/>
              </a:ext>
            </a:extLst>
          </p:cNvPr>
          <p:cNvSpPr>
            <a:spLocks noGrp="1"/>
          </p:cNvSpPr>
          <p:nvPr>
            <p:ph type="ftr" sz="quarter" idx="11"/>
          </p:nvPr>
        </p:nvSpPr>
        <p:spPr/>
        <p:txBody>
          <a:bodyPr/>
          <a:lstStyle/>
          <a:p>
            <a:r>
              <a:rPr lang="en-US"/>
              <a:t>Nazarene Compassionate Ministries  |  March 2020</a:t>
            </a:r>
          </a:p>
        </p:txBody>
      </p:sp>
      <p:sp>
        <p:nvSpPr>
          <p:cNvPr id="9" name="Slide Number Placeholder 8">
            <a:extLst>
              <a:ext uri="{FF2B5EF4-FFF2-40B4-BE49-F238E27FC236}">
                <a16:creationId xmlns:a16="http://schemas.microsoft.com/office/drawing/2014/main" id="{1C227C2A-E38E-1440-A1EA-6E852E820E6F}"/>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86236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3C8B-A4C5-5849-B64F-92472332B8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8A0B77-2B41-2641-9809-A3F19370FF02}"/>
              </a:ext>
            </a:extLst>
          </p:cNvPr>
          <p:cNvSpPr>
            <a:spLocks noGrp="1"/>
          </p:cNvSpPr>
          <p:nvPr>
            <p:ph type="dt" sz="half" idx="10"/>
          </p:nvPr>
        </p:nvSpPr>
        <p:spPr/>
        <p:txBody>
          <a:bodyPr/>
          <a:lstStyle/>
          <a:p>
            <a:fld id="{56478F64-6D50-5747-9ED2-D0F180CC32F0}" type="datetime1">
              <a:rPr lang="en-US" smtClean="0"/>
              <a:t>3/20/20</a:t>
            </a:fld>
            <a:endParaRPr lang="en-US"/>
          </a:p>
        </p:txBody>
      </p:sp>
      <p:sp>
        <p:nvSpPr>
          <p:cNvPr id="4" name="Footer Placeholder 3">
            <a:extLst>
              <a:ext uri="{FF2B5EF4-FFF2-40B4-BE49-F238E27FC236}">
                <a16:creationId xmlns:a16="http://schemas.microsoft.com/office/drawing/2014/main" id="{98F906FB-EAD0-4946-9A4F-B2C1CDCB4A2F}"/>
              </a:ext>
            </a:extLst>
          </p:cNvPr>
          <p:cNvSpPr>
            <a:spLocks noGrp="1"/>
          </p:cNvSpPr>
          <p:nvPr>
            <p:ph type="ftr" sz="quarter" idx="11"/>
          </p:nvPr>
        </p:nvSpPr>
        <p:spPr/>
        <p:txBody>
          <a:bodyPr/>
          <a:lstStyle/>
          <a:p>
            <a:r>
              <a:rPr lang="en-US"/>
              <a:t>Nazarene Compassionate Ministries  |  March 2020</a:t>
            </a:r>
          </a:p>
        </p:txBody>
      </p:sp>
      <p:sp>
        <p:nvSpPr>
          <p:cNvPr id="5" name="Slide Number Placeholder 4">
            <a:extLst>
              <a:ext uri="{FF2B5EF4-FFF2-40B4-BE49-F238E27FC236}">
                <a16:creationId xmlns:a16="http://schemas.microsoft.com/office/drawing/2014/main" id="{AA31C88D-3151-5449-91A2-857FD82B0C39}"/>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06628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93696-1E2D-AF4C-B17F-37F0825691BF}"/>
              </a:ext>
            </a:extLst>
          </p:cNvPr>
          <p:cNvSpPr>
            <a:spLocks noGrp="1"/>
          </p:cNvSpPr>
          <p:nvPr>
            <p:ph type="dt" sz="half" idx="10"/>
          </p:nvPr>
        </p:nvSpPr>
        <p:spPr/>
        <p:txBody>
          <a:bodyPr/>
          <a:lstStyle/>
          <a:p>
            <a:fld id="{C0B0536C-017F-1442-A60A-81725D876F77}" type="datetime1">
              <a:rPr lang="en-US" smtClean="0"/>
              <a:t>3/20/20</a:t>
            </a:fld>
            <a:endParaRPr lang="en-US"/>
          </a:p>
        </p:txBody>
      </p:sp>
      <p:sp>
        <p:nvSpPr>
          <p:cNvPr id="3" name="Footer Placeholder 2">
            <a:extLst>
              <a:ext uri="{FF2B5EF4-FFF2-40B4-BE49-F238E27FC236}">
                <a16:creationId xmlns:a16="http://schemas.microsoft.com/office/drawing/2014/main" id="{147B7AF4-BFD3-2D42-B205-E71ACE47F21B}"/>
              </a:ext>
            </a:extLst>
          </p:cNvPr>
          <p:cNvSpPr>
            <a:spLocks noGrp="1"/>
          </p:cNvSpPr>
          <p:nvPr>
            <p:ph type="ftr" sz="quarter" idx="11"/>
          </p:nvPr>
        </p:nvSpPr>
        <p:spPr/>
        <p:txBody>
          <a:bodyPr/>
          <a:lstStyle/>
          <a:p>
            <a:r>
              <a:rPr lang="en-US"/>
              <a:t>Nazarene Compassionate Ministries  |  March 2020</a:t>
            </a:r>
          </a:p>
        </p:txBody>
      </p:sp>
      <p:sp>
        <p:nvSpPr>
          <p:cNvPr id="4" name="Slide Number Placeholder 3">
            <a:extLst>
              <a:ext uri="{FF2B5EF4-FFF2-40B4-BE49-F238E27FC236}">
                <a16:creationId xmlns:a16="http://schemas.microsoft.com/office/drawing/2014/main" id="{59635543-C41E-9742-B690-09DFD24B3398}"/>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79194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339C-9A8E-4945-AE05-100470493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97220C-F112-7746-9B44-6CB0B2A7D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C3F545-E651-234D-AC85-E234A0403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AF6A77-0D0F-854E-8301-CF6A2E1D7743}"/>
              </a:ext>
            </a:extLst>
          </p:cNvPr>
          <p:cNvSpPr>
            <a:spLocks noGrp="1"/>
          </p:cNvSpPr>
          <p:nvPr>
            <p:ph type="dt" sz="half" idx="10"/>
          </p:nvPr>
        </p:nvSpPr>
        <p:spPr/>
        <p:txBody>
          <a:bodyPr/>
          <a:lstStyle/>
          <a:p>
            <a:fld id="{2AE24087-4929-1C4E-87DE-8FFB3EED1C4A}" type="datetime1">
              <a:rPr lang="en-US" smtClean="0"/>
              <a:t>3/20/20</a:t>
            </a:fld>
            <a:endParaRPr lang="en-US"/>
          </a:p>
        </p:txBody>
      </p:sp>
      <p:sp>
        <p:nvSpPr>
          <p:cNvPr id="6" name="Footer Placeholder 5">
            <a:extLst>
              <a:ext uri="{FF2B5EF4-FFF2-40B4-BE49-F238E27FC236}">
                <a16:creationId xmlns:a16="http://schemas.microsoft.com/office/drawing/2014/main" id="{ECC32E69-3160-F645-9405-BB24A07B9124}"/>
              </a:ext>
            </a:extLst>
          </p:cNvPr>
          <p:cNvSpPr>
            <a:spLocks noGrp="1"/>
          </p:cNvSpPr>
          <p:nvPr>
            <p:ph type="ftr" sz="quarter" idx="11"/>
          </p:nvPr>
        </p:nvSpPr>
        <p:spPr/>
        <p:txBody>
          <a:bodyPr/>
          <a:lstStyle/>
          <a:p>
            <a:r>
              <a:rPr lang="en-US"/>
              <a:t>Nazarene Compassionate Ministries  |  March 2020</a:t>
            </a:r>
          </a:p>
        </p:txBody>
      </p:sp>
      <p:sp>
        <p:nvSpPr>
          <p:cNvPr id="7" name="Slide Number Placeholder 6">
            <a:extLst>
              <a:ext uri="{FF2B5EF4-FFF2-40B4-BE49-F238E27FC236}">
                <a16:creationId xmlns:a16="http://schemas.microsoft.com/office/drawing/2014/main" id="{2EE15D79-3D22-F34A-8333-1B85CE537790}"/>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55667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9268-4E80-8D49-9F33-60E75EDD6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AED60A-4C0D-9D46-A542-B51AF157A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26B6CE-4100-DB40-AFC2-0FABD0262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28238A-B3E4-834E-B3ED-0D4E1AC337CD}"/>
              </a:ext>
            </a:extLst>
          </p:cNvPr>
          <p:cNvSpPr>
            <a:spLocks noGrp="1"/>
          </p:cNvSpPr>
          <p:nvPr>
            <p:ph type="dt" sz="half" idx="10"/>
          </p:nvPr>
        </p:nvSpPr>
        <p:spPr/>
        <p:txBody>
          <a:bodyPr/>
          <a:lstStyle/>
          <a:p>
            <a:fld id="{2ED8079D-C853-3247-8D9E-39770FAC2FD8}" type="datetime1">
              <a:rPr lang="en-US" smtClean="0"/>
              <a:t>3/20/20</a:t>
            </a:fld>
            <a:endParaRPr lang="en-US"/>
          </a:p>
        </p:txBody>
      </p:sp>
      <p:sp>
        <p:nvSpPr>
          <p:cNvPr id="6" name="Footer Placeholder 5">
            <a:extLst>
              <a:ext uri="{FF2B5EF4-FFF2-40B4-BE49-F238E27FC236}">
                <a16:creationId xmlns:a16="http://schemas.microsoft.com/office/drawing/2014/main" id="{A1D508FE-4E48-B643-A313-387A9E09F1A3}"/>
              </a:ext>
            </a:extLst>
          </p:cNvPr>
          <p:cNvSpPr>
            <a:spLocks noGrp="1"/>
          </p:cNvSpPr>
          <p:nvPr>
            <p:ph type="ftr" sz="quarter" idx="11"/>
          </p:nvPr>
        </p:nvSpPr>
        <p:spPr/>
        <p:txBody>
          <a:bodyPr/>
          <a:lstStyle/>
          <a:p>
            <a:r>
              <a:rPr lang="en-US"/>
              <a:t>Nazarene Compassionate Ministries  |  March 2020</a:t>
            </a:r>
          </a:p>
        </p:txBody>
      </p:sp>
      <p:sp>
        <p:nvSpPr>
          <p:cNvPr id="7" name="Slide Number Placeholder 6">
            <a:extLst>
              <a:ext uri="{FF2B5EF4-FFF2-40B4-BE49-F238E27FC236}">
                <a16:creationId xmlns:a16="http://schemas.microsoft.com/office/drawing/2014/main" id="{61880743-3C52-E046-B598-9198DD8F79BB}"/>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97347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95FDC5-F529-B54B-9282-622DB5CF6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CD7B8B-D494-BC4B-A76D-93F2B0FD6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40771-5A13-A34A-B1DE-1D131DF98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958AA-0BAC-C144-99B3-9982AB05BEC5}" type="datetime1">
              <a:rPr lang="en-US" smtClean="0"/>
              <a:t>3/20/20</a:t>
            </a:fld>
            <a:endParaRPr lang="en-US"/>
          </a:p>
        </p:txBody>
      </p:sp>
      <p:sp>
        <p:nvSpPr>
          <p:cNvPr id="5" name="Footer Placeholder 4">
            <a:extLst>
              <a:ext uri="{FF2B5EF4-FFF2-40B4-BE49-F238E27FC236}">
                <a16:creationId xmlns:a16="http://schemas.microsoft.com/office/drawing/2014/main" id="{4D818C82-2739-0D43-B625-3CE6A46F29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Nazarene Compassionate Ministries  |  March 2020</a:t>
            </a:r>
          </a:p>
        </p:txBody>
      </p:sp>
      <p:sp>
        <p:nvSpPr>
          <p:cNvPr id="6" name="Slide Number Placeholder 5">
            <a:extLst>
              <a:ext uri="{FF2B5EF4-FFF2-40B4-BE49-F238E27FC236}">
                <a16:creationId xmlns:a16="http://schemas.microsoft.com/office/drawing/2014/main" id="{A9B09D0D-C7B0-494E-85BA-6C366E6F9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BD28D-80DE-E240-9433-620A343AE4D1}" type="slidenum">
              <a:rPr lang="en-US" smtClean="0"/>
              <a:t>‹#›</a:t>
            </a:fld>
            <a:endParaRPr lang="en-US"/>
          </a:p>
        </p:txBody>
      </p:sp>
    </p:spTree>
    <p:extLst>
      <p:ext uri="{BB962C8B-B14F-4D97-AF65-F5344CB8AC3E}">
        <p14:creationId xmlns:p14="http://schemas.microsoft.com/office/powerpoint/2010/main" val="53615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hyperlink" Target="https://www.youtube.com/watch?v=y7e8nM0JAz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hyperlink" Target="https://www.who.int/emergencies/diseases/novel-coronavirus-201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1AA684-C523-B348-8485-8F1B6FD8DF98}"/>
              </a:ext>
            </a:extLst>
          </p:cNvPr>
          <p:cNvSpPr>
            <a:spLocks noGrp="1"/>
          </p:cNvSpPr>
          <p:nvPr>
            <p:ph type="ftr" sz="quarter" idx="11"/>
          </p:nvPr>
        </p:nvSpPr>
        <p:spPr/>
        <p:txBody>
          <a:bodyPr/>
          <a:lstStyle/>
          <a:p>
            <a:r>
              <a:rPr lang="en-US"/>
              <a:t>Nazarene Compassionate Ministries  |  March 2020</a:t>
            </a:r>
          </a:p>
        </p:txBody>
      </p:sp>
      <p:pic>
        <p:nvPicPr>
          <p:cNvPr id="4" name="Picture 3">
            <a:extLst>
              <a:ext uri="{FF2B5EF4-FFF2-40B4-BE49-F238E27FC236}">
                <a16:creationId xmlns:a16="http://schemas.microsoft.com/office/drawing/2014/main" id="{DD1A89D9-BC07-0647-8EA5-EF8F24BA9B53}"/>
              </a:ext>
            </a:extLst>
          </p:cNvPr>
          <p:cNvPicPr>
            <a:picLocks noChangeAspect="1"/>
          </p:cNvPicPr>
          <p:nvPr/>
        </p:nvPicPr>
        <p:blipFill>
          <a:blip r:embed="rId2"/>
          <a:stretch>
            <a:fillRect/>
          </a:stretch>
        </p:blipFill>
        <p:spPr>
          <a:xfrm>
            <a:off x="0" y="31507"/>
            <a:ext cx="12192000" cy="6794985"/>
          </a:xfrm>
          <a:prstGeom prst="rect">
            <a:avLst/>
          </a:prstGeom>
        </p:spPr>
      </p:pic>
    </p:spTree>
    <p:extLst>
      <p:ext uri="{BB962C8B-B14F-4D97-AF65-F5344CB8AC3E}">
        <p14:creationId xmlns:p14="http://schemas.microsoft.com/office/powerpoint/2010/main" val="183907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5A2041-26C6-2C43-8FE4-3B9FBE1D7741}"/>
              </a:ext>
            </a:extLst>
          </p:cNvPr>
          <p:cNvSpPr txBox="1"/>
          <p:nvPr/>
        </p:nvSpPr>
        <p:spPr>
          <a:xfrm>
            <a:off x="6220690" y="514839"/>
            <a:ext cx="5708073" cy="5940088"/>
          </a:xfrm>
          <a:prstGeom prst="rect">
            <a:avLst/>
          </a:prstGeom>
          <a:noFill/>
        </p:spPr>
        <p:txBody>
          <a:bodyPr wrap="square" rtlCol="0">
            <a:spAutoFit/>
          </a:bodyPr>
          <a:lstStyle/>
          <a:p>
            <a:pPr marL="342900" lvl="0" indent="-342900">
              <a:buFont typeface="Arial" panose="020B0604020202020204" pitchFamily="34" charset="0"/>
              <a:buChar char="•"/>
            </a:pPr>
            <a:r>
              <a:rPr lang="en-IE" sz="2400" b="1" dirty="0">
                <a:solidFill>
                  <a:schemeClr val="bg1"/>
                </a:solidFill>
              </a:rPr>
              <a:t>Avoid touching eyes, nose, and mouth.</a:t>
            </a:r>
            <a:endParaRPr lang="en-IE" sz="2400" dirty="0">
              <a:solidFill>
                <a:schemeClr val="bg1"/>
              </a:solidFill>
            </a:endParaRPr>
          </a:p>
          <a:p>
            <a:pPr marL="342900" lvl="0" indent="-342900">
              <a:buFont typeface="Arial" panose="020B0604020202020204" pitchFamily="34" charset="0"/>
              <a:buChar char="•"/>
            </a:pPr>
            <a:endParaRPr lang="en-IE" sz="1000" b="1" dirty="0">
              <a:solidFill>
                <a:schemeClr val="bg1"/>
              </a:solidFill>
            </a:endParaRPr>
          </a:p>
          <a:p>
            <a:pPr marL="342900" lvl="0" indent="-342900">
              <a:buFont typeface="Arial" panose="020B0604020202020204" pitchFamily="34" charset="0"/>
              <a:buChar char="•"/>
            </a:pPr>
            <a:r>
              <a:rPr lang="en-IE" sz="2400" b="1" dirty="0">
                <a:solidFill>
                  <a:schemeClr val="bg1"/>
                </a:solidFill>
              </a:rPr>
              <a:t>Practice respiratory hygiene — </a:t>
            </a:r>
            <a:r>
              <a:rPr lang="en-IE" sz="2400" dirty="0">
                <a:solidFill>
                  <a:schemeClr val="bg1"/>
                </a:solidFill>
              </a:rPr>
              <a:t>This</a:t>
            </a:r>
            <a:r>
              <a:rPr lang="en-IE" sz="2400" b="1" dirty="0">
                <a:solidFill>
                  <a:schemeClr val="bg1"/>
                </a:solidFill>
              </a:rPr>
              <a:t> </a:t>
            </a:r>
            <a:r>
              <a:rPr lang="en-IE" sz="2400" dirty="0">
                <a:solidFill>
                  <a:schemeClr val="bg1"/>
                </a:solidFill>
              </a:rPr>
              <a:t>means covering your mouth and nose with your bent elbow or tissue when you cough or sneeze. Then dispose of the used tissue immediately.</a:t>
            </a:r>
          </a:p>
          <a:p>
            <a:pPr marL="342900" lvl="0" indent="-342900">
              <a:buFont typeface="Arial" panose="020B0604020202020204" pitchFamily="34" charset="0"/>
              <a:buChar char="•"/>
            </a:pPr>
            <a:endParaRPr lang="en-IE" sz="1000" b="1" dirty="0">
              <a:solidFill>
                <a:schemeClr val="bg1"/>
              </a:solidFill>
            </a:endParaRPr>
          </a:p>
          <a:p>
            <a:pPr marL="342900" lvl="0" indent="-342900">
              <a:buFont typeface="Arial" panose="020B0604020202020204" pitchFamily="34" charset="0"/>
              <a:buChar char="•"/>
            </a:pPr>
            <a:r>
              <a:rPr lang="en-IE" sz="2400" b="1" dirty="0">
                <a:solidFill>
                  <a:schemeClr val="bg1"/>
                </a:solidFill>
              </a:rPr>
              <a:t>Wash hands regularly — </a:t>
            </a:r>
            <a:r>
              <a:rPr lang="en-IE" sz="2400" dirty="0">
                <a:solidFill>
                  <a:schemeClr val="bg1"/>
                </a:solidFill>
              </a:rPr>
              <a:t>even if they don’t look dirty. Watch this video for how to wash your hands properly!  </a:t>
            </a:r>
            <a:r>
              <a:rPr lang="en-IE" sz="2400" u="sng" dirty="0">
                <a:solidFill>
                  <a:schemeClr val="bg1"/>
                </a:solidFill>
                <a:hlinkClick r:id="rId4">
                  <a:extLst>
                    <a:ext uri="{A12FA001-AC4F-418D-AE19-62706E023703}">
                      <ahyp:hlinkClr xmlns:ahyp="http://schemas.microsoft.com/office/drawing/2018/hyperlinkcolor" val="tx"/>
                    </a:ext>
                  </a:extLst>
                </a:hlinkClick>
              </a:rPr>
              <a:t>https://www.youtube.com/watch?v=y7e8nM0JAz0</a:t>
            </a:r>
            <a:r>
              <a:rPr lang="en-IE" sz="2400" dirty="0">
                <a:solidFill>
                  <a:schemeClr val="bg1"/>
                </a:solidFill>
              </a:rPr>
              <a:t> </a:t>
            </a:r>
          </a:p>
          <a:p>
            <a:pPr lvl="0"/>
            <a:endParaRPr lang="en-IE" sz="1000" b="1" dirty="0">
              <a:solidFill>
                <a:schemeClr val="bg1"/>
              </a:solidFill>
            </a:endParaRPr>
          </a:p>
          <a:p>
            <a:pPr marL="342900" indent="-342900">
              <a:buFont typeface="Arial" panose="020B0604020202020204" pitchFamily="34" charset="0"/>
              <a:buChar char="•"/>
            </a:pPr>
            <a:r>
              <a:rPr lang="en-IE" sz="2400" b="1" dirty="0">
                <a:solidFill>
                  <a:schemeClr val="bg1"/>
                </a:solidFill>
              </a:rPr>
              <a:t>Maintain distance from others — </a:t>
            </a:r>
            <a:r>
              <a:rPr lang="en-IE" sz="2400" dirty="0">
                <a:solidFill>
                  <a:schemeClr val="bg1"/>
                </a:solidFill>
              </a:rPr>
              <a:t>stay a minimum of 6 feet (about 2 meters) from people. </a:t>
            </a:r>
          </a:p>
        </p:txBody>
      </p:sp>
      <p:sp>
        <p:nvSpPr>
          <p:cNvPr id="3" name="Title 1">
            <a:extLst>
              <a:ext uri="{FF2B5EF4-FFF2-40B4-BE49-F238E27FC236}">
                <a16:creationId xmlns:a16="http://schemas.microsoft.com/office/drawing/2014/main" id="{BA477807-8E8E-034C-B7E1-922E017A40BE}"/>
              </a:ext>
            </a:extLst>
          </p:cNvPr>
          <p:cNvSpPr txBox="1">
            <a:spLocks/>
          </p:cNvSpPr>
          <p:nvPr/>
        </p:nvSpPr>
        <p:spPr>
          <a:xfrm>
            <a:off x="766452" y="1497609"/>
            <a:ext cx="3048464" cy="32956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mn-lt"/>
                <a:ea typeface="Open Sans Light" panose="020B0306030504020204" pitchFamily="34" charset="0"/>
                <a:cs typeface="Open Sans Light" panose="020B0306030504020204" pitchFamily="34" charset="0"/>
              </a:rPr>
              <a:t>General Reminders</a:t>
            </a:r>
          </a:p>
          <a:p>
            <a:br>
              <a:rPr lang="en-US" sz="4000" dirty="0">
                <a:latin typeface="+mn-lt"/>
                <a:ea typeface="Open Sans Light" panose="020B0306030504020204" pitchFamily="34" charset="0"/>
                <a:cs typeface="Open Sans Light" panose="020B0306030504020204" pitchFamily="34" charset="0"/>
              </a:rPr>
            </a:br>
            <a:r>
              <a:rPr lang="en-US" sz="4000" dirty="0">
                <a:latin typeface="+mn-lt"/>
                <a:ea typeface="Open Sans Light" panose="020B0306030504020204" pitchFamily="34" charset="0"/>
                <a:cs typeface="Open Sans Light" panose="020B0306030504020204" pitchFamily="34" charset="0"/>
              </a:rPr>
              <a:t>For Everyone</a:t>
            </a:r>
          </a:p>
        </p:txBody>
      </p:sp>
      <p:pic>
        <p:nvPicPr>
          <p:cNvPr id="5" name="Picture 4">
            <a:extLst>
              <a:ext uri="{FF2B5EF4-FFF2-40B4-BE49-F238E27FC236}">
                <a16:creationId xmlns:a16="http://schemas.microsoft.com/office/drawing/2014/main" id="{A33BD033-8733-8447-A1A0-D4F3F8CCD98F}"/>
              </a:ext>
            </a:extLst>
          </p:cNvPr>
          <p:cNvPicPr>
            <a:picLocks noChangeAspect="1"/>
          </p:cNvPicPr>
          <p:nvPr/>
        </p:nvPicPr>
        <p:blipFill>
          <a:blip r:embed="rId5"/>
          <a:stretch>
            <a:fillRect/>
          </a:stretch>
        </p:blipFill>
        <p:spPr>
          <a:xfrm>
            <a:off x="430134" y="3901021"/>
            <a:ext cx="3721100" cy="38100"/>
          </a:xfrm>
          <a:prstGeom prst="rect">
            <a:avLst/>
          </a:prstGeom>
        </p:spPr>
      </p:pic>
      <p:sp>
        <p:nvSpPr>
          <p:cNvPr id="4" name="Footer Placeholder 3">
            <a:extLst>
              <a:ext uri="{FF2B5EF4-FFF2-40B4-BE49-F238E27FC236}">
                <a16:creationId xmlns:a16="http://schemas.microsoft.com/office/drawing/2014/main" id="{348753BD-757F-F745-9E59-B1CA6FED32B6}"/>
              </a:ext>
            </a:extLst>
          </p:cNvPr>
          <p:cNvSpPr>
            <a:spLocks noGrp="1"/>
          </p:cNvSpPr>
          <p:nvPr>
            <p:ph type="ftr" sz="quarter" idx="11"/>
          </p:nvPr>
        </p:nvSpPr>
        <p:spPr/>
        <p:txBody>
          <a:bodyPr/>
          <a:lstStyle/>
          <a:p>
            <a:r>
              <a:rPr lang="en-US"/>
              <a:t>Nazarene Compassionate Ministries  |  March 2020</a:t>
            </a:r>
          </a:p>
        </p:txBody>
      </p:sp>
    </p:spTree>
    <p:extLst>
      <p:ext uri="{BB962C8B-B14F-4D97-AF65-F5344CB8AC3E}">
        <p14:creationId xmlns:p14="http://schemas.microsoft.com/office/powerpoint/2010/main" val="386625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999C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475" y="0"/>
            <a:ext cx="6877050" cy="6858000"/>
          </a:xfrm>
          <a:prstGeom prst="rect">
            <a:avLst/>
          </a:prstGeom>
        </p:spPr>
      </p:pic>
      <p:sp>
        <p:nvSpPr>
          <p:cNvPr id="2" name="Footer Placeholder 1">
            <a:extLst>
              <a:ext uri="{FF2B5EF4-FFF2-40B4-BE49-F238E27FC236}">
                <a16:creationId xmlns:a16="http://schemas.microsoft.com/office/drawing/2014/main" id="{37C3F310-7D46-0242-874D-C4282A0D155B}"/>
              </a:ext>
            </a:extLst>
          </p:cNvPr>
          <p:cNvSpPr>
            <a:spLocks noGrp="1"/>
          </p:cNvSpPr>
          <p:nvPr>
            <p:ph type="ftr" sz="quarter" idx="11"/>
          </p:nvPr>
        </p:nvSpPr>
        <p:spPr/>
        <p:txBody>
          <a:bodyPr/>
          <a:lstStyle/>
          <a:p>
            <a:r>
              <a:rPr lang="en-US"/>
              <a:t>Nazarene Compassionate Ministries  |  March 2020</a:t>
            </a:r>
          </a:p>
        </p:txBody>
      </p:sp>
    </p:spTree>
    <p:extLst>
      <p:ext uri="{BB962C8B-B14F-4D97-AF65-F5344CB8AC3E}">
        <p14:creationId xmlns:p14="http://schemas.microsoft.com/office/powerpoint/2010/main" val="2483125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999C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56EDDF-7FC3-7549-BF4B-D5AA518D4D1C}"/>
              </a:ext>
            </a:extLst>
          </p:cNvPr>
          <p:cNvPicPr>
            <a:picLocks noChangeAspect="1"/>
          </p:cNvPicPr>
          <p:nvPr/>
        </p:nvPicPr>
        <p:blipFill>
          <a:blip r:embed="rId2"/>
          <a:stretch>
            <a:fillRect/>
          </a:stretch>
        </p:blipFill>
        <p:spPr>
          <a:xfrm>
            <a:off x="2672408" y="0"/>
            <a:ext cx="6847183" cy="6858000"/>
          </a:xfrm>
          <a:prstGeom prst="rect">
            <a:avLst/>
          </a:prstGeom>
        </p:spPr>
      </p:pic>
      <p:sp>
        <p:nvSpPr>
          <p:cNvPr id="2" name="Footer Placeholder 1">
            <a:extLst>
              <a:ext uri="{FF2B5EF4-FFF2-40B4-BE49-F238E27FC236}">
                <a16:creationId xmlns:a16="http://schemas.microsoft.com/office/drawing/2014/main" id="{8F8E95A8-F59B-0746-9697-E64C835E8901}"/>
              </a:ext>
            </a:extLst>
          </p:cNvPr>
          <p:cNvSpPr>
            <a:spLocks noGrp="1"/>
          </p:cNvSpPr>
          <p:nvPr>
            <p:ph type="ftr" sz="quarter" idx="11"/>
          </p:nvPr>
        </p:nvSpPr>
        <p:spPr/>
        <p:txBody>
          <a:bodyPr/>
          <a:lstStyle/>
          <a:p>
            <a:r>
              <a:rPr lang="en-US"/>
              <a:t>Nazarene Compassionate Ministries  |  March 2020</a:t>
            </a:r>
          </a:p>
        </p:txBody>
      </p:sp>
    </p:spTree>
    <p:extLst>
      <p:ext uri="{BB962C8B-B14F-4D97-AF65-F5344CB8AC3E}">
        <p14:creationId xmlns:p14="http://schemas.microsoft.com/office/powerpoint/2010/main" val="269150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999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475" y="0"/>
            <a:ext cx="6877050" cy="6858000"/>
          </a:xfrm>
          <a:prstGeom prst="rect">
            <a:avLst/>
          </a:prstGeom>
        </p:spPr>
      </p:pic>
      <p:sp>
        <p:nvSpPr>
          <p:cNvPr id="3" name="Footer Placeholder 2">
            <a:extLst>
              <a:ext uri="{FF2B5EF4-FFF2-40B4-BE49-F238E27FC236}">
                <a16:creationId xmlns:a16="http://schemas.microsoft.com/office/drawing/2014/main" id="{0987C9AF-CE9A-984E-B141-7034347A28E6}"/>
              </a:ext>
            </a:extLst>
          </p:cNvPr>
          <p:cNvSpPr>
            <a:spLocks noGrp="1"/>
          </p:cNvSpPr>
          <p:nvPr>
            <p:ph type="ftr" sz="quarter" idx="11"/>
          </p:nvPr>
        </p:nvSpPr>
        <p:spPr/>
        <p:txBody>
          <a:bodyPr/>
          <a:lstStyle/>
          <a:p>
            <a:r>
              <a:rPr lang="en-US"/>
              <a:t>Nazarene Compassionate Ministries  |  March 2020</a:t>
            </a:r>
          </a:p>
        </p:txBody>
      </p:sp>
    </p:spTree>
    <p:extLst>
      <p:ext uri="{BB962C8B-B14F-4D97-AF65-F5344CB8AC3E}">
        <p14:creationId xmlns:p14="http://schemas.microsoft.com/office/powerpoint/2010/main" val="392851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999C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15004F-4074-214B-9F0F-58866BBDF25F}"/>
              </a:ext>
            </a:extLst>
          </p:cNvPr>
          <p:cNvPicPr>
            <a:picLocks noChangeAspect="1"/>
          </p:cNvPicPr>
          <p:nvPr/>
        </p:nvPicPr>
        <p:blipFill>
          <a:blip r:embed="rId2"/>
          <a:stretch>
            <a:fillRect/>
          </a:stretch>
        </p:blipFill>
        <p:spPr>
          <a:xfrm>
            <a:off x="2672347" y="10695"/>
            <a:ext cx="6847305" cy="6847305"/>
          </a:xfrm>
          <a:prstGeom prst="rect">
            <a:avLst/>
          </a:prstGeom>
        </p:spPr>
      </p:pic>
      <p:sp>
        <p:nvSpPr>
          <p:cNvPr id="2" name="Footer Placeholder 1">
            <a:extLst>
              <a:ext uri="{FF2B5EF4-FFF2-40B4-BE49-F238E27FC236}">
                <a16:creationId xmlns:a16="http://schemas.microsoft.com/office/drawing/2014/main" id="{281C8532-EBC4-9540-AB33-24BC96B1D5DD}"/>
              </a:ext>
            </a:extLst>
          </p:cNvPr>
          <p:cNvSpPr>
            <a:spLocks noGrp="1"/>
          </p:cNvSpPr>
          <p:nvPr>
            <p:ph type="ftr" sz="quarter" idx="11"/>
          </p:nvPr>
        </p:nvSpPr>
        <p:spPr/>
        <p:txBody>
          <a:bodyPr/>
          <a:lstStyle/>
          <a:p>
            <a:r>
              <a:rPr lang="en-US"/>
              <a:t>Nazarene Compassionate Ministries  |  March 2020</a:t>
            </a:r>
          </a:p>
        </p:txBody>
      </p:sp>
    </p:spTree>
    <p:extLst>
      <p:ext uri="{BB962C8B-B14F-4D97-AF65-F5344CB8AC3E}">
        <p14:creationId xmlns:p14="http://schemas.microsoft.com/office/powerpoint/2010/main" val="174306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25DDD-0C30-9849-8E47-045B9FE4E597}"/>
              </a:ext>
            </a:extLst>
          </p:cNvPr>
          <p:cNvSpPr/>
          <p:nvPr/>
        </p:nvSpPr>
        <p:spPr>
          <a:xfrm>
            <a:off x="1929063" y="2878360"/>
            <a:ext cx="8333874" cy="2000548"/>
          </a:xfrm>
          <a:prstGeom prst="rect">
            <a:avLst/>
          </a:prstGeom>
        </p:spPr>
        <p:txBody>
          <a:bodyPr wrap="square">
            <a:spAutoFit/>
          </a:bodyPr>
          <a:lstStyle/>
          <a:p>
            <a:pPr lvl="0">
              <a:spcAft>
                <a:spcPts val="0"/>
              </a:spcAft>
            </a:pPr>
            <a:r>
              <a:rPr lang="en-IE" sz="2800" dirty="0">
                <a:solidFill>
                  <a:srgbClr val="3C4245"/>
                </a:solidFill>
                <a:latin typeface="Calibri" panose="020F0502020204030204" pitchFamily="34" charset="0"/>
                <a:ea typeface="Times New Roman" panose="02020603050405020304" pitchFamily="18" charset="0"/>
                <a:cs typeface="Calibri" panose="020F0502020204030204" pitchFamily="34" charset="0"/>
              </a:rPr>
              <a:t>For helpful Questions and Answers on the Coronavirus: </a:t>
            </a:r>
          </a:p>
          <a:p>
            <a:pPr lvl="0">
              <a:spcAft>
                <a:spcPts val="0"/>
              </a:spcAft>
            </a:pPr>
            <a:r>
              <a:rPr lang="en-IE" sz="2800" dirty="0">
                <a:solidFill>
                  <a:srgbClr val="3C4245"/>
                </a:solidFill>
                <a:latin typeface="Calibri" panose="020F0502020204030204" pitchFamily="34" charset="0"/>
                <a:ea typeface="Times New Roman" panose="02020603050405020304" pitchFamily="18" charset="0"/>
                <a:cs typeface="Calibri" panose="020F0502020204030204" pitchFamily="34" charset="0"/>
                <a:hlinkClick r:id="rId2"/>
              </a:rPr>
              <a:t>https://www.who.int/news-room/q-a-detail/q-a-coronaviruses</a:t>
            </a:r>
            <a:endParaRPr lang="en-IE" sz="2800" dirty="0">
              <a:solidFill>
                <a:srgbClr val="3C4245"/>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spcAft>
                <a:spcPts val="0"/>
              </a:spcAft>
              <a:buFont typeface="Symbol" pitchFamily="2" charset="2"/>
              <a:buChar char=""/>
            </a:pPr>
            <a:endParaRPr lang="en-IE"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6D3A099-DB02-A04C-AB20-6FD3946D10F3}"/>
              </a:ext>
            </a:extLst>
          </p:cNvPr>
          <p:cNvSpPr>
            <a:spLocks noGrp="1"/>
          </p:cNvSpPr>
          <p:nvPr>
            <p:ph type="ftr" sz="quarter" idx="11"/>
          </p:nvPr>
        </p:nvSpPr>
        <p:spPr/>
        <p:txBody>
          <a:bodyPr/>
          <a:lstStyle/>
          <a:p>
            <a:r>
              <a:rPr lang="en-US"/>
              <a:t>Nazarene Compassionate Ministries  |  March 2020</a:t>
            </a:r>
          </a:p>
        </p:txBody>
      </p:sp>
    </p:spTree>
    <p:extLst>
      <p:ext uri="{BB962C8B-B14F-4D97-AF65-F5344CB8AC3E}">
        <p14:creationId xmlns:p14="http://schemas.microsoft.com/office/powerpoint/2010/main" val="245903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334E-1C69-B546-93CD-6177DF90B0CB}"/>
              </a:ext>
            </a:extLst>
          </p:cNvPr>
          <p:cNvSpPr>
            <a:spLocks noGrp="1"/>
          </p:cNvSpPr>
          <p:nvPr>
            <p:ph type="title"/>
          </p:nvPr>
        </p:nvSpPr>
        <p:spPr>
          <a:xfrm>
            <a:off x="1311442" y="0"/>
            <a:ext cx="6785811" cy="6719455"/>
          </a:xfrm>
        </p:spPr>
        <p:txBody>
          <a:bodyPr>
            <a:normAutofit/>
          </a:bodyPr>
          <a:lstStyle/>
          <a:p>
            <a:r>
              <a:rPr lang="en-US" sz="2400" dirty="0">
                <a:solidFill>
                  <a:schemeClr val="bg1"/>
                </a:solidFill>
                <a:latin typeface="+mn-lt"/>
              </a:rPr>
              <a:t>One way to help vulnerable people who are isolated because of the coronavirus is the distribution of food and other essential items.</a:t>
            </a:r>
            <a:br>
              <a:rPr lang="en-US" sz="2400" dirty="0">
                <a:solidFill>
                  <a:schemeClr val="bg1"/>
                </a:solidFill>
                <a:latin typeface="+mn-lt"/>
              </a:rPr>
            </a:br>
            <a:br>
              <a:rPr lang="en-US" sz="2400" dirty="0">
                <a:solidFill>
                  <a:schemeClr val="bg1"/>
                </a:solidFill>
                <a:latin typeface="+mn-lt"/>
              </a:rPr>
            </a:br>
            <a:r>
              <a:rPr lang="en-US" sz="2400" dirty="0">
                <a:solidFill>
                  <a:schemeClr val="bg1"/>
                </a:solidFill>
                <a:latin typeface="+mn-lt"/>
              </a:rPr>
              <a:t>However, it is extremely important that great care is given to following protocol so that church and community members are not at risk.</a:t>
            </a:r>
            <a:br>
              <a:rPr lang="en-US" sz="2400" dirty="0">
                <a:solidFill>
                  <a:schemeClr val="bg1"/>
                </a:solidFill>
                <a:latin typeface="+mn-lt"/>
              </a:rPr>
            </a:br>
            <a:br>
              <a:rPr lang="en-US" sz="2400" dirty="0">
                <a:solidFill>
                  <a:schemeClr val="bg1"/>
                </a:solidFill>
                <a:latin typeface="+mn-lt"/>
              </a:rPr>
            </a:br>
            <a:r>
              <a:rPr lang="en-US" sz="2400" dirty="0">
                <a:solidFill>
                  <a:schemeClr val="bg1"/>
                </a:solidFill>
                <a:latin typeface="+mn-lt"/>
              </a:rPr>
              <a:t>This presentation incorporates best practices based on guidance from the World Health Organization. It is designed to help church volunteers and staff stay safe and to ensure that distributions carried out by the church do not increase the risk of COVID-19 transmission in the community. </a:t>
            </a:r>
            <a:br>
              <a:rPr lang="en-US" sz="2400" dirty="0">
                <a:solidFill>
                  <a:schemeClr val="bg1"/>
                </a:solidFill>
                <a:latin typeface="+mn-lt"/>
              </a:rPr>
            </a:br>
            <a:br>
              <a:rPr lang="en-US" sz="2400" dirty="0">
                <a:solidFill>
                  <a:schemeClr val="bg1"/>
                </a:solidFill>
                <a:latin typeface="+mn-lt"/>
              </a:rPr>
            </a:br>
            <a:r>
              <a:rPr lang="en-US" sz="2400" b="1" dirty="0">
                <a:solidFill>
                  <a:schemeClr val="bg1"/>
                </a:solidFill>
                <a:latin typeface="+mn-lt"/>
              </a:rPr>
              <a:t>Note</a:t>
            </a:r>
            <a:r>
              <a:rPr lang="en-US" sz="2400" dirty="0">
                <a:solidFill>
                  <a:schemeClr val="bg1"/>
                </a:solidFill>
                <a:latin typeface="+mn-lt"/>
              </a:rPr>
              <a:t>: there are other ways for churches to respond to Coronavirus aside from distributions, but these same guidelines will likely apply.</a:t>
            </a:r>
            <a:endParaRPr lang="en-IE" sz="2400" dirty="0">
              <a:solidFill>
                <a:schemeClr val="bg1"/>
              </a:solidFill>
              <a:latin typeface="+mn-lt"/>
            </a:endParaRPr>
          </a:p>
        </p:txBody>
      </p:sp>
      <p:sp>
        <p:nvSpPr>
          <p:cNvPr id="3" name="Footer Placeholder 2">
            <a:extLst>
              <a:ext uri="{FF2B5EF4-FFF2-40B4-BE49-F238E27FC236}">
                <a16:creationId xmlns:a16="http://schemas.microsoft.com/office/drawing/2014/main" id="{5EE7BDED-352B-4A44-912C-507AF09CEE99}"/>
              </a:ext>
            </a:extLst>
          </p:cNvPr>
          <p:cNvSpPr>
            <a:spLocks noGrp="1"/>
          </p:cNvSpPr>
          <p:nvPr>
            <p:ph type="ftr" sz="quarter" idx="11"/>
          </p:nvPr>
        </p:nvSpPr>
        <p:spPr/>
        <p:txBody>
          <a:bodyPr/>
          <a:lstStyle/>
          <a:p>
            <a:r>
              <a:rPr lang="en-US"/>
              <a:t>Nazarene Compassionate Ministries  |  March 2020</a:t>
            </a:r>
          </a:p>
        </p:txBody>
      </p:sp>
    </p:spTree>
    <p:extLst>
      <p:ext uri="{BB962C8B-B14F-4D97-AF65-F5344CB8AC3E}">
        <p14:creationId xmlns:p14="http://schemas.microsoft.com/office/powerpoint/2010/main" val="9495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F27D-B8BF-854C-8C70-B5B258DAAE8F}"/>
              </a:ext>
            </a:extLst>
          </p:cNvPr>
          <p:cNvSpPr>
            <a:spLocks noGrp="1"/>
          </p:cNvSpPr>
          <p:nvPr>
            <p:ph type="ctrTitle"/>
          </p:nvPr>
        </p:nvSpPr>
        <p:spPr>
          <a:xfrm>
            <a:off x="0" y="0"/>
            <a:ext cx="12192000" cy="1110343"/>
          </a:xfrm>
        </p:spPr>
        <p:txBody>
          <a:bodyPr>
            <a:noAutofit/>
          </a:bodyPr>
          <a:lstStyle/>
          <a:p>
            <a:r>
              <a:rPr lang="en-US" sz="4000" dirty="0">
                <a:latin typeface="+mn-lt"/>
              </a:rPr>
              <a:t>Two Key Principles:</a:t>
            </a:r>
            <a:endParaRPr lang="en-IE" sz="4000" dirty="0">
              <a:latin typeface="+mn-lt"/>
            </a:endParaRPr>
          </a:p>
        </p:txBody>
      </p:sp>
      <p:sp>
        <p:nvSpPr>
          <p:cNvPr id="3" name="Subtitle 2">
            <a:extLst>
              <a:ext uri="{FF2B5EF4-FFF2-40B4-BE49-F238E27FC236}">
                <a16:creationId xmlns:a16="http://schemas.microsoft.com/office/drawing/2014/main" id="{CAC1B395-3D57-FB41-BAFA-72A058318BB0}"/>
              </a:ext>
            </a:extLst>
          </p:cNvPr>
          <p:cNvSpPr>
            <a:spLocks noGrp="1"/>
          </p:cNvSpPr>
          <p:nvPr>
            <p:ph type="subTitle" idx="1"/>
          </p:nvPr>
        </p:nvSpPr>
        <p:spPr>
          <a:xfrm>
            <a:off x="3131126" y="3271112"/>
            <a:ext cx="9060873" cy="1797278"/>
          </a:xfrm>
        </p:spPr>
        <p:txBody>
          <a:bodyPr>
            <a:normAutofit/>
          </a:bodyPr>
          <a:lstStyle/>
          <a:p>
            <a:pPr lvl="0" algn="l"/>
            <a:r>
              <a:rPr lang="en-US" dirty="0">
                <a:solidFill>
                  <a:schemeClr val="bg1"/>
                </a:solidFill>
              </a:rPr>
              <a:t>Follow your country’s national public health guidelines regarding the coronavirus. Most governments will follow the guidelines from the World Health Organization that can be found here: </a:t>
            </a:r>
            <a:r>
              <a:rPr lang="en-IE" u="sng" dirty="0">
                <a:solidFill>
                  <a:schemeClr val="bg1"/>
                </a:solidFill>
                <a:hlinkClick r:id="rId4">
                  <a:extLst>
                    <a:ext uri="{A12FA001-AC4F-418D-AE19-62706E023703}">
                      <ahyp:hlinkClr xmlns:ahyp="http://schemas.microsoft.com/office/drawing/2018/hyperlinkcolor" val="tx"/>
                    </a:ext>
                  </a:extLst>
                </a:hlinkClick>
              </a:rPr>
              <a:t>https://www.who.int/emergencies/diseases/novel-coronavirus-2019</a:t>
            </a:r>
            <a:endParaRPr lang="en-IE" dirty="0">
              <a:solidFill>
                <a:schemeClr val="bg1"/>
              </a:solidFill>
            </a:endParaRPr>
          </a:p>
        </p:txBody>
      </p:sp>
      <p:pic>
        <p:nvPicPr>
          <p:cNvPr id="4" name="Picture 3">
            <a:extLst>
              <a:ext uri="{FF2B5EF4-FFF2-40B4-BE49-F238E27FC236}">
                <a16:creationId xmlns:a16="http://schemas.microsoft.com/office/drawing/2014/main" id="{F50648E3-3301-5C41-8F84-7B8638CF4A7A}"/>
              </a:ext>
            </a:extLst>
          </p:cNvPr>
          <p:cNvPicPr>
            <a:picLocks noChangeAspect="1"/>
          </p:cNvPicPr>
          <p:nvPr/>
        </p:nvPicPr>
        <p:blipFill>
          <a:blip r:embed="rId5"/>
          <a:stretch>
            <a:fillRect/>
          </a:stretch>
        </p:blipFill>
        <p:spPr>
          <a:xfrm>
            <a:off x="4159250" y="1406980"/>
            <a:ext cx="3873500" cy="38100"/>
          </a:xfrm>
          <a:prstGeom prst="rect">
            <a:avLst/>
          </a:prstGeom>
        </p:spPr>
      </p:pic>
      <p:sp>
        <p:nvSpPr>
          <p:cNvPr id="5" name="Footer Placeholder 4">
            <a:extLst>
              <a:ext uri="{FF2B5EF4-FFF2-40B4-BE49-F238E27FC236}">
                <a16:creationId xmlns:a16="http://schemas.microsoft.com/office/drawing/2014/main" id="{665BAD7E-AEF0-6C43-801B-717C4E70DB06}"/>
              </a:ext>
            </a:extLst>
          </p:cNvPr>
          <p:cNvSpPr>
            <a:spLocks noGrp="1"/>
          </p:cNvSpPr>
          <p:nvPr>
            <p:ph type="ftr" sz="quarter" idx="11"/>
          </p:nvPr>
        </p:nvSpPr>
        <p:spPr/>
        <p:txBody>
          <a:bodyPr/>
          <a:lstStyle/>
          <a:p>
            <a:r>
              <a:rPr lang="en-US"/>
              <a:t>Nazarene Compassionate Ministries  |  March 2020</a:t>
            </a:r>
          </a:p>
        </p:txBody>
      </p:sp>
    </p:spTree>
    <p:extLst>
      <p:ext uri="{BB962C8B-B14F-4D97-AF65-F5344CB8AC3E}">
        <p14:creationId xmlns:p14="http://schemas.microsoft.com/office/powerpoint/2010/main" val="264939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F27D-B8BF-854C-8C70-B5B258DAAE8F}"/>
              </a:ext>
            </a:extLst>
          </p:cNvPr>
          <p:cNvSpPr>
            <a:spLocks noGrp="1"/>
          </p:cNvSpPr>
          <p:nvPr>
            <p:ph type="ctrTitle"/>
          </p:nvPr>
        </p:nvSpPr>
        <p:spPr>
          <a:xfrm>
            <a:off x="0" y="0"/>
            <a:ext cx="12192000" cy="1110343"/>
          </a:xfrm>
        </p:spPr>
        <p:txBody>
          <a:bodyPr>
            <a:noAutofit/>
          </a:bodyPr>
          <a:lstStyle/>
          <a:p>
            <a:r>
              <a:rPr lang="en-US" sz="4000" dirty="0">
                <a:latin typeface="+mn-lt"/>
              </a:rPr>
              <a:t>Two Key Principles:</a:t>
            </a:r>
          </a:p>
        </p:txBody>
      </p:sp>
      <p:sp>
        <p:nvSpPr>
          <p:cNvPr id="3" name="Subtitle 2">
            <a:extLst>
              <a:ext uri="{FF2B5EF4-FFF2-40B4-BE49-F238E27FC236}">
                <a16:creationId xmlns:a16="http://schemas.microsoft.com/office/drawing/2014/main" id="{CAC1B395-3D57-FB41-BAFA-72A058318BB0}"/>
              </a:ext>
            </a:extLst>
          </p:cNvPr>
          <p:cNvSpPr>
            <a:spLocks noGrp="1"/>
          </p:cNvSpPr>
          <p:nvPr>
            <p:ph type="subTitle" idx="1"/>
          </p:nvPr>
        </p:nvSpPr>
        <p:spPr>
          <a:xfrm>
            <a:off x="2851356" y="1907458"/>
            <a:ext cx="9340644" cy="4267200"/>
          </a:xfrm>
        </p:spPr>
        <p:txBody>
          <a:bodyPr anchor="ctr">
            <a:noAutofit/>
          </a:bodyPr>
          <a:lstStyle/>
          <a:p>
            <a:pPr algn="l">
              <a:lnSpc>
                <a:spcPct val="100000"/>
              </a:lnSpc>
              <a:spcBef>
                <a:spcPts val="0"/>
              </a:spcBef>
            </a:pPr>
            <a:r>
              <a:rPr lang="en-IE" dirty="0">
                <a:solidFill>
                  <a:schemeClr val="bg1"/>
                </a:solidFill>
              </a:rPr>
              <a:t>If you: </a:t>
            </a:r>
          </a:p>
          <a:p>
            <a:pPr>
              <a:lnSpc>
                <a:spcPct val="100000"/>
              </a:lnSpc>
              <a:spcBef>
                <a:spcPts val="0"/>
              </a:spcBef>
            </a:pPr>
            <a:endParaRPr lang="en-IE" dirty="0">
              <a:solidFill>
                <a:schemeClr val="bg1"/>
              </a:solidFill>
            </a:endParaRPr>
          </a:p>
          <a:p>
            <a:pPr algn="l">
              <a:lnSpc>
                <a:spcPct val="100000"/>
              </a:lnSpc>
              <a:spcBef>
                <a:spcPts val="0"/>
              </a:spcBef>
            </a:pPr>
            <a:r>
              <a:rPr lang="en-IE" dirty="0">
                <a:solidFill>
                  <a:schemeClr val="bg1"/>
                </a:solidFill>
              </a:rPr>
              <a:t>a) are feeling sick or have any of the symptoms </a:t>
            </a:r>
          </a:p>
          <a:p>
            <a:pPr>
              <a:lnSpc>
                <a:spcPct val="100000"/>
              </a:lnSpc>
              <a:spcBef>
                <a:spcPts val="0"/>
              </a:spcBef>
            </a:pPr>
            <a:endParaRPr lang="en-IE" dirty="0">
              <a:solidFill>
                <a:schemeClr val="bg1"/>
              </a:solidFill>
            </a:endParaRPr>
          </a:p>
          <a:p>
            <a:pPr algn="l">
              <a:lnSpc>
                <a:spcPct val="100000"/>
              </a:lnSpc>
              <a:spcBef>
                <a:spcPts val="0"/>
              </a:spcBef>
            </a:pPr>
            <a:r>
              <a:rPr lang="en-IE" dirty="0">
                <a:solidFill>
                  <a:schemeClr val="bg1"/>
                </a:solidFill>
              </a:rPr>
              <a:t>OR </a:t>
            </a:r>
          </a:p>
          <a:p>
            <a:pPr algn="l">
              <a:lnSpc>
                <a:spcPct val="100000"/>
              </a:lnSpc>
              <a:spcBef>
                <a:spcPts val="0"/>
              </a:spcBef>
            </a:pPr>
            <a:endParaRPr lang="en-IE" dirty="0">
              <a:solidFill>
                <a:schemeClr val="bg1"/>
              </a:solidFill>
            </a:endParaRPr>
          </a:p>
          <a:p>
            <a:pPr algn="l">
              <a:lnSpc>
                <a:spcPct val="110000"/>
              </a:lnSpc>
              <a:spcBef>
                <a:spcPts val="0"/>
              </a:spcBef>
            </a:pPr>
            <a:r>
              <a:rPr lang="en-IE" dirty="0">
                <a:solidFill>
                  <a:schemeClr val="bg1"/>
                </a:solidFill>
              </a:rPr>
              <a:t>b) have been in contact with anyone who either has the symptoms or is feeling sick, or test positive for COVID-19,</a:t>
            </a:r>
          </a:p>
          <a:p>
            <a:pPr algn="l">
              <a:lnSpc>
                <a:spcPct val="110000"/>
              </a:lnSpc>
              <a:spcBef>
                <a:spcPts val="0"/>
              </a:spcBef>
            </a:pPr>
            <a:endParaRPr lang="en-IE" dirty="0">
              <a:solidFill>
                <a:schemeClr val="bg1"/>
              </a:solidFill>
            </a:endParaRPr>
          </a:p>
          <a:p>
            <a:pPr algn="l">
              <a:lnSpc>
                <a:spcPct val="110000"/>
              </a:lnSpc>
              <a:spcBef>
                <a:spcPts val="0"/>
              </a:spcBef>
            </a:pPr>
            <a:r>
              <a:rPr lang="en-IE" dirty="0">
                <a:solidFill>
                  <a:schemeClr val="bg1"/>
                </a:solidFill>
              </a:rPr>
              <a:t>do NOT participate in these response efforts.</a:t>
            </a:r>
          </a:p>
        </p:txBody>
      </p:sp>
      <p:pic>
        <p:nvPicPr>
          <p:cNvPr id="4" name="Picture 3">
            <a:extLst>
              <a:ext uri="{FF2B5EF4-FFF2-40B4-BE49-F238E27FC236}">
                <a16:creationId xmlns:a16="http://schemas.microsoft.com/office/drawing/2014/main" id="{F50648E3-3301-5C41-8F84-7B8638CF4A7A}"/>
              </a:ext>
            </a:extLst>
          </p:cNvPr>
          <p:cNvPicPr>
            <a:picLocks noChangeAspect="1"/>
          </p:cNvPicPr>
          <p:nvPr/>
        </p:nvPicPr>
        <p:blipFill>
          <a:blip r:embed="rId4"/>
          <a:stretch>
            <a:fillRect/>
          </a:stretch>
        </p:blipFill>
        <p:spPr>
          <a:xfrm>
            <a:off x="4159250" y="1406980"/>
            <a:ext cx="3873500" cy="38100"/>
          </a:xfrm>
          <a:prstGeom prst="rect">
            <a:avLst/>
          </a:prstGeom>
        </p:spPr>
      </p:pic>
      <p:sp>
        <p:nvSpPr>
          <p:cNvPr id="5" name="Footer Placeholder 4">
            <a:extLst>
              <a:ext uri="{FF2B5EF4-FFF2-40B4-BE49-F238E27FC236}">
                <a16:creationId xmlns:a16="http://schemas.microsoft.com/office/drawing/2014/main" id="{33275E09-3C93-7B4E-A315-7148461DBB69}"/>
              </a:ext>
            </a:extLst>
          </p:cNvPr>
          <p:cNvSpPr>
            <a:spLocks noGrp="1"/>
          </p:cNvSpPr>
          <p:nvPr>
            <p:ph type="ftr" sz="quarter" idx="11"/>
          </p:nvPr>
        </p:nvSpPr>
        <p:spPr/>
        <p:txBody>
          <a:bodyPr/>
          <a:lstStyle/>
          <a:p>
            <a:r>
              <a:rPr lang="en-US"/>
              <a:t>Nazarene Compassionate Ministries  |  March 2020</a:t>
            </a:r>
          </a:p>
        </p:txBody>
      </p:sp>
    </p:spTree>
    <p:extLst>
      <p:ext uri="{BB962C8B-B14F-4D97-AF65-F5344CB8AC3E}">
        <p14:creationId xmlns:p14="http://schemas.microsoft.com/office/powerpoint/2010/main" val="99040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p:txBody>
          <a:bodyPr>
            <a:normAutofit/>
          </a:bodyPr>
          <a:lstStyle/>
          <a:p>
            <a:pPr algn="ctr"/>
            <a:r>
              <a:rPr lang="en-US" sz="4000" dirty="0">
                <a:solidFill>
                  <a:schemeClr val="bg1"/>
                </a:solidFill>
                <a:latin typeface="+mn-lt"/>
                <a:ea typeface="Open Sans Light" panose="020B0306030504020204" pitchFamily="34" charset="0"/>
                <a:cs typeface="Open Sans Light" panose="020B0306030504020204" pitchFamily="34" charset="0"/>
              </a:rPr>
              <a:t>Distribution of Food Items</a:t>
            </a:r>
          </a:p>
        </p:txBody>
      </p:sp>
      <p:sp>
        <p:nvSpPr>
          <p:cNvPr id="4" name="Title 1">
            <a:extLst>
              <a:ext uri="{FF2B5EF4-FFF2-40B4-BE49-F238E27FC236}">
                <a16:creationId xmlns:a16="http://schemas.microsoft.com/office/drawing/2014/main" id="{465158DB-703B-2747-9896-58F42C8686CD}"/>
              </a:ext>
            </a:extLst>
          </p:cNvPr>
          <p:cNvSpPr>
            <a:spLocks noGrp="1"/>
          </p:cNvSpPr>
          <p:nvPr>
            <p:ph idx="1"/>
          </p:nvPr>
        </p:nvSpPr>
        <p:spPr>
          <a:xfrm>
            <a:off x="838200" y="1825625"/>
            <a:ext cx="10515600" cy="4699866"/>
          </a:xfrm>
        </p:spPr>
        <p:txBody>
          <a:bodyPr>
            <a:noAutofit/>
          </a:bodyPr>
          <a:lstStyle/>
          <a:p>
            <a:pPr>
              <a:lnSpc>
                <a:spcPct val="100000"/>
              </a:lnSpc>
            </a:pPr>
            <a:r>
              <a:rPr lang="en-IE" sz="2400" dirty="0">
                <a:solidFill>
                  <a:schemeClr val="bg1"/>
                </a:solidFill>
              </a:rPr>
              <a:t>Wash hands thoroughly before packing any food items and ensure that all packaging used for food is clean. Remember to wash your hands regularly, including after you take any breaks during packing.</a:t>
            </a:r>
          </a:p>
          <a:p>
            <a:pPr>
              <a:lnSpc>
                <a:spcPct val="100000"/>
              </a:lnSpc>
            </a:pPr>
            <a:r>
              <a:rPr lang="en-IE" sz="2400" dirty="0">
                <a:solidFill>
                  <a:schemeClr val="bg1"/>
                </a:solidFill>
              </a:rPr>
              <a:t>Only pack NON perishable food items (rice, pasta, beans, lentils, oil, flour etc.) will reduce risk of transmission. Do NOT pack fresh food items. Multi-vitamins are OK, but should be in original packages that are sealed, and it should be made clear to the recipient that these are neither a treatment nor a preventative for the virus, but simply a health-boosting supplement.</a:t>
            </a:r>
          </a:p>
          <a:p>
            <a:pPr lvl="0">
              <a:lnSpc>
                <a:spcPct val="100000"/>
              </a:lnSpc>
            </a:pPr>
            <a:r>
              <a:rPr lang="en-IE" sz="2400" dirty="0">
                <a:solidFill>
                  <a:schemeClr val="bg1"/>
                </a:solidFill>
              </a:rPr>
              <a:t>Leave all food packages at the gate or door of the household and do NOT enter the house or stay to socialize.</a:t>
            </a:r>
          </a:p>
        </p:txBody>
      </p:sp>
      <p:sp>
        <p:nvSpPr>
          <p:cNvPr id="3" name="Footer Placeholder 2">
            <a:extLst>
              <a:ext uri="{FF2B5EF4-FFF2-40B4-BE49-F238E27FC236}">
                <a16:creationId xmlns:a16="http://schemas.microsoft.com/office/drawing/2014/main" id="{33140AD1-0304-3543-BE69-65B053E03AD6}"/>
              </a:ext>
            </a:extLst>
          </p:cNvPr>
          <p:cNvSpPr>
            <a:spLocks noGrp="1"/>
          </p:cNvSpPr>
          <p:nvPr>
            <p:ph type="ftr" sz="quarter" idx="11"/>
          </p:nvPr>
        </p:nvSpPr>
        <p:spPr/>
        <p:txBody>
          <a:bodyPr/>
          <a:lstStyle/>
          <a:p>
            <a:r>
              <a:rPr lang="en-US"/>
              <a:t>Nazarene Compassionate Ministries  |  March 2020</a:t>
            </a:r>
          </a:p>
        </p:txBody>
      </p:sp>
    </p:spTree>
    <p:extLst>
      <p:ext uri="{BB962C8B-B14F-4D97-AF65-F5344CB8AC3E}">
        <p14:creationId xmlns:p14="http://schemas.microsoft.com/office/powerpoint/2010/main" val="300822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p:txBody>
          <a:bodyPr>
            <a:normAutofit/>
          </a:bodyPr>
          <a:lstStyle/>
          <a:p>
            <a:pPr algn="ctr"/>
            <a:r>
              <a:rPr lang="en-US" sz="4000" dirty="0">
                <a:solidFill>
                  <a:schemeClr val="bg1"/>
                </a:solidFill>
                <a:latin typeface="+mn-lt"/>
                <a:ea typeface="Open Sans Light" panose="020B0306030504020204" pitchFamily="34" charset="0"/>
                <a:cs typeface="Open Sans Light" panose="020B0306030504020204" pitchFamily="34" charset="0"/>
              </a:rPr>
              <a:t>Distribution of Food Items</a:t>
            </a:r>
          </a:p>
        </p:txBody>
      </p:sp>
      <p:sp>
        <p:nvSpPr>
          <p:cNvPr id="4" name="Title 1">
            <a:extLst>
              <a:ext uri="{FF2B5EF4-FFF2-40B4-BE49-F238E27FC236}">
                <a16:creationId xmlns:a16="http://schemas.microsoft.com/office/drawing/2014/main" id="{465158DB-703B-2747-9896-58F42C8686CD}"/>
              </a:ext>
            </a:extLst>
          </p:cNvPr>
          <p:cNvSpPr>
            <a:spLocks noGrp="1"/>
          </p:cNvSpPr>
          <p:nvPr>
            <p:ph idx="1"/>
          </p:nvPr>
        </p:nvSpPr>
        <p:spPr>
          <a:xfrm>
            <a:off x="838200" y="1825625"/>
            <a:ext cx="10515600" cy="3924011"/>
          </a:xfrm>
        </p:spPr>
        <p:txBody>
          <a:bodyPr>
            <a:normAutofit/>
          </a:bodyPr>
          <a:lstStyle/>
          <a:p>
            <a:pPr lvl="0"/>
            <a:r>
              <a:rPr lang="en-IE" sz="2400" dirty="0">
                <a:solidFill>
                  <a:schemeClr val="bg1"/>
                </a:solidFill>
              </a:rPr>
              <a:t>Do not shake hands with anyone and maintain a minimum distance of 6 feet (about 2 meters) from people.</a:t>
            </a:r>
          </a:p>
          <a:p>
            <a:pPr lvl="0"/>
            <a:endParaRPr lang="en-IE" sz="1000" dirty="0">
              <a:solidFill>
                <a:schemeClr val="bg1"/>
              </a:solidFill>
            </a:endParaRPr>
          </a:p>
          <a:p>
            <a:pPr lvl="0"/>
            <a:r>
              <a:rPr lang="en-IE" sz="2400" dirty="0">
                <a:solidFill>
                  <a:schemeClr val="bg1"/>
                </a:solidFill>
              </a:rPr>
              <a:t>Do not touch door handles, gate handles, and other commonly touched surfaces. If you do, wash your hands after. Wash your hands regularly during distributions. </a:t>
            </a:r>
          </a:p>
          <a:p>
            <a:pPr lvl="0"/>
            <a:endParaRPr lang="en-IE" sz="1000" dirty="0">
              <a:solidFill>
                <a:schemeClr val="bg1"/>
              </a:solidFill>
            </a:endParaRPr>
          </a:p>
          <a:p>
            <a:r>
              <a:rPr lang="en-IE" sz="2400" dirty="0">
                <a:solidFill>
                  <a:schemeClr val="bg1"/>
                </a:solidFill>
              </a:rPr>
              <a:t>Remind recipients to wash their hands.</a:t>
            </a:r>
          </a:p>
        </p:txBody>
      </p:sp>
      <p:sp>
        <p:nvSpPr>
          <p:cNvPr id="3" name="Footer Placeholder 2">
            <a:extLst>
              <a:ext uri="{FF2B5EF4-FFF2-40B4-BE49-F238E27FC236}">
                <a16:creationId xmlns:a16="http://schemas.microsoft.com/office/drawing/2014/main" id="{9E7223D9-D627-5346-8771-9C88DB5A6E8E}"/>
              </a:ext>
            </a:extLst>
          </p:cNvPr>
          <p:cNvSpPr>
            <a:spLocks noGrp="1"/>
          </p:cNvSpPr>
          <p:nvPr>
            <p:ph type="ftr" sz="quarter" idx="11"/>
          </p:nvPr>
        </p:nvSpPr>
        <p:spPr/>
        <p:txBody>
          <a:bodyPr/>
          <a:lstStyle/>
          <a:p>
            <a:r>
              <a:rPr lang="en-US"/>
              <a:t>Nazarene Compassionate Ministries  |  March 2020</a:t>
            </a:r>
          </a:p>
        </p:txBody>
      </p:sp>
    </p:spTree>
    <p:extLst>
      <p:ext uri="{BB962C8B-B14F-4D97-AF65-F5344CB8AC3E}">
        <p14:creationId xmlns:p14="http://schemas.microsoft.com/office/powerpoint/2010/main" val="114878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p:txBody>
          <a:bodyPr>
            <a:normAutofit/>
          </a:bodyPr>
          <a:lstStyle/>
          <a:p>
            <a:pPr algn="ctr"/>
            <a:r>
              <a:rPr lang="en-US" sz="4000" dirty="0">
                <a:solidFill>
                  <a:schemeClr val="bg1"/>
                </a:solidFill>
                <a:latin typeface="+mn-lt"/>
                <a:ea typeface="Open Sans Light" panose="020B0306030504020204" pitchFamily="34" charset="0"/>
                <a:cs typeface="Open Sans Light" panose="020B0306030504020204" pitchFamily="34" charset="0"/>
              </a:rPr>
              <a:t>Distribution of Non-Food Items</a:t>
            </a:r>
          </a:p>
        </p:txBody>
      </p:sp>
      <p:sp>
        <p:nvSpPr>
          <p:cNvPr id="3" name="Content Placeholder 2">
            <a:extLst>
              <a:ext uri="{FF2B5EF4-FFF2-40B4-BE49-F238E27FC236}">
                <a16:creationId xmlns:a16="http://schemas.microsoft.com/office/drawing/2014/main" id="{0979662E-A917-5443-A08A-48A63D9BDB4E}"/>
              </a:ext>
            </a:extLst>
          </p:cNvPr>
          <p:cNvSpPr>
            <a:spLocks noGrp="1"/>
          </p:cNvSpPr>
          <p:nvPr>
            <p:ph idx="1"/>
          </p:nvPr>
        </p:nvSpPr>
        <p:spPr>
          <a:xfrm>
            <a:off x="838200" y="1825625"/>
            <a:ext cx="10515600" cy="4351338"/>
          </a:xfrm>
        </p:spPr>
        <p:txBody>
          <a:bodyPr>
            <a:normAutofit/>
          </a:bodyPr>
          <a:lstStyle/>
          <a:p>
            <a:pPr lvl="0"/>
            <a:r>
              <a:rPr lang="en-IE" sz="2400" dirty="0">
                <a:solidFill>
                  <a:schemeClr val="bg1"/>
                </a:solidFill>
              </a:rPr>
              <a:t>Our recommendation is to only deliver non-food items that are in original packaging. This can include hygiene items like soaps, cleaning materials, sanitary pads, diapers, etc.</a:t>
            </a:r>
          </a:p>
          <a:p>
            <a:pPr lvl="0"/>
            <a:endParaRPr lang="en-IE" sz="1000" dirty="0">
              <a:solidFill>
                <a:schemeClr val="bg1"/>
              </a:solidFill>
            </a:endParaRPr>
          </a:p>
          <a:p>
            <a:pPr lvl="0"/>
            <a:r>
              <a:rPr lang="en-IE" sz="2400" dirty="0">
                <a:solidFill>
                  <a:schemeClr val="bg1"/>
                </a:solidFill>
              </a:rPr>
              <a:t>Wash hands before assembling packages and ensure packaging is clean. Remember to wash hands regularly, including after you take any breaks during packing.</a:t>
            </a:r>
          </a:p>
          <a:p>
            <a:pPr lvl="0"/>
            <a:endParaRPr lang="en-IE" sz="1000" dirty="0">
              <a:solidFill>
                <a:schemeClr val="bg1"/>
              </a:solidFill>
            </a:endParaRPr>
          </a:p>
          <a:p>
            <a:pPr lvl="0"/>
            <a:r>
              <a:rPr lang="en-IE" sz="2400" dirty="0">
                <a:solidFill>
                  <a:schemeClr val="bg1"/>
                </a:solidFill>
              </a:rPr>
              <a:t>Leave all packages at the gate or door of the household and do NOT enter the house or stay to socialize.</a:t>
            </a:r>
          </a:p>
        </p:txBody>
      </p:sp>
      <p:sp>
        <p:nvSpPr>
          <p:cNvPr id="4" name="Footer Placeholder 3">
            <a:extLst>
              <a:ext uri="{FF2B5EF4-FFF2-40B4-BE49-F238E27FC236}">
                <a16:creationId xmlns:a16="http://schemas.microsoft.com/office/drawing/2014/main" id="{EA55320B-8847-3041-8F47-FF08479EB9A5}"/>
              </a:ext>
            </a:extLst>
          </p:cNvPr>
          <p:cNvSpPr>
            <a:spLocks noGrp="1"/>
          </p:cNvSpPr>
          <p:nvPr>
            <p:ph type="ftr" sz="quarter" idx="11"/>
          </p:nvPr>
        </p:nvSpPr>
        <p:spPr/>
        <p:txBody>
          <a:bodyPr/>
          <a:lstStyle/>
          <a:p>
            <a:r>
              <a:rPr lang="en-US"/>
              <a:t>Nazarene Compassionate Ministries  |  March 2020</a:t>
            </a:r>
          </a:p>
        </p:txBody>
      </p:sp>
    </p:spTree>
    <p:extLst>
      <p:ext uri="{BB962C8B-B14F-4D97-AF65-F5344CB8AC3E}">
        <p14:creationId xmlns:p14="http://schemas.microsoft.com/office/powerpoint/2010/main" val="4041604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p:txBody>
          <a:bodyPr>
            <a:normAutofit/>
          </a:bodyPr>
          <a:lstStyle/>
          <a:p>
            <a:pPr algn="ctr"/>
            <a:r>
              <a:rPr lang="en-US" sz="4000" dirty="0">
                <a:solidFill>
                  <a:schemeClr val="bg1"/>
                </a:solidFill>
                <a:latin typeface="+mn-lt"/>
                <a:ea typeface="Open Sans Light" panose="020B0306030504020204" pitchFamily="34" charset="0"/>
                <a:cs typeface="Open Sans Light" panose="020B0306030504020204" pitchFamily="34" charset="0"/>
              </a:rPr>
              <a:t>Distribution of Non-Food Items</a:t>
            </a:r>
          </a:p>
        </p:txBody>
      </p:sp>
      <p:sp>
        <p:nvSpPr>
          <p:cNvPr id="3" name="Content Placeholder 2">
            <a:extLst>
              <a:ext uri="{FF2B5EF4-FFF2-40B4-BE49-F238E27FC236}">
                <a16:creationId xmlns:a16="http://schemas.microsoft.com/office/drawing/2014/main" id="{0979662E-A917-5443-A08A-48A63D9BDB4E}"/>
              </a:ext>
            </a:extLst>
          </p:cNvPr>
          <p:cNvSpPr>
            <a:spLocks noGrp="1"/>
          </p:cNvSpPr>
          <p:nvPr>
            <p:ph idx="1"/>
          </p:nvPr>
        </p:nvSpPr>
        <p:spPr>
          <a:xfrm>
            <a:off x="838200" y="1825626"/>
            <a:ext cx="10515600" cy="3827030"/>
          </a:xfrm>
        </p:spPr>
        <p:txBody>
          <a:bodyPr>
            <a:normAutofit/>
          </a:bodyPr>
          <a:lstStyle/>
          <a:p>
            <a:r>
              <a:rPr lang="en-IE" sz="2400" dirty="0">
                <a:solidFill>
                  <a:schemeClr val="bg1"/>
                </a:solidFill>
              </a:rPr>
              <a:t>Do not shake hands with anyone and maintain a minimum distance of 6 feet (about 2 meters) from people.</a:t>
            </a:r>
          </a:p>
          <a:p>
            <a:endParaRPr lang="en-IE" sz="1000" dirty="0">
              <a:solidFill>
                <a:schemeClr val="bg1"/>
              </a:solidFill>
            </a:endParaRPr>
          </a:p>
          <a:p>
            <a:r>
              <a:rPr lang="en-IE" sz="2400" dirty="0">
                <a:solidFill>
                  <a:schemeClr val="bg1"/>
                </a:solidFill>
              </a:rPr>
              <a:t>Do not touch door handles, gate handles, and other commonly touched surfaces. If you do, wash your hands after. Wash your hands regularly during distributions.</a:t>
            </a:r>
          </a:p>
          <a:p>
            <a:endParaRPr lang="en-IE" sz="1000" dirty="0">
              <a:solidFill>
                <a:schemeClr val="bg1"/>
              </a:solidFill>
            </a:endParaRPr>
          </a:p>
          <a:p>
            <a:r>
              <a:rPr lang="en-IE" sz="2400" dirty="0">
                <a:solidFill>
                  <a:schemeClr val="bg1"/>
                </a:solidFill>
              </a:rPr>
              <a:t>Remind recipients to wash their hands.</a:t>
            </a:r>
          </a:p>
        </p:txBody>
      </p:sp>
      <p:sp>
        <p:nvSpPr>
          <p:cNvPr id="4" name="Footer Placeholder 3">
            <a:extLst>
              <a:ext uri="{FF2B5EF4-FFF2-40B4-BE49-F238E27FC236}">
                <a16:creationId xmlns:a16="http://schemas.microsoft.com/office/drawing/2014/main" id="{066DE370-F010-2545-86D0-E84A6C408780}"/>
              </a:ext>
            </a:extLst>
          </p:cNvPr>
          <p:cNvSpPr>
            <a:spLocks noGrp="1"/>
          </p:cNvSpPr>
          <p:nvPr>
            <p:ph type="ftr" sz="quarter" idx="11"/>
          </p:nvPr>
        </p:nvSpPr>
        <p:spPr/>
        <p:txBody>
          <a:bodyPr/>
          <a:lstStyle/>
          <a:p>
            <a:r>
              <a:rPr lang="en-US"/>
              <a:t>Nazarene Compassionate Ministries  |  March 2020</a:t>
            </a:r>
          </a:p>
        </p:txBody>
      </p:sp>
    </p:spTree>
    <p:extLst>
      <p:ext uri="{BB962C8B-B14F-4D97-AF65-F5344CB8AC3E}">
        <p14:creationId xmlns:p14="http://schemas.microsoft.com/office/powerpoint/2010/main" val="337184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p:txBody>
          <a:bodyPr>
            <a:normAutofit/>
          </a:bodyPr>
          <a:lstStyle/>
          <a:p>
            <a:pPr algn="ctr"/>
            <a:r>
              <a:rPr lang="en-IE" sz="4000" dirty="0">
                <a:solidFill>
                  <a:schemeClr val="bg1"/>
                </a:solidFill>
                <a:latin typeface="+mn-lt"/>
              </a:rPr>
              <a:t>Volunteer Training</a:t>
            </a:r>
          </a:p>
        </p:txBody>
      </p:sp>
      <p:sp>
        <p:nvSpPr>
          <p:cNvPr id="3" name="Content Placeholder 2">
            <a:extLst>
              <a:ext uri="{FF2B5EF4-FFF2-40B4-BE49-F238E27FC236}">
                <a16:creationId xmlns:a16="http://schemas.microsoft.com/office/drawing/2014/main" id="{0979662E-A917-5443-A08A-48A63D9BDB4E}"/>
              </a:ext>
            </a:extLst>
          </p:cNvPr>
          <p:cNvSpPr>
            <a:spLocks noGrp="1"/>
          </p:cNvSpPr>
          <p:nvPr>
            <p:ph idx="1"/>
          </p:nvPr>
        </p:nvSpPr>
        <p:spPr>
          <a:xfrm>
            <a:off x="838200" y="1825625"/>
            <a:ext cx="10515600" cy="4351338"/>
          </a:xfrm>
        </p:spPr>
        <p:txBody>
          <a:bodyPr>
            <a:normAutofit/>
          </a:bodyPr>
          <a:lstStyle/>
          <a:p>
            <a:r>
              <a:rPr lang="en-IE" sz="2400" dirty="0">
                <a:solidFill>
                  <a:schemeClr val="bg1"/>
                </a:solidFill>
                <a:latin typeface="+mj-lt"/>
              </a:rPr>
              <a:t>Make sure that all volunteers understand the public health guidelines and the above guidelines from NCM before participating. If anyone is unwell or has any symptoms, they must NOT participate in the response. Volunteers that have fragile health themselves should also NOT participate in the response.</a:t>
            </a:r>
          </a:p>
          <a:p>
            <a:endParaRPr lang="en-IE" sz="1000" dirty="0">
              <a:solidFill>
                <a:schemeClr val="bg1"/>
              </a:solidFill>
              <a:latin typeface="+mj-lt"/>
            </a:endParaRPr>
          </a:p>
          <a:p>
            <a:pPr lvl="0"/>
            <a:r>
              <a:rPr lang="en-IE" sz="2400" dirty="0">
                <a:solidFill>
                  <a:schemeClr val="bg1"/>
                </a:solidFill>
                <a:latin typeface="+mj-lt"/>
              </a:rPr>
              <a:t>If soap and water is not easily available when carrying out distributions, make sure volunteers have hand sanitizer (alcohol-based) so they can regularly clean their hands.</a:t>
            </a:r>
          </a:p>
          <a:p>
            <a:pPr marL="0" indent="0">
              <a:buNone/>
            </a:pP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Footer Placeholder 3">
            <a:extLst>
              <a:ext uri="{FF2B5EF4-FFF2-40B4-BE49-F238E27FC236}">
                <a16:creationId xmlns:a16="http://schemas.microsoft.com/office/drawing/2014/main" id="{363284F8-E502-3742-B9B0-048914A2738E}"/>
              </a:ext>
            </a:extLst>
          </p:cNvPr>
          <p:cNvSpPr>
            <a:spLocks noGrp="1"/>
          </p:cNvSpPr>
          <p:nvPr>
            <p:ph type="ftr" sz="quarter" idx="11"/>
          </p:nvPr>
        </p:nvSpPr>
        <p:spPr/>
        <p:txBody>
          <a:bodyPr/>
          <a:lstStyle/>
          <a:p>
            <a:r>
              <a:rPr lang="en-US"/>
              <a:t>Nazarene Compassionate Ministries  |  March 2020</a:t>
            </a:r>
          </a:p>
        </p:txBody>
      </p:sp>
    </p:spTree>
    <p:extLst>
      <p:ext uri="{BB962C8B-B14F-4D97-AF65-F5344CB8AC3E}">
        <p14:creationId xmlns:p14="http://schemas.microsoft.com/office/powerpoint/2010/main" val="1625973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10141</TotalTime>
  <Words>762</Words>
  <Application>Microsoft Macintosh PowerPoint</Application>
  <PresentationFormat>Widescreen</PresentationFormat>
  <Paragraphs>69</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Open Sans Light</vt:lpstr>
      <vt:lpstr>Symbol</vt:lpstr>
      <vt:lpstr>Times New Roman</vt:lpstr>
      <vt:lpstr>Office Theme</vt:lpstr>
      <vt:lpstr>PowerPoint Presentation</vt:lpstr>
      <vt:lpstr>One way to help vulnerable people who are isolated because of the coronavirus is the distribution of food and other essential items.  However, it is extremely important that great care is given to following protocol so that church and community members are not at risk.  This presentation incorporates best practices based on guidance from the World Health Organization. It is designed to help church volunteers and staff stay safe and to ensure that distributions carried out by the church do not increase the risk of COVID-19 transmission in the community.   Note: there are other ways for churches to respond to Coronavirus aside from distributions, but these same guidelines will likely apply.</vt:lpstr>
      <vt:lpstr>Two Key Principles:</vt:lpstr>
      <vt:lpstr>Two Key Principles:</vt:lpstr>
      <vt:lpstr>Distribution of Food Items</vt:lpstr>
      <vt:lpstr>Distribution of Food Items</vt:lpstr>
      <vt:lpstr>Distribution of Non-Food Items</vt:lpstr>
      <vt:lpstr>Distribution of Non-Food Items</vt:lpstr>
      <vt:lpstr>Volunteer Training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73</cp:revision>
  <cp:lastPrinted>2020-03-20T17:24:38Z</cp:lastPrinted>
  <dcterms:created xsi:type="dcterms:W3CDTF">2019-11-18T15:57:37Z</dcterms:created>
  <dcterms:modified xsi:type="dcterms:W3CDTF">2020-03-20T17:24:39Z</dcterms:modified>
</cp:coreProperties>
</file>