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7"/>
  </p:notesMasterIdLst>
  <p:sldIdLst>
    <p:sldId id="289" r:id="rId4"/>
    <p:sldId id="291" r:id="rId5"/>
    <p:sldId id="293" r:id="rId6"/>
    <p:sldId id="294" r:id="rId7"/>
    <p:sldId id="295" r:id="rId8"/>
    <p:sldId id="292" r:id="rId9"/>
    <p:sldId id="298" r:id="rId10"/>
    <p:sldId id="303" r:id="rId11"/>
    <p:sldId id="275" r:id="rId12"/>
    <p:sldId id="304" r:id="rId13"/>
    <p:sldId id="305" r:id="rId14"/>
    <p:sldId id="278" r:id="rId15"/>
    <p:sldId id="306" r:id="rId16"/>
    <p:sldId id="307" r:id="rId17"/>
    <p:sldId id="296" r:id="rId18"/>
    <p:sldId id="299" r:id="rId19"/>
    <p:sldId id="266" r:id="rId20"/>
    <p:sldId id="309" r:id="rId21"/>
    <p:sldId id="256" r:id="rId22"/>
    <p:sldId id="257" r:id="rId23"/>
    <p:sldId id="258" r:id="rId24"/>
    <p:sldId id="259" r:id="rId25"/>
    <p:sldId id="260" r:id="rId26"/>
    <p:sldId id="265" r:id="rId27"/>
    <p:sldId id="262" r:id="rId28"/>
    <p:sldId id="263" r:id="rId29"/>
    <p:sldId id="264" r:id="rId30"/>
    <p:sldId id="261" r:id="rId31"/>
    <p:sldId id="267" r:id="rId32"/>
    <p:sldId id="268" r:id="rId33"/>
    <p:sldId id="269" r:id="rId34"/>
    <p:sldId id="271" r:id="rId35"/>
    <p:sldId id="272" r:id="rId36"/>
    <p:sldId id="273" r:id="rId37"/>
    <p:sldId id="274" r:id="rId38"/>
    <p:sldId id="270" r:id="rId39"/>
    <p:sldId id="316" r:id="rId40"/>
    <p:sldId id="317" r:id="rId41"/>
    <p:sldId id="321" r:id="rId42"/>
    <p:sldId id="322" r:id="rId43"/>
    <p:sldId id="323" r:id="rId44"/>
    <p:sldId id="276" r:id="rId45"/>
    <p:sldId id="277" r:id="rId46"/>
    <p:sldId id="279" r:id="rId47"/>
    <p:sldId id="280" r:id="rId48"/>
    <p:sldId id="281" r:id="rId49"/>
    <p:sldId id="282" r:id="rId50"/>
    <p:sldId id="302" r:id="rId51"/>
    <p:sldId id="283" r:id="rId52"/>
    <p:sldId id="284" r:id="rId53"/>
    <p:sldId id="300" r:id="rId54"/>
    <p:sldId id="308" r:id="rId55"/>
    <p:sldId id="28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6D5B97"/>
    <a:srgbClr val="F37A29"/>
    <a:srgbClr val="1180AE"/>
    <a:srgbClr val="D74061"/>
    <a:srgbClr val="FCB2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64" autoAdjust="0"/>
    <p:restoredTop sz="94660"/>
  </p:normalViewPr>
  <p:slideViewPr>
    <p:cSldViewPr snapToGrid="0">
      <p:cViewPr varScale="1">
        <p:scale>
          <a:sx n="72" d="100"/>
          <a:sy n="72" d="100"/>
        </p:scale>
        <p:origin x="224"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A26F8-A86B-4073-8586-1D45677DD26C}"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28E37D7E-F124-4DD8-86EB-C556E4F757E2}">
      <dgm:prSet/>
      <dgm:spPr/>
      <dgm:t>
        <a:bodyPr/>
        <a:lstStyle/>
        <a:p>
          <a:pPr algn="ctr"/>
          <a:r>
            <a:rPr lang="en-US" dirty="0"/>
            <a:t>“DISCIPLESHIP is a lifetime journey that begins at birth and continuous through all of life…”</a:t>
          </a:r>
        </a:p>
      </dgm:t>
    </dgm:pt>
    <dgm:pt modelId="{7D6CD5E8-6F0C-41CB-8FF3-64948FB309A9}" type="parTrans" cxnId="{27C01A09-113A-413A-93F5-A4D223D62CDE}">
      <dgm:prSet/>
      <dgm:spPr/>
      <dgm:t>
        <a:bodyPr/>
        <a:lstStyle/>
        <a:p>
          <a:endParaRPr lang="en-US"/>
        </a:p>
      </dgm:t>
    </dgm:pt>
    <dgm:pt modelId="{F0EC33C3-6CD9-4C6E-A184-B1436673C9DE}" type="sibTrans" cxnId="{27C01A09-113A-413A-93F5-A4D223D62CDE}">
      <dgm:prSet/>
      <dgm:spPr/>
      <dgm:t>
        <a:bodyPr/>
        <a:lstStyle/>
        <a:p>
          <a:endParaRPr lang="en-US"/>
        </a:p>
      </dgm:t>
    </dgm:pt>
    <dgm:pt modelId="{36BE9924-67C2-49D1-988D-1CFF884BB8C4}">
      <dgm:prSet custT="1"/>
      <dgm:spPr/>
      <dgm:t>
        <a:bodyPr/>
        <a:lstStyle/>
        <a:p>
          <a:pPr algn="ctr">
            <a:lnSpc>
              <a:spcPct val="100000"/>
            </a:lnSpc>
            <a:spcAft>
              <a:spcPts val="0"/>
            </a:spcAft>
          </a:pPr>
          <a:r>
            <a:rPr lang="en-US" sz="3400" dirty="0"/>
            <a:t>Dr. Scott Rainey</a:t>
          </a:r>
        </a:p>
        <a:p>
          <a:pPr algn="ctr">
            <a:lnSpc>
              <a:spcPct val="100000"/>
            </a:lnSpc>
            <a:spcAft>
              <a:spcPts val="0"/>
            </a:spcAft>
          </a:pPr>
          <a:r>
            <a:rPr lang="en-US" sz="2400" dirty="0"/>
            <a:t>Global SDMI Director, </a:t>
          </a:r>
        </a:p>
        <a:p>
          <a:pPr algn="ctr">
            <a:lnSpc>
              <a:spcPct val="100000"/>
            </a:lnSpc>
            <a:spcAft>
              <a:spcPts val="0"/>
            </a:spcAft>
          </a:pPr>
          <a:r>
            <a:rPr lang="en-US" sz="2400" dirty="0"/>
            <a:t>Church of the Nazarene</a:t>
          </a:r>
        </a:p>
      </dgm:t>
    </dgm:pt>
    <dgm:pt modelId="{3250FB5B-40AB-45B4-8293-DF31771F0D75}" type="parTrans" cxnId="{01DEB155-1BCC-4CA3-9FC6-5C51AAD10C64}">
      <dgm:prSet/>
      <dgm:spPr/>
      <dgm:t>
        <a:bodyPr/>
        <a:lstStyle/>
        <a:p>
          <a:endParaRPr lang="en-US"/>
        </a:p>
      </dgm:t>
    </dgm:pt>
    <dgm:pt modelId="{D9A53811-1AB6-4361-A47C-668427225A12}" type="sibTrans" cxnId="{01DEB155-1BCC-4CA3-9FC6-5C51AAD10C64}">
      <dgm:prSet/>
      <dgm:spPr/>
      <dgm:t>
        <a:bodyPr/>
        <a:lstStyle/>
        <a:p>
          <a:endParaRPr lang="en-US"/>
        </a:p>
      </dgm:t>
    </dgm:pt>
    <dgm:pt modelId="{EDBB470C-F89F-2140-AD1A-B455080AFDD0}" type="pres">
      <dgm:prSet presAssocID="{7EEA26F8-A86B-4073-8586-1D45677DD26C}" presName="linear" presStyleCnt="0">
        <dgm:presLayoutVars>
          <dgm:animLvl val="lvl"/>
          <dgm:resizeHandles val="exact"/>
        </dgm:presLayoutVars>
      </dgm:prSet>
      <dgm:spPr/>
    </dgm:pt>
    <dgm:pt modelId="{02520EFF-5935-BB47-9337-F2B2C3061361}" type="pres">
      <dgm:prSet presAssocID="{28E37D7E-F124-4DD8-86EB-C556E4F757E2}" presName="parentText" presStyleLbl="node1" presStyleIdx="0" presStyleCnt="2">
        <dgm:presLayoutVars>
          <dgm:chMax val="0"/>
          <dgm:bulletEnabled val="1"/>
        </dgm:presLayoutVars>
      </dgm:prSet>
      <dgm:spPr/>
    </dgm:pt>
    <dgm:pt modelId="{65A86001-74BE-E940-8B2E-58D262975723}" type="pres">
      <dgm:prSet presAssocID="{F0EC33C3-6CD9-4C6E-A184-B1436673C9DE}" presName="spacer" presStyleCnt="0"/>
      <dgm:spPr/>
    </dgm:pt>
    <dgm:pt modelId="{EE4B3E91-D739-974B-8C24-55FD38861415}" type="pres">
      <dgm:prSet presAssocID="{36BE9924-67C2-49D1-988D-1CFF884BB8C4}" presName="parentText" presStyleLbl="node1" presStyleIdx="1" presStyleCnt="2" custScaleY="32130">
        <dgm:presLayoutVars>
          <dgm:chMax val="0"/>
          <dgm:bulletEnabled val="1"/>
        </dgm:presLayoutVars>
      </dgm:prSet>
      <dgm:spPr/>
    </dgm:pt>
  </dgm:ptLst>
  <dgm:cxnLst>
    <dgm:cxn modelId="{27C01A09-113A-413A-93F5-A4D223D62CDE}" srcId="{7EEA26F8-A86B-4073-8586-1D45677DD26C}" destId="{28E37D7E-F124-4DD8-86EB-C556E4F757E2}" srcOrd="0" destOrd="0" parTransId="{7D6CD5E8-6F0C-41CB-8FF3-64948FB309A9}" sibTransId="{F0EC33C3-6CD9-4C6E-A184-B1436673C9DE}"/>
    <dgm:cxn modelId="{9B8BF229-69E1-0549-8A38-0C36FCE2ABD6}" type="presOf" srcId="{7EEA26F8-A86B-4073-8586-1D45677DD26C}" destId="{EDBB470C-F89F-2140-AD1A-B455080AFDD0}" srcOrd="0" destOrd="0" presId="urn:microsoft.com/office/officeart/2005/8/layout/vList2"/>
    <dgm:cxn modelId="{24FA7A44-573C-C040-8B15-9304E5C48294}" type="presOf" srcId="{36BE9924-67C2-49D1-988D-1CFF884BB8C4}" destId="{EE4B3E91-D739-974B-8C24-55FD38861415}" srcOrd="0" destOrd="0" presId="urn:microsoft.com/office/officeart/2005/8/layout/vList2"/>
    <dgm:cxn modelId="{01DEB155-1BCC-4CA3-9FC6-5C51AAD10C64}" srcId="{7EEA26F8-A86B-4073-8586-1D45677DD26C}" destId="{36BE9924-67C2-49D1-988D-1CFF884BB8C4}" srcOrd="1" destOrd="0" parTransId="{3250FB5B-40AB-45B4-8293-DF31771F0D75}" sibTransId="{D9A53811-1AB6-4361-A47C-668427225A12}"/>
    <dgm:cxn modelId="{2D1D5E86-EF20-2E46-B3F9-6559DA752CCE}" type="presOf" srcId="{28E37D7E-F124-4DD8-86EB-C556E4F757E2}" destId="{02520EFF-5935-BB47-9337-F2B2C3061361}" srcOrd="0" destOrd="0" presId="urn:microsoft.com/office/officeart/2005/8/layout/vList2"/>
    <dgm:cxn modelId="{225F6C75-47C5-9044-BBF1-A2F00975C405}" type="presParOf" srcId="{EDBB470C-F89F-2140-AD1A-B455080AFDD0}" destId="{02520EFF-5935-BB47-9337-F2B2C3061361}" srcOrd="0" destOrd="0" presId="urn:microsoft.com/office/officeart/2005/8/layout/vList2"/>
    <dgm:cxn modelId="{E6C09A23-5E8A-F644-92DF-229A377B7EE7}" type="presParOf" srcId="{EDBB470C-F89F-2140-AD1A-B455080AFDD0}" destId="{65A86001-74BE-E940-8B2E-58D262975723}" srcOrd="1" destOrd="0" presId="urn:microsoft.com/office/officeart/2005/8/layout/vList2"/>
    <dgm:cxn modelId="{4484CCEE-D41F-2740-A7DC-FF62C3FFD0B6}" type="presParOf" srcId="{EDBB470C-F89F-2140-AD1A-B455080AFDD0}" destId="{EE4B3E91-D739-974B-8C24-55FD3886141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20EFF-5935-BB47-9337-F2B2C3061361}">
      <dsp:nvSpPr>
        <dsp:cNvPr id="0" name=""/>
        <dsp:cNvSpPr/>
      </dsp:nvSpPr>
      <dsp:spPr>
        <a:xfrm>
          <a:off x="0" y="164101"/>
          <a:ext cx="5609220" cy="40692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“DISCIPLESHIP is a lifetime journey that begins at birth and continuous through all of life…”</a:t>
          </a:r>
        </a:p>
      </dsp:txBody>
      <dsp:txXfrm>
        <a:off x="198645" y="362746"/>
        <a:ext cx="5211930" cy="3671970"/>
      </dsp:txXfrm>
    </dsp:sp>
    <dsp:sp modelId="{EE4B3E91-D739-974B-8C24-55FD38861415}">
      <dsp:nvSpPr>
        <dsp:cNvPr id="0" name=""/>
        <dsp:cNvSpPr/>
      </dsp:nvSpPr>
      <dsp:spPr>
        <a:xfrm>
          <a:off x="0" y="4368721"/>
          <a:ext cx="5609220" cy="1307453"/>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100000"/>
            </a:lnSpc>
            <a:spcBef>
              <a:spcPct val="0"/>
            </a:spcBef>
            <a:spcAft>
              <a:spcPts val="0"/>
            </a:spcAft>
            <a:buNone/>
          </a:pPr>
          <a:r>
            <a:rPr lang="en-US" sz="3400" kern="1200" dirty="0"/>
            <a:t>Dr. Scott Rainey</a:t>
          </a:r>
        </a:p>
        <a:p>
          <a:pPr marL="0" lvl="0" indent="0" algn="ctr" defTabSz="1511300">
            <a:lnSpc>
              <a:spcPct val="100000"/>
            </a:lnSpc>
            <a:spcBef>
              <a:spcPct val="0"/>
            </a:spcBef>
            <a:spcAft>
              <a:spcPts val="0"/>
            </a:spcAft>
            <a:buNone/>
          </a:pPr>
          <a:r>
            <a:rPr lang="en-US" sz="2400" kern="1200" dirty="0"/>
            <a:t>Global SDMI Director, </a:t>
          </a:r>
        </a:p>
        <a:p>
          <a:pPr marL="0" lvl="0" indent="0" algn="ctr" defTabSz="1511300">
            <a:lnSpc>
              <a:spcPct val="100000"/>
            </a:lnSpc>
            <a:spcBef>
              <a:spcPct val="0"/>
            </a:spcBef>
            <a:spcAft>
              <a:spcPts val="0"/>
            </a:spcAft>
            <a:buNone/>
          </a:pPr>
          <a:r>
            <a:rPr lang="en-US" sz="2400" kern="1200" dirty="0"/>
            <a:t>Church of the Nazarene</a:t>
          </a:r>
        </a:p>
      </dsp:txBody>
      <dsp:txXfrm>
        <a:off x="63825" y="4432546"/>
        <a:ext cx="5481570" cy="11798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FB1353-39C8-694C-A5A0-92B07CB8E2A7}" type="datetimeFigureOut">
              <a:rPr lang="en-US" smtClean="0"/>
              <a:t>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E1983-5462-8546-B228-F466E7B7DAC6}" type="slidenum">
              <a:rPr lang="en-US" smtClean="0"/>
              <a:t>‹#›</a:t>
            </a:fld>
            <a:endParaRPr lang="en-US"/>
          </a:p>
        </p:txBody>
      </p:sp>
    </p:spTree>
    <p:extLst>
      <p:ext uri="{BB962C8B-B14F-4D97-AF65-F5344CB8AC3E}">
        <p14:creationId xmlns:p14="http://schemas.microsoft.com/office/powerpoint/2010/main" val="2198500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7922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451C4A-FC61-4266-8A08-3E46922091F0}" type="datetimeFigureOut">
              <a:rPr lang="en-US" smtClean="0"/>
              <a:t>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D24A4-96E3-44AA-95BD-D32F3C5063A0}" type="slidenum">
              <a:rPr lang="en-US" smtClean="0"/>
              <a:t>‹#›</a:t>
            </a:fld>
            <a:endParaRPr lang="en-US"/>
          </a:p>
        </p:txBody>
      </p:sp>
    </p:spTree>
    <p:extLst>
      <p:ext uri="{BB962C8B-B14F-4D97-AF65-F5344CB8AC3E}">
        <p14:creationId xmlns:p14="http://schemas.microsoft.com/office/powerpoint/2010/main" val="20597418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451C4A-FC61-4266-8A08-3E46922091F0}" type="datetimeFigureOut">
              <a:rPr lang="en-US" smtClean="0"/>
              <a:t>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D24A4-96E3-44AA-95BD-D32F3C5063A0}" type="slidenum">
              <a:rPr lang="en-US" smtClean="0"/>
              <a:t>‹#›</a:t>
            </a:fld>
            <a:endParaRPr lang="en-US"/>
          </a:p>
        </p:txBody>
      </p:sp>
    </p:spTree>
    <p:extLst>
      <p:ext uri="{BB962C8B-B14F-4D97-AF65-F5344CB8AC3E}">
        <p14:creationId xmlns:p14="http://schemas.microsoft.com/office/powerpoint/2010/main" val="22348600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451C4A-FC61-4266-8A08-3E46922091F0}" type="datetimeFigureOut">
              <a:rPr lang="en-US" smtClean="0"/>
              <a:t>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D24A4-96E3-44AA-95BD-D32F3C5063A0}" type="slidenum">
              <a:rPr lang="en-US" smtClean="0"/>
              <a:t>‹#›</a:t>
            </a:fld>
            <a:endParaRPr lang="en-US"/>
          </a:p>
        </p:txBody>
      </p:sp>
    </p:spTree>
    <p:extLst>
      <p:ext uri="{BB962C8B-B14F-4D97-AF65-F5344CB8AC3E}">
        <p14:creationId xmlns:p14="http://schemas.microsoft.com/office/powerpoint/2010/main" val="8734355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43D07D-99F4-CB4C-9758-9552ABF61F48}" type="datetimeFigureOut">
              <a:rPr lang="en-US" smtClean="0"/>
              <a:t>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PH" smtClean="0"/>
              <a:t>‹#›</a:t>
            </a:fld>
            <a:endParaRPr lang="en-PH"/>
          </a:p>
        </p:txBody>
      </p:sp>
    </p:spTree>
    <p:extLst>
      <p:ext uri="{BB962C8B-B14F-4D97-AF65-F5344CB8AC3E}">
        <p14:creationId xmlns:p14="http://schemas.microsoft.com/office/powerpoint/2010/main" val="25469823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3D07D-99F4-CB4C-9758-9552ABF61F48}" type="datetimeFigureOut">
              <a:rPr lang="en-US" smtClean="0"/>
              <a:t>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PH" smtClean="0"/>
              <a:t>‹#›</a:t>
            </a:fld>
            <a:endParaRPr lang="en-PH"/>
          </a:p>
        </p:txBody>
      </p:sp>
    </p:spTree>
    <p:extLst>
      <p:ext uri="{BB962C8B-B14F-4D97-AF65-F5344CB8AC3E}">
        <p14:creationId xmlns:p14="http://schemas.microsoft.com/office/powerpoint/2010/main" val="8222416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43D07D-99F4-CB4C-9758-9552ABF61F48}" type="datetimeFigureOut">
              <a:rPr lang="en-US" smtClean="0"/>
              <a:t>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PH" smtClean="0"/>
              <a:t>‹#›</a:t>
            </a:fld>
            <a:endParaRPr lang="en-PH"/>
          </a:p>
        </p:txBody>
      </p:sp>
    </p:spTree>
    <p:extLst>
      <p:ext uri="{BB962C8B-B14F-4D97-AF65-F5344CB8AC3E}">
        <p14:creationId xmlns:p14="http://schemas.microsoft.com/office/powerpoint/2010/main" val="370141983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43D07D-99F4-CB4C-9758-9552ABF61F48}" type="datetimeFigureOut">
              <a:rPr lang="en-US" smtClean="0"/>
              <a:t>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PH" smtClean="0"/>
              <a:t>‹#›</a:t>
            </a:fld>
            <a:endParaRPr lang="en-PH"/>
          </a:p>
        </p:txBody>
      </p:sp>
    </p:spTree>
    <p:extLst>
      <p:ext uri="{BB962C8B-B14F-4D97-AF65-F5344CB8AC3E}">
        <p14:creationId xmlns:p14="http://schemas.microsoft.com/office/powerpoint/2010/main" val="36293902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43D07D-99F4-CB4C-9758-9552ABF61F48}" type="datetimeFigureOut">
              <a:rPr lang="en-US" smtClean="0"/>
              <a:t>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PH" smtClean="0"/>
              <a:t>‹#›</a:t>
            </a:fld>
            <a:endParaRPr lang="en-PH"/>
          </a:p>
        </p:txBody>
      </p:sp>
    </p:spTree>
    <p:extLst>
      <p:ext uri="{BB962C8B-B14F-4D97-AF65-F5344CB8AC3E}">
        <p14:creationId xmlns:p14="http://schemas.microsoft.com/office/powerpoint/2010/main" val="9582944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43D07D-99F4-CB4C-9758-9552ABF61F48}" type="datetimeFigureOut">
              <a:rPr lang="en-US" smtClean="0"/>
              <a:t>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PH" smtClean="0"/>
              <a:t>‹#›</a:t>
            </a:fld>
            <a:endParaRPr lang="en-PH"/>
          </a:p>
        </p:txBody>
      </p:sp>
    </p:spTree>
    <p:extLst>
      <p:ext uri="{BB962C8B-B14F-4D97-AF65-F5344CB8AC3E}">
        <p14:creationId xmlns:p14="http://schemas.microsoft.com/office/powerpoint/2010/main" val="126449531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3D07D-99F4-CB4C-9758-9552ABF61F48}" type="datetimeFigureOut">
              <a:rPr lang="en-US" smtClean="0"/>
              <a:t>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PH" smtClean="0"/>
              <a:t>‹#›</a:t>
            </a:fld>
            <a:endParaRPr lang="en-PH"/>
          </a:p>
        </p:txBody>
      </p:sp>
    </p:spTree>
    <p:extLst>
      <p:ext uri="{BB962C8B-B14F-4D97-AF65-F5344CB8AC3E}">
        <p14:creationId xmlns:p14="http://schemas.microsoft.com/office/powerpoint/2010/main" val="41369005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43D07D-99F4-CB4C-9758-9552ABF61F48}" type="datetimeFigureOut">
              <a:rPr lang="en-US" smtClean="0"/>
              <a:t>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PH" smtClean="0"/>
              <a:t>‹#›</a:t>
            </a:fld>
            <a:endParaRPr lang="en-PH"/>
          </a:p>
        </p:txBody>
      </p:sp>
    </p:spTree>
    <p:extLst>
      <p:ext uri="{BB962C8B-B14F-4D97-AF65-F5344CB8AC3E}">
        <p14:creationId xmlns:p14="http://schemas.microsoft.com/office/powerpoint/2010/main" val="39843889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451C4A-FC61-4266-8A08-3E46922091F0}" type="datetimeFigureOut">
              <a:rPr lang="en-US" smtClean="0"/>
              <a:t>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D24A4-96E3-44AA-95BD-D32F3C5063A0}" type="slidenum">
              <a:rPr lang="en-US" smtClean="0"/>
              <a:t>‹#›</a:t>
            </a:fld>
            <a:endParaRPr lang="en-US"/>
          </a:p>
        </p:txBody>
      </p:sp>
    </p:spTree>
    <p:extLst>
      <p:ext uri="{BB962C8B-B14F-4D97-AF65-F5344CB8AC3E}">
        <p14:creationId xmlns:p14="http://schemas.microsoft.com/office/powerpoint/2010/main" val="16819941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43D07D-99F4-CB4C-9758-9552ABF61F48}" type="datetimeFigureOut">
              <a:rPr lang="en-US" smtClean="0"/>
              <a:t>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PH" smtClean="0"/>
              <a:t>‹#›</a:t>
            </a:fld>
            <a:endParaRPr lang="en-PH"/>
          </a:p>
        </p:txBody>
      </p:sp>
    </p:spTree>
    <p:extLst>
      <p:ext uri="{BB962C8B-B14F-4D97-AF65-F5344CB8AC3E}">
        <p14:creationId xmlns:p14="http://schemas.microsoft.com/office/powerpoint/2010/main" val="21653893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3D07D-99F4-CB4C-9758-9552ABF61F48}" type="datetimeFigureOut">
              <a:rPr lang="en-US" smtClean="0"/>
              <a:t>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PH" smtClean="0"/>
              <a:t>‹#›</a:t>
            </a:fld>
            <a:endParaRPr lang="en-PH"/>
          </a:p>
        </p:txBody>
      </p:sp>
    </p:spTree>
    <p:extLst>
      <p:ext uri="{BB962C8B-B14F-4D97-AF65-F5344CB8AC3E}">
        <p14:creationId xmlns:p14="http://schemas.microsoft.com/office/powerpoint/2010/main" val="948423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3D07D-99F4-CB4C-9758-9552ABF61F48}" type="datetimeFigureOut">
              <a:rPr lang="en-US" smtClean="0"/>
              <a:t>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PH" smtClean="0"/>
              <a:t>‹#›</a:t>
            </a:fld>
            <a:endParaRPr lang="en-PH"/>
          </a:p>
        </p:txBody>
      </p:sp>
    </p:spTree>
    <p:extLst>
      <p:ext uri="{BB962C8B-B14F-4D97-AF65-F5344CB8AC3E}">
        <p14:creationId xmlns:p14="http://schemas.microsoft.com/office/powerpoint/2010/main" val="40714428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6" descr="Picture 6"/>
          <p:cNvPicPr>
            <a:picLocks noChangeAspect="1"/>
          </p:cNvPicPr>
          <p:nvPr/>
        </p:nvPicPr>
        <p:blipFill>
          <a:blip r:embed="rId2"/>
          <a:srcRect b="26743"/>
          <a:stretch>
            <a:fillRect/>
          </a:stretch>
        </p:blipFill>
        <p:spPr>
          <a:xfrm>
            <a:off x="0" y="4267200"/>
            <a:ext cx="12192000" cy="2590800"/>
          </a:xfrm>
          <a:prstGeom prst="rect">
            <a:avLst/>
          </a:prstGeom>
          <a:ln w="12700">
            <a:miter lim="400000"/>
          </a:ln>
        </p:spPr>
      </p:pic>
      <p:sp>
        <p:nvSpPr>
          <p:cNvPr id="13" name="Title Text"/>
          <p:cNvSpPr txBox="1">
            <a:spLocks noGrp="1"/>
          </p:cNvSpPr>
          <p:nvPr>
            <p:ph type="title"/>
          </p:nvPr>
        </p:nvSpPr>
        <p:spPr>
          <a:xfrm>
            <a:off x="914400" y="2130426"/>
            <a:ext cx="10363200" cy="1470025"/>
          </a:xfrm>
          <a:prstGeom prst="rect">
            <a:avLst/>
          </a:prstGeom>
        </p:spPr>
        <p:txBody>
          <a:bodyPr/>
          <a:lstStyle/>
          <a:p>
            <a:r>
              <a:t>Title Text</a:t>
            </a:r>
          </a:p>
        </p:txBody>
      </p:sp>
      <p:sp>
        <p:nvSpPr>
          <p:cNvPr id="14"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49560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7429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1" name="Picture 6" descr="Picture 6"/>
          <p:cNvPicPr>
            <a:picLocks noChangeAspect="1"/>
          </p:cNvPicPr>
          <p:nvPr/>
        </p:nvPicPr>
        <p:blipFill>
          <a:blip r:embed="rId2"/>
          <a:srcRect b="26743"/>
          <a:stretch>
            <a:fillRect/>
          </a:stretch>
        </p:blipFill>
        <p:spPr>
          <a:xfrm>
            <a:off x="0" y="4267200"/>
            <a:ext cx="12192000" cy="2590800"/>
          </a:xfrm>
          <a:prstGeom prst="rect">
            <a:avLst/>
          </a:prstGeom>
          <a:ln w="12700">
            <a:miter lim="400000"/>
          </a:ln>
        </p:spPr>
      </p:pic>
      <p:sp>
        <p:nvSpPr>
          <p:cNvPr id="32" name="Title Text"/>
          <p:cNvSpPr txBox="1">
            <a:spLocks noGrp="1"/>
          </p:cNvSpPr>
          <p:nvPr>
            <p:ph type="title"/>
          </p:nvPr>
        </p:nvSpPr>
        <p:spPr>
          <a:xfrm>
            <a:off x="963084" y="4406901"/>
            <a:ext cx="10363201" cy="1362075"/>
          </a:xfrm>
          <a:prstGeom prst="rect">
            <a:avLst/>
          </a:prstGeom>
        </p:spPr>
        <p:txBody>
          <a:bodyPr/>
          <a:lstStyle>
            <a:lvl1pPr algn="l">
              <a:defRPr sz="4000" b="1" cap="all"/>
            </a:lvl1pPr>
          </a:lstStyle>
          <a:p>
            <a:r>
              <a:t>Title Text</a:t>
            </a:r>
          </a:p>
        </p:txBody>
      </p:sp>
      <p:sp>
        <p:nvSpPr>
          <p:cNvPr id="33"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73034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41" name="Picture 6" descr="Picture 6"/>
          <p:cNvPicPr>
            <a:picLocks noChangeAspect="1"/>
          </p:cNvPicPr>
          <p:nvPr/>
        </p:nvPicPr>
        <p:blipFill>
          <a:blip r:embed="rId2"/>
          <a:srcRect b="26743"/>
          <a:stretch>
            <a:fillRect/>
          </a:stretch>
        </p:blipFill>
        <p:spPr>
          <a:xfrm>
            <a:off x="0" y="4267200"/>
            <a:ext cx="12192000" cy="2590800"/>
          </a:xfrm>
          <a:prstGeom prst="rect">
            <a:avLst/>
          </a:prstGeom>
          <a:ln w="12700">
            <a:miter lim="400000"/>
          </a:ln>
        </p:spPr>
      </p:pic>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sz="half" idx="1"/>
          </p:nvPr>
        </p:nvSpPr>
        <p:spPr>
          <a:xfrm>
            <a:off x="609600" y="1600201"/>
            <a:ext cx="53848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24518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1" name="Picture 6" descr="Picture 6"/>
          <p:cNvPicPr>
            <a:picLocks noChangeAspect="1"/>
          </p:cNvPicPr>
          <p:nvPr/>
        </p:nvPicPr>
        <p:blipFill>
          <a:blip r:embed="rId2"/>
          <a:srcRect b="26743"/>
          <a:stretch>
            <a:fillRect/>
          </a:stretch>
        </p:blipFill>
        <p:spPr>
          <a:xfrm>
            <a:off x="0" y="4267200"/>
            <a:ext cx="12192000" cy="2590800"/>
          </a:xfrm>
          <a:prstGeom prst="rect">
            <a:avLst/>
          </a:prstGeom>
          <a:ln w="12700">
            <a:miter lim="400000"/>
          </a:ln>
        </p:spPr>
      </p:pic>
      <p:sp>
        <p:nvSpPr>
          <p:cNvPr id="52" name="Title Text"/>
          <p:cNvSpPr txBox="1">
            <a:spLocks noGrp="1"/>
          </p:cNvSpPr>
          <p:nvPr>
            <p:ph type="title"/>
          </p:nvPr>
        </p:nvSpPr>
        <p:spPr>
          <a:prstGeom prst="rect">
            <a:avLst/>
          </a:prstGeom>
        </p:spPr>
        <p:txBody>
          <a:bodyPr/>
          <a:lstStyle/>
          <a:p>
            <a:r>
              <a:t>Title Text</a:t>
            </a:r>
          </a:p>
        </p:txBody>
      </p:sp>
      <p:sp>
        <p:nvSpPr>
          <p:cNvPr id="53"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6193368" y="1535112"/>
            <a:ext cx="5389033" cy="639763"/>
          </a:xfrm>
          <a:prstGeom prst="rect">
            <a:avLst/>
          </a:prstGeom>
        </p:spPr>
        <p:txBody>
          <a:bodyPr anchor="b"/>
          <a:lstStyle>
            <a:lvl1pPr marL="0" indent="0">
              <a:spcBef>
                <a:spcPts val="500"/>
              </a:spcBef>
              <a:buSzTx/>
              <a:buFontTx/>
              <a:buNone/>
              <a:defRPr sz="2400" b="1"/>
            </a:lvl1pPr>
          </a:lstStyle>
          <a:p>
            <a:pPr marL="0" indent="0">
              <a:spcBef>
                <a:spcPts val="500"/>
              </a:spcBef>
              <a:buSzTx/>
              <a:buFontTx/>
              <a:buNone/>
              <a:defRPr sz="24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4277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62" name="Picture 6" descr="Picture 6"/>
          <p:cNvPicPr>
            <a:picLocks noChangeAspect="1"/>
          </p:cNvPicPr>
          <p:nvPr/>
        </p:nvPicPr>
        <p:blipFill>
          <a:blip r:embed="rId2"/>
          <a:srcRect b="26743"/>
          <a:stretch>
            <a:fillRect/>
          </a:stretch>
        </p:blipFill>
        <p:spPr>
          <a:xfrm>
            <a:off x="0" y="4267200"/>
            <a:ext cx="12192000" cy="2590800"/>
          </a:xfrm>
          <a:prstGeom prst="rect">
            <a:avLst/>
          </a:prstGeom>
          <a:ln w="12700">
            <a:miter lim="400000"/>
          </a:ln>
        </p:spPr>
      </p:pic>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58439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1" name="Picture 6" descr="Picture 6"/>
          <p:cNvPicPr>
            <a:picLocks noChangeAspect="1"/>
          </p:cNvPicPr>
          <p:nvPr/>
        </p:nvPicPr>
        <p:blipFill>
          <a:blip r:embed="rId2"/>
          <a:srcRect b="26743"/>
          <a:stretch>
            <a:fillRect/>
          </a:stretch>
        </p:blipFill>
        <p:spPr>
          <a:xfrm>
            <a:off x="0" y="4267200"/>
            <a:ext cx="12192000" cy="2590800"/>
          </a:xfrm>
          <a:prstGeom prst="rect">
            <a:avLst/>
          </a:prstGeom>
          <a:ln w="12700">
            <a:miter lim="400000"/>
          </a:ln>
        </p:spPr>
      </p:pic>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35228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451C4A-FC61-4266-8A08-3E46922091F0}" type="datetimeFigureOut">
              <a:rPr lang="en-US" smtClean="0"/>
              <a:t>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D24A4-96E3-44AA-95BD-D32F3C5063A0}" type="slidenum">
              <a:rPr lang="en-US" smtClean="0"/>
              <a:t>‹#›</a:t>
            </a:fld>
            <a:endParaRPr lang="en-US"/>
          </a:p>
        </p:txBody>
      </p:sp>
    </p:spTree>
    <p:extLst>
      <p:ext uri="{BB962C8B-B14F-4D97-AF65-F5344CB8AC3E}">
        <p14:creationId xmlns:p14="http://schemas.microsoft.com/office/powerpoint/2010/main" val="9749481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79" name="Picture 6" descr="Picture 6"/>
          <p:cNvPicPr>
            <a:picLocks noChangeAspect="1"/>
          </p:cNvPicPr>
          <p:nvPr/>
        </p:nvPicPr>
        <p:blipFill>
          <a:blip r:embed="rId2"/>
          <a:srcRect b="26743"/>
          <a:stretch>
            <a:fillRect/>
          </a:stretch>
        </p:blipFill>
        <p:spPr>
          <a:xfrm>
            <a:off x="0" y="4267200"/>
            <a:ext cx="12192000" cy="2590800"/>
          </a:xfrm>
          <a:prstGeom prst="rect">
            <a:avLst/>
          </a:prstGeom>
          <a:ln w="12700">
            <a:miter lim="400000"/>
          </a:ln>
        </p:spPr>
      </p:pic>
      <p:sp>
        <p:nvSpPr>
          <p:cNvPr id="80" name="Title Text"/>
          <p:cNvSpPr txBox="1">
            <a:spLocks noGrp="1"/>
          </p:cNvSpPr>
          <p:nvPr>
            <p:ph type="title"/>
          </p:nvPr>
        </p:nvSpPr>
        <p:spPr>
          <a:xfrm>
            <a:off x="609600" y="273050"/>
            <a:ext cx="4011085" cy="1162050"/>
          </a:xfrm>
          <a:prstGeom prst="rect">
            <a:avLst/>
          </a:prstGeom>
        </p:spPr>
        <p:txBody>
          <a:bodyPr anchor="b"/>
          <a:lstStyle>
            <a:lvl1pPr algn="l">
              <a:defRPr sz="2000" b="1"/>
            </a:lvl1pPr>
          </a:lstStyle>
          <a:p>
            <a:r>
              <a:t>Title Text</a:t>
            </a:r>
          </a:p>
        </p:txBody>
      </p:sp>
      <p:sp>
        <p:nvSpPr>
          <p:cNvPr id="81" name="Body Level One…"/>
          <p:cNvSpPr txBox="1">
            <a:spLocks noGrp="1"/>
          </p:cNvSpPr>
          <p:nvPr>
            <p:ph type="body" idx="1"/>
          </p:nvPr>
        </p:nvSpPr>
        <p:spPr>
          <a:xfrm>
            <a:off x="4766733" y="273051"/>
            <a:ext cx="6815667"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 name="Text Placeholder 3"/>
          <p:cNvSpPr>
            <a:spLocks noGrp="1"/>
          </p:cNvSpPr>
          <p:nvPr>
            <p:ph type="body" sz="half" idx="21"/>
          </p:nvPr>
        </p:nvSpPr>
        <p:spPr>
          <a:xfrm>
            <a:off x="609599" y="1435101"/>
            <a:ext cx="4011087" cy="4691063"/>
          </a:xfrm>
          <a:prstGeom prst="rect">
            <a:avLst/>
          </a:prstGeom>
        </p:spPr>
        <p:txBody>
          <a:bodyPr/>
          <a:lstStyle>
            <a:lvl1pPr marL="0" indent="0">
              <a:spcBef>
                <a:spcPts val="300"/>
              </a:spcBef>
              <a:buSzTx/>
              <a:buFontTx/>
              <a:buNone/>
              <a:defRPr sz="1400"/>
            </a:lvl1pPr>
          </a:lstStyle>
          <a:p>
            <a:pPr marL="0" indent="0">
              <a:spcBef>
                <a:spcPts val="300"/>
              </a:spcBef>
              <a:buSzTx/>
              <a:buFontTx/>
              <a:buNone/>
              <a:defRPr sz="1400"/>
            </a:pPr>
            <a:endParaRP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42097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90" name="Picture 6" descr="Picture 6"/>
          <p:cNvPicPr>
            <a:picLocks noChangeAspect="1"/>
          </p:cNvPicPr>
          <p:nvPr/>
        </p:nvPicPr>
        <p:blipFill>
          <a:blip r:embed="rId2"/>
          <a:srcRect b="26743"/>
          <a:stretch>
            <a:fillRect/>
          </a:stretch>
        </p:blipFill>
        <p:spPr>
          <a:xfrm>
            <a:off x="0" y="4267200"/>
            <a:ext cx="12192000" cy="2590800"/>
          </a:xfrm>
          <a:prstGeom prst="rect">
            <a:avLst/>
          </a:prstGeom>
          <a:ln w="12700">
            <a:miter lim="400000"/>
          </a:ln>
        </p:spPr>
      </p:pic>
      <p:sp>
        <p:nvSpPr>
          <p:cNvPr id="91" name="Title Text"/>
          <p:cNvSpPr txBox="1">
            <a:spLocks noGrp="1"/>
          </p:cNvSpPr>
          <p:nvPr>
            <p:ph type="title"/>
          </p:nvPr>
        </p:nvSpPr>
        <p:spPr>
          <a:xfrm>
            <a:off x="2389718" y="4800600"/>
            <a:ext cx="7315201" cy="566738"/>
          </a:xfrm>
          <a:prstGeom prst="rect">
            <a:avLst/>
          </a:prstGeom>
        </p:spPr>
        <p:txBody>
          <a:bodyPr anchor="b"/>
          <a:lstStyle>
            <a:lvl1pPr algn="l">
              <a:defRPr sz="2000" b="1"/>
            </a:lvl1pPr>
          </a:lstStyle>
          <a:p>
            <a:r>
              <a:t>Title Text</a:t>
            </a:r>
          </a:p>
        </p:txBody>
      </p:sp>
      <p:sp>
        <p:nvSpPr>
          <p:cNvPr id="92" name="Picture Placeholder 2"/>
          <p:cNvSpPr>
            <a:spLocks noGrp="1"/>
          </p:cNvSpPr>
          <p:nvPr>
            <p:ph type="pic" sz="half" idx="21"/>
          </p:nvPr>
        </p:nvSpPr>
        <p:spPr>
          <a:xfrm>
            <a:off x="2389718" y="612775"/>
            <a:ext cx="7315201" cy="4114800"/>
          </a:xfrm>
          <a:prstGeom prst="rect">
            <a:avLst/>
          </a:prstGeom>
        </p:spPr>
        <p:txBody>
          <a:bodyPr lIns="91439" rIns="91439">
            <a:noAutofit/>
          </a:bodyPr>
          <a:lstStyle/>
          <a:p>
            <a:endParaRPr/>
          </a:p>
        </p:txBody>
      </p:sp>
      <p:sp>
        <p:nvSpPr>
          <p:cNvPr id="93" name="Body Level One…"/>
          <p:cNvSpPr txBox="1">
            <a:spLocks noGrp="1"/>
          </p:cNvSpPr>
          <p:nvPr>
            <p:ph type="body" sz="quarter" idx="1"/>
          </p:nvPr>
        </p:nvSpPr>
        <p:spPr>
          <a:xfrm>
            <a:off x="2389718" y="5367338"/>
            <a:ext cx="7315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637800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and Text over Content">
    <p:spTree>
      <p:nvGrpSpPr>
        <p:cNvPr id="1" name=""/>
        <p:cNvGrpSpPr/>
        <p:nvPr/>
      </p:nvGrpSpPr>
      <p:grpSpPr>
        <a:xfrm>
          <a:off x="0" y="0"/>
          <a:ext cx="0" cy="0"/>
          <a:chOff x="0" y="0"/>
          <a:chExt cx="0" cy="0"/>
        </a:xfrm>
      </p:grpSpPr>
      <p:pic>
        <p:nvPicPr>
          <p:cNvPr id="101" name="Picture 6" descr="Picture 6"/>
          <p:cNvPicPr>
            <a:picLocks noChangeAspect="1"/>
          </p:cNvPicPr>
          <p:nvPr/>
        </p:nvPicPr>
        <p:blipFill>
          <a:blip r:embed="rId2"/>
          <a:srcRect b="26743"/>
          <a:stretch>
            <a:fillRect/>
          </a:stretch>
        </p:blipFill>
        <p:spPr>
          <a:xfrm>
            <a:off x="0" y="4267200"/>
            <a:ext cx="12192000" cy="2590800"/>
          </a:xfrm>
          <a:prstGeom prst="rect">
            <a:avLst/>
          </a:prstGeom>
          <a:ln w="12700">
            <a:miter lim="400000"/>
          </a:ln>
        </p:spPr>
      </p:pic>
      <p:sp>
        <p:nvSpPr>
          <p:cNvPr id="102" name="Title Text"/>
          <p:cNvSpPr txBox="1">
            <a:spLocks noGrp="1"/>
          </p:cNvSpPr>
          <p:nvPr>
            <p:ph type="title"/>
          </p:nvPr>
        </p:nvSpPr>
        <p:spPr>
          <a:xfrm>
            <a:off x="1016000" y="228600"/>
            <a:ext cx="10871200" cy="1143000"/>
          </a:xfrm>
          <a:prstGeom prst="rect">
            <a:avLst/>
          </a:prstGeom>
        </p:spPr>
        <p:txBody>
          <a:bodyPr/>
          <a:lstStyle/>
          <a:p>
            <a:r>
              <a:t>Title Text</a:t>
            </a:r>
          </a:p>
        </p:txBody>
      </p:sp>
      <p:sp>
        <p:nvSpPr>
          <p:cNvPr id="103" name="Body Level One…"/>
          <p:cNvSpPr txBox="1">
            <a:spLocks noGrp="1"/>
          </p:cNvSpPr>
          <p:nvPr>
            <p:ph type="body" sz="half" idx="1"/>
          </p:nvPr>
        </p:nvSpPr>
        <p:spPr>
          <a:xfrm>
            <a:off x="1016000" y="1600201"/>
            <a:ext cx="10566400" cy="21859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xfrm>
            <a:off x="8457718" y="6217852"/>
            <a:ext cx="279882" cy="276999"/>
          </a:xfrm>
          <a:prstGeom prst="rect">
            <a:avLst/>
          </a:prstGeom>
        </p:spPr>
        <p:txBody>
          <a:bodyPr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36235914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Text and Clip Art">
    <p:spTree>
      <p:nvGrpSpPr>
        <p:cNvPr id="1" name=""/>
        <p:cNvGrpSpPr/>
        <p:nvPr/>
      </p:nvGrpSpPr>
      <p:grpSpPr>
        <a:xfrm>
          <a:off x="0" y="0"/>
          <a:ext cx="0" cy="0"/>
          <a:chOff x="0" y="0"/>
          <a:chExt cx="0" cy="0"/>
        </a:xfrm>
      </p:grpSpPr>
      <p:pic>
        <p:nvPicPr>
          <p:cNvPr id="111" name="Picture 6" descr="Picture 6"/>
          <p:cNvPicPr>
            <a:picLocks noChangeAspect="1"/>
          </p:cNvPicPr>
          <p:nvPr/>
        </p:nvPicPr>
        <p:blipFill>
          <a:blip r:embed="rId2"/>
          <a:srcRect b="26743"/>
          <a:stretch>
            <a:fillRect/>
          </a:stretch>
        </p:blipFill>
        <p:spPr>
          <a:xfrm>
            <a:off x="0" y="4267200"/>
            <a:ext cx="12192000" cy="2590800"/>
          </a:xfrm>
          <a:prstGeom prst="rect">
            <a:avLst/>
          </a:prstGeom>
          <a:ln w="12700">
            <a:miter lim="400000"/>
          </a:ln>
        </p:spPr>
      </p:pic>
      <p:sp>
        <p:nvSpPr>
          <p:cNvPr id="112" name="Title Text"/>
          <p:cNvSpPr txBox="1">
            <a:spLocks noGrp="1"/>
          </p:cNvSpPr>
          <p:nvPr>
            <p:ph type="title"/>
          </p:nvPr>
        </p:nvSpPr>
        <p:spPr>
          <a:xfrm>
            <a:off x="1016000" y="228600"/>
            <a:ext cx="10871200" cy="1143000"/>
          </a:xfrm>
          <a:prstGeom prst="rect">
            <a:avLst/>
          </a:prstGeom>
        </p:spPr>
        <p:txBody>
          <a:bodyPr/>
          <a:lstStyle/>
          <a:p>
            <a:r>
              <a:t>Title Text</a:t>
            </a:r>
          </a:p>
        </p:txBody>
      </p:sp>
      <p:sp>
        <p:nvSpPr>
          <p:cNvPr id="113" name="Body Level One…"/>
          <p:cNvSpPr txBox="1">
            <a:spLocks noGrp="1"/>
          </p:cNvSpPr>
          <p:nvPr>
            <p:ph type="body" sz="half" idx="1"/>
          </p:nvPr>
        </p:nvSpPr>
        <p:spPr>
          <a:xfrm>
            <a:off x="1016000" y="1600201"/>
            <a:ext cx="5181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4" name="Slide Number"/>
          <p:cNvSpPr txBox="1">
            <a:spLocks noGrp="1"/>
          </p:cNvSpPr>
          <p:nvPr>
            <p:ph type="sldNum" sz="quarter" idx="2"/>
          </p:nvPr>
        </p:nvSpPr>
        <p:spPr>
          <a:xfrm>
            <a:off x="8457718" y="6217852"/>
            <a:ext cx="279882" cy="276999"/>
          </a:xfrm>
          <a:prstGeom prst="rect">
            <a:avLst/>
          </a:prstGeom>
        </p:spPr>
        <p:txBody>
          <a:bodyPr anchor="ct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38664048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Clip Art and Text">
    <p:spTree>
      <p:nvGrpSpPr>
        <p:cNvPr id="1" name=""/>
        <p:cNvGrpSpPr/>
        <p:nvPr/>
      </p:nvGrpSpPr>
      <p:grpSpPr>
        <a:xfrm>
          <a:off x="0" y="0"/>
          <a:ext cx="0" cy="0"/>
          <a:chOff x="0" y="0"/>
          <a:chExt cx="0" cy="0"/>
        </a:xfrm>
      </p:grpSpPr>
      <p:sp>
        <p:nvSpPr>
          <p:cNvPr id="121" name="Title Text"/>
          <p:cNvSpPr txBox="1">
            <a:spLocks noGrp="1"/>
          </p:cNvSpPr>
          <p:nvPr>
            <p:ph type="title"/>
          </p:nvPr>
        </p:nvSpPr>
        <p:spPr>
          <a:xfrm>
            <a:off x="914400" y="152400"/>
            <a:ext cx="9160933" cy="1600200"/>
          </a:xfrm>
          <a:prstGeom prst="rect">
            <a:avLst/>
          </a:prstGeom>
        </p:spPr>
        <p:txBody>
          <a:bodyPr/>
          <a:lstStyle/>
          <a:p>
            <a:r>
              <a:t>Title Text</a:t>
            </a:r>
          </a:p>
        </p:txBody>
      </p:sp>
      <p:sp>
        <p:nvSpPr>
          <p:cNvPr id="122" name="Body Level One…"/>
          <p:cNvSpPr txBox="1">
            <a:spLocks noGrp="1"/>
          </p:cNvSpPr>
          <p:nvPr>
            <p:ph type="body" sz="half" idx="1"/>
          </p:nvPr>
        </p:nvSpPr>
        <p:spPr>
          <a:xfrm>
            <a:off x="6146800" y="1828800"/>
            <a:ext cx="5029200" cy="3657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xfrm>
            <a:off x="11255426" y="6172201"/>
            <a:ext cx="374459" cy="36933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67475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451C4A-FC61-4266-8A08-3E46922091F0}" type="datetimeFigureOut">
              <a:rPr lang="en-US" smtClean="0"/>
              <a:t>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D24A4-96E3-44AA-95BD-D32F3C5063A0}" type="slidenum">
              <a:rPr lang="en-US" smtClean="0"/>
              <a:t>‹#›</a:t>
            </a:fld>
            <a:endParaRPr lang="en-US"/>
          </a:p>
        </p:txBody>
      </p:sp>
    </p:spTree>
    <p:extLst>
      <p:ext uri="{BB962C8B-B14F-4D97-AF65-F5344CB8AC3E}">
        <p14:creationId xmlns:p14="http://schemas.microsoft.com/office/powerpoint/2010/main" val="14983375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451C4A-FC61-4266-8A08-3E46922091F0}" type="datetimeFigureOut">
              <a:rPr lang="en-US" smtClean="0"/>
              <a:t>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D24A4-96E3-44AA-95BD-D32F3C5063A0}" type="slidenum">
              <a:rPr lang="en-US" smtClean="0"/>
              <a:t>‹#›</a:t>
            </a:fld>
            <a:endParaRPr lang="en-US"/>
          </a:p>
        </p:txBody>
      </p:sp>
    </p:spTree>
    <p:extLst>
      <p:ext uri="{BB962C8B-B14F-4D97-AF65-F5344CB8AC3E}">
        <p14:creationId xmlns:p14="http://schemas.microsoft.com/office/powerpoint/2010/main" val="396906666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451C4A-FC61-4266-8A08-3E46922091F0}" type="datetimeFigureOut">
              <a:rPr lang="en-US" smtClean="0"/>
              <a:t>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D24A4-96E3-44AA-95BD-D32F3C5063A0}" type="slidenum">
              <a:rPr lang="en-US" smtClean="0"/>
              <a:t>‹#›</a:t>
            </a:fld>
            <a:endParaRPr lang="en-US"/>
          </a:p>
        </p:txBody>
      </p:sp>
    </p:spTree>
    <p:extLst>
      <p:ext uri="{BB962C8B-B14F-4D97-AF65-F5344CB8AC3E}">
        <p14:creationId xmlns:p14="http://schemas.microsoft.com/office/powerpoint/2010/main" val="11495122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451C4A-FC61-4266-8A08-3E46922091F0}" type="datetimeFigureOut">
              <a:rPr lang="en-US" smtClean="0"/>
              <a:t>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D24A4-96E3-44AA-95BD-D32F3C5063A0}" type="slidenum">
              <a:rPr lang="en-US" smtClean="0"/>
              <a:t>‹#›</a:t>
            </a:fld>
            <a:endParaRPr lang="en-US"/>
          </a:p>
        </p:txBody>
      </p:sp>
    </p:spTree>
    <p:extLst>
      <p:ext uri="{BB962C8B-B14F-4D97-AF65-F5344CB8AC3E}">
        <p14:creationId xmlns:p14="http://schemas.microsoft.com/office/powerpoint/2010/main" val="38735354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451C4A-FC61-4266-8A08-3E46922091F0}" type="datetimeFigureOut">
              <a:rPr lang="en-US" smtClean="0"/>
              <a:t>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D24A4-96E3-44AA-95BD-D32F3C5063A0}" type="slidenum">
              <a:rPr lang="en-US" smtClean="0"/>
              <a:t>‹#›</a:t>
            </a:fld>
            <a:endParaRPr lang="en-US"/>
          </a:p>
        </p:txBody>
      </p:sp>
    </p:spTree>
    <p:extLst>
      <p:ext uri="{BB962C8B-B14F-4D97-AF65-F5344CB8AC3E}">
        <p14:creationId xmlns:p14="http://schemas.microsoft.com/office/powerpoint/2010/main" val="1660413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451C4A-FC61-4266-8A08-3E46922091F0}" type="datetimeFigureOut">
              <a:rPr lang="en-US" smtClean="0"/>
              <a:t>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D24A4-96E3-44AA-95BD-D32F3C5063A0}" type="slidenum">
              <a:rPr lang="en-US" smtClean="0"/>
              <a:t>‹#›</a:t>
            </a:fld>
            <a:endParaRPr lang="en-US"/>
          </a:p>
        </p:txBody>
      </p:sp>
    </p:spTree>
    <p:extLst>
      <p:ext uri="{BB962C8B-B14F-4D97-AF65-F5344CB8AC3E}">
        <p14:creationId xmlns:p14="http://schemas.microsoft.com/office/powerpoint/2010/main" val="13286136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51C4A-FC61-4266-8A08-3E46922091F0}" type="datetimeFigureOut">
              <a:rPr lang="en-US" smtClean="0"/>
              <a:t>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D24A4-96E3-44AA-95BD-D32F3C5063A0}" type="slidenum">
              <a:rPr lang="en-US" smtClean="0"/>
              <a:t>‹#›</a:t>
            </a:fld>
            <a:endParaRPr lang="en-US"/>
          </a:p>
        </p:txBody>
      </p:sp>
    </p:spTree>
    <p:extLst>
      <p:ext uri="{BB962C8B-B14F-4D97-AF65-F5344CB8AC3E}">
        <p14:creationId xmlns:p14="http://schemas.microsoft.com/office/powerpoint/2010/main" val="2277991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11/20/21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PH" smtClean="0"/>
              <a:t>‹#›</a:t>
            </a:fld>
            <a:endParaRPr lang="en-PH"/>
          </a:p>
        </p:txBody>
      </p:sp>
    </p:spTree>
    <p:extLst>
      <p:ext uri="{BB962C8B-B14F-4D97-AF65-F5344CB8AC3E}">
        <p14:creationId xmlns:p14="http://schemas.microsoft.com/office/powerpoint/2010/main" val="7434890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4"/>
          <a:srcRect b="26743"/>
          <a:stretch>
            <a:fillRect/>
          </a:stretch>
        </p:blipFill>
        <p:spPr>
          <a:xfrm>
            <a:off x="0" y="4267200"/>
            <a:ext cx="12192000" cy="2590800"/>
          </a:xfrm>
          <a:prstGeom prst="rect">
            <a:avLst/>
          </a:prstGeom>
          <a:ln w="12700">
            <a:miter lim="400000"/>
          </a:ln>
        </p:spPr>
      </p:pic>
      <p:sp>
        <p:nvSpPr>
          <p:cNvPr id="3" name="Title Text"/>
          <p:cNvSpPr txBox="1">
            <a:spLocks noGrp="1"/>
          </p:cNvSpPr>
          <p:nvPr>
            <p:ph type="title"/>
          </p:nvPr>
        </p:nvSpPr>
        <p:spPr>
          <a:xfrm>
            <a:off x="609600" y="274639"/>
            <a:ext cx="109728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Title Text</a:t>
            </a:r>
          </a:p>
        </p:txBody>
      </p:sp>
      <p:sp>
        <p:nvSpPr>
          <p:cNvPr id="4" name="Body Level One…"/>
          <p:cNvSpPr txBox="1">
            <a:spLocks noGrp="1"/>
          </p:cNvSpPr>
          <p:nvPr>
            <p:ph type="body" idx="1"/>
          </p:nvPr>
        </p:nvSpPr>
        <p:spPr>
          <a:xfrm>
            <a:off x="609600" y="1600201"/>
            <a:ext cx="1097280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737601" y="6356350"/>
            <a:ext cx="374459" cy="369332"/>
          </a:xfrm>
          <a:prstGeom prst="rect">
            <a:avLst/>
          </a:prstGeom>
          <a:ln w="12700">
            <a:miter lim="400000"/>
          </a:ln>
        </p:spPr>
        <p:txBody>
          <a:bodyPr wrap="none" lIns="45719" rIns="45719">
            <a:spAutoFit/>
          </a:bodyPr>
          <a:lstStyle>
            <a:lvl1pPr>
              <a:defRPr>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38825310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0.png"/><Relationship Id="rId4" Type="http://schemas.openxmlformats.org/officeDocument/2006/relationships/notesSlide" Target="../notesSlides/notesSlid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A Journey of Grace: The Board of General Superintendents unveils  denominational discipleship initiative – Mesoamerica Region">
            <a:extLst>
              <a:ext uri="{FF2B5EF4-FFF2-40B4-BE49-F238E27FC236}">
                <a16:creationId xmlns:a16="http://schemas.microsoft.com/office/drawing/2014/main" id="{32ACFEBD-6761-E14C-AABC-3086582391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16"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BDFC57-408A-654E-96BF-FE18D104E78F}"/>
              </a:ext>
            </a:extLst>
          </p:cNvPr>
          <p:cNvSpPr txBox="1"/>
          <p:nvPr/>
        </p:nvSpPr>
        <p:spPr>
          <a:xfrm>
            <a:off x="542925" y="5700713"/>
            <a:ext cx="11272838" cy="76944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4400" b="1" dirty="0">
                <a:latin typeface="Arial Black" panose="020B0604020202020204" pitchFamily="34" charset="0"/>
                <a:cs typeface="Arial Black" panose="020B0604020202020204" pitchFamily="34" charset="0"/>
              </a:rPr>
              <a:t>Discipling the Next Generation</a:t>
            </a:r>
          </a:p>
        </p:txBody>
      </p:sp>
    </p:spTree>
    <p:extLst>
      <p:ext uri="{BB962C8B-B14F-4D97-AF65-F5344CB8AC3E}">
        <p14:creationId xmlns:p14="http://schemas.microsoft.com/office/powerpoint/2010/main" val="15944077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We recognize that children are not a means to an end, but full participants in the Body of Christ. Children are disciples in training, not disciples in waiting."/>
          <p:cNvSpPr txBox="1">
            <a:spLocks noGrp="1"/>
          </p:cNvSpPr>
          <p:nvPr>
            <p:ph type="body" idx="1"/>
          </p:nvPr>
        </p:nvSpPr>
        <p:spPr>
          <a:xfrm>
            <a:off x="2286000" y="1201617"/>
            <a:ext cx="7748954" cy="3429000"/>
          </a:xfrm>
          <a:prstGeom prst="rect">
            <a:avLst/>
          </a:prstGeom>
        </p:spPr>
        <p:txBody>
          <a:bodyPr/>
          <a:lstStyle>
            <a:lvl1pPr marL="0" indent="0" algn="ctr" defTabSz="379475">
              <a:spcBef>
                <a:spcPts val="600"/>
              </a:spcBef>
              <a:buSzTx/>
              <a:buFontTx/>
              <a:buNone/>
              <a:defRPr sz="4233"/>
            </a:lvl1pPr>
          </a:lstStyle>
          <a:p>
            <a:r>
              <a:rPr dirty="0"/>
              <a:t>We recognize that children are not a means to an end, but full participants in the Body of Christ. Children are disciples in training, not disciples in waiting.</a:t>
            </a:r>
          </a:p>
        </p:txBody>
      </p:sp>
      <p:sp>
        <p:nvSpPr>
          <p:cNvPr id="6" name="The Value of Children  (921)">
            <a:extLst>
              <a:ext uri="{FF2B5EF4-FFF2-40B4-BE49-F238E27FC236}">
                <a16:creationId xmlns:a16="http://schemas.microsoft.com/office/drawing/2014/main" id="{A2A026D0-99A3-9349-BC58-42338FFC8553}"/>
              </a:ext>
            </a:extLst>
          </p:cNvPr>
          <p:cNvSpPr txBox="1">
            <a:spLocks noGrp="1"/>
          </p:cNvSpPr>
          <p:nvPr>
            <p:ph type="title"/>
          </p:nvPr>
        </p:nvSpPr>
        <p:spPr>
          <a:xfrm>
            <a:off x="2286001" y="228601"/>
            <a:ext cx="5040923" cy="592015"/>
          </a:xfrm>
          <a:prstGeom prst="rect">
            <a:avLst/>
          </a:prstGeom>
        </p:spPr>
        <p:txBody>
          <a:bodyPr>
            <a:normAutofit/>
          </a:bodyPr>
          <a:lstStyle>
            <a:lvl1pPr defTabSz="914400">
              <a:defRPr sz="3000" b="1" u="sng"/>
            </a:lvl1pPr>
          </a:lstStyle>
          <a:p>
            <a:pPr algn="l"/>
            <a:r>
              <a:rPr sz="2800" i="1" u="none" dirty="0"/>
              <a:t>The Value of Children</a:t>
            </a:r>
            <a:r>
              <a:rPr lang="en-US" sz="2800" i="1" u="none" dirty="0"/>
              <a:t> and Youth</a:t>
            </a:r>
            <a:endParaRPr sz="2800" i="1" u="none" dirty="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hus, holistic and transformational ministry to children and their families in every local church will be a priority as evidenced by:"/>
          <p:cNvSpPr txBox="1">
            <a:spLocks noGrp="1"/>
          </p:cNvSpPr>
          <p:nvPr>
            <p:ph type="body" idx="1"/>
          </p:nvPr>
        </p:nvSpPr>
        <p:spPr>
          <a:xfrm>
            <a:off x="2134970" y="1272134"/>
            <a:ext cx="7922061" cy="2614067"/>
          </a:xfrm>
          <a:prstGeom prst="rect">
            <a:avLst/>
          </a:prstGeom>
        </p:spPr>
        <p:txBody>
          <a:bodyPr>
            <a:normAutofit/>
          </a:bodyPr>
          <a:lstStyle>
            <a:lvl1pPr marL="0" indent="0" algn="ctr" defTabSz="356615">
              <a:spcBef>
                <a:spcPts val="500"/>
              </a:spcBef>
              <a:buSzTx/>
              <a:buFontTx/>
              <a:buNone/>
              <a:defRPr sz="4290"/>
            </a:lvl1pPr>
          </a:lstStyle>
          <a:p>
            <a:r>
              <a:rPr sz="4000" dirty="0"/>
              <a:t>Thus, holistic and transformational ministry to children and their families in every local church will be a priority as evidenced by:</a:t>
            </a: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roviding effective and empowering ministries to the whole child—physically, mentally, emotionally, socially, and spiritually;…"/>
          <p:cNvSpPr txBox="1">
            <a:spLocks noGrp="1"/>
          </p:cNvSpPr>
          <p:nvPr>
            <p:ph type="body" idx="1"/>
          </p:nvPr>
        </p:nvSpPr>
        <p:spPr>
          <a:xfrm>
            <a:off x="1236133" y="503853"/>
            <a:ext cx="9990667" cy="4455010"/>
          </a:xfrm>
          <a:prstGeom prst="rect">
            <a:avLst/>
          </a:prstGeom>
        </p:spPr>
        <p:txBody>
          <a:bodyPr/>
          <a:lstStyle/>
          <a:p>
            <a:pPr marL="259882" indent="-259882" defTabSz="370331">
              <a:spcBef>
                <a:spcPts val="600"/>
              </a:spcBef>
              <a:buSzPct val="60000"/>
              <a:buBlip>
                <a:blip r:embed="rId2"/>
              </a:buBlip>
              <a:defRPr sz="2592"/>
            </a:pPr>
            <a:r>
              <a:rPr dirty="0"/>
              <a:t>providing effective and empowering ministries to the whole child—physically, mentally, emotionally, socially, and spiritually;</a:t>
            </a:r>
          </a:p>
          <a:p>
            <a:pPr marL="259882" indent="-259882" defTabSz="370331">
              <a:spcBef>
                <a:spcPts val="600"/>
              </a:spcBef>
              <a:buSzPct val="60000"/>
              <a:buBlip>
                <a:blip r:embed="rId2"/>
              </a:buBlip>
              <a:defRPr sz="2592"/>
            </a:pPr>
            <a:r>
              <a:rPr dirty="0"/>
              <a:t>articulating Christian positions on current social justice issues that affect children;</a:t>
            </a:r>
          </a:p>
          <a:p>
            <a:pPr marL="259882" indent="-259882" defTabSz="370331">
              <a:spcBef>
                <a:spcPts val="600"/>
              </a:spcBef>
              <a:buSzPct val="60000"/>
              <a:buBlip>
                <a:blip r:embed="rId2"/>
              </a:buBlip>
              <a:defRPr sz="2592"/>
            </a:pPr>
            <a:r>
              <a:rPr dirty="0"/>
              <a:t>connecting children to the heart of the mission and ministry of the faith community;</a:t>
            </a:r>
          </a:p>
          <a:p>
            <a:pPr marL="259882" indent="-259882" defTabSz="370331">
              <a:spcBef>
                <a:spcPts val="600"/>
              </a:spcBef>
              <a:buSzPct val="60000"/>
              <a:buBlip>
                <a:blip r:embed="rId2"/>
              </a:buBlip>
              <a:defRPr sz="2592"/>
            </a:pPr>
            <a:r>
              <a:rPr dirty="0"/>
              <a:t>discipling children and training them to disciple others;</a:t>
            </a:r>
          </a:p>
          <a:p>
            <a:pPr marL="259882" indent="-259882" defTabSz="370331">
              <a:spcBef>
                <a:spcPts val="600"/>
              </a:spcBef>
              <a:buSzPct val="60000"/>
              <a:buBlip>
                <a:blip r:embed="rId2"/>
              </a:buBlip>
              <a:defRPr sz="2592"/>
            </a:pPr>
            <a:r>
              <a:rPr dirty="0"/>
              <a:t>equipping parents to nurture the spiritual formation of their children</a:t>
            </a:r>
          </a:p>
          <a:p>
            <a:pPr marL="277749" indent="-277749" defTabSz="370331">
              <a:spcBef>
                <a:spcPts val="600"/>
              </a:spcBef>
              <a:defRPr sz="2592"/>
            </a:pPr>
            <a:endParaRPr dirty="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anim calcmode="lin" valueType="num">
                                      <p:cBhvr additive="base">
                                        <p:cTn id="7" dur="500" fill="hold"/>
                                        <p:tgtEl>
                                          <p:spTgt spid="2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0">
                                            <p:txEl>
                                              <p:pRg st="1" end="1"/>
                                            </p:txEl>
                                          </p:spTgt>
                                        </p:tgtEl>
                                        <p:attrNameLst>
                                          <p:attrName>style.visibility</p:attrName>
                                        </p:attrNameLst>
                                      </p:cBhvr>
                                      <p:to>
                                        <p:strVal val="visible"/>
                                      </p:to>
                                    </p:set>
                                    <p:anim calcmode="lin" valueType="num">
                                      <p:cBhvr additive="base">
                                        <p:cTn id="13" dur="500" fill="hold"/>
                                        <p:tgtEl>
                                          <p:spTgt spid="2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0">
                                            <p:txEl>
                                              <p:pRg st="2" end="2"/>
                                            </p:txEl>
                                          </p:spTgt>
                                        </p:tgtEl>
                                        <p:attrNameLst>
                                          <p:attrName>style.visibility</p:attrName>
                                        </p:attrNameLst>
                                      </p:cBhvr>
                                      <p:to>
                                        <p:strVal val="visible"/>
                                      </p:to>
                                    </p:set>
                                    <p:anim calcmode="lin" valueType="num">
                                      <p:cBhvr additive="base">
                                        <p:cTn id="19" dur="500" fill="hold"/>
                                        <p:tgtEl>
                                          <p:spTgt spid="2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0">
                                            <p:txEl>
                                              <p:pRg st="3" end="3"/>
                                            </p:txEl>
                                          </p:spTgt>
                                        </p:tgtEl>
                                        <p:attrNameLst>
                                          <p:attrName>style.visibility</p:attrName>
                                        </p:attrNameLst>
                                      </p:cBhvr>
                                      <p:to>
                                        <p:strVal val="visible"/>
                                      </p:to>
                                    </p:set>
                                    <p:anim calcmode="lin" valueType="num">
                                      <p:cBhvr additive="base">
                                        <p:cTn id="25" dur="500" fill="hold"/>
                                        <p:tgtEl>
                                          <p:spTgt spid="2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0">
                                            <p:txEl>
                                              <p:pRg st="4" end="4"/>
                                            </p:txEl>
                                          </p:spTgt>
                                        </p:tgtEl>
                                        <p:attrNameLst>
                                          <p:attrName>style.visibility</p:attrName>
                                        </p:attrNameLst>
                                      </p:cBhvr>
                                      <p:to>
                                        <p:strVal val="visible"/>
                                      </p:to>
                                    </p:set>
                                    <p:anim calcmode="lin" valueType="num">
                                      <p:cBhvr additive="base">
                                        <p:cTn id="31" dur="500" fill="hold"/>
                                        <p:tgtEl>
                                          <p:spTgt spid="20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ince the church’s educational institutions (Bible schools,  colleges, universities, and seminaries) prepare students for leadership, they play a crucial role in carrying out the vision and mission of communicating the value of children. They join local "/>
          <p:cNvSpPr txBox="1"/>
          <p:nvPr/>
        </p:nvSpPr>
        <p:spPr>
          <a:xfrm>
            <a:off x="524933" y="524957"/>
            <a:ext cx="11142133" cy="424731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3000"/>
            </a:pPr>
            <a:r>
              <a:rPr sz="3000" dirty="0"/>
              <a:t>Since the church’s educational institutions (Bible schools,  colleges, universities, and seminaries) prepare students for leadership, they play a crucial role in carrying out the vision and mission of communicating the value of children. </a:t>
            </a:r>
            <a:r>
              <a:rPr sz="3000" b="1" dirty="0"/>
              <a:t>They join local churches and families </a:t>
            </a:r>
            <a:r>
              <a:rPr sz="3000" dirty="0"/>
              <a:t>in taking responsibility to prepare members of the </a:t>
            </a:r>
            <a:r>
              <a:rPr sz="3000" b="1" dirty="0"/>
              <a:t>clergy and laity to raise the next generation of children and youth </a:t>
            </a:r>
            <a:r>
              <a:rPr sz="3000" dirty="0"/>
              <a:t>to be biblically and theologically  literate and to meet the known and unforeseen challenges for evangelizing, discipling, and transforming their societies.</a:t>
            </a: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he Church of the Nazarene envisions an intergenerational faith community where children and youth are loved and valued, where they are ministered to and incorporated into the Church family through a wide variety of means and methods, and where they have"/>
          <p:cNvSpPr txBox="1"/>
          <p:nvPr/>
        </p:nvSpPr>
        <p:spPr>
          <a:xfrm>
            <a:off x="694267" y="970281"/>
            <a:ext cx="10955866" cy="364715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3300"/>
            </a:pPr>
            <a:r>
              <a:rPr sz="3300" dirty="0"/>
              <a:t>The Church of the Nazarene envisions an </a:t>
            </a:r>
            <a:r>
              <a:rPr sz="3300" b="1" dirty="0"/>
              <a:t>intergenerational faith community</a:t>
            </a:r>
            <a:r>
              <a:rPr sz="3300" dirty="0"/>
              <a:t> where children and youth are </a:t>
            </a:r>
            <a:r>
              <a:rPr sz="3300" b="1" dirty="0"/>
              <a:t>loved and valued,</a:t>
            </a:r>
            <a:r>
              <a:rPr sz="3300" dirty="0"/>
              <a:t> where they are </a:t>
            </a:r>
            <a:r>
              <a:rPr sz="3300" b="1" dirty="0"/>
              <a:t>ministered</a:t>
            </a:r>
            <a:r>
              <a:rPr sz="3300" dirty="0"/>
              <a:t> to and </a:t>
            </a:r>
            <a:r>
              <a:rPr sz="3300" b="1" dirty="0"/>
              <a:t>incorporated</a:t>
            </a:r>
            <a:r>
              <a:rPr sz="3300" dirty="0"/>
              <a:t> into the Church family through a wide variety of means and methods, and where they have opportunities to minister to others in ways consistent with their ages, development, abilities, and spiritual gifts. </a:t>
            </a:r>
          </a:p>
        </p:txBody>
      </p:sp>
      <p:sp>
        <p:nvSpPr>
          <p:cNvPr id="205" name="OUR VISION"/>
          <p:cNvSpPr txBox="1"/>
          <p:nvPr/>
        </p:nvSpPr>
        <p:spPr>
          <a:xfrm>
            <a:off x="4854219" y="161212"/>
            <a:ext cx="2737286" cy="63094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500" b="1" u="sng"/>
            </a:lvl1pPr>
          </a:lstStyle>
          <a:p>
            <a:r>
              <a:t>OUR VISION</a:t>
            </a: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1" descr="Background pattern&#10;&#10;Description automatically generated">
            <a:extLst>
              <a:ext uri="{FF2B5EF4-FFF2-40B4-BE49-F238E27FC236}">
                <a16:creationId xmlns:a16="http://schemas.microsoft.com/office/drawing/2014/main" id="{8816C836-F12B-4C9F-AA2A-A1B709C387B5}"/>
              </a:ext>
            </a:extLst>
          </p:cNvPr>
          <p:cNvPicPr>
            <a:picLocks noChangeAspect="1"/>
          </p:cNvPicPr>
          <p:nvPr/>
        </p:nvPicPr>
        <p:blipFill rotWithShape="1">
          <a:blip r:embed="rId2">
            <a:duotone>
              <a:schemeClr val="bg2">
                <a:shade val="45000"/>
                <a:satMod val="135000"/>
              </a:schemeClr>
              <a:prstClr val="white"/>
            </a:duotone>
          </a:blip>
          <a:srcRect t="6250"/>
          <a:stretch/>
        </p:blipFill>
        <p:spPr>
          <a:xfrm>
            <a:off x="0" y="365125"/>
            <a:ext cx="12191980" cy="6857990"/>
          </a:xfrm>
          <a:prstGeom prst="rect">
            <a:avLst/>
          </a:prstGeom>
        </p:spPr>
      </p:pic>
      <p:sp>
        <p:nvSpPr>
          <p:cNvPr id="19" name="Rectangle 1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E45F35-74B0-8B44-AC32-A4C315A7BCF1}"/>
              </a:ext>
            </a:extLst>
          </p:cNvPr>
          <p:cNvSpPr txBox="1"/>
          <p:nvPr/>
        </p:nvSpPr>
        <p:spPr>
          <a:xfrm>
            <a:off x="838200" y="365125"/>
            <a:ext cx="10515600" cy="60007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dirty="0">
                <a:latin typeface="Arial Black" panose="020B0604020202020204" pitchFamily="34" charset="0"/>
                <a:ea typeface="+mj-ea"/>
                <a:cs typeface="Arial Black" panose="020B0604020202020204" pitchFamily="34" charset="0"/>
              </a:rPr>
              <a:t>SMALL GROUP ACTIVITY (15 minutes)</a:t>
            </a:r>
          </a:p>
        </p:txBody>
      </p:sp>
      <p:sp>
        <p:nvSpPr>
          <p:cNvPr id="4" name="TextBox 3">
            <a:extLst>
              <a:ext uri="{FF2B5EF4-FFF2-40B4-BE49-F238E27FC236}">
                <a16:creationId xmlns:a16="http://schemas.microsoft.com/office/drawing/2014/main" id="{DFF8E1A9-E0B3-A145-88E8-8E560C8FCEA5}"/>
              </a:ext>
            </a:extLst>
          </p:cNvPr>
          <p:cNvSpPr txBox="1"/>
          <p:nvPr/>
        </p:nvSpPr>
        <p:spPr>
          <a:xfrm>
            <a:off x="838200" y="965200"/>
            <a:ext cx="10940143" cy="954107"/>
          </a:xfrm>
          <a:prstGeom prst="rect">
            <a:avLst/>
          </a:prstGeom>
          <a:noFill/>
        </p:spPr>
        <p:txBody>
          <a:bodyPr wrap="square">
            <a:spAutoFit/>
          </a:bodyPr>
          <a:lstStyle/>
          <a:p>
            <a:pPr algn="ctr">
              <a:spcAft>
                <a:spcPts val="600"/>
              </a:spcAft>
            </a:pPr>
            <a:r>
              <a:rPr lang="en-PH" sz="2800" b="1" dirty="0">
                <a:effectLst/>
                <a:latin typeface="Arial" panose="020B0604020202020204" pitchFamily="34" charset="0"/>
                <a:ea typeface="Calibri" panose="020F0502020204030204" pitchFamily="34" charset="0"/>
                <a:cs typeface="Arial" panose="020B0604020202020204" pitchFamily="34" charset="0"/>
              </a:rPr>
              <a:t>How does God view children? What was God’s original intention and plan for each one of them?</a:t>
            </a:r>
            <a:r>
              <a:rPr lang="en-PH" sz="2800" b="1" dirty="0">
                <a:effectLst/>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28A5A87-C7AB-B741-9D04-324E157958A1}"/>
              </a:ext>
            </a:extLst>
          </p:cNvPr>
          <p:cNvSpPr txBox="1"/>
          <p:nvPr/>
        </p:nvSpPr>
        <p:spPr>
          <a:xfrm>
            <a:off x="838199" y="2197026"/>
            <a:ext cx="10940143" cy="4117922"/>
          </a:xfrm>
          <a:prstGeom prst="rect">
            <a:avLst/>
          </a:prstGeom>
          <a:noFill/>
        </p:spPr>
        <p:txBody>
          <a:bodyPr wrap="square">
            <a:spAutoFit/>
          </a:bodyPr>
          <a:lstStyle/>
          <a:p>
            <a:pPr marL="342900" lvl="0" indent="-342900" algn="just">
              <a:lnSpc>
                <a:spcPct val="107000"/>
              </a:lnSpc>
              <a:buFont typeface="+mj-lt"/>
              <a:buAutoNum type="arabicPeriod"/>
            </a:pPr>
            <a:r>
              <a:rPr lang="en-PH" sz="2400" dirty="0">
                <a:effectLst/>
                <a:latin typeface="Arial" panose="020B0604020202020204" pitchFamily="34" charset="0"/>
                <a:ea typeface="Calibri" panose="020F0502020204030204" pitchFamily="34" charset="0"/>
                <a:cs typeface="Calibri" panose="020F0502020204030204" pitchFamily="34" charset="0"/>
              </a:rPr>
              <a:t>Divide into small groups of not more than 10 members in each group. Get bible.</a:t>
            </a:r>
          </a:p>
          <a:p>
            <a:pPr marL="342900" lvl="0" indent="-342900" algn="just">
              <a:lnSpc>
                <a:spcPct val="107000"/>
              </a:lnSpc>
              <a:buFont typeface="+mj-lt"/>
              <a:buAutoNum type="arabicPeriod"/>
            </a:pPr>
            <a:r>
              <a:rPr lang="en-PH" sz="2400" dirty="0">
                <a:effectLst/>
                <a:latin typeface="Arial" panose="020B0604020202020204" pitchFamily="34" charset="0"/>
                <a:ea typeface="Calibri" panose="020F0502020204030204" pitchFamily="34" charset="0"/>
                <a:cs typeface="Calibri" panose="020F0502020204030204" pitchFamily="34" charset="0"/>
              </a:rPr>
              <a:t>Explore the bible and find verses that talks about the importance, God’s purpose and vision for children. </a:t>
            </a:r>
          </a:p>
          <a:p>
            <a:pPr marL="342900" lvl="0" indent="-342900" algn="just">
              <a:lnSpc>
                <a:spcPct val="107000"/>
              </a:lnSpc>
              <a:buFont typeface="+mj-lt"/>
              <a:buAutoNum type="arabicPeriod"/>
            </a:pPr>
            <a:r>
              <a:rPr lang="en-PH" sz="2400" dirty="0">
                <a:effectLst/>
                <a:latin typeface="Arial" panose="020B0604020202020204" pitchFamily="34" charset="0"/>
                <a:ea typeface="Calibri" panose="020F0502020204030204" pitchFamily="34" charset="0"/>
                <a:cs typeface="Calibri" panose="020F0502020204030204" pitchFamily="34" charset="0"/>
              </a:rPr>
              <a:t>Reflect together the verses you found. Allow each member to contribute his/her insights.</a:t>
            </a:r>
          </a:p>
          <a:p>
            <a:pPr marL="342900" lvl="0" indent="-342900" algn="just">
              <a:lnSpc>
                <a:spcPct val="107000"/>
              </a:lnSpc>
              <a:spcAft>
                <a:spcPts val="800"/>
              </a:spcAft>
              <a:buFont typeface="+mj-lt"/>
              <a:buAutoNum type="arabicPeriod"/>
            </a:pPr>
            <a:r>
              <a:rPr lang="en-PH" sz="2400" dirty="0">
                <a:effectLst/>
                <a:latin typeface="Arial" panose="020B0604020202020204" pitchFamily="34" charset="0"/>
                <a:ea typeface="Calibri" panose="020F0502020204030204" pitchFamily="34" charset="0"/>
                <a:cs typeface="Calibri" panose="020F0502020204030204" pitchFamily="34" charset="0"/>
              </a:rPr>
              <a:t>Come up with a theme or themes for the verses you explored. For example: </a:t>
            </a:r>
            <a:r>
              <a:rPr lang="en-PH" sz="2400" i="1" dirty="0">
                <a:effectLst/>
                <a:latin typeface="Arial" panose="020B0604020202020204" pitchFamily="34" charset="0"/>
                <a:ea typeface="Calibri" panose="020F0502020204030204" pitchFamily="34" charset="0"/>
                <a:cs typeface="Calibri" panose="020F0502020204030204" pitchFamily="34" charset="0"/>
              </a:rPr>
              <a:t>God give children as a gift to welcome and nurture (Psalm 127:3).</a:t>
            </a:r>
          </a:p>
          <a:p>
            <a:pPr marL="342900" lvl="0" indent="-342900" algn="just">
              <a:lnSpc>
                <a:spcPct val="107000"/>
              </a:lnSpc>
              <a:spcAft>
                <a:spcPts val="800"/>
              </a:spcAft>
              <a:buFont typeface="+mj-lt"/>
              <a:buAutoNum type="arabicPeriod"/>
            </a:pPr>
            <a:r>
              <a:rPr lang="en-PH" sz="2400" dirty="0">
                <a:latin typeface="Arial" panose="020B0604020202020204" pitchFamily="34" charset="0"/>
                <a:ea typeface="Calibri" panose="020F0502020204030204" pitchFamily="34" charset="0"/>
                <a:cs typeface="Calibri" panose="020F0502020204030204" pitchFamily="34" charset="0"/>
              </a:rPr>
              <a:t>Assign a reporter from your group to share your group work. Report for not more than 2 minutes.</a:t>
            </a:r>
            <a:endParaRPr lang="en-PH" sz="2400" dirty="0">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27927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146" name="Picture 2" descr="Facilitating Literature Discussions in the English Classroom - Owlcation">
            <a:extLst>
              <a:ext uri="{FF2B5EF4-FFF2-40B4-BE49-F238E27FC236}">
                <a16:creationId xmlns:a16="http://schemas.microsoft.com/office/drawing/2014/main" id="{756C6944-C190-E443-A644-FEFE1F9CC8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 r="1824" b="2"/>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90B9C2-CA89-3B49-A080-44C3D62BD2D6}"/>
              </a:ext>
            </a:extLst>
          </p:cNvPr>
          <p:cNvSpPr txBox="1"/>
          <p:nvPr/>
        </p:nvSpPr>
        <p:spPr>
          <a:xfrm>
            <a:off x="6824134" y="1325776"/>
            <a:ext cx="4131733" cy="4206448"/>
          </a:xfrm>
          <a:prstGeom prst="rect">
            <a:avLst/>
          </a:prstGeom>
        </p:spPr>
        <p:txBody>
          <a:bodyPr vert="horz" lIns="91440" tIns="45720" rIns="91440" bIns="45720" rtlCol="0" anchor="t">
            <a:normAutofit/>
          </a:bodyPr>
          <a:lstStyle/>
          <a:p>
            <a:pPr algn="ctr">
              <a:lnSpc>
                <a:spcPct val="90000"/>
              </a:lnSpc>
              <a:spcAft>
                <a:spcPts val="600"/>
              </a:spcAft>
            </a:pPr>
            <a:r>
              <a:rPr lang="en-US" sz="4800" dirty="0">
                <a:latin typeface="Arial" panose="020B0604020202020204" pitchFamily="34" charset="0"/>
                <a:cs typeface="Arial" panose="020B0604020202020204" pitchFamily="34" charset="0"/>
              </a:rPr>
              <a:t>Share your group work.</a:t>
            </a:r>
          </a:p>
          <a:p>
            <a:pPr algn="ctr">
              <a:lnSpc>
                <a:spcPct val="90000"/>
              </a:lnSpc>
              <a:spcAft>
                <a:spcPts val="600"/>
              </a:spcAft>
            </a:pPr>
            <a:endParaRPr lang="en-US" sz="2000" dirty="0">
              <a:latin typeface="Arial" panose="020B0604020202020204" pitchFamily="34" charset="0"/>
              <a:cs typeface="Arial" panose="020B0604020202020204" pitchFamily="34" charset="0"/>
            </a:endParaRPr>
          </a:p>
          <a:p>
            <a:pPr algn="ctr">
              <a:lnSpc>
                <a:spcPct val="90000"/>
              </a:lnSpc>
              <a:spcAft>
                <a:spcPts val="600"/>
              </a:spcAft>
            </a:pPr>
            <a:r>
              <a:rPr lang="en-US" sz="4800" dirty="0">
                <a:latin typeface="Arial" panose="020B0604020202020204" pitchFamily="34" charset="0"/>
                <a:cs typeface="Arial" panose="020B0604020202020204" pitchFamily="34" charset="0"/>
              </a:rPr>
              <a:t>Report for not more than 2 minutes.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69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986" y="2246769"/>
            <a:ext cx="1679139" cy="182242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2327" y="2321615"/>
            <a:ext cx="1889687" cy="1672731"/>
          </a:xfrm>
          <a:prstGeom prst="rect">
            <a:avLst/>
          </a:prstGeom>
        </p:spPr>
      </p:pic>
      <p:sp>
        <p:nvSpPr>
          <p:cNvPr id="7" name="Rectangle 6"/>
          <p:cNvSpPr/>
          <p:nvPr/>
        </p:nvSpPr>
        <p:spPr>
          <a:xfrm>
            <a:off x="2270723" y="1123384"/>
            <a:ext cx="7650553" cy="2246769"/>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“Then Jesus said to them, “Whoever welcomes this little child in my name welcomes me; and whoever welcomes me welcomes the one who sent me. For he who is least among you all - he is the greatest.” Luke 9:46</a:t>
            </a:r>
          </a:p>
        </p:txBody>
      </p:sp>
      <p:grpSp>
        <p:nvGrpSpPr>
          <p:cNvPr id="9" name="Group 8">
            <a:extLst>
              <a:ext uri="{FF2B5EF4-FFF2-40B4-BE49-F238E27FC236}">
                <a16:creationId xmlns:a16="http://schemas.microsoft.com/office/drawing/2014/main" id="{5FC7764A-CB15-4741-AA28-D80DD2A31181}"/>
              </a:ext>
            </a:extLst>
          </p:cNvPr>
          <p:cNvGrpSpPr/>
          <p:nvPr/>
        </p:nvGrpSpPr>
        <p:grpSpPr>
          <a:xfrm>
            <a:off x="4494711" y="4298791"/>
            <a:ext cx="3202575" cy="1435825"/>
            <a:chOff x="2409341" y="903857"/>
            <a:chExt cx="7009448" cy="3075408"/>
          </a:xfrm>
        </p:grpSpPr>
        <p:sp>
          <p:nvSpPr>
            <p:cNvPr id="10" name="Rounded Rectangle 9">
              <a:extLst>
                <a:ext uri="{FF2B5EF4-FFF2-40B4-BE49-F238E27FC236}">
                  <a16:creationId xmlns:a16="http://schemas.microsoft.com/office/drawing/2014/main" id="{B1F1A4AC-FE2A-CF45-82AA-2773E312BDE0}"/>
                </a:ext>
              </a:extLst>
            </p:cNvPr>
            <p:cNvSpPr/>
            <p:nvPr/>
          </p:nvSpPr>
          <p:spPr>
            <a:xfrm rot="2667359">
              <a:off x="6343386" y="903861"/>
              <a:ext cx="3075403" cy="3075403"/>
            </a:xfrm>
            <a:prstGeom prst="roundRect">
              <a:avLst>
                <a:gd name="adj" fmla="val 6912"/>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C2FC194C-9DC3-0A4B-BEC0-74C23A6F2772}"/>
                </a:ext>
              </a:extLst>
            </p:cNvPr>
            <p:cNvSpPr/>
            <p:nvPr/>
          </p:nvSpPr>
          <p:spPr>
            <a:xfrm rot="2667359">
              <a:off x="5333294" y="903862"/>
              <a:ext cx="3075403" cy="3075403"/>
            </a:xfrm>
            <a:prstGeom prst="roundRect">
              <a:avLst>
                <a:gd name="adj" fmla="val 6912"/>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A1EE35B0-D306-E64A-AEED-506986D78E0F}"/>
                </a:ext>
              </a:extLst>
            </p:cNvPr>
            <p:cNvSpPr/>
            <p:nvPr/>
          </p:nvSpPr>
          <p:spPr>
            <a:xfrm rot="2667359">
              <a:off x="4351719" y="903862"/>
              <a:ext cx="3075403" cy="3075403"/>
            </a:xfrm>
            <a:prstGeom prst="roundRect">
              <a:avLst>
                <a:gd name="adj" fmla="val 6912"/>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C1D51EF8-946F-4A40-B4EC-8C313020B83E}"/>
                </a:ext>
              </a:extLst>
            </p:cNvPr>
            <p:cNvSpPr/>
            <p:nvPr/>
          </p:nvSpPr>
          <p:spPr>
            <a:xfrm rot="2667359">
              <a:off x="3370144" y="903859"/>
              <a:ext cx="3075403" cy="3075403"/>
            </a:xfrm>
            <a:prstGeom prst="roundRect">
              <a:avLst>
                <a:gd name="adj" fmla="val 6912"/>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31D010C0-7C95-7241-B66B-E46ECEFA54CC}"/>
                </a:ext>
              </a:extLst>
            </p:cNvPr>
            <p:cNvSpPr/>
            <p:nvPr/>
          </p:nvSpPr>
          <p:spPr>
            <a:xfrm rot="2667359">
              <a:off x="2409341" y="903857"/>
              <a:ext cx="3075403" cy="3075403"/>
            </a:xfrm>
            <a:prstGeom prst="roundRect">
              <a:avLst>
                <a:gd name="adj" fmla="val 6912"/>
              </a:avLst>
            </a:prstGeom>
            <a:solidFill>
              <a:srgbClr val="FC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055145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405054" y="4022323"/>
            <a:ext cx="9824224" cy="2047997"/>
          </a:xfrm>
          <a:prstGeom prst="rect">
            <a:avLst/>
          </a:prstGeom>
          <a:noFill/>
        </p:spPr>
        <p:txBody>
          <a:bodyPr wrap="square" rtlCol="0">
            <a:spAutoFit/>
          </a:bodyPr>
          <a:lstStyle/>
          <a:p>
            <a:pPr algn="ctr">
              <a:lnSpc>
                <a:spcPts val="5000"/>
              </a:lnSpc>
            </a:pPr>
            <a:r>
              <a:rPr lang="en-US" sz="5000" b="1" dirty="0">
                <a:solidFill>
                  <a:srgbClr val="4D4D4D"/>
                </a:solidFill>
                <a:latin typeface="Nunito" panose="00000500000000000000" pitchFamily="2" charset="0"/>
              </a:rPr>
              <a:t>Children everywhere</a:t>
            </a:r>
            <a:br>
              <a:rPr lang="en-US" sz="5000" b="1" dirty="0">
                <a:solidFill>
                  <a:srgbClr val="4D4D4D"/>
                </a:solidFill>
                <a:latin typeface="Nunito" panose="00000500000000000000" pitchFamily="2" charset="0"/>
              </a:rPr>
            </a:br>
            <a:r>
              <a:rPr lang="en-US" sz="5000" b="1" dirty="0">
                <a:solidFill>
                  <a:srgbClr val="4D4D4D"/>
                </a:solidFill>
                <a:latin typeface="Nunito" panose="00000500000000000000" pitchFamily="2" charset="0"/>
              </a:rPr>
              <a:t>journeying with Jesus… </a:t>
            </a:r>
          </a:p>
          <a:p>
            <a:pPr algn="ctr">
              <a:lnSpc>
                <a:spcPts val="5000"/>
              </a:lnSpc>
            </a:pPr>
            <a:r>
              <a:rPr lang="en-US" sz="5000" b="1" dirty="0">
                <a:solidFill>
                  <a:srgbClr val="4D4D4D"/>
                </a:solidFill>
                <a:latin typeface="Nunito" panose="00000500000000000000" pitchFamily="2" charset="0"/>
              </a:rPr>
              <a:t>Discipling the Next Generation</a:t>
            </a:r>
          </a:p>
        </p:txBody>
      </p:sp>
      <p:grpSp>
        <p:nvGrpSpPr>
          <p:cNvPr id="31" name="Group 30"/>
          <p:cNvGrpSpPr/>
          <p:nvPr/>
        </p:nvGrpSpPr>
        <p:grpSpPr>
          <a:xfrm>
            <a:off x="3567607" y="1078028"/>
            <a:ext cx="4946462" cy="2170269"/>
            <a:chOff x="2409341" y="903857"/>
            <a:chExt cx="7009448" cy="3075408"/>
          </a:xfrm>
        </p:grpSpPr>
        <p:sp>
          <p:nvSpPr>
            <p:cNvPr id="20" name="Rounded Rectangle 19"/>
            <p:cNvSpPr/>
            <p:nvPr/>
          </p:nvSpPr>
          <p:spPr>
            <a:xfrm rot="2667359">
              <a:off x="6343386" y="903861"/>
              <a:ext cx="3075403" cy="3075403"/>
            </a:xfrm>
            <a:prstGeom prst="roundRect">
              <a:avLst>
                <a:gd name="adj" fmla="val 6912"/>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2667359">
              <a:off x="5333294" y="903862"/>
              <a:ext cx="3075403" cy="3075403"/>
            </a:xfrm>
            <a:prstGeom prst="roundRect">
              <a:avLst>
                <a:gd name="adj" fmla="val 6912"/>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2667359">
              <a:off x="4351719" y="903862"/>
              <a:ext cx="3075403" cy="3075403"/>
            </a:xfrm>
            <a:prstGeom prst="roundRect">
              <a:avLst>
                <a:gd name="adj" fmla="val 6912"/>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2667359">
              <a:off x="3370144" y="903859"/>
              <a:ext cx="3075403" cy="3075403"/>
            </a:xfrm>
            <a:prstGeom prst="roundRect">
              <a:avLst>
                <a:gd name="adj" fmla="val 6912"/>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667359">
              <a:off x="2409341" y="903857"/>
              <a:ext cx="3075403" cy="3075403"/>
            </a:xfrm>
            <a:prstGeom prst="roundRect">
              <a:avLst>
                <a:gd name="adj" fmla="val 6912"/>
              </a:avLst>
            </a:prstGeom>
            <a:solidFill>
              <a:srgbClr val="FC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795560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0245" y="577359"/>
            <a:ext cx="5599715" cy="6521097"/>
          </a:xfrm>
          <a:prstGeom prst="rect">
            <a:avLst/>
          </a:prstGeom>
        </p:spPr>
      </p:pic>
      <p:sp>
        <p:nvSpPr>
          <p:cNvPr id="12" name="Rectangle 11"/>
          <p:cNvSpPr/>
          <p:nvPr/>
        </p:nvSpPr>
        <p:spPr>
          <a:xfrm>
            <a:off x="0" y="0"/>
            <a:ext cx="1994263" cy="6858000"/>
          </a:xfrm>
          <a:prstGeom prst="rect">
            <a:avLst/>
          </a:prstGeom>
          <a:solidFill>
            <a:srgbClr val="FC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5001" y="3772536"/>
            <a:ext cx="2509466" cy="263737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0045" y="2765363"/>
            <a:ext cx="1948957" cy="1114620"/>
          </a:xfrm>
          <a:prstGeom prst="rect">
            <a:avLst/>
          </a:prstGeom>
        </p:spPr>
      </p:pic>
      <p:sp>
        <p:nvSpPr>
          <p:cNvPr id="9" name="TextBox 8"/>
          <p:cNvSpPr txBox="1"/>
          <p:nvPr/>
        </p:nvSpPr>
        <p:spPr>
          <a:xfrm rot="16200000">
            <a:off x="-1407799" y="2644169"/>
            <a:ext cx="4834978" cy="1569660"/>
          </a:xfrm>
          <a:prstGeom prst="rect">
            <a:avLst/>
          </a:prstGeom>
          <a:noFill/>
        </p:spPr>
        <p:txBody>
          <a:bodyPr wrap="none" rtlCol="0">
            <a:spAutoFit/>
          </a:bodyPr>
          <a:lstStyle/>
          <a:p>
            <a:r>
              <a:rPr lang="en-US" sz="9600" b="1" dirty="0">
                <a:solidFill>
                  <a:schemeClr val="bg1"/>
                </a:solidFill>
                <a:latin typeface="Arial" panose="020B0604020202020204" pitchFamily="34" charset="0"/>
                <a:cs typeface="Arial" panose="020B0604020202020204" pitchFamily="34" charset="0"/>
              </a:rPr>
              <a:t>imagine</a:t>
            </a:r>
          </a:p>
        </p:txBody>
      </p:sp>
      <p:sp>
        <p:nvSpPr>
          <p:cNvPr id="10" name="TextBox 9"/>
          <p:cNvSpPr txBox="1"/>
          <p:nvPr/>
        </p:nvSpPr>
        <p:spPr>
          <a:xfrm>
            <a:off x="2127727" y="236320"/>
            <a:ext cx="2966787" cy="2877647"/>
          </a:xfrm>
          <a:prstGeom prst="rect">
            <a:avLst/>
          </a:prstGeom>
          <a:noFill/>
        </p:spPr>
        <p:txBody>
          <a:bodyPr wrap="square" rtlCol="0">
            <a:spAutoFit/>
          </a:bodyPr>
          <a:lstStyle/>
          <a:p>
            <a:pPr>
              <a:lnSpc>
                <a:spcPts val="4400"/>
              </a:lnSpc>
            </a:pPr>
            <a:r>
              <a:rPr lang="en-US" sz="3600" b="1" dirty="0">
                <a:solidFill>
                  <a:srgbClr val="4D4D4D"/>
                </a:solidFill>
                <a:latin typeface="Arial" panose="020B0604020202020204" pitchFamily="34" charset="0"/>
                <a:cs typeface="Arial" panose="020B0604020202020204" pitchFamily="34" charset="0"/>
              </a:rPr>
              <a:t>Children </a:t>
            </a:r>
          </a:p>
          <a:p>
            <a:pPr>
              <a:lnSpc>
                <a:spcPts val="4400"/>
              </a:lnSpc>
            </a:pPr>
            <a:r>
              <a:rPr lang="en-US" sz="3600" b="1" dirty="0">
                <a:solidFill>
                  <a:srgbClr val="4D4D4D"/>
                </a:solidFill>
                <a:latin typeface="Arial" panose="020B0604020202020204" pitchFamily="34" charset="0"/>
                <a:cs typeface="Arial" panose="020B0604020202020204" pitchFamily="34" charset="0"/>
              </a:rPr>
              <a:t>everywhere </a:t>
            </a:r>
          </a:p>
          <a:p>
            <a:pPr>
              <a:lnSpc>
                <a:spcPts val="4400"/>
              </a:lnSpc>
            </a:pPr>
            <a:r>
              <a:rPr lang="en-US" sz="3600" b="1" dirty="0">
                <a:solidFill>
                  <a:srgbClr val="4D4D4D"/>
                </a:solidFill>
                <a:latin typeface="Arial" panose="020B0604020202020204" pitchFamily="34" charset="0"/>
                <a:cs typeface="Arial" panose="020B0604020202020204" pitchFamily="34" charset="0"/>
              </a:rPr>
              <a:t>journey </a:t>
            </a:r>
          </a:p>
          <a:p>
            <a:pPr>
              <a:lnSpc>
                <a:spcPts val="4400"/>
              </a:lnSpc>
            </a:pPr>
            <a:r>
              <a:rPr lang="en-US" sz="3600" b="1" dirty="0">
                <a:solidFill>
                  <a:srgbClr val="4D4D4D"/>
                </a:solidFill>
                <a:latin typeface="Arial" panose="020B0604020202020204" pitchFamily="34" charset="0"/>
                <a:cs typeface="Arial" panose="020B0604020202020204" pitchFamily="34" charset="0"/>
              </a:rPr>
              <a:t>with </a:t>
            </a:r>
          </a:p>
          <a:p>
            <a:pPr>
              <a:lnSpc>
                <a:spcPts val="4400"/>
              </a:lnSpc>
            </a:pPr>
            <a:r>
              <a:rPr lang="en-US" sz="3600" b="1" dirty="0">
                <a:solidFill>
                  <a:srgbClr val="4D4D4D"/>
                </a:solidFill>
                <a:latin typeface="Arial" panose="020B0604020202020204" pitchFamily="34" charset="0"/>
                <a:cs typeface="Arial" panose="020B0604020202020204" pitchFamily="34" charset="0"/>
              </a:rPr>
              <a:t>Jesus</a:t>
            </a:r>
            <a:endParaRPr lang="en-US" sz="4000" b="1" dirty="0">
              <a:solidFill>
                <a:srgbClr val="4D4D4D"/>
              </a:solidFill>
              <a:latin typeface="Arial" panose="020B0604020202020204" pitchFamily="34" charset="0"/>
              <a:cs typeface="Arial" panose="020B0604020202020204" pitchFamily="34" charset="0"/>
            </a:endParaRPr>
          </a:p>
        </p:txBody>
      </p:sp>
      <p:sp>
        <p:nvSpPr>
          <p:cNvPr id="13" name="TextBox 12"/>
          <p:cNvSpPr txBox="1"/>
          <p:nvPr/>
        </p:nvSpPr>
        <p:spPr>
          <a:xfrm>
            <a:off x="2127727" y="3428999"/>
            <a:ext cx="4138227" cy="3046988"/>
          </a:xfrm>
          <a:prstGeom prst="rect">
            <a:avLst/>
          </a:prstGeom>
          <a:noFill/>
        </p:spPr>
        <p:txBody>
          <a:bodyPr wrap="square" rtlCol="0">
            <a:spAutoFit/>
          </a:bodyPr>
          <a:lstStyle/>
          <a:p>
            <a:r>
              <a:rPr lang="en-US" sz="2400" dirty="0">
                <a:solidFill>
                  <a:srgbClr val="4D4D4D"/>
                </a:solidFill>
                <a:latin typeface="Arial" panose="020B0604020202020204" pitchFamily="34" charset="0"/>
                <a:cs typeface="Arial" panose="020B0604020202020204" pitchFamily="34" charset="0"/>
              </a:rPr>
              <a:t>In your streets, </a:t>
            </a:r>
          </a:p>
          <a:p>
            <a:r>
              <a:rPr lang="en-US" sz="2400" dirty="0">
                <a:solidFill>
                  <a:srgbClr val="4D4D4D"/>
                </a:solidFill>
                <a:latin typeface="Arial" panose="020B0604020202020204" pitchFamily="34" charset="0"/>
                <a:cs typeface="Arial" panose="020B0604020202020204" pitchFamily="34" charset="0"/>
              </a:rPr>
              <a:t>your communities, </a:t>
            </a:r>
          </a:p>
          <a:p>
            <a:r>
              <a:rPr lang="en-US" sz="2400" dirty="0">
                <a:solidFill>
                  <a:srgbClr val="4D4D4D"/>
                </a:solidFill>
                <a:latin typeface="Arial" panose="020B0604020202020204" pitchFamily="34" charset="0"/>
                <a:cs typeface="Arial" panose="020B0604020202020204" pitchFamily="34" charset="0"/>
              </a:rPr>
              <a:t>your cities, your nation! </a:t>
            </a:r>
          </a:p>
          <a:p>
            <a:r>
              <a:rPr lang="en-US" sz="2400" dirty="0">
                <a:solidFill>
                  <a:srgbClr val="4D4D4D"/>
                </a:solidFill>
                <a:latin typeface="Arial" panose="020B0604020202020204" pitchFamily="34" charset="0"/>
                <a:cs typeface="Arial" panose="020B0604020202020204" pitchFamily="34" charset="0"/>
              </a:rPr>
              <a:t>Being salt and light </a:t>
            </a:r>
          </a:p>
          <a:p>
            <a:r>
              <a:rPr lang="en-US" sz="2400" dirty="0">
                <a:solidFill>
                  <a:srgbClr val="4D4D4D"/>
                </a:solidFill>
                <a:latin typeface="Arial" panose="020B0604020202020204" pitchFamily="34" charset="0"/>
                <a:cs typeface="Arial" panose="020B0604020202020204" pitchFamily="34" charset="0"/>
              </a:rPr>
              <a:t>wherever they go, </a:t>
            </a:r>
          </a:p>
          <a:p>
            <a:r>
              <a:rPr lang="en-US" sz="2400" dirty="0">
                <a:solidFill>
                  <a:srgbClr val="4D4D4D"/>
                </a:solidFill>
                <a:latin typeface="Arial" panose="020B0604020202020204" pitchFamily="34" charset="0"/>
                <a:cs typeface="Arial" panose="020B0604020202020204" pitchFamily="34" charset="0"/>
              </a:rPr>
              <a:t>shining like stars …</a:t>
            </a:r>
          </a:p>
          <a:p>
            <a:r>
              <a:rPr lang="en-US" sz="2400" dirty="0">
                <a:solidFill>
                  <a:srgbClr val="4D4D4D"/>
                </a:solidFill>
                <a:latin typeface="Arial" panose="020B0604020202020204" pitchFamily="34" charset="0"/>
                <a:cs typeface="Arial" panose="020B0604020202020204" pitchFamily="34" charset="0"/>
              </a:rPr>
              <a:t>as they hold onto </a:t>
            </a:r>
          </a:p>
          <a:p>
            <a:r>
              <a:rPr lang="en-US" sz="2400" dirty="0">
                <a:solidFill>
                  <a:srgbClr val="4D4D4D"/>
                </a:solidFill>
                <a:latin typeface="Arial" panose="020B0604020202020204" pitchFamily="34" charset="0"/>
                <a:cs typeface="Arial" panose="020B0604020202020204" pitchFamily="34" charset="0"/>
              </a:rPr>
              <a:t>the Word of Life. </a:t>
            </a:r>
          </a:p>
        </p:txBody>
      </p:sp>
    </p:spTree>
    <p:extLst>
      <p:ext uri="{BB962C8B-B14F-4D97-AF65-F5344CB8AC3E}">
        <p14:creationId xmlns:p14="http://schemas.microsoft.com/office/powerpoint/2010/main" val="12646929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Official Seal of the Church of the Nazarene | Asia-Pacific Nazarene  Theological Seminary">
            <a:extLst>
              <a:ext uri="{FF2B5EF4-FFF2-40B4-BE49-F238E27FC236}">
                <a16:creationId xmlns:a16="http://schemas.microsoft.com/office/drawing/2014/main" id="{654FBDF6-A565-9744-8651-B7D02E27A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735" y="912017"/>
            <a:ext cx="5056439" cy="50339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D3C4A4-F128-6845-982B-29DDE5EF7609}"/>
              </a:ext>
            </a:extLst>
          </p:cNvPr>
          <p:cNvSpPr txBox="1"/>
          <p:nvPr/>
        </p:nvSpPr>
        <p:spPr>
          <a:xfrm>
            <a:off x="6419826" y="763090"/>
            <a:ext cx="5056439" cy="5262979"/>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The MISSION of the Church of the Nazarene is </a:t>
            </a:r>
            <a:r>
              <a:rPr lang="en-US" sz="4800" b="1" dirty="0">
                <a:latin typeface="Arial Black" panose="020B0604020202020204" pitchFamily="34" charset="0"/>
                <a:cs typeface="Arial Black" panose="020B0604020202020204" pitchFamily="34" charset="0"/>
              </a:rPr>
              <a:t>TO MAKE CHRISTLIKE DISCIPLES IN THE NATIONS</a:t>
            </a:r>
          </a:p>
        </p:txBody>
      </p:sp>
    </p:spTree>
    <p:extLst>
      <p:ext uri="{BB962C8B-B14F-4D97-AF65-F5344CB8AC3E}">
        <p14:creationId xmlns:p14="http://schemas.microsoft.com/office/powerpoint/2010/main" val="30087009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762062" y="2644169"/>
            <a:ext cx="5543505" cy="1569660"/>
          </a:xfrm>
          <a:prstGeom prst="rect">
            <a:avLst/>
          </a:prstGeom>
          <a:noFill/>
        </p:spPr>
        <p:txBody>
          <a:bodyPr wrap="none" rtlCol="0">
            <a:spAutoFit/>
          </a:bodyPr>
          <a:lstStyle/>
          <a:p>
            <a:r>
              <a:rPr lang="en-US" sz="9600" b="1" spc="-300" dirty="0">
                <a:solidFill>
                  <a:schemeClr val="bg1"/>
                </a:solidFill>
                <a:latin typeface="Arial" panose="020B0604020202020204" pitchFamily="34" charset="0"/>
                <a:cs typeface="Arial" panose="020B0604020202020204" pitchFamily="34" charset="0"/>
              </a:rPr>
              <a:t>the vision</a:t>
            </a:r>
          </a:p>
        </p:txBody>
      </p:sp>
      <p:sp>
        <p:nvSpPr>
          <p:cNvPr id="6" name="TextBox 5"/>
          <p:cNvSpPr txBox="1"/>
          <p:nvPr/>
        </p:nvSpPr>
        <p:spPr>
          <a:xfrm>
            <a:off x="2127727" y="2033222"/>
            <a:ext cx="5336329" cy="1220847"/>
          </a:xfrm>
          <a:prstGeom prst="rect">
            <a:avLst/>
          </a:prstGeom>
          <a:noFill/>
        </p:spPr>
        <p:txBody>
          <a:bodyPr wrap="square" rtlCol="0">
            <a:spAutoFit/>
          </a:bodyPr>
          <a:lstStyle/>
          <a:p>
            <a:pPr>
              <a:lnSpc>
                <a:spcPts val="4400"/>
              </a:lnSpc>
            </a:pPr>
            <a:r>
              <a:rPr lang="en-US" sz="3600" b="1" dirty="0">
                <a:solidFill>
                  <a:srgbClr val="4D4D4D"/>
                </a:solidFill>
                <a:latin typeface="Arial" panose="020B0604020202020204" pitchFamily="34" charset="0"/>
                <a:cs typeface="Arial" panose="020B0604020202020204" pitchFamily="34" charset="0"/>
              </a:rPr>
              <a:t>Everywhere you look you see children</a:t>
            </a:r>
          </a:p>
        </p:txBody>
      </p:sp>
      <p:sp>
        <p:nvSpPr>
          <p:cNvPr id="7" name="TextBox 6"/>
          <p:cNvSpPr txBox="1"/>
          <p:nvPr/>
        </p:nvSpPr>
        <p:spPr>
          <a:xfrm>
            <a:off x="2127727" y="3428999"/>
            <a:ext cx="4411296" cy="3046988"/>
          </a:xfrm>
          <a:prstGeom prst="rect">
            <a:avLst/>
          </a:prstGeom>
          <a:noFill/>
        </p:spPr>
        <p:txBody>
          <a:bodyPr wrap="square" rtlCol="0">
            <a:spAutoFit/>
          </a:bodyPr>
          <a:lstStyle/>
          <a:p>
            <a:r>
              <a:rPr lang="en-US" sz="2400" dirty="0">
                <a:solidFill>
                  <a:srgbClr val="4D4D4D"/>
                </a:solidFill>
                <a:latin typeface="Arial" panose="020B0604020202020204" pitchFamily="34" charset="0"/>
                <a:cs typeface="Arial" panose="020B0604020202020204" pitchFamily="34" charset="0"/>
              </a:rPr>
              <a:t>In fact, there are nearly 2 billion children in this world …</a:t>
            </a:r>
          </a:p>
          <a:p>
            <a:r>
              <a:rPr lang="en-US" sz="2400" dirty="0">
                <a:solidFill>
                  <a:srgbClr val="4D4D4D"/>
                </a:solidFill>
                <a:latin typeface="Arial" panose="020B0604020202020204" pitchFamily="34" charset="0"/>
                <a:cs typeface="Arial" panose="020B0604020202020204" pitchFamily="34" charset="0"/>
              </a:rPr>
              <a:t>In every playground, </a:t>
            </a:r>
          </a:p>
          <a:p>
            <a:r>
              <a:rPr lang="en-US" sz="2400" dirty="0">
                <a:solidFill>
                  <a:srgbClr val="4D4D4D"/>
                </a:solidFill>
                <a:latin typeface="Arial" panose="020B0604020202020204" pitchFamily="34" charset="0"/>
                <a:cs typeface="Arial" panose="020B0604020202020204" pitchFamily="34" charset="0"/>
              </a:rPr>
              <a:t>apartment block, </a:t>
            </a:r>
          </a:p>
          <a:p>
            <a:r>
              <a:rPr lang="en-US" sz="2400" dirty="0">
                <a:solidFill>
                  <a:srgbClr val="4D4D4D"/>
                </a:solidFill>
                <a:latin typeface="Arial" panose="020B0604020202020204" pitchFamily="34" charset="0"/>
                <a:cs typeface="Arial" panose="020B0604020202020204" pitchFamily="34" charset="0"/>
              </a:rPr>
              <a:t>sports ground </a:t>
            </a:r>
          </a:p>
          <a:p>
            <a:r>
              <a:rPr lang="en-US" sz="2400" dirty="0">
                <a:solidFill>
                  <a:srgbClr val="4D4D4D"/>
                </a:solidFill>
                <a:latin typeface="Arial" panose="020B0604020202020204" pitchFamily="34" charset="0"/>
                <a:cs typeface="Arial" panose="020B0604020202020204" pitchFamily="34" charset="0"/>
              </a:rPr>
              <a:t>and shopping mall. </a:t>
            </a:r>
          </a:p>
          <a:p>
            <a:r>
              <a:rPr lang="en-US" sz="2400" dirty="0">
                <a:solidFill>
                  <a:srgbClr val="4D4D4D"/>
                </a:solidFill>
                <a:latin typeface="Arial" panose="020B0604020202020204" pitchFamily="34" charset="0"/>
                <a:cs typeface="Arial" panose="020B0604020202020204" pitchFamily="34" charset="0"/>
              </a:rPr>
              <a:t>In the villages, the fields, the classrooms.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5077" y="333666"/>
            <a:ext cx="1447197" cy="169955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1165" y="1060852"/>
            <a:ext cx="972370" cy="97237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1765" y="85569"/>
            <a:ext cx="1367858" cy="195056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5245" y="-463777"/>
            <a:ext cx="1699707" cy="206134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1704" y="-106936"/>
            <a:ext cx="1699707" cy="206134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8163" y="-463776"/>
            <a:ext cx="1699707" cy="206134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1997" y="1600885"/>
            <a:ext cx="1699707" cy="206134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951" y="1600885"/>
            <a:ext cx="1699707" cy="2061347"/>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2889" y="1600884"/>
            <a:ext cx="1699707" cy="2061347"/>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7271" y="3662232"/>
            <a:ext cx="1699707" cy="20613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3225" y="3662232"/>
            <a:ext cx="1699707" cy="2061347"/>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8163" y="3662231"/>
            <a:ext cx="1699707" cy="2061347"/>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7271" y="5827327"/>
            <a:ext cx="1699707" cy="2061347"/>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3225" y="5827327"/>
            <a:ext cx="1699707" cy="2061347"/>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8163" y="5827326"/>
            <a:ext cx="1699707" cy="2061347"/>
          </a:xfrm>
          <a:prstGeom prst="rect">
            <a:avLst/>
          </a:prstGeom>
        </p:spPr>
      </p:pic>
    </p:spTree>
    <p:extLst>
      <p:ext uri="{BB962C8B-B14F-4D97-AF65-F5344CB8AC3E}">
        <p14:creationId xmlns:p14="http://schemas.microsoft.com/office/powerpoint/2010/main" val="13805029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71094">
            <a:off x="9496259" y="4542520"/>
            <a:ext cx="1135773" cy="1216522"/>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8864" y="149835"/>
            <a:ext cx="3429797" cy="3732071"/>
          </a:xfrm>
          <a:prstGeom prst="rect">
            <a:avLst/>
          </a:prstGeom>
        </p:spPr>
      </p:pic>
      <p:sp>
        <p:nvSpPr>
          <p:cNvPr id="4" name="Rectangle 3"/>
          <p:cNvSpPr/>
          <p:nvPr/>
        </p:nvSpPr>
        <p:spPr>
          <a:xfrm>
            <a:off x="0" y="0"/>
            <a:ext cx="1994263" cy="6858000"/>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762062" y="2644169"/>
            <a:ext cx="5543505" cy="1569660"/>
          </a:xfrm>
          <a:prstGeom prst="rect">
            <a:avLst/>
          </a:prstGeom>
          <a:noFill/>
        </p:spPr>
        <p:txBody>
          <a:bodyPr wrap="none" rtlCol="0">
            <a:spAutoFit/>
          </a:bodyPr>
          <a:lstStyle/>
          <a:p>
            <a:r>
              <a:rPr lang="en-US" sz="9600" b="1" spc="-300" dirty="0">
                <a:solidFill>
                  <a:schemeClr val="bg1"/>
                </a:solidFill>
                <a:latin typeface="Arial" panose="020B0604020202020204" pitchFamily="34" charset="0"/>
                <a:cs typeface="Arial" panose="020B0604020202020204" pitchFamily="34" charset="0"/>
              </a:rPr>
              <a:t>the vision</a:t>
            </a:r>
          </a:p>
        </p:txBody>
      </p:sp>
      <p:sp>
        <p:nvSpPr>
          <p:cNvPr id="7" name="TextBox 6"/>
          <p:cNvSpPr txBox="1"/>
          <p:nvPr/>
        </p:nvSpPr>
        <p:spPr>
          <a:xfrm>
            <a:off x="2127727" y="343058"/>
            <a:ext cx="4411296" cy="6740307"/>
          </a:xfrm>
          <a:prstGeom prst="rect">
            <a:avLst/>
          </a:prstGeom>
          <a:noFill/>
        </p:spPr>
        <p:txBody>
          <a:bodyPr wrap="square" rtlCol="0">
            <a:spAutoFit/>
          </a:bodyPr>
          <a:lstStyle/>
          <a:p>
            <a:r>
              <a:rPr lang="en-US" sz="2400" dirty="0">
                <a:solidFill>
                  <a:srgbClr val="4D4D4D"/>
                </a:solidFill>
                <a:latin typeface="Arial" panose="020B0604020202020204" pitchFamily="34" charset="0"/>
                <a:cs typeface="Arial" panose="020B0604020202020204" pitchFamily="34" charset="0"/>
              </a:rPr>
              <a:t>And in far too many refugee camps, streets, war zones, garbage dumps. </a:t>
            </a:r>
          </a:p>
          <a:p>
            <a:endParaRPr lang="en-US" sz="2400" dirty="0">
              <a:solidFill>
                <a:srgbClr val="4D4D4D"/>
              </a:solidFill>
              <a:latin typeface="Arial" panose="020B0604020202020204" pitchFamily="34" charset="0"/>
              <a:cs typeface="Arial" panose="020B0604020202020204" pitchFamily="34" charset="0"/>
            </a:endParaRPr>
          </a:p>
          <a:p>
            <a:r>
              <a:rPr lang="en-US" sz="2400" b="1" dirty="0">
                <a:solidFill>
                  <a:srgbClr val="1180AE"/>
                </a:solidFill>
                <a:latin typeface="Arial" panose="020B0604020202020204" pitchFamily="34" charset="0"/>
                <a:cs typeface="Arial" panose="020B0604020202020204" pitchFamily="34" charset="0"/>
              </a:rPr>
              <a:t>They have been born into a broken world and have been broken by it. </a:t>
            </a:r>
          </a:p>
          <a:p>
            <a:endParaRPr lang="en-US" sz="2400" dirty="0">
              <a:solidFill>
                <a:srgbClr val="4D4D4D"/>
              </a:solidFill>
              <a:latin typeface="Arial" panose="020B0604020202020204" pitchFamily="34" charset="0"/>
              <a:cs typeface="Arial" panose="020B0604020202020204" pitchFamily="34" charset="0"/>
            </a:endParaRPr>
          </a:p>
          <a:p>
            <a:r>
              <a:rPr lang="en-US" sz="2400" dirty="0">
                <a:solidFill>
                  <a:srgbClr val="4D4D4D"/>
                </a:solidFill>
                <a:latin typeface="Arial" panose="020B0604020202020204" pitchFamily="34" charset="0"/>
                <a:cs typeface="Arial" panose="020B0604020202020204" pitchFamily="34" charset="0"/>
              </a:rPr>
              <a:t>As they grow up in this world, they may feel – safe or afraid.  loved or alone, hopeful or despairing.</a:t>
            </a:r>
          </a:p>
          <a:p>
            <a:endParaRPr lang="en-US" sz="2400" dirty="0">
              <a:solidFill>
                <a:srgbClr val="4D4D4D"/>
              </a:solidFill>
              <a:latin typeface="Arial" panose="020B0604020202020204" pitchFamily="34" charset="0"/>
              <a:cs typeface="Arial" panose="020B0604020202020204" pitchFamily="34" charset="0"/>
            </a:endParaRPr>
          </a:p>
          <a:p>
            <a:r>
              <a:rPr lang="en-US" sz="2400" dirty="0">
                <a:solidFill>
                  <a:srgbClr val="4D4D4D"/>
                </a:solidFill>
                <a:latin typeface="Arial" panose="020B0604020202020204" pitchFamily="34" charset="0"/>
                <a:cs typeface="Arial" panose="020B0604020202020204" pitchFamily="34" charset="0"/>
              </a:rPr>
              <a:t>Sadly, many don't know </a:t>
            </a:r>
          </a:p>
          <a:p>
            <a:r>
              <a:rPr lang="en-US" sz="2400" dirty="0">
                <a:solidFill>
                  <a:srgbClr val="4D4D4D"/>
                </a:solidFill>
                <a:latin typeface="Arial" panose="020B0604020202020204" pitchFamily="34" charset="0"/>
                <a:cs typeface="Arial" panose="020B0604020202020204" pitchFamily="34" charset="0"/>
              </a:rPr>
              <a:t>Jesus or His love.</a:t>
            </a:r>
          </a:p>
          <a:p>
            <a:endParaRPr lang="en-US" sz="2400" dirty="0">
              <a:solidFill>
                <a:srgbClr val="4D4D4D"/>
              </a:solidFill>
              <a:latin typeface="Arial" panose="020B0604020202020204" pitchFamily="34" charset="0"/>
              <a:cs typeface="Arial" panose="020B0604020202020204" pitchFamily="34" charset="0"/>
            </a:endParaRPr>
          </a:p>
          <a:p>
            <a:r>
              <a:rPr lang="en-US" sz="2400" b="1" dirty="0">
                <a:solidFill>
                  <a:srgbClr val="4D4D4D"/>
                </a:solidFill>
                <a:latin typeface="Arial" panose="020B0604020202020204" pitchFamily="34" charset="0"/>
                <a:cs typeface="Arial" panose="020B0604020202020204" pitchFamily="34" charset="0"/>
              </a:rPr>
              <a:t>BUT ... </a:t>
            </a:r>
          </a:p>
          <a:p>
            <a:endParaRPr lang="en-US" sz="2400" dirty="0">
              <a:solidFill>
                <a:srgbClr val="4D4D4D"/>
              </a:solidFill>
              <a:latin typeface="Nunito" panose="00000500000000000000" pitchFamily="2"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682" y="795934"/>
            <a:ext cx="1944659" cy="105136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9023" y="4275317"/>
            <a:ext cx="2275288" cy="2714802"/>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8864" y="4991634"/>
            <a:ext cx="2586705" cy="1350794"/>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1269" y="1686684"/>
            <a:ext cx="1648183" cy="1126397"/>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4364" y="2969472"/>
            <a:ext cx="1827035" cy="1330697"/>
          </a:xfrm>
          <a:prstGeom prst="rect">
            <a:avLst/>
          </a:prstGeom>
        </p:spPr>
      </p:pic>
    </p:spTree>
    <p:extLst>
      <p:ext uri="{BB962C8B-B14F-4D97-AF65-F5344CB8AC3E}">
        <p14:creationId xmlns:p14="http://schemas.microsoft.com/office/powerpoint/2010/main" val="41498992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anim calcmode="lin" valueType="num">
                                      <p:cBhvr additive="base">
                                        <p:cTn id="2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anim calcmode="lin" valueType="num">
                                      <p:cBhvr additive="base">
                                        <p:cTn id="29"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762062" y="2644169"/>
            <a:ext cx="5543505" cy="1569660"/>
          </a:xfrm>
          <a:prstGeom prst="rect">
            <a:avLst/>
          </a:prstGeom>
          <a:noFill/>
        </p:spPr>
        <p:txBody>
          <a:bodyPr wrap="none" rtlCol="0">
            <a:spAutoFit/>
          </a:bodyPr>
          <a:lstStyle/>
          <a:p>
            <a:r>
              <a:rPr lang="en-US" sz="9600" b="1" spc="-300" dirty="0">
                <a:solidFill>
                  <a:schemeClr val="bg1"/>
                </a:solidFill>
                <a:latin typeface="Arial" panose="020B0604020202020204" pitchFamily="34" charset="0"/>
                <a:cs typeface="Arial" panose="020B0604020202020204" pitchFamily="34" charset="0"/>
              </a:rPr>
              <a:t>the vision</a:t>
            </a:r>
          </a:p>
        </p:txBody>
      </p:sp>
      <p:sp>
        <p:nvSpPr>
          <p:cNvPr id="7" name="TextBox 6"/>
          <p:cNvSpPr txBox="1"/>
          <p:nvPr/>
        </p:nvSpPr>
        <p:spPr>
          <a:xfrm>
            <a:off x="2127727" y="343058"/>
            <a:ext cx="3401203" cy="5078313"/>
          </a:xfrm>
          <a:prstGeom prst="rect">
            <a:avLst/>
          </a:prstGeom>
          <a:noFill/>
        </p:spPr>
        <p:txBody>
          <a:bodyPr wrap="square" rtlCol="0">
            <a:spAutoFit/>
          </a:bodyPr>
          <a:lstStyle/>
          <a:p>
            <a:r>
              <a:rPr lang="en-US" sz="2400" dirty="0">
                <a:solidFill>
                  <a:srgbClr val="4D4D4D"/>
                </a:solidFill>
                <a:latin typeface="Arial" panose="020B0604020202020204" pitchFamily="34" charset="0"/>
                <a:cs typeface="Arial" panose="020B0604020202020204" pitchFamily="34" charset="0"/>
              </a:rPr>
              <a:t>Where ever they are, and whoever they're with – one thing is true.</a:t>
            </a:r>
          </a:p>
          <a:p>
            <a:endParaRPr lang="en-US" sz="2400" dirty="0">
              <a:solidFill>
                <a:srgbClr val="4D4D4D"/>
              </a:solidFill>
              <a:latin typeface="Arial" panose="020B0604020202020204" pitchFamily="34" charset="0"/>
              <a:cs typeface="Arial" panose="020B0604020202020204" pitchFamily="34" charset="0"/>
            </a:endParaRPr>
          </a:p>
          <a:p>
            <a:r>
              <a:rPr lang="en-US" sz="3000" b="1" dirty="0">
                <a:solidFill>
                  <a:srgbClr val="1180AE"/>
                </a:solidFill>
                <a:latin typeface="Arial" panose="020B0604020202020204" pitchFamily="34" charset="0"/>
                <a:cs typeface="Arial" panose="020B0604020202020204" pitchFamily="34" charset="0"/>
              </a:rPr>
              <a:t>God values and loves them all!</a:t>
            </a:r>
          </a:p>
          <a:p>
            <a:endParaRPr lang="en-US" sz="2400" dirty="0">
              <a:solidFill>
                <a:srgbClr val="4D4D4D"/>
              </a:solidFill>
              <a:latin typeface="Arial" panose="020B0604020202020204" pitchFamily="34" charset="0"/>
              <a:cs typeface="Arial" panose="020B0604020202020204" pitchFamily="34" charset="0"/>
            </a:endParaRPr>
          </a:p>
          <a:p>
            <a:r>
              <a:rPr lang="en-US" sz="2400" dirty="0">
                <a:solidFill>
                  <a:srgbClr val="4D4D4D"/>
                </a:solidFill>
                <a:latin typeface="Arial" panose="020B0604020202020204" pitchFamily="34" charset="0"/>
                <a:cs typeface="Arial" panose="020B0604020202020204" pitchFamily="34" charset="0"/>
              </a:rPr>
              <a:t>He wants to heal their brokenness so they can begin to experience wholeness in every dimension of their lives.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5687" y="330429"/>
            <a:ext cx="5664825" cy="652757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3100" y="4989034"/>
            <a:ext cx="1315163" cy="19454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8737" y="3428999"/>
            <a:ext cx="2258899" cy="2824941"/>
          </a:xfrm>
          <a:prstGeom prst="rect">
            <a:avLst/>
          </a:prstGeom>
        </p:spPr>
      </p:pic>
    </p:spTree>
    <p:extLst>
      <p:ext uri="{BB962C8B-B14F-4D97-AF65-F5344CB8AC3E}">
        <p14:creationId xmlns:p14="http://schemas.microsoft.com/office/powerpoint/2010/main" val="39742271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5356" y="383471"/>
            <a:ext cx="3249158" cy="3806456"/>
          </a:xfrm>
          <a:prstGeom prst="rect">
            <a:avLst/>
          </a:prstGeom>
        </p:spPr>
      </p:pic>
      <p:sp>
        <p:nvSpPr>
          <p:cNvPr id="4" name="Rectangle 3"/>
          <p:cNvSpPr/>
          <p:nvPr/>
        </p:nvSpPr>
        <p:spPr>
          <a:xfrm>
            <a:off x="0" y="0"/>
            <a:ext cx="1994263" cy="6858000"/>
          </a:xfrm>
          <a:prstGeom prst="rect">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2049796" y="2644169"/>
            <a:ext cx="6118983" cy="1569660"/>
          </a:xfrm>
          <a:prstGeom prst="rect">
            <a:avLst/>
          </a:prstGeom>
          <a:noFill/>
        </p:spPr>
        <p:txBody>
          <a:bodyPr wrap="none" rtlCol="0">
            <a:spAutoFit/>
          </a:bodyPr>
          <a:lstStyle/>
          <a:p>
            <a:r>
              <a:rPr lang="en-US" sz="9600" b="1" spc="-300" dirty="0">
                <a:solidFill>
                  <a:schemeClr val="bg1"/>
                </a:solidFill>
                <a:latin typeface="Arial" panose="020B0604020202020204" pitchFamily="34" charset="0"/>
                <a:cs typeface="Arial" panose="020B0604020202020204" pitchFamily="34" charset="0"/>
              </a:rPr>
              <a:t>flourishing</a:t>
            </a:r>
          </a:p>
        </p:txBody>
      </p:sp>
      <p:sp>
        <p:nvSpPr>
          <p:cNvPr id="6" name="TextBox 5"/>
          <p:cNvSpPr txBox="1"/>
          <p:nvPr/>
        </p:nvSpPr>
        <p:spPr>
          <a:xfrm>
            <a:off x="2127727" y="4287325"/>
            <a:ext cx="2966787" cy="1797928"/>
          </a:xfrm>
          <a:prstGeom prst="rect">
            <a:avLst/>
          </a:prstGeom>
          <a:noFill/>
        </p:spPr>
        <p:txBody>
          <a:bodyPr wrap="square" rtlCol="0">
            <a:spAutoFit/>
          </a:bodyPr>
          <a:lstStyle/>
          <a:p>
            <a:pPr>
              <a:lnSpc>
                <a:spcPts val="4400"/>
              </a:lnSpc>
            </a:pPr>
            <a:r>
              <a:rPr lang="en-US" sz="4000" b="1" dirty="0">
                <a:solidFill>
                  <a:srgbClr val="4D4D4D"/>
                </a:solidFill>
                <a:latin typeface="Nunito" panose="00000500000000000000" pitchFamily="2" charset="0"/>
              </a:rPr>
              <a:t>God wants children to flourish!</a:t>
            </a:r>
          </a:p>
        </p:txBody>
      </p:sp>
      <p:sp>
        <p:nvSpPr>
          <p:cNvPr id="7" name="TextBox 6"/>
          <p:cNvSpPr txBox="1"/>
          <p:nvPr/>
        </p:nvSpPr>
        <p:spPr>
          <a:xfrm>
            <a:off x="6847373" y="383471"/>
            <a:ext cx="5103629" cy="6309420"/>
          </a:xfrm>
          <a:prstGeom prst="rect">
            <a:avLst/>
          </a:prstGeom>
          <a:noFill/>
        </p:spPr>
        <p:txBody>
          <a:bodyPr wrap="square" rtlCol="0">
            <a:spAutoFit/>
          </a:bodyPr>
          <a:lstStyle/>
          <a:p>
            <a:pPr>
              <a:spcAft>
                <a:spcPts val="4200"/>
              </a:spcAft>
            </a:pPr>
            <a:r>
              <a:rPr lang="en-US" sz="2400" b="1" dirty="0">
                <a:solidFill>
                  <a:srgbClr val="F37A29"/>
                </a:solidFill>
                <a:latin typeface="Arial" panose="020B0604020202020204" pitchFamily="34" charset="0"/>
                <a:cs typeface="Arial" panose="020B0604020202020204" pitchFamily="34" charset="0"/>
              </a:rPr>
              <a:t>Living</a:t>
            </a:r>
            <a:r>
              <a:rPr lang="en-US" sz="2400" dirty="0">
                <a:solidFill>
                  <a:srgbClr val="F37A29"/>
                </a:solidFill>
                <a:latin typeface="Arial" panose="020B0604020202020204" pitchFamily="34" charset="0"/>
                <a:cs typeface="Arial" panose="020B0604020202020204" pitchFamily="34" charset="0"/>
              </a:rPr>
              <a:t> </a:t>
            </a:r>
            <a:r>
              <a:rPr lang="en-US" sz="2400" dirty="0">
                <a:solidFill>
                  <a:srgbClr val="4D4D4D"/>
                </a:solidFill>
                <a:latin typeface="Arial" panose="020B0604020202020204" pitchFamily="34" charset="0"/>
                <a:cs typeface="Arial" panose="020B0604020202020204" pitchFamily="34" charset="0"/>
              </a:rPr>
              <a:t>in families and communities that are safe and nurturing</a:t>
            </a:r>
          </a:p>
          <a:p>
            <a:pPr>
              <a:spcAft>
                <a:spcPts val="4200"/>
              </a:spcAft>
            </a:pPr>
            <a:r>
              <a:rPr lang="en-US" sz="2400" b="1" dirty="0">
                <a:solidFill>
                  <a:srgbClr val="F37A29"/>
                </a:solidFill>
                <a:latin typeface="Arial" panose="020B0604020202020204" pitchFamily="34" charset="0"/>
                <a:cs typeface="Arial" panose="020B0604020202020204" pitchFamily="34" charset="0"/>
              </a:rPr>
              <a:t>Responding</a:t>
            </a:r>
            <a:r>
              <a:rPr lang="en-US" sz="2400" dirty="0">
                <a:solidFill>
                  <a:srgbClr val="F37A29"/>
                </a:solidFill>
                <a:latin typeface="Arial" panose="020B0604020202020204" pitchFamily="34" charset="0"/>
                <a:cs typeface="Arial" panose="020B0604020202020204" pitchFamily="34" charset="0"/>
              </a:rPr>
              <a:t> </a:t>
            </a:r>
            <a:r>
              <a:rPr lang="en-US" sz="2400" dirty="0">
                <a:solidFill>
                  <a:srgbClr val="4D4D4D"/>
                </a:solidFill>
                <a:latin typeface="Arial" panose="020B0604020202020204" pitchFamily="34" charset="0"/>
                <a:cs typeface="Arial" panose="020B0604020202020204" pitchFamily="34" charset="0"/>
              </a:rPr>
              <a:t>to God's love, being discipled  and living by His Word </a:t>
            </a:r>
          </a:p>
          <a:p>
            <a:pPr>
              <a:spcAft>
                <a:spcPts val="4200"/>
              </a:spcAft>
            </a:pPr>
            <a:r>
              <a:rPr lang="en-US" sz="2400" b="1" dirty="0">
                <a:solidFill>
                  <a:srgbClr val="F37A29"/>
                </a:solidFill>
                <a:latin typeface="Arial" panose="020B0604020202020204" pitchFamily="34" charset="0"/>
                <a:cs typeface="Arial" panose="020B0604020202020204" pitchFamily="34" charset="0"/>
              </a:rPr>
              <a:t>Joining</a:t>
            </a:r>
            <a:r>
              <a:rPr lang="en-US" sz="2400" dirty="0">
                <a:solidFill>
                  <a:srgbClr val="F37A29"/>
                </a:solidFill>
                <a:latin typeface="Arial" panose="020B0604020202020204" pitchFamily="34" charset="0"/>
                <a:cs typeface="Arial" panose="020B0604020202020204" pitchFamily="34" charset="0"/>
              </a:rPr>
              <a:t> </a:t>
            </a:r>
            <a:r>
              <a:rPr lang="en-US" sz="2400" dirty="0">
                <a:solidFill>
                  <a:srgbClr val="4D4D4D"/>
                </a:solidFill>
                <a:latin typeface="Arial" panose="020B0604020202020204" pitchFamily="34" charset="0"/>
                <a:cs typeface="Arial" panose="020B0604020202020204" pitchFamily="34" charset="0"/>
              </a:rPr>
              <a:t>the Body of Christ </a:t>
            </a:r>
            <a:br>
              <a:rPr lang="en-US" sz="2400" dirty="0">
                <a:solidFill>
                  <a:srgbClr val="4D4D4D"/>
                </a:solidFill>
                <a:latin typeface="Arial" panose="020B0604020202020204" pitchFamily="34" charset="0"/>
                <a:cs typeface="Arial" panose="020B0604020202020204" pitchFamily="34" charset="0"/>
              </a:rPr>
            </a:br>
            <a:r>
              <a:rPr lang="en-US" sz="2400" dirty="0">
                <a:solidFill>
                  <a:srgbClr val="4D4D4D"/>
                </a:solidFill>
                <a:latin typeface="Arial" panose="020B0604020202020204" pitchFamily="34" charset="0"/>
                <a:cs typeface="Arial" panose="020B0604020202020204" pitchFamily="34" charset="0"/>
              </a:rPr>
              <a:t>as active members and discipling other children</a:t>
            </a:r>
          </a:p>
          <a:p>
            <a:pPr>
              <a:spcAft>
                <a:spcPts val="4200"/>
              </a:spcAft>
            </a:pPr>
            <a:r>
              <a:rPr lang="en-US" sz="2400" b="1" dirty="0">
                <a:solidFill>
                  <a:srgbClr val="F37A29"/>
                </a:solidFill>
                <a:latin typeface="Arial" panose="020B0604020202020204" pitchFamily="34" charset="0"/>
                <a:cs typeface="Arial" panose="020B0604020202020204" pitchFamily="34" charset="0"/>
              </a:rPr>
              <a:t>Building</a:t>
            </a:r>
            <a:r>
              <a:rPr lang="en-US" sz="2400" dirty="0">
                <a:solidFill>
                  <a:srgbClr val="F37A29"/>
                </a:solidFill>
                <a:latin typeface="Arial" panose="020B0604020202020204" pitchFamily="34" charset="0"/>
                <a:cs typeface="Arial" panose="020B0604020202020204" pitchFamily="34" charset="0"/>
              </a:rPr>
              <a:t> </a:t>
            </a:r>
            <a:r>
              <a:rPr lang="en-US" sz="2400" dirty="0">
                <a:solidFill>
                  <a:srgbClr val="4D4D4D"/>
                </a:solidFill>
                <a:latin typeface="Arial" panose="020B0604020202020204" pitchFamily="34" charset="0"/>
                <a:cs typeface="Arial" panose="020B0604020202020204" pitchFamily="34" charset="0"/>
              </a:rPr>
              <a:t>God's Kingdom and making the world a better place </a:t>
            </a:r>
          </a:p>
          <a:p>
            <a:pPr>
              <a:spcAft>
                <a:spcPts val="4200"/>
              </a:spcAft>
            </a:pPr>
            <a:r>
              <a:rPr lang="en-US" sz="2400" b="1" dirty="0">
                <a:solidFill>
                  <a:srgbClr val="F37A29"/>
                </a:solidFill>
                <a:latin typeface="Arial" panose="020B0604020202020204" pitchFamily="34" charset="0"/>
                <a:cs typeface="Arial" panose="020B0604020202020204" pitchFamily="34" charset="0"/>
              </a:rPr>
              <a:t>Becoming</a:t>
            </a:r>
            <a:r>
              <a:rPr lang="en-US" sz="2400" dirty="0">
                <a:solidFill>
                  <a:srgbClr val="F37A29"/>
                </a:solidFill>
                <a:latin typeface="Arial" panose="020B0604020202020204" pitchFamily="34" charset="0"/>
                <a:cs typeface="Arial" panose="020B0604020202020204" pitchFamily="34" charset="0"/>
              </a:rPr>
              <a:t> </a:t>
            </a:r>
            <a:r>
              <a:rPr lang="en-US" sz="2400" dirty="0">
                <a:solidFill>
                  <a:srgbClr val="4D4D4D"/>
                </a:solidFill>
                <a:latin typeface="Arial" panose="020B0604020202020204" pitchFamily="34" charset="0"/>
                <a:cs typeface="Arial" panose="020B0604020202020204" pitchFamily="34" charset="0"/>
              </a:rPr>
              <a:t>the unique people </a:t>
            </a:r>
            <a:br>
              <a:rPr lang="en-US" sz="2400" dirty="0">
                <a:solidFill>
                  <a:srgbClr val="4D4D4D"/>
                </a:solidFill>
                <a:latin typeface="Arial" panose="020B0604020202020204" pitchFamily="34" charset="0"/>
                <a:cs typeface="Arial" panose="020B0604020202020204" pitchFamily="34" charset="0"/>
              </a:rPr>
            </a:br>
            <a:r>
              <a:rPr lang="en-US" sz="2400" dirty="0">
                <a:solidFill>
                  <a:srgbClr val="4D4D4D"/>
                </a:solidFill>
                <a:latin typeface="Arial" panose="020B0604020202020204" pitchFamily="34" charset="0"/>
                <a:cs typeface="Arial" panose="020B0604020202020204" pitchFamily="34" charset="0"/>
              </a:rPr>
              <a:t>God made them to be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4363" y="232942"/>
            <a:ext cx="1383273" cy="6392115"/>
          </a:xfrm>
          <a:prstGeom prst="rect">
            <a:avLst/>
          </a:prstGeom>
        </p:spPr>
      </p:pic>
    </p:spTree>
    <p:extLst>
      <p:ext uri="{BB962C8B-B14F-4D97-AF65-F5344CB8AC3E}">
        <p14:creationId xmlns:p14="http://schemas.microsoft.com/office/powerpoint/2010/main" val="16827064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2049796" y="2644169"/>
            <a:ext cx="6118983" cy="1569660"/>
          </a:xfrm>
          <a:prstGeom prst="rect">
            <a:avLst/>
          </a:prstGeom>
          <a:noFill/>
        </p:spPr>
        <p:txBody>
          <a:bodyPr wrap="none" rtlCol="0">
            <a:spAutoFit/>
          </a:bodyPr>
          <a:lstStyle/>
          <a:p>
            <a:r>
              <a:rPr lang="en-US" sz="9600" b="1" spc="-300" dirty="0">
                <a:solidFill>
                  <a:schemeClr val="bg1"/>
                </a:solidFill>
                <a:latin typeface="Arial" panose="020B0604020202020204" pitchFamily="34" charset="0"/>
                <a:cs typeface="Arial" panose="020B0604020202020204" pitchFamily="34" charset="0"/>
              </a:rPr>
              <a:t>flourishing</a:t>
            </a:r>
          </a:p>
        </p:txBody>
      </p:sp>
      <p:sp>
        <p:nvSpPr>
          <p:cNvPr id="6" name="TextBox 5"/>
          <p:cNvSpPr txBox="1"/>
          <p:nvPr/>
        </p:nvSpPr>
        <p:spPr>
          <a:xfrm>
            <a:off x="2127727" y="193791"/>
            <a:ext cx="2966787" cy="1797928"/>
          </a:xfrm>
          <a:prstGeom prst="rect">
            <a:avLst/>
          </a:prstGeom>
          <a:noFill/>
        </p:spPr>
        <p:txBody>
          <a:bodyPr wrap="square" rtlCol="0">
            <a:spAutoFit/>
          </a:bodyPr>
          <a:lstStyle/>
          <a:p>
            <a:pPr>
              <a:lnSpc>
                <a:spcPts val="4400"/>
              </a:lnSpc>
            </a:pPr>
            <a:r>
              <a:rPr lang="en-US" sz="4000" b="1" dirty="0">
                <a:solidFill>
                  <a:srgbClr val="4D4D4D"/>
                </a:solidFill>
                <a:latin typeface="Arial" panose="020B0604020202020204" pitchFamily="34" charset="0"/>
                <a:cs typeface="Arial" panose="020B0604020202020204" pitchFamily="34" charset="0"/>
              </a:rPr>
              <a:t>God wants children to flourish!</a:t>
            </a:r>
          </a:p>
        </p:txBody>
      </p:sp>
      <p:sp>
        <p:nvSpPr>
          <p:cNvPr id="7" name="TextBox 6"/>
          <p:cNvSpPr txBox="1"/>
          <p:nvPr/>
        </p:nvSpPr>
        <p:spPr>
          <a:xfrm>
            <a:off x="6007397" y="348526"/>
            <a:ext cx="5741588" cy="6509474"/>
          </a:xfrm>
          <a:prstGeom prst="rect">
            <a:avLst/>
          </a:prstGeom>
          <a:noFill/>
        </p:spPr>
        <p:txBody>
          <a:bodyPr wrap="square" rtlCol="0">
            <a:spAutoFit/>
          </a:bodyPr>
          <a:lstStyle/>
          <a:p>
            <a:pPr>
              <a:spcAft>
                <a:spcPts val="4200"/>
              </a:spcAft>
            </a:pPr>
            <a:r>
              <a:rPr lang="en-US" sz="2400" dirty="0">
                <a:solidFill>
                  <a:srgbClr val="4D4D4D"/>
                </a:solidFill>
                <a:latin typeface="Arial" panose="020B0604020202020204" pitchFamily="34" charset="0"/>
                <a:cs typeface="Arial" panose="020B0604020202020204" pitchFamily="34" charset="0"/>
              </a:rPr>
              <a:t>“All your sons will be taught by the Lord, and great will be your children’s peace.”</a:t>
            </a:r>
          </a:p>
          <a:p>
            <a:pPr>
              <a:spcAft>
                <a:spcPts val="4200"/>
              </a:spcAft>
            </a:pPr>
            <a:r>
              <a:rPr lang="en-US" sz="2400" dirty="0">
                <a:solidFill>
                  <a:srgbClr val="4D4D4D"/>
                </a:solidFill>
                <a:latin typeface="Arial" panose="020B0604020202020204" pitchFamily="34" charset="0"/>
                <a:cs typeface="Arial" panose="020B0604020202020204" pitchFamily="34" charset="0"/>
              </a:rPr>
              <a:t>“Arise, cry out in the night, as the watches of the night begin; pour out your heart like water in the presence of the Lord. Lift up your hands to Him for the lives of your children, who faint from hunger at the head of every street.”</a:t>
            </a:r>
          </a:p>
          <a:p>
            <a:pPr>
              <a:spcAft>
                <a:spcPts val="4200"/>
              </a:spcAft>
            </a:pPr>
            <a:r>
              <a:rPr lang="en-US" sz="2400" dirty="0">
                <a:solidFill>
                  <a:srgbClr val="4D4D4D"/>
                </a:solidFill>
                <a:latin typeface="Arial" panose="020B0604020202020204" pitchFamily="34" charset="0"/>
                <a:cs typeface="Arial" panose="020B0604020202020204" pitchFamily="34" charset="0"/>
              </a:rPr>
              <a:t>“See that you do not look down on any on of these little ones. For I tell you that their angels in heaven always see the face of my Father in heaven.”</a:t>
            </a:r>
          </a:p>
          <a:p>
            <a:pPr>
              <a:spcAft>
                <a:spcPts val="4200"/>
              </a:spcAft>
            </a:pPr>
            <a:endParaRPr lang="en-US" sz="2400" dirty="0">
              <a:solidFill>
                <a:srgbClr val="4D4D4D"/>
              </a:solidFill>
              <a:latin typeface="Nunito" panose="00000500000000000000" pitchFamily="2" charset="0"/>
            </a:endParaRPr>
          </a:p>
        </p:txBody>
      </p:sp>
      <p:sp>
        <p:nvSpPr>
          <p:cNvPr id="10" name="TextBox 9"/>
          <p:cNvSpPr txBox="1"/>
          <p:nvPr/>
        </p:nvSpPr>
        <p:spPr>
          <a:xfrm>
            <a:off x="2127728" y="2142459"/>
            <a:ext cx="2966786" cy="2308324"/>
          </a:xfrm>
          <a:prstGeom prst="rect">
            <a:avLst/>
          </a:prstGeom>
          <a:noFill/>
        </p:spPr>
        <p:txBody>
          <a:bodyPr wrap="square" rtlCol="0">
            <a:spAutoFit/>
          </a:bodyPr>
          <a:lstStyle/>
          <a:p>
            <a:r>
              <a:rPr lang="en-US" sz="2400" b="1" dirty="0">
                <a:solidFill>
                  <a:srgbClr val="F37A29"/>
                </a:solidFill>
                <a:latin typeface="Arial" panose="020B0604020202020204" pitchFamily="34" charset="0"/>
                <a:cs typeface="Arial" panose="020B0604020202020204" pitchFamily="34" charset="0"/>
              </a:rPr>
              <a:t>Isaiah 54:13</a:t>
            </a:r>
          </a:p>
          <a:p>
            <a:r>
              <a:rPr lang="en-US" sz="2400" b="1" dirty="0">
                <a:solidFill>
                  <a:srgbClr val="F37A29"/>
                </a:solidFill>
                <a:latin typeface="Arial" panose="020B0604020202020204" pitchFamily="34" charset="0"/>
                <a:cs typeface="Arial" panose="020B0604020202020204" pitchFamily="34" charset="0"/>
              </a:rPr>
              <a:t>Lamentations 2:19</a:t>
            </a:r>
          </a:p>
          <a:p>
            <a:r>
              <a:rPr lang="en-US" sz="2400" b="1" dirty="0">
                <a:solidFill>
                  <a:srgbClr val="F37A29"/>
                </a:solidFill>
                <a:latin typeface="Arial" panose="020B0604020202020204" pitchFamily="34" charset="0"/>
                <a:cs typeface="Arial" panose="020B0604020202020204" pitchFamily="34" charset="0"/>
              </a:rPr>
              <a:t>Matthew 18:10-11</a:t>
            </a:r>
          </a:p>
          <a:p>
            <a:endParaRPr lang="en-US" sz="2400" b="1" dirty="0">
              <a:solidFill>
                <a:srgbClr val="F37A29"/>
              </a:solidFill>
              <a:latin typeface="Nunito" panose="00000500000000000000" pitchFamily="2" charset="0"/>
            </a:endParaRPr>
          </a:p>
          <a:p>
            <a:endParaRPr lang="en-US" sz="2400" b="1" dirty="0">
              <a:solidFill>
                <a:srgbClr val="F37A29"/>
              </a:solidFill>
              <a:latin typeface="Nunito" panose="00000500000000000000" pitchFamily="2" charset="0"/>
            </a:endParaRPr>
          </a:p>
          <a:p>
            <a:endParaRPr lang="en-US" sz="2400" b="1" dirty="0">
              <a:solidFill>
                <a:srgbClr val="F37A29"/>
              </a:solidFill>
              <a:latin typeface="Nunito" panose="00000500000000000000"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513" y="3880884"/>
            <a:ext cx="2519109" cy="3019648"/>
          </a:xfrm>
          <a:prstGeom prst="rect">
            <a:avLst/>
          </a:prstGeom>
        </p:spPr>
      </p:pic>
    </p:spTree>
    <p:extLst>
      <p:ext uri="{BB962C8B-B14F-4D97-AF65-F5344CB8AC3E}">
        <p14:creationId xmlns:p14="http://schemas.microsoft.com/office/powerpoint/2010/main" val="6540735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 calcmode="lin" valueType="num">
                                      <p:cBhvr additive="base">
                                        <p:cTn id="2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2049796" y="2644169"/>
            <a:ext cx="6118983" cy="1569660"/>
          </a:xfrm>
          <a:prstGeom prst="rect">
            <a:avLst/>
          </a:prstGeom>
          <a:noFill/>
        </p:spPr>
        <p:txBody>
          <a:bodyPr wrap="none" rtlCol="0">
            <a:spAutoFit/>
          </a:bodyPr>
          <a:lstStyle/>
          <a:p>
            <a:r>
              <a:rPr lang="en-US" sz="9600" b="1" spc="-300" dirty="0">
                <a:solidFill>
                  <a:schemeClr val="bg1"/>
                </a:solidFill>
                <a:latin typeface="Arial" panose="020B0604020202020204" pitchFamily="34" charset="0"/>
                <a:cs typeface="Arial" panose="020B0604020202020204" pitchFamily="34" charset="0"/>
              </a:rPr>
              <a:t>flourishing</a:t>
            </a:r>
          </a:p>
        </p:txBody>
      </p:sp>
      <p:sp>
        <p:nvSpPr>
          <p:cNvPr id="8" name="TextBox 7"/>
          <p:cNvSpPr txBox="1"/>
          <p:nvPr/>
        </p:nvSpPr>
        <p:spPr>
          <a:xfrm>
            <a:off x="2096016" y="489567"/>
            <a:ext cx="3999984" cy="2349361"/>
          </a:xfrm>
          <a:prstGeom prst="rect">
            <a:avLst/>
          </a:prstGeom>
          <a:noFill/>
        </p:spPr>
        <p:txBody>
          <a:bodyPr wrap="square" rtlCol="0">
            <a:spAutoFit/>
          </a:bodyPr>
          <a:lstStyle/>
          <a:p>
            <a:pPr>
              <a:lnSpc>
                <a:spcPts val="4400"/>
              </a:lnSpc>
            </a:pPr>
            <a:r>
              <a:rPr lang="en-US" sz="4000" b="1" dirty="0">
                <a:solidFill>
                  <a:srgbClr val="4D4D4D"/>
                </a:solidFill>
                <a:latin typeface="Arial" panose="020B0604020202020204" pitchFamily="34" charset="0"/>
                <a:cs typeface="Arial" panose="020B0604020202020204" pitchFamily="34" charset="0"/>
              </a:rPr>
              <a:t>Flourishing in </a:t>
            </a:r>
            <a:r>
              <a:rPr lang="en-US" sz="4000" b="1" dirty="0">
                <a:solidFill>
                  <a:srgbClr val="6D5B97"/>
                </a:solidFill>
                <a:latin typeface="Arial" panose="020B0604020202020204" pitchFamily="34" charset="0"/>
                <a:cs typeface="Arial" panose="020B0604020202020204" pitchFamily="34" charset="0"/>
              </a:rPr>
              <a:t>His Kingdom</a:t>
            </a:r>
            <a:r>
              <a:rPr lang="en-US" sz="4000" b="1" dirty="0">
                <a:solidFill>
                  <a:srgbClr val="4D4D4D"/>
                </a:solidFill>
                <a:latin typeface="Arial" panose="020B0604020202020204" pitchFamily="34" charset="0"/>
                <a:cs typeface="Arial" panose="020B0604020202020204" pitchFamily="34" charset="0"/>
              </a:rPr>
              <a:t> as they journey in His grace…</a:t>
            </a:r>
          </a:p>
        </p:txBody>
      </p:sp>
      <p:sp>
        <p:nvSpPr>
          <p:cNvPr id="9" name="TextBox 8"/>
          <p:cNvSpPr txBox="1"/>
          <p:nvPr/>
        </p:nvSpPr>
        <p:spPr>
          <a:xfrm>
            <a:off x="2096016" y="3204248"/>
            <a:ext cx="3642403" cy="2554545"/>
          </a:xfrm>
          <a:prstGeom prst="rect">
            <a:avLst/>
          </a:prstGeom>
          <a:noFill/>
        </p:spPr>
        <p:txBody>
          <a:bodyPr wrap="square" rtlCol="0">
            <a:spAutoFit/>
          </a:bodyPr>
          <a:lstStyle/>
          <a:p>
            <a:r>
              <a:rPr lang="en-US" sz="3200" dirty="0">
                <a:solidFill>
                  <a:srgbClr val="4D4D4D"/>
                </a:solidFill>
                <a:latin typeface="Arial" panose="020B0604020202020204" pitchFamily="34" charset="0"/>
                <a:cs typeface="Arial" panose="020B0604020202020204" pitchFamily="34" charset="0"/>
              </a:rPr>
              <a:t>As children move from no knowledge of God to becoming active participants.</a:t>
            </a:r>
          </a:p>
        </p:txBody>
      </p:sp>
      <p:sp>
        <p:nvSpPr>
          <p:cNvPr id="2" name="Rectangle 1"/>
          <p:cNvSpPr/>
          <p:nvPr/>
        </p:nvSpPr>
        <p:spPr>
          <a:xfrm>
            <a:off x="7384681" y="5720316"/>
            <a:ext cx="2711303" cy="1137684"/>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No Understanding</a:t>
            </a:r>
          </a:p>
          <a:p>
            <a:pPr algn="ctr"/>
            <a:r>
              <a:rPr lang="en-US" sz="1600" dirty="0">
                <a:latin typeface="Arial" panose="020B0604020202020204" pitchFamily="34" charset="0"/>
                <a:cs typeface="Arial" panose="020B0604020202020204" pitchFamily="34" charset="0"/>
              </a:rPr>
              <a:t>No knowledge or experience of God and His love</a:t>
            </a:r>
          </a:p>
        </p:txBody>
      </p:sp>
      <p:sp>
        <p:nvSpPr>
          <p:cNvPr id="10" name="Rectangle 9"/>
          <p:cNvSpPr/>
          <p:nvPr/>
        </p:nvSpPr>
        <p:spPr>
          <a:xfrm>
            <a:off x="7384681" y="4497568"/>
            <a:ext cx="2711303" cy="1137684"/>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Encountering</a:t>
            </a:r>
          </a:p>
          <a:p>
            <a:pPr algn="ctr"/>
            <a:r>
              <a:rPr lang="en-US" sz="1600" dirty="0">
                <a:latin typeface="Arial" panose="020B0604020202020204" pitchFamily="34" charset="0"/>
                <a:cs typeface="Arial" panose="020B0604020202020204" pitchFamily="34" charset="0"/>
              </a:rPr>
              <a:t>the Body of Christ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in community and action</a:t>
            </a:r>
          </a:p>
        </p:txBody>
      </p:sp>
      <p:sp>
        <p:nvSpPr>
          <p:cNvPr id="11" name="Rectangle 10"/>
          <p:cNvSpPr/>
          <p:nvPr/>
        </p:nvSpPr>
        <p:spPr>
          <a:xfrm>
            <a:off x="7384680" y="3274820"/>
            <a:ext cx="2711303" cy="1137684"/>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Discovering</a:t>
            </a:r>
          </a:p>
          <a:p>
            <a:pPr algn="ctr"/>
            <a:r>
              <a:rPr lang="en-US" sz="1600" dirty="0">
                <a:latin typeface="Arial" panose="020B0604020202020204" pitchFamily="34" charset="0"/>
                <a:cs typeface="Arial" panose="020B0604020202020204" pitchFamily="34" charset="0"/>
              </a:rPr>
              <a:t>God and a living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relationship with Him</a:t>
            </a:r>
          </a:p>
        </p:txBody>
      </p:sp>
      <p:sp>
        <p:nvSpPr>
          <p:cNvPr id="12" name="Rectangle 11"/>
          <p:cNvSpPr/>
          <p:nvPr/>
        </p:nvSpPr>
        <p:spPr>
          <a:xfrm>
            <a:off x="7384680" y="2052072"/>
            <a:ext cx="2711303" cy="1137684"/>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Integrating</a:t>
            </a:r>
          </a:p>
          <a:p>
            <a:pPr algn="ctr"/>
            <a:r>
              <a:rPr lang="en-US" sz="1600" dirty="0">
                <a:latin typeface="Arial" panose="020B0604020202020204" pitchFamily="34" charset="0"/>
                <a:cs typeface="Arial" panose="020B0604020202020204" pitchFamily="34" charset="0"/>
              </a:rPr>
              <a:t>Into the Body of Christ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and living life with Jesus</a:t>
            </a:r>
          </a:p>
        </p:txBody>
      </p:sp>
      <p:sp>
        <p:nvSpPr>
          <p:cNvPr id="13" name="Rectangle 12"/>
          <p:cNvSpPr/>
          <p:nvPr/>
        </p:nvSpPr>
        <p:spPr>
          <a:xfrm>
            <a:off x="7384679" y="829324"/>
            <a:ext cx="2711303" cy="1137684"/>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Participating</a:t>
            </a:r>
          </a:p>
          <a:p>
            <a:pPr algn="ctr"/>
            <a:r>
              <a:rPr lang="en-US" sz="1600" dirty="0">
                <a:latin typeface="Arial" panose="020B0604020202020204" pitchFamily="34" charset="0"/>
                <a:cs typeface="Arial" panose="020B0604020202020204" pitchFamily="34" charset="0"/>
              </a:rPr>
              <a:t>In God’s work and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His Kingdom</a:t>
            </a:r>
          </a:p>
        </p:txBody>
      </p:sp>
      <p:sp>
        <p:nvSpPr>
          <p:cNvPr id="3" name="Isosceles Triangle 2"/>
          <p:cNvSpPr/>
          <p:nvPr/>
        </p:nvSpPr>
        <p:spPr>
          <a:xfrm>
            <a:off x="7384679" y="167303"/>
            <a:ext cx="2711303" cy="576957"/>
          </a:xfrm>
          <a:prstGeom prst="triangle">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7404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calcmode="lin" valueType="num">
                                      <p:cBhvr additive="base">
                                        <p:cTn id="2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 calcmode="lin" valueType="num">
                                      <p:cBhvr additive="base">
                                        <p:cTn id="3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 calcmode="lin" valueType="num">
                                      <p:cBhvr additive="base">
                                        <p:cTn id="4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 calcmode="lin" valueType="num">
                                      <p:cBhvr additive="base">
                                        <p:cTn id="5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3">
                                            <p:txEl>
                                              <p:pRg st="1" end="1"/>
                                            </p:txEl>
                                          </p:spTgt>
                                        </p:tgtEl>
                                        <p:attrNameLst>
                                          <p:attrName>style.visibility</p:attrName>
                                        </p:attrNameLst>
                                      </p:cBhvr>
                                      <p:to>
                                        <p:strVal val="visible"/>
                                      </p:to>
                                    </p:set>
                                    <p:anim calcmode="lin" valueType="num">
                                      <p:cBhvr additive="base">
                                        <p:cTn id="5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2049796" y="2644169"/>
            <a:ext cx="6118983" cy="1569660"/>
          </a:xfrm>
          <a:prstGeom prst="rect">
            <a:avLst/>
          </a:prstGeom>
          <a:noFill/>
        </p:spPr>
        <p:txBody>
          <a:bodyPr wrap="none" rtlCol="0">
            <a:spAutoFit/>
          </a:bodyPr>
          <a:lstStyle/>
          <a:p>
            <a:r>
              <a:rPr lang="en-US" sz="9600" b="1" spc="-300" dirty="0">
                <a:solidFill>
                  <a:schemeClr val="bg1"/>
                </a:solidFill>
                <a:latin typeface="Arial" panose="020B0604020202020204" pitchFamily="34" charset="0"/>
                <a:cs typeface="Arial" panose="020B0604020202020204" pitchFamily="34" charset="0"/>
              </a:rPr>
              <a:t>flourishing</a:t>
            </a:r>
          </a:p>
        </p:txBody>
      </p:sp>
      <p:sp>
        <p:nvSpPr>
          <p:cNvPr id="8" name="TextBox 7"/>
          <p:cNvSpPr txBox="1"/>
          <p:nvPr/>
        </p:nvSpPr>
        <p:spPr>
          <a:xfrm>
            <a:off x="2204353" y="479508"/>
            <a:ext cx="5309442" cy="2301720"/>
          </a:xfrm>
          <a:prstGeom prst="rect">
            <a:avLst/>
          </a:prstGeom>
          <a:noFill/>
        </p:spPr>
        <p:txBody>
          <a:bodyPr wrap="square" rtlCol="0">
            <a:spAutoFit/>
          </a:bodyPr>
          <a:lstStyle/>
          <a:p>
            <a:pPr>
              <a:lnSpc>
                <a:spcPts val="4400"/>
              </a:lnSpc>
            </a:pPr>
            <a:r>
              <a:rPr lang="en-US" sz="3200" b="1" dirty="0">
                <a:solidFill>
                  <a:srgbClr val="4D4D4D"/>
                </a:solidFill>
                <a:latin typeface="Arial" panose="020B0604020202020204" pitchFamily="34" charset="0"/>
                <a:cs typeface="Arial" panose="020B0604020202020204" pitchFamily="34" charset="0"/>
              </a:rPr>
              <a:t>Flourishing in </a:t>
            </a:r>
            <a:r>
              <a:rPr lang="en-US" sz="3200" b="1" dirty="0">
                <a:solidFill>
                  <a:srgbClr val="1180AE"/>
                </a:solidFill>
                <a:latin typeface="Arial" panose="020B0604020202020204" pitchFamily="34" charset="0"/>
                <a:cs typeface="Arial" panose="020B0604020202020204" pitchFamily="34" charset="0"/>
              </a:rPr>
              <a:t>His World</a:t>
            </a:r>
            <a:r>
              <a:rPr lang="en-US" sz="3200" b="1" dirty="0">
                <a:solidFill>
                  <a:srgbClr val="4D4D4D"/>
                </a:solidFill>
                <a:latin typeface="Arial" panose="020B0604020202020204" pitchFamily="34" charset="0"/>
                <a:cs typeface="Arial" panose="020B0604020202020204" pitchFamily="34" charset="0"/>
              </a:rPr>
              <a:t>…</a:t>
            </a:r>
          </a:p>
          <a:p>
            <a:pPr>
              <a:lnSpc>
                <a:spcPts val="4400"/>
              </a:lnSpc>
            </a:pPr>
            <a:r>
              <a:rPr lang="en-US" sz="3200" b="1" dirty="0">
                <a:solidFill>
                  <a:srgbClr val="7030A0"/>
                </a:solidFill>
                <a:latin typeface="Arial" panose="020B0604020202020204" pitchFamily="34" charset="0"/>
                <a:cs typeface="Arial" panose="020B0604020202020204" pitchFamily="34" charset="0"/>
              </a:rPr>
              <a:t>Children are being transformed as they journey in His grace</a:t>
            </a:r>
          </a:p>
        </p:txBody>
      </p:sp>
      <p:sp>
        <p:nvSpPr>
          <p:cNvPr id="9" name="TextBox 8"/>
          <p:cNvSpPr txBox="1"/>
          <p:nvPr/>
        </p:nvSpPr>
        <p:spPr>
          <a:xfrm>
            <a:off x="7513795" y="722427"/>
            <a:ext cx="4030134" cy="1815882"/>
          </a:xfrm>
          <a:prstGeom prst="rect">
            <a:avLst/>
          </a:prstGeom>
          <a:noFill/>
        </p:spPr>
        <p:txBody>
          <a:bodyPr wrap="square" rtlCol="0">
            <a:spAutoFit/>
          </a:bodyPr>
          <a:lstStyle/>
          <a:p>
            <a:r>
              <a:rPr lang="en-US" sz="2800" dirty="0">
                <a:solidFill>
                  <a:srgbClr val="4D4D4D"/>
                </a:solidFill>
                <a:latin typeface="Arial" panose="020B0604020202020204" pitchFamily="34" charset="0"/>
                <a:cs typeface="Arial" panose="020B0604020202020204" pitchFamily="34" charset="0"/>
              </a:rPr>
              <a:t>As children move from suffering and abuse to becoming positive contributors to society.</a:t>
            </a:r>
          </a:p>
        </p:txBody>
      </p:sp>
      <p:sp>
        <p:nvSpPr>
          <p:cNvPr id="2" name="Rectangle 1"/>
          <p:cNvSpPr/>
          <p:nvPr/>
        </p:nvSpPr>
        <p:spPr>
          <a:xfrm rot="5400000">
            <a:off x="1741949" y="3757483"/>
            <a:ext cx="2711303" cy="1647288"/>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31520" rtlCol="0" anchor="t" anchorCtr="0"/>
          <a:lstStyle/>
          <a:p>
            <a:pPr algn="ctr"/>
            <a:r>
              <a:rPr lang="en-US" sz="2000" b="1" dirty="0">
                <a:latin typeface="Arial" panose="020B0604020202020204" pitchFamily="34" charset="0"/>
                <a:cs typeface="Arial" panose="020B0604020202020204" pitchFamily="34" charset="0"/>
              </a:rPr>
              <a:t>Suffering</a:t>
            </a:r>
          </a:p>
          <a:p>
            <a:pPr algn="ctr"/>
            <a:r>
              <a:rPr lang="en-US" sz="1600" dirty="0">
                <a:latin typeface="Arial" panose="020B0604020202020204" pitchFamily="34" charset="0"/>
                <a:cs typeface="Arial" panose="020B0604020202020204" pitchFamily="34" charset="0"/>
              </a:rPr>
              <a:t>Isolation, deprivation and abuse</a:t>
            </a:r>
          </a:p>
        </p:txBody>
      </p:sp>
      <p:sp>
        <p:nvSpPr>
          <p:cNvPr id="10" name="Rectangle 9"/>
          <p:cNvSpPr/>
          <p:nvPr/>
        </p:nvSpPr>
        <p:spPr>
          <a:xfrm rot="5400000">
            <a:off x="3512404" y="3757483"/>
            <a:ext cx="2711303" cy="1647288"/>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31520" rtlCol="0" anchor="t" anchorCtr="0"/>
          <a:lstStyle/>
          <a:p>
            <a:pPr algn="ctr"/>
            <a:r>
              <a:rPr lang="en-US" b="1" dirty="0">
                <a:latin typeface="Arial" panose="020B0604020202020204" pitchFamily="34" charset="0"/>
                <a:cs typeface="Arial" panose="020B0604020202020204" pitchFamily="34" charset="0"/>
              </a:rPr>
              <a:t>Experiencing</a:t>
            </a:r>
          </a:p>
          <a:p>
            <a:pPr algn="ctr"/>
            <a:r>
              <a:rPr lang="en-US" dirty="0">
                <a:latin typeface="Arial" panose="020B0604020202020204" pitchFamily="34" charset="0"/>
                <a:cs typeface="Arial" panose="020B0604020202020204" pitchFamily="34" charset="0"/>
              </a:rPr>
              <a:t>Compassion and hope</a:t>
            </a:r>
          </a:p>
        </p:txBody>
      </p:sp>
      <p:sp>
        <p:nvSpPr>
          <p:cNvPr id="11" name="Rectangle 10"/>
          <p:cNvSpPr/>
          <p:nvPr/>
        </p:nvSpPr>
        <p:spPr>
          <a:xfrm rot="5400000">
            <a:off x="5282860" y="3757482"/>
            <a:ext cx="2711303" cy="1647288"/>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31520" rtlCol="0" anchor="t" anchorCtr="0"/>
          <a:lstStyle/>
          <a:p>
            <a:pPr algn="ctr"/>
            <a:r>
              <a:rPr lang="en-US" sz="2000" b="1" dirty="0">
                <a:latin typeface="Arial" panose="020B0604020202020204" pitchFamily="34" charset="0"/>
                <a:cs typeface="Arial" panose="020B0604020202020204" pitchFamily="34" charset="0"/>
              </a:rPr>
              <a:t>Gaining</a:t>
            </a:r>
          </a:p>
          <a:p>
            <a:pPr algn="ctr"/>
            <a:r>
              <a:rPr lang="en-US" sz="1600" dirty="0">
                <a:latin typeface="Arial" panose="020B0604020202020204" pitchFamily="34" charset="0"/>
                <a:cs typeface="Arial" panose="020B0604020202020204" pitchFamily="34" charset="0"/>
              </a:rPr>
              <a:t>Shelter from threat, stability and nurture</a:t>
            </a:r>
          </a:p>
        </p:txBody>
      </p:sp>
      <p:sp>
        <p:nvSpPr>
          <p:cNvPr id="12" name="Rectangle 11"/>
          <p:cNvSpPr/>
          <p:nvPr/>
        </p:nvSpPr>
        <p:spPr>
          <a:xfrm rot="5400000">
            <a:off x="7053315" y="3757482"/>
            <a:ext cx="2711303" cy="1647288"/>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31520" rtlCol="0" anchor="t" anchorCtr="0"/>
          <a:lstStyle/>
          <a:p>
            <a:pPr algn="ctr"/>
            <a:r>
              <a:rPr lang="en-US" sz="2000" b="1" dirty="0">
                <a:latin typeface="Arial" panose="020B0604020202020204" pitchFamily="34" charset="0"/>
                <a:cs typeface="Arial" panose="020B0604020202020204" pitchFamily="34" charset="0"/>
              </a:rPr>
              <a:t>Developing</a:t>
            </a:r>
          </a:p>
          <a:p>
            <a:pPr algn="ctr"/>
            <a:r>
              <a:rPr lang="en-US" dirty="0">
                <a:latin typeface="Arial" panose="020B0604020202020204" pitchFamily="34" charset="0"/>
                <a:cs typeface="Arial" panose="020B0604020202020204" pitchFamily="34" charset="0"/>
              </a:rPr>
              <a:t>In personal growth opportunities</a:t>
            </a:r>
          </a:p>
        </p:txBody>
      </p:sp>
      <p:sp>
        <p:nvSpPr>
          <p:cNvPr id="13" name="Rectangle 12"/>
          <p:cNvSpPr/>
          <p:nvPr/>
        </p:nvSpPr>
        <p:spPr>
          <a:xfrm rot="5400000">
            <a:off x="8823770" y="3757481"/>
            <a:ext cx="2711303" cy="1647288"/>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31520" rtlCol="0" anchor="t" anchorCtr="0"/>
          <a:lstStyle/>
          <a:p>
            <a:pPr algn="ctr"/>
            <a:r>
              <a:rPr lang="en-US" sz="2000" b="1" dirty="0">
                <a:latin typeface="Arial" panose="020B0604020202020204" pitchFamily="34" charset="0"/>
                <a:cs typeface="Arial" panose="020B0604020202020204" pitchFamily="34" charset="0"/>
              </a:rPr>
              <a:t>Contributing</a:t>
            </a:r>
          </a:p>
          <a:p>
            <a:pPr algn="ctr"/>
            <a:r>
              <a:rPr lang="en-US" sz="2000" dirty="0">
                <a:latin typeface="Arial" panose="020B0604020202020204" pitchFamily="34" charset="0"/>
                <a:cs typeface="Arial" panose="020B0604020202020204" pitchFamily="34" charset="0"/>
              </a:rPr>
              <a:t>Positively to society</a:t>
            </a:r>
            <a:r>
              <a:rPr lang="en-US" sz="1400" dirty="0">
                <a:latin typeface="Nunito" panose="00000500000000000000" pitchFamily="2" charset="0"/>
              </a:rPr>
              <a:t>.</a:t>
            </a:r>
          </a:p>
        </p:txBody>
      </p:sp>
      <p:sp>
        <p:nvSpPr>
          <p:cNvPr id="3" name="Isosceles Triangle 2"/>
          <p:cNvSpPr/>
          <p:nvPr/>
        </p:nvSpPr>
        <p:spPr>
          <a:xfrm rot="5400000">
            <a:off x="10188278" y="4163428"/>
            <a:ext cx="2711303" cy="835394"/>
          </a:xfrm>
          <a:prstGeom prst="triangle">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6366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calcmode="lin" valueType="num">
                                      <p:cBhvr additive="base">
                                        <p:cTn id="2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 calcmode="lin" valueType="num">
                                      <p:cBhvr additive="base">
                                        <p:cTn id="3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 calcmode="lin" valueType="num">
                                      <p:cBhvr additive="base">
                                        <p:cTn id="4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 calcmode="lin" valueType="num">
                                      <p:cBhvr additive="base">
                                        <p:cTn id="5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3">
                                            <p:txEl>
                                              <p:pRg st="1" end="1"/>
                                            </p:txEl>
                                          </p:spTgt>
                                        </p:tgtEl>
                                        <p:attrNameLst>
                                          <p:attrName>style.visibility</p:attrName>
                                        </p:attrNameLst>
                                      </p:cBhvr>
                                      <p:to>
                                        <p:strVal val="visible"/>
                                      </p:to>
                                    </p:set>
                                    <p:anim calcmode="lin" valueType="num">
                                      <p:cBhvr additive="base">
                                        <p:cTn id="5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rot="16200000">
            <a:off x="-2254104" y="2639251"/>
            <a:ext cx="6527597" cy="1569660"/>
          </a:xfrm>
          <a:prstGeom prst="rect">
            <a:avLst/>
          </a:prstGeom>
          <a:noFill/>
        </p:spPr>
        <p:txBody>
          <a:bodyPr wrap="square" rtlCol="0">
            <a:spAutoFit/>
          </a:bodyPr>
          <a:lstStyle/>
          <a:p>
            <a:r>
              <a:rPr lang="en-US" sz="9600" b="1" spc="-300" dirty="0">
                <a:solidFill>
                  <a:schemeClr val="bg1"/>
                </a:solidFill>
                <a:latin typeface="Arial" panose="020B0604020202020204" pitchFamily="34" charset="0"/>
                <a:cs typeface="Arial" panose="020B0604020202020204" pitchFamily="34" charset="0"/>
              </a:rPr>
              <a:t>flourishing</a:t>
            </a:r>
          </a:p>
        </p:txBody>
      </p:sp>
      <p:sp>
        <p:nvSpPr>
          <p:cNvPr id="8" name="TextBox 7"/>
          <p:cNvSpPr txBox="1"/>
          <p:nvPr/>
        </p:nvSpPr>
        <p:spPr>
          <a:xfrm>
            <a:off x="2127727" y="236320"/>
            <a:ext cx="3496896" cy="1220847"/>
          </a:xfrm>
          <a:prstGeom prst="rect">
            <a:avLst/>
          </a:prstGeom>
          <a:noFill/>
        </p:spPr>
        <p:txBody>
          <a:bodyPr wrap="square" rtlCol="0">
            <a:spAutoFit/>
          </a:bodyPr>
          <a:lstStyle/>
          <a:p>
            <a:pPr>
              <a:lnSpc>
                <a:spcPts val="4400"/>
              </a:lnSpc>
            </a:pPr>
            <a:r>
              <a:rPr lang="en-US" sz="4000" b="1" dirty="0">
                <a:solidFill>
                  <a:srgbClr val="4D4D4D"/>
                </a:solidFill>
                <a:latin typeface="Arial" panose="020B0604020202020204" pitchFamily="34" charset="0"/>
                <a:cs typeface="Arial" panose="020B0604020202020204" pitchFamily="34" charset="0"/>
              </a:rPr>
              <a:t>Brokenness to Wholeness</a:t>
            </a:r>
          </a:p>
        </p:txBody>
      </p:sp>
      <p:sp>
        <p:nvSpPr>
          <p:cNvPr id="9" name="TextBox 8"/>
          <p:cNvSpPr txBox="1"/>
          <p:nvPr/>
        </p:nvSpPr>
        <p:spPr>
          <a:xfrm>
            <a:off x="2127728" y="1457167"/>
            <a:ext cx="2465538" cy="1569660"/>
          </a:xfrm>
          <a:prstGeom prst="rect">
            <a:avLst/>
          </a:prstGeom>
          <a:noFill/>
        </p:spPr>
        <p:txBody>
          <a:bodyPr wrap="square" rtlCol="0">
            <a:spAutoFit/>
          </a:bodyPr>
          <a:lstStyle/>
          <a:p>
            <a:r>
              <a:rPr lang="en-US" sz="2400" dirty="0">
                <a:solidFill>
                  <a:srgbClr val="4D4D4D"/>
                </a:solidFill>
                <a:latin typeface="Arial" panose="020B0604020202020204" pitchFamily="34" charset="0"/>
                <a:cs typeface="Arial" panose="020B0604020202020204" pitchFamily="34" charset="0"/>
              </a:rPr>
              <a:t>When these two pathways are overlaid each other.</a:t>
            </a:r>
          </a:p>
        </p:txBody>
      </p:sp>
      <p:sp>
        <p:nvSpPr>
          <p:cNvPr id="2" name="Rectangle 1"/>
          <p:cNvSpPr/>
          <p:nvPr/>
        </p:nvSpPr>
        <p:spPr>
          <a:xfrm>
            <a:off x="6040322" y="5720316"/>
            <a:ext cx="1626024" cy="1137684"/>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No Understanding</a:t>
            </a:r>
          </a:p>
        </p:txBody>
      </p:sp>
      <p:sp>
        <p:nvSpPr>
          <p:cNvPr id="10" name="Rectangle 9"/>
          <p:cNvSpPr/>
          <p:nvPr/>
        </p:nvSpPr>
        <p:spPr>
          <a:xfrm>
            <a:off x="6040322" y="4497568"/>
            <a:ext cx="1626024" cy="1137684"/>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Encountering</a:t>
            </a:r>
          </a:p>
        </p:txBody>
      </p:sp>
      <p:sp>
        <p:nvSpPr>
          <p:cNvPr id="11" name="Rectangle 10"/>
          <p:cNvSpPr/>
          <p:nvPr/>
        </p:nvSpPr>
        <p:spPr>
          <a:xfrm>
            <a:off x="6040321" y="3274820"/>
            <a:ext cx="1626024" cy="1137684"/>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sz="1600" b="1" dirty="0">
                <a:latin typeface="Arial" panose="020B0604020202020204" pitchFamily="34" charset="0"/>
                <a:cs typeface="Arial" panose="020B0604020202020204" pitchFamily="34" charset="0"/>
              </a:rPr>
              <a:t>Gaining</a:t>
            </a:r>
          </a:p>
        </p:txBody>
      </p:sp>
      <p:sp>
        <p:nvSpPr>
          <p:cNvPr id="12" name="Rectangle 11"/>
          <p:cNvSpPr/>
          <p:nvPr/>
        </p:nvSpPr>
        <p:spPr>
          <a:xfrm>
            <a:off x="6040321" y="2052072"/>
            <a:ext cx="1626024" cy="1137684"/>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Integrating</a:t>
            </a:r>
          </a:p>
        </p:txBody>
      </p:sp>
      <p:sp>
        <p:nvSpPr>
          <p:cNvPr id="13" name="Rectangle 12"/>
          <p:cNvSpPr/>
          <p:nvPr/>
        </p:nvSpPr>
        <p:spPr>
          <a:xfrm>
            <a:off x="6040320" y="829324"/>
            <a:ext cx="1626024" cy="1137684"/>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Participating</a:t>
            </a:r>
          </a:p>
        </p:txBody>
      </p:sp>
      <p:sp>
        <p:nvSpPr>
          <p:cNvPr id="3" name="Isosceles Triangle 2"/>
          <p:cNvSpPr/>
          <p:nvPr/>
        </p:nvSpPr>
        <p:spPr>
          <a:xfrm>
            <a:off x="6040320" y="167303"/>
            <a:ext cx="1626024" cy="576957"/>
          </a:xfrm>
          <a:prstGeom prst="triangle">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p:cNvSpPr/>
          <p:nvPr/>
        </p:nvSpPr>
        <p:spPr>
          <a:xfrm rot="5400000">
            <a:off x="2788472" y="3022381"/>
            <a:ext cx="1132963" cy="1647288"/>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tlCol="0" anchor="ctr" anchorCtr="0"/>
          <a:lstStyle/>
          <a:p>
            <a:pPr algn="ctr"/>
            <a:r>
              <a:rPr lang="en-US" sz="1600" b="1" dirty="0">
                <a:latin typeface="Arial" panose="020B0604020202020204" pitchFamily="34" charset="0"/>
                <a:cs typeface="Arial" panose="020B0604020202020204" pitchFamily="34" charset="0"/>
              </a:rPr>
              <a:t>Suffering</a:t>
            </a:r>
          </a:p>
        </p:txBody>
      </p:sp>
      <p:sp>
        <p:nvSpPr>
          <p:cNvPr id="15" name="Rectangle 14"/>
          <p:cNvSpPr/>
          <p:nvPr/>
        </p:nvSpPr>
        <p:spPr>
          <a:xfrm rot="5400000">
            <a:off x="4537660" y="3022382"/>
            <a:ext cx="1132965" cy="1647288"/>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tlCol="0" anchor="ctr" anchorCtr="0"/>
          <a:lstStyle/>
          <a:p>
            <a:pPr algn="ctr"/>
            <a:r>
              <a:rPr lang="en-US" sz="1600" b="1" dirty="0">
                <a:latin typeface="Arial" panose="020B0604020202020204" pitchFamily="34" charset="0"/>
                <a:cs typeface="Arial" panose="020B0604020202020204" pitchFamily="34" charset="0"/>
              </a:rPr>
              <a:t>Experiencing</a:t>
            </a:r>
          </a:p>
        </p:txBody>
      </p:sp>
      <p:sp>
        <p:nvSpPr>
          <p:cNvPr id="16" name="Rectangle 15"/>
          <p:cNvSpPr/>
          <p:nvPr/>
        </p:nvSpPr>
        <p:spPr>
          <a:xfrm rot="5400000">
            <a:off x="6286852" y="3022379"/>
            <a:ext cx="1132962" cy="1647288"/>
          </a:xfrm>
          <a:custGeom>
            <a:avLst/>
            <a:gdLst>
              <a:gd name="connsiteX0" fmla="*/ 0 w 1170984"/>
              <a:gd name="connsiteY0" fmla="*/ 0 h 1647288"/>
              <a:gd name="connsiteX1" fmla="*/ 1170984 w 1170984"/>
              <a:gd name="connsiteY1" fmla="*/ 0 h 1647288"/>
              <a:gd name="connsiteX2" fmla="*/ 1170984 w 1170984"/>
              <a:gd name="connsiteY2" fmla="*/ 1647288 h 1647288"/>
              <a:gd name="connsiteX3" fmla="*/ 0 w 1170984"/>
              <a:gd name="connsiteY3" fmla="*/ 1647288 h 1647288"/>
              <a:gd name="connsiteX4" fmla="*/ 0 w 1170984"/>
              <a:gd name="connsiteY4" fmla="*/ 0 h 1647288"/>
              <a:gd name="connsiteX0" fmla="*/ 0 w 1170984"/>
              <a:gd name="connsiteY0" fmla="*/ 0 h 1647288"/>
              <a:gd name="connsiteX1" fmla="*/ 1170984 w 1170984"/>
              <a:gd name="connsiteY1" fmla="*/ 1647288 h 1647288"/>
              <a:gd name="connsiteX2" fmla="*/ 0 w 1170984"/>
              <a:gd name="connsiteY2" fmla="*/ 1647288 h 1647288"/>
              <a:gd name="connsiteX3" fmla="*/ 0 w 1170984"/>
              <a:gd name="connsiteY3" fmla="*/ 0 h 1647288"/>
            </a:gdLst>
            <a:ahLst/>
            <a:cxnLst>
              <a:cxn ang="0">
                <a:pos x="connsiteX0" y="connsiteY0"/>
              </a:cxn>
              <a:cxn ang="0">
                <a:pos x="connsiteX1" y="connsiteY1"/>
              </a:cxn>
              <a:cxn ang="0">
                <a:pos x="connsiteX2" y="connsiteY2"/>
              </a:cxn>
              <a:cxn ang="0">
                <a:pos x="connsiteX3" y="connsiteY3"/>
              </a:cxn>
            </a:cxnLst>
            <a:rect l="l" t="t" r="r" b="b"/>
            <a:pathLst>
              <a:path w="1170984" h="1647288">
                <a:moveTo>
                  <a:pt x="0" y="0"/>
                </a:moveTo>
                <a:lnTo>
                  <a:pt x="1170984" y="1647288"/>
                </a:lnTo>
                <a:lnTo>
                  <a:pt x="0" y="1647288"/>
                </a:lnTo>
                <a:lnTo>
                  <a:pt x="0" y="0"/>
                </a:lnTo>
                <a:close/>
              </a:path>
            </a:pathLst>
          </a:cu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tlCol="0" anchor="t" anchorCtr="0"/>
          <a:lstStyle/>
          <a:p>
            <a:r>
              <a:rPr lang="en-US" sz="1600" b="1" dirty="0">
                <a:latin typeface="Arial" panose="020B0604020202020204" pitchFamily="34" charset="0"/>
                <a:cs typeface="Arial" panose="020B0604020202020204" pitchFamily="34" charset="0"/>
              </a:rPr>
              <a:t>Discovering</a:t>
            </a:r>
          </a:p>
        </p:txBody>
      </p:sp>
      <p:sp>
        <p:nvSpPr>
          <p:cNvPr id="17" name="Rectangle 16"/>
          <p:cNvSpPr/>
          <p:nvPr/>
        </p:nvSpPr>
        <p:spPr>
          <a:xfrm rot="5400000">
            <a:off x="8036040" y="3022381"/>
            <a:ext cx="1132964" cy="1647288"/>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tlCol="0" anchor="ctr" anchorCtr="0"/>
          <a:lstStyle/>
          <a:p>
            <a:pPr algn="ctr"/>
            <a:r>
              <a:rPr lang="en-US" sz="1600" b="1" dirty="0">
                <a:latin typeface="Arial" panose="020B0604020202020204" pitchFamily="34" charset="0"/>
                <a:cs typeface="Arial" panose="020B0604020202020204" pitchFamily="34" charset="0"/>
              </a:rPr>
              <a:t>Developing</a:t>
            </a:r>
          </a:p>
        </p:txBody>
      </p:sp>
      <p:sp>
        <p:nvSpPr>
          <p:cNvPr id="18" name="Rectangle 17"/>
          <p:cNvSpPr/>
          <p:nvPr/>
        </p:nvSpPr>
        <p:spPr>
          <a:xfrm rot="5400000">
            <a:off x="9806494" y="3022380"/>
            <a:ext cx="1132965" cy="1647288"/>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tlCol="0" anchor="ctr" anchorCtr="0"/>
          <a:lstStyle/>
          <a:p>
            <a:pPr algn="ctr"/>
            <a:r>
              <a:rPr lang="en-US" sz="1600" b="1" dirty="0">
                <a:latin typeface="Arial" panose="020B0604020202020204" pitchFamily="34" charset="0"/>
                <a:cs typeface="Arial" panose="020B0604020202020204" pitchFamily="34" charset="0"/>
              </a:rPr>
              <a:t>Contributing</a:t>
            </a:r>
          </a:p>
        </p:txBody>
      </p:sp>
      <p:sp>
        <p:nvSpPr>
          <p:cNvPr id="19" name="Isosceles Triangle 18"/>
          <p:cNvSpPr/>
          <p:nvPr/>
        </p:nvSpPr>
        <p:spPr>
          <a:xfrm rot="5400000">
            <a:off x="11015746" y="3562318"/>
            <a:ext cx="1132964" cy="567414"/>
          </a:xfrm>
          <a:prstGeom prst="triangle">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Box 19"/>
          <p:cNvSpPr txBox="1"/>
          <p:nvPr/>
        </p:nvSpPr>
        <p:spPr>
          <a:xfrm rot="19579477">
            <a:off x="1940075" y="5281042"/>
            <a:ext cx="3496896" cy="669414"/>
          </a:xfrm>
          <a:prstGeom prst="rect">
            <a:avLst/>
          </a:prstGeom>
          <a:noFill/>
        </p:spPr>
        <p:txBody>
          <a:bodyPr wrap="square" rtlCol="0">
            <a:spAutoFit/>
          </a:bodyPr>
          <a:lstStyle/>
          <a:p>
            <a:pPr>
              <a:lnSpc>
                <a:spcPts val="4400"/>
              </a:lnSpc>
            </a:pPr>
            <a:r>
              <a:rPr lang="en-US" sz="4000" b="1" dirty="0">
                <a:solidFill>
                  <a:srgbClr val="F37A29"/>
                </a:solidFill>
                <a:latin typeface="Arial" panose="020B0604020202020204" pitchFamily="34" charset="0"/>
                <a:cs typeface="Arial" panose="020B0604020202020204" pitchFamily="34" charset="0"/>
              </a:rPr>
              <a:t>Brokenness</a:t>
            </a:r>
          </a:p>
        </p:txBody>
      </p:sp>
      <p:sp>
        <p:nvSpPr>
          <p:cNvPr id="21" name="TextBox 20"/>
          <p:cNvSpPr txBox="1"/>
          <p:nvPr/>
        </p:nvSpPr>
        <p:spPr>
          <a:xfrm rot="19578011">
            <a:off x="8879482" y="669462"/>
            <a:ext cx="3496896" cy="669414"/>
          </a:xfrm>
          <a:prstGeom prst="rect">
            <a:avLst/>
          </a:prstGeom>
          <a:noFill/>
        </p:spPr>
        <p:txBody>
          <a:bodyPr wrap="square" rtlCol="0">
            <a:spAutoFit/>
          </a:bodyPr>
          <a:lstStyle/>
          <a:p>
            <a:pPr>
              <a:lnSpc>
                <a:spcPts val="4400"/>
              </a:lnSpc>
            </a:pPr>
            <a:r>
              <a:rPr lang="en-US" sz="4000" b="1" dirty="0">
                <a:solidFill>
                  <a:srgbClr val="F37A29"/>
                </a:solidFill>
                <a:latin typeface="Arial" panose="020B0604020202020204" pitchFamily="34" charset="0"/>
                <a:cs typeface="Arial" panose="020B0604020202020204" pitchFamily="34" charset="0"/>
              </a:rPr>
              <a:t>Wholeness</a:t>
            </a:r>
          </a:p>
        </p:txBody>
      </p:sp>
      <p:cxnSp>
        <p:nvCxnSpPr>
          <p:cNvPr id="7" name="Straight Arrow Connector 6"/>
          <p:cNvCxnSpPr/>
          <p:nvPr/>
        </p:nvCxnSpPr>
        <p:spPr>
          <a:xfrm flipV="1">
            <a:off x="2565697" y="536304"/>
            <a:ext cx="9300238" cy="6151576"/>
          </a:xfrm>
          <a:prstGeom prst="straightConnector1">
            <a:avLst/>
          </a:prstGeom>
          <a:ln w="76200">
            <a:solidFill>
              <a:srgbClr val="F37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643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2062361" y="2714242"/>
            <a:ext cx="6118983" cy="1569660"/>
          </a:xfrm>
          <a:prstGeom prst="rect">
            <a:avLst/>
          </a:prstGeom>
          <a:noFill/>
        </p:spPr>
        <p:txBody>
          <a:bodyPr wrap="none" rtlCol="0">
            <a:spAutoFit/>
          </a:bodyPr>
          <a:lstStyle/>
          <a:p>
            <a:r>
              <a:rPr lang="en-US" sz="9600" b="1" spc="-300" dirty="0">
                <a:solidFill>
                  <a:schemeClr val="bg1"/>
                </a:solidFill>
                <a:latin typeface="Arial" panose="020B0604020202020204" pitchFamily="34" charset="0"/>
                <a:cs typeface="Arial" panose="020B0604020202020204" pitchFamily="34" charset="0"/>
              </a:rPr>
              <a:t>flourishing</a:t>
            </a:r>
          </a:p>
        </p:txBody>
      </p:sp>
      <p:sp>
        <p:nvSpPr>
          <p:cNvPr id="6" name="TextBox 5"/>
          <p:cNvSpPr txBox="1"/>
          <p:nvPr/>
        </p:nvSpPr>
        <p:spPr>
          <a:xfrm>
            <a:off x="2127727" y="236320"/>
            <a:ext cx="2966787" cy="1797928"/>
          </a:xfrm>
          <a:prstGeom prst="rect">
            <a:avLst/>
          </a:prstGeom>
          <a:noFill/>
        </p:spPr>
        <p:txBody>
          <a:bodyPr wrap="square" rtlCol="0">
            <a:spAutoFit/>
          </a:bodyPr>
          <a:lstStyle/>
          <a:p>
            <a:pPr>
              <a:lnSpc>
                <a:spcPts val="4400"/>
              </a:lnSpc>
            </a:pPr>
            <a:r>
              <a:rPr lang="en-US" sz="4000" b="1" dirty="0">
                <a:solidFill>
                  <a:srgbClr val="4D4D4D"/>
                </a:solidFill>
                <a:latin typeface="Arial" panose="020B0604020202020204" pitchFamily="34" charset="0"/>
                <a:cs typeface="Arial" panose="020B0604020202020204" pitchFamily="34" charset="0"/>
              </a:rPr>
              <a:t>God wants children to flourish!</a:t>
            </a:r>
          </a:p>
        </p:txBody>
      </p:sp>
      <p:sp>
        <p:nvSpPr>
          <p:cNvPr id="7" name="TextBox 6"/>
          <p:cNvSpPr txBox="1"/>
          <p:nvPr/>
        </p:nvSpPr>
        <p:spPr>
          <a:xfrm>
            <a:off x="2127727" y="2034248"/>
            <a:ext cx="4623947" cy="4524315"/>
          </a:xfrm>
          <a:prstGeom prst="rect">
            <a:avLst/>
          </a:prstGeom>
          <a:noFill/>
        </p:spPr>
        <p:txBody>
          <a:bodyPr wrap="square" rtlCol="0">
            <a:spAutoFit/>
          </a:bodyPr>
          <a:lstStyle/>
          <a:p>
            <a:r>
              <a:rPr lang="en-US" sz="2400" dirty="0">
                <a:solidFill>
                  <a:srgbClr val="4D4D4D"/>
                </a:solidFill>
                <a:latin typeface="Arial" panose="020B0604020202020204" pitchFamily="34" charset="0"/>
                <a:cs typeface="Arial" panose="020B0604020202020204" pitchFamily="34" charset="0"/>
              </a:rPr>
              <a:t>He longs to see</a:t>
            </a:r>
          </a:p>
          <a:p>
            <a:r>
              <a:rPr lang="en-US" sz="2400" b="1" dirty="0">
                <a:solidFill>
                  <a:srgbClr val="F37A29"/>
                </a:solidFill>
                <a:latin typeface="Arial" panose="020B0604020202020204" pitchFamily="34" charset="0"/>
                <a:cs typeface="Arial" panose="020B0604020202020204" pitchFamily="34" charset="0"/>
              </a:rPr>
              <a:t>Children everywhere </a:t>
            </a:r>
          </a:p>
          <a:p>
            <a:r>
              <a:rPr lang="en-US" sz="2400" b="1" dirty="0">
                <a:solidFill>
                  <a:srgbClr val="F37A29"/>
                </a:solidFill>
                <a:latin typeface="Arial" panose="020B0604020202020204" pitchFamily="34" charset="0"/>
                <a:cs typeface="Arial" panose="020B0604020202020204" pitchFamily="34" charset="0"/>
              </a:rPr>
              <a:t>walking with Jesus. </a:t>
            </a:r>
          </a:p>
          <a:p>
            <a:endParaRPr lang="en-US" sz="2400" b="1" dirty="0">
              <a:solidFill>
                <a:srgbClr val="F37A29"/>
              </a:solidFill>
              <a:latin typeface="Arial" panose="020B0604020202020204" pitchFamily="34" charset="0"/>
              <a:cs typeface="Arial" panose="020B0604020202020204" pitchFamily="34" charset="0"/>
            </a:endParaRPr>
          </a:p>
          <a:p>
            <a:endParaRPr lang="en-US" sz="2400" b="1" dirty="0">
              <a:solidFill>
                <a:srgbClr val="F37A29"/>
              </a:solidFill>
              <a:latin typeface="Arial" panose="020B0604020202020204" pitchFamily="34" charset="0"/>
              <a:cs typeface="Arial" panose="020B0604020202020204" pitchFamily="34" charset="0"/>
            </a:endParaRPr>
          </a:p>
          <a:p>
            <a:endParaRPr lang="en-US" sz="2400" b="1" dirty="0">
              <a:solidFill>
                <a:srgbClr val="F37A29"/>
              </a:solidFill>
              <a:latin typeface="Arial" panose="020B0604020202020204" pitchFamily="34" charset="0"/>
              <a:cs typeface="Arial" panose="020B0604020202020204" pitchFamily="34" charset="0"/>
            </a:endParaRPr>
          </a:p>
          <a:p>
            <a:endParaRPr lang="en-US" sz="2400" dirty="0">
              <a:solidFill>
                <a:srgbClr val="F37A29"/>
              </a:solidFill>
              <a:latin typeface="Arial" panose="020B0604020202020204" pitchFamily="34" charset="0"/>
              <a:cs typeface="Arial" panose="020B0604020202020204" pitchFamily="34" charset="0"/>
            </a:endParaRPr>
          </a:p>
          <a:p>
            <a:endParaRPr lang="en-US" sz="2400" dirty="0">
              <a:solidFill>
                <a:srgbClr val="4D4D4D"/>
              </a:solidFill>
              <a:latin typeface="Arial" panose="020B0604020202020204" pitchFamily="34" charset="0"/>
              <a:cs typeface="Arial" panose="020B0604020202020204" pitchFamily="34" charset="0"/>
            </a:endParaRPr>
          </a:p>
          <a:p>
            <a:r>
              <a:rPr lang="en-US" sz="2400" dirty="0">
                <a:solidFill>
                  <a:srgbClr val="4D4D4D"/>
                </a:solidFill>
                <a:latin typeface="Arial" panose="020B0604020202020204" pitchFamily="34" charset="0"/>
                <a:cs typeface="Arial" panose="020B0604020202020204" pitchFamily="34" charset="0"/>
              </a:rPr>
              <a:t>Our privilege is to work </a:t>
            </a:r>
          </a:p>
          <a:p>
            <a:r>
              <a:rPr lang="en-US" sz="2400" dirty="0">
                <a:solidFill>
                  <a:srgbClr val="4D4D4D"/>
                </a:solidFill>
                <a:latin typeface="Arial" panose="020B0604020202020204" pitchFamily="34" charset="0"/>
                <a:cs typeface="Arial" panose="020B0604020202020204" pitchFamily="34" charset="0"/>
              </a:rPr>
              <a:t>with God in this mission. </a:t>
            </a:r>
          </a:p>
          <a:p>
            <a:endParaRPr lang="en-US" sz="2400" dirty="0">
              <a:solidFill>
                <a:srgbClr val="4D4D4D"/>
              </a:solidFill>
              <a:latin typeface="Arial" panose="020B0604020202020204" pitchFamily="34" charset="0"/>
              <a:cs typeface="Arial" panose="020B0604020202020204" pitchFamily="34" charset="0"/>
            </a:endParaRPr>
          </a:p>
          <a:p>
            <a:r>
              <a:rPr lang="en-US" sz="2400" b="1" dirty="0">
                <a:solidFill>
                  <a:srgbClr val="4D4D4D"/>
                </a:solidFill>
                <a:latin typeface="Arial" panose="020B0604020202020204" pitchFamily="34" charset="0"/>
                <a:cs typeface="Arial" panose="020B0604020202020204" pitchFamily="34" charset="0"/>
              </a:rPr>
              <a:t>The question is …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957" y="2576678"/>
            <a:ext cx="6969288" cy="2273997"/>
          </a:xfrm>
          <a:prstGeom prst="rect">
            <a:avLst/>
          </a:prstGeom>
        </p:spPr>
      </p:pic>
    </p:spTree>
    <p:extLst>
      <p:ext uri="{BB962C8B-B14F-4D97-AF65-F5344CB8AC3E}">
        <p14:creationId xmlns:p14="http://schemas.microsoft.com/office/powerpoint/2010/main" val="67591784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anim calcmode="lin" valueType="num">
                                      <p:cBhvr additive="base">
                                        <p:cTn id="2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anim calcmode="lin" valueType="num">
                                      <p:cBhvr additive="base">
                                        <p:cTn id="2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anim calcmode="lin" valueType="num">
                                      <p:cBhvr additive="base">
                                        <p:cTn id="3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rot="16200000">
            <a:off x="-2074637" y="2521058"/>
            <a:ext cx="6168676" cy="1815882"/>
          </a:xfrm>
          <a:prstGeom prst="rect">
            <a:avLst/>
          </a:prstGeom>
          <a:noFill/>
        </p:spPr>
        <p:txBody>
          <a:bodyPr wrap="none" rtlCol="0">
            <a:spAutoFit/>
          </a:bodyPr>
          <a:lstStyle/>
          <a:p>
            <a:r>
              <a:rPr lang="en-US" sz="11200" b="1" spc="-300" dirty="0">
                <a:solidFill>
                  <a:schemeClr val="bg1"/>
                </a:solidFill>
                <a:latin typeface="Arial" panose="020B0604020202020204" pitchFamily="34" charset="0"/>
                <a:cs typeface="Arial" panose="020B0604020202020204" pitchFamily="34" charset="0"/>
              </a:rPr>
              <a:t>stop </a:t>
            </a:r>
            <a:r>
              <a:rPr lang="en-US" sz="9600" b="1" spc="-300" dirty="0">
                <a:solidFill>
                  <a:schemeClr val="bg1"/>
                </a:solidFill>
                <a:latin typeface="Arial" panose="020B0604020202020204" pitchFamily="34" charset="0"/>
                <a:cs typeface="Arial" panose="020B0604020202020204" pitchFamily="34" charset="0"/>
              </a:rPr>
              <a:t>think</a:t>
            </a:r>
            <a:endParaRPr lang="en-US" sz="11200" b="1" spc="-300"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2127727" y="260354"/>
            <a:ext cx="3943464" cy="3477875"/>
          </a:xfrm>
          <a:prstGeom prst="rect">
            <a:avLst/>
          </a:prstGeom>
          <a:noFill/>
        </p:spPr>
        <p:txBody>
          <a:bodyPr wrap="square" rtlCol="0">
            <a:spAutoFit/>
          </a:bodyPr>
          <a:lstStyle/>
          <a:p>
            <a:pPr>
              <a:lnSpc>
                <a:spcPts val="4400"/>
              </a:lnSpc>
            </a:pPr>
            <a:r>
              <a:rPr lang="en-US" sz="4000" b="1" dirty="0">
                <a:solidFill>
                  <a:srgbClr val="4D4D4D"/>
                </a:solidFill>
                <a:latin typeface="Nunito" panose="00000500000000000000" pitchFamily="2" charset="0"/>
              </a:rPr>
              <a:t>How can we work with God to see children everywhere walking with Jesus?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0652" y="260354"/>
            <a:ext cx="4588556" cy="316864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1993" y="3736955"/>
            <a:ext cx="3761968" cy="2917447"/>
          </a:xfrm>
          <a:prstGeom prst="rect">
            <a:avLst/>
          </a:prstGeom>
        </p:spPr>
      </p:pic>
      <p:sp>
        <p:nvSpPr>
          <p:cNvPr id="9" name="TextBox 8"/>
          <p:cNvSpPr txBox="1"/>
          <p:nvPr/>
        </p:nvSpPr>
        <p:spPr>
          <a:xfrm>
            <a:off x="2127727" y="3917708"/>
            <a:ext cx="2853575" cy="2308324"/>
          </a:xfrm>
          <a:prstGeom prst="rect">
            <a:avLst/>
          </a:prstGeom>
          <a:noFill/>
        </p:spPr>
        <p:txBody>
          <a:bodyPr wrap="square" rtlCol="0">
            <a:spAutoFit/>
          </a:bodyPr>
          <a:lstStyle/>
          <a:p>
            <a:r>
              <a:rPr lang="en-US" sz="2400" dirty="0">
                <a:solidFill>
                  <a:srgbClr val="4D4D4D"/>
                </a:solidFill>
                <a:latin typeface="Arial" panose="020B0604020202020204" pitchFamily="34" charset="0"/>
                <a:cs typeface="Arial" panose="020B0604020202020204" pitchFamily="34" charset="0"/>
              </a:rPr>
              <a:t>Stop and think about these big 5s:</a:t>
            </a:r>
          </a:p>
          <a:p>
            <a:r>
              <a:rPr lang="en-US" sz="2400" b="1" dirty="0">
                <a:solidFill>
                  <a:srgbClr val="D74061"/>
                </a:solidFill>
                <a:latin typeface="Arial" panose="020B0604020202020204" pitchFamily="34" charset="0"/>
                <a:cs typeface="Arial" panose="020B0604020202020204" pitchFamily="34" charset="0"/>
              </a:rPr>
              <a:t>5 words</a:t>
            </a:r>
          </a:p>
          <a:p>
            <a:r>
              <a:rPr lang="en-US" sz="2400" b="1" dirty="0">
                <a:solidFill>
                  <a:srgbClr val="D74061"/>
                </a:solidFill>
                <a:latin typeface="Arial" panose="020B0604020202020204" pitchFamily="34" charset="0"/>
                <a:cs typeface="Arial" panose="020B0604020202020204" pitchFamily="34" charset="0"/>
              </a:rPr>
              <a:t>5 steps</a:t>
            </a:r>
          </a:p>
          <a:p>
            <a:r>
              <a:rPr lang="en-US" sz="2400" b="1" dirty="0">
                <a:solidFill>
                  <a:srgbClr val="D74061"/>
                </a:solidFill>
                <a:latin typeface="Arial" panose="020B0604020202020204" pitchFamily="34" charset="0"/>
                <a:cs typeface="Arial" panose="020B0604020202020204" pitchFamily="34" charset="0"/>
              </a:rPr>
              <a:t>5 statements</a:t>
            </a:r>
          </a:p>
          <a:p>
            <a:r>
              <a:rPr lang="en-US" sz="2400" b="1" dirty="0">
                <a:solidFill>
                  <a:srgbClr val="D74061"/>
                </a:solidFill>
                <a:latin typeface="Arial" panose="020B0604020202020204" pitchFamily="34" charset="0"/>
                <a:cs typeface="Arial" panose="020B0604020202020204" pitchFamily="34" charset="0"/>
              </a:rPr>
              <a:t>5 questions</a:t>
            </a:r>
          </a:p>
        </p:txBody>
      </p:sp>
    </p:spTree>
    <p:extLst>
      <p:ext uri="{BB962C8B-B14F-4D97-AF65-F5344CB8AC3E}">
        <p14:creationId xmlns:p14="http://schemas.microsoft.com/office/powerpoint/2010/main" val="12548750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EE4BE6B-8915-4676-9623-5CD72F80E444}"/>
              </a:ext>
            </a:extLst>
          </p:cNvPr>
          <p:cNvPicPr>
            <a:picLocks noChangeAspect="1"/>
          </p:cNvPicPr>
          <p:nvPr/>
        </p:nvPicPr>
        <p:blipFill rotWithShape="1">
          <a:blip r:embed="rId2"/>
          <a:srcRect l="14501" r="21266"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4" name="TextBox 1">
            <a:extLst>
              <a:ext uri="{FF2B5EF4-FFF2-40B4-BE49-F238E27FC236}">
                <a16:creationId xmlns:a16="http://schemas.microsoft.com/office/drawing/2014/main" id="{BDD5F17D-EFEA-4EA6-8BA7-E0D64D600C66}"/>
              </a:ext>
            </a:extLst>
          </p:cNvPr>
          <p:cNvGraphicFramePr/>
          <p:nvPr>
            <p:extLst>
              <p:ext uri="{D42A27DB-BD31-4B8C-83A1-F6EECF244321}">
                <p14:modId xmlns:p14="http://schemas.microsoft.com/office/powerpoint/2010/main" val="3401987175"/>
              </p:ext>
            </p:extLst>
          </p:nvPr>
        </p:nvGraphicFramePr>
        <p:xfrm>
          <a:off x="636814" y="571499"/>
          <a:ext cx="5609220" cy="5840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570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rot="2667359">
            <a:off x="7327454" y="1288964"/>
            <a:ext cx="3075403" cy="3075403"/>
          </a:xfrm>
          <a:prstGeom prst="roundRect">
            <a:avLst>
              <a:gd name="adj" fmla="val 6912"/>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667359">
            <a:off x="6317362" y="1288965"/>
            <a:ext cx="3075403" cy="3075403"/>
          </a:xfrm>
          <a:prstGeom prst="roundRect">
            <a:avLst>
              <a:gd name="adj" fmla="val 6912"/>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2667359">
            <a:off x="5335787" y="1288965"/>
            <a:ext cx="3075403" cy="3075403"/>
          </a:xfrm>
          <a:prstGeom prst="roundRect">
            <a:avLst>
              <a:gd name="adj" fmla="val 6912"/>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667359">
            <a:off x="4354212" y="1288962"/>
            <a:ext cx="3075403" cy="3075403"/>
          </a:xfrm>
          <a:prstGeom prst="roundRect">
            <a:avLst>
              <a:gd name="adj" fmla="val 6912"/>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667359">
            <a:off x="3393409" y="1288960"/>
            <a:ext cx="3075403" cy="3075403"/>
          </a:xfrm>
          <a:prstGeom prst="roundRect">
            <a:avLst>
              <a:gd name="adj" fmla="val 6912"/>
            </a:avLst>
          </a:prstGeom>
          <a:solidFill>
            <a:srgbClr val="FC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994263" cy="6858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656251" y="2521058"/>
            <a:ext cx="5331909" cy="1815882"/>
          </a:xfrm>
          <a:prstGeom prst="rect">
            <a:avLst/>
          </a:prstGeom>
          <a:noFill/>
        </p:spPr>
        <p:txBody>
          <a:bodyPr wrap="none" rtlCol="0">
            <a:spAutoFit/>
          </a:bodyPr>
          <a:lstStyle/>
          <a:p>
            <a:r>
              <a:rPr lang="en-US" sz="11200" b="1" spc="-300" dirty="0">
                <a:solidFill>
                  <a:schemeClr val="bg1"/>
                </a:solidFill>
                <a:latin typeface="Arial" panose="020B0604020202020204" pitchFamily="34" charset="0"/>
                <a:cs typeface="Arial" panose="020B0604020202020204" pitchFamily="34" charset="0"/>
              </a:rPr>
              <a:t>5 words</a:t>
            </a:r>
          </a:p>
        </p:txBody>
      </p:sp>
      <p:sp>
        <p:nvSpPr>
          <p:cNvPr id="7" name="TextBox 6"/>
          <p:cNvSpPr txBox="1"/>
          <p:nvPr/>
        </p:nvSpPr>
        <p:spPr>
          <a:xfrm>
            <a:off x="3232908" y="5231007"/>
            <a:ext cx="1745991" cy="553998"/>
          </a:xfrm>
          <a:prstGeom prst="rect">
            <a:avLst/>
          </a:prstGeom>
          <a:noFill/>
        </p:spPr>
        <p:txBody>
          <a:bodyPr wrap="none" rtlCol="0">
            <a:spAutoFit/>
          </a:bodyPr>
          <a:lstStyle/>
          <a:p>
            <a:r>
              <a:rPr lang="en-US" sz="3000" b="1" dirty="0">
                <a:solidFill>
                  <a:srgbClr val="4D4D4D"/>
                </a:solidFill>
                <a:latin typeface="Arial" panose="020B0604020202020204" pitchFamily="34" charset="0"/>
                <a:cs typeface="Arial" panose="020B0604020202020204" pitchFamily="34" charset="0"/>
              </a:rPr>
              <a:t>Children</a:t>
            </a:r>
          </a:p>
        </p:txBody>
      </p:sp>
      <p:sp>
        <p:nvSpPr>
          <p:cNvPr id="15" name="TextBox 14"/>
          <p:cNvSpPr txBox="1"/>
          <p:nvPr/>
        </p:nvSpPr>
        <p:spPr>
          <a:xfrm>
            <a:off x="4812182" y="5231007"/>
            <a:ext cx="2297424" cy="553998"/>
          </a:xfrm>
          <a:prstGeom prst="rect">
            <a:avLst/>
          </a:prstGeom>
          <a:noFill/>
        </p:spPr>
        <p:txBody>
          <a:bodyPr wrap="none" rtlCol="0">
            <a:spAutoFit/>
          </a:bodyPr>
          <a:lstStyle/>
          <a:p>
            <a:r>
              <a:rPr lang="en-US" sz="3000" b="1" dirty="0">
                <a:solidFill>
                  <a:srgbClr val="4D4D4D"/>
                </a:solidFill>
                <a:latin typeface="Arial" panose="020B0604020202020204" pitchFamily="34" charset="0"/>
                <a:cs typeface="Arial" panose="020B0604020202020204" pitchFamily="34" charset="0"/>
              </a:rPr>
              <a:t>everywhere</a:t>
            </a:r>
          </a:p>
        </p:txBody>
      </p:sp>
      <p:sp>
        <p:nvSpPr>
          <p:cNvPr id="16" name="TextBox 15"/>
          <p:cNvSpPr txBox="1"/>
          <p:nvPr/>
        </p:nvSpPr>
        <p:spPr>
          <a:xfrm>
            <a:off x="7012949" y="5231007"/>
            <a:ext cx="1574470" cy="553998"/>
          </a:xfrm>
          <a:prstGeom prst="rect">
            <a:avLst/>
          </a:prstGeom>
          <a:noFill/>
        </p:spPr>
        <p:txBody>
          <a:bodyPr wrap="none" rtlCol="0">
            <a:spAutoFit/>
          </a:bodyPr>
          <a:lstStyle/>
          <a:p>
            <a:r>
              <a:rPr lang="en-US" sz="3000" b="1" dirty="0">
                <a:solidFill>
                  <a:srgbClr val="4D4D4D"/>
                </a:solidFill>
                <a:latin typeface="Arial" panose="020B0604020202020204" pitchFamily="34" charset="0"/>
                <a:cs typeface="Arial" panose="020B0604020202020204" pitchFamily="34" charset="0"/>
              </a:rPr>
              <a:t>journey</a:t>
            </a:r>
          </a:p>
        </p:txBody>
      </p:sp>
      <p:sp>
        <p:nvSpPr>
          <p:cNvPr id="17" name="TextBox 16"/>
          <p:cNvSpPr txBox="1"/>
          <p:nvPr/>
        </p:nvSpPr>
        <p:spPr>
          <a:xfrm>
            <a:off x="8443031" y="5231007"/>
            <a:ext cx="978153" cy="553998"/>
          </a:xfrm>
          <a:prstGeom prst="rect">
            <a:avLst/>
          </a:prstGeom>
          <a:noFill/>
        </p:spPr>
        <p:txBody>
          <a:bodyPr wrap="none" rtlCol="0">
            <a:spAutoFit/>
          </a:bodyPr>
          <a:lstStyle/>
          <a:p>
            <a:r>
              <a:rPr lang="en-US" sz="3000" b="1" dirty="0">
                <a:solidFill>
                  <a:srgbClr val="4D4D4D"/>
                </a:solidFill>
                <a:latin typeface="Arial" panose="020B0604020202020204" pitchFamily="34" charset="0"/>
                <a:cs typeface="Arial" panose="020B0604020202020204" pitchFamily="34" charset="0"/>
              </a:rPr>
              <a:t>with</a:t>
            </a:r>
          </a:p>
        </p:txBody>
      </p:sp>
      <p:sp>
        <p:nvSpPr>
          <p:cNvPr id="18" name="TextBox 17"/>
          <p:cNvSpPr txBox="1"/>
          <p:nvPr/>
        </p:nvSpPr>
        <p:spPr>
          <a:xfrm>
            <a:off x="9337559" y="5231007"/>
            <a:ext cx="1273105" cy="553998"/>
          </a:xfrm>
          <a:prstGeom prst="rect">
            <a:avLst/>
          </a:prstGeom>
          <a:noFill/>
        </p:spPr>
        <p:txBody>
          <a:bodyPr wrap="none" rtlCol="0">
            <a:spAutoFit/>
          </a:bodyPr>
          <a:lstStyle/>
          <a:p>
            <a:r>
              <a:rPr lang="en-US" sz="3000" b="1" dirty="0">
                <a:solidFill>
                  <a:srgbClr val="4D4D4D"/>
                </a:solidFill>
                <a:latin typeface="Arial" panose="020B0604020202020204" pitchFamily="34" charset="0"/>
                <a:cs typeface="Arial" panose="020B0604020202020204" pitchFamily="34" charset="0"/>
              </a:rPr>
              <a:t>Jesus</a:t>
            </a:r>
          </a:p>
        </p:txBody>
      </p:sp>
      <p:sp>
        <p:nvSpPr>
          <p:cNvPr id="20" name="Rectangle 19"/>
          <p:cNvSpPr/>
          <p:nvPr/>
        </p:nvSpPr>
        <p:spPr>
          <a:xfrm>
            <a:off x="3350729" y="5785005"/>
            <a:ext cx="7045518" cy="461665"/>
          </a:xfrm>
          <a:prstGeom prst="rect">
            <a:avLst/>
          </a:prstGeom>
        </p:spPr>
        <p:txBody>
          <a:bodyPr wrap="none">
            <a:spAutoFit/>
          </a:bodyPr>
          <a:lstStyle/>
          <a:p>
            <a:r>
              <a:rPr lang="en-US" sz="2400" dirty="0">
                <a:solidFill>
                  <a:srgbClr val="4D4D4D"/>
                </a:solidFill>
                <a:latin typeface="Arial" panose="020B0604020202020204" pitchFamily="34" charset="0"/>
                <a:cs typeface="Arial" panose="020B0604020202020204" pitchFamily="34" charset="0"/>
              </a:rPr>
              <a:t>5 simple words. One compelling and joyful vision. </a:t>
            </a:r>
          </a:p>
        </p:txBody>
      </p:sp>
    </p:spTree>
    <p:extLst>
      <p:ext uri="{BB962C8B-B14F-4D97-AF65-F5344CB8AC3E}">
        <p14:creationId xmlns:p14="http://schemas.microsoft.com/office/powerpoint/2010/main" val="16883477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par>
                          <p:cTn id="43" fill="hold">
                            <p:stCondLst>
                              <p:cond delay="500"/>
                            </p:stCondLst>
                            <p:childTnLst>
                              <p:par>
                                <p:cTn id="44" presetID="10" presetClass="entr" presetSubtype="0" fill="hold" grpId="0" nodeType="afterEffect">
                                  <p:stCondLst>
                                    <p:cond delay="110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7" grpId="0"/>
      <p:bldP spid="15" grpId="0"/>
      <p:bldP spid="16" grpId="0"/>
      <p:bldP spid="17" grpId="0"/>
      <p:bldP spid="18"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FC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rot="16200000">
            <a:off x="-1421409" y="2521058"/>
            <a:ext cx="4862228" cy="1815882"/>
          </a:xfrm>
          <a:prstGeom prst="rect">
            <a:avLst/>
          </a:prstGeom>
          <a:noFill/>
        </p:spPr>
        <p:txBody>
          <a:bodyPr wrap="none" rtlCol="0">
            <a:spAutoFit/>
          </a:bodyPr>
          <a:lstStyle/>
          <a:p>
            <a:r>
              <a:rPr lang="en-US" sz="11200" b="1" spc="-300" dirty="0">
                <a:solidFill>
                  <a:schemeClr val="bg1"/>
                </a:solidFill>
                <a:latin typeface="Arial" panose="020B0604020202020204" pitchFamily="34" charset="0"/>
                <a:cs typeface="Arial" panose="020B0604020202020204" pitchFamily="34" charset="0"/>
              </a:rPr>
              <a:t>5 steps</a:t>
            </a:r>
          </a:p>
        </p:txBody>
      </p:sp>
      <p:sp>
        <p:nvSpPr>
          <p:cNvPr id="7" name="TextBox 6"/>
          <p:cNvSpPr txBox="1"/>
          <p:nvPr/>
        </p:nvSpPr>
        <p:spPr>
          <a:xfrm>
            <a:off x="2310735" y="562188"/>
            <a:ext cx="3304110" cy="1015663"/>
          </a:xfrm>
          <a:prstGeom prst="rect">
            <a:avLst/>
          </a:prstGeom>
          <a:noFill/>
        </p:spPr>
        <p:txBody>
          <a:bodyPr wrap="none" rtlCol="0">
            <a:spAutoFit/>
          </a:bodyPr>
          <a:lstStyle/>
          <a:p>
            <a:r>
              <a:rPr lang="en-US" sz="6000" b="1" dirty="0">
                <a:solidFill>
                  <a:srgbClr val="FCB239"/>
                </a:solidFill>
                <a:latin typeface="Arial" panose="020B0604020202020204" pitchFamily="34" charset="0"/>
                <a:cs typeface="Arial" panose="020B0604020202020204" pitchFamily="34" charset="0"/>
              </a:rPr>
              <a:t>Children</a:t>
            </a:r>
          </a:p>
        </p:txBody>
      </p:sp>
      <p:sp>
        <p:nvSpPr>
          <p:cNvPr id="20" name="Rectangle 19"/>
          <p:cNvSpPr/>
          <p:nvPr/>
        </p:nvSpPr>
        <p:spPr>
          <a:xfrm>
            <a:off x="2332395" y="1344837"/>
            <a:ext cx="4974247" cy="461665"/>
          </a:xfrm>
          <a:prstGeom prst="rect">
            <a:avLst/>
          </a:prstGeom>
        </p:spPr>
        <p:txBody>
          <a:bodyPr wrap="none">
            <a:spAutoFit/>
          </a:bodyPr>
          <a:lstStyle/>
          <a:p>
            <a:r>
              <a:rPr lang="en-US" sz="2400" b="1" dirty="0">
                <a:solidFill>
                  <a:srgbClr val="FCB239"/>
                </a:solidFill>
                <a:latin typeface="Arial" panose="020B0604020202020204" pitchFamily="34" charset="0"/>
                <a:cs typeface="Arial" panose="020B0604020202020204" pitchFamily="34" charset="0"/>
              </a:rPr>
              <a:t>Seeing them through God’s eyes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6816" y="211617"/>
            <a:ext cx="4732988" cy="4732988"/>
          </a:xfrm>
          <a:prstGeom prst="rect">
            <a:avLst/>
          </a:prstGeom>
        </p:spPr>
      </p:pic>
      <p:sp>
        <p:nvSpPr>
          <p:cNvPr id="26" name="TextBox 25"/>
          <p:cNvSpPr txBox="1"/>
          <p:nvPr/>
        </p:nvSpPr>
        <p:spPr>
          <a:xfrm>
            <a:off x="3239589" y="1976845"/>
            <a:ext cx="3513739" cy="4493538"/>
          </a:xfrm>
          <a:prstGeom prst="rect">
            <a:avLst/>
          </a:prstGeom>
          <a:noFill/>
        </p:spPr>
        <p:txBody>
          <a:bodyPr wrap="square" rtlCol="0">
            <a:spAutoFit/>
          </a:bodyPr>
          <a:lstStyle/>
          <a:p>
            <a:r>
              <a:rPr lang="en-US" sz="2200" dirty="0">
                <a:solidFill>
                  <a:srgbClr val="4D4D4D"/>
                </a:solidFill>
                <a:latin typeface="Arial" panose="020B0604020202020204" pitchFamily="34" charset="0"/>
                <a:cs typeface="Arial" panose="020B0604020202020204" pitchFamily="34" charset="0"/>
              </a:rPr>
              <a:t>Every child is uniquely made in God's image and loved by Him. We need to know and value them as He does if we are to help them walk with Jesus.</a:t>
            </a:r>
          </a:p>
          <a:p>
            <a:endParaRPr lang="en-US" sz="2200" dirty="0">
              <a:solidFill>
                <a:srgbClr val="4D4D4D"/>
              </a:solidFill>
              <a:latin typeface="Arial" panose="020B0604020202020204" pitchFamily="34" charset="0"/>
              <a:cs typeface="Arial" panose="020B0604020202020204" pitchFamily="34" charset="0"/>
            </a:endParaRPr>
          </a:p>
          <a:p>
            <a:r>
              <a:rPr lang="en-US" sz="2200" b="1" i="1" dirty="0">
                <a:solidFill>
                  <a:srgbClr val="4D4D4D"/>
                </a:solidFill>
                <a:latin typeface="Arial" panose="020B0604020202020204" pitchFamily="34" charset="0"/>
                <a:cs typeface="Arial" panose="020B0604020202020204" pitchFamily="34" charset="0"/>
              </a:rPr>
              <a:t>How well do I know the children around me, understand their world and allow their voices to be heard and acted upon?</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8464" y="1976845"/>
            <a:ext cx="1064508" cy="73336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8494" y="4356663"/>
            <a:ext cx="934478" cy="724698"/>
          </a:xfrm>
          <a:prstGeom prst="rect">
            <a:avLst/>
          </a:prstGeom>
        </p:spPr>
      </p:pic>
    </p:spTree>
    <p:extLst>
      <p:ext uri="{BB962C8B-B14F-4D97-AF65-F5344CB8AC3E}">
        <p14:creationId xmlns:p14="http://schemas.microsoft.com/office/powerpoint/2010/main" val="25163840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xEl>
                                              <p:pRg st="2" end="2"/>
                                            </p:txEl>
                                          </p:spTgt>
                                        </p:tgtEl>
                                        <p:attrNameLst>
                                          <p:attrName>style.visibility</p:attrName>
                                        </p:attrNameLst>
                                      </p:cBhvr>
                                      <p:to>
                                        <p:strVal val="visible"/>
                                      </p:to>
                                    </p:set>
                                    <p:animEffect transition="in" filter="fade">
                                      <p:cBhvr>
                                        <p:cTn id="12"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8464" y="1976845"/>
            <a:ext cx="1064508" cy="73336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494" y="4582256"/>
            <a:ext cx="934478" cy="7246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2024" y="1344837"/>
            <a:ext cx="4154984" cy="4154984"/>
          </a:xfrm>
          <a:prstGeom prst="rect">
            <a:avLst/>
          </a:prstGeom>
        </p:spPr>
      </p:pic>
      <p:sp>
        <p:nvSpPr>
          <p:cNvPr id="4" name="Rectangle 3"/>
          <p:cNvSpPr/>
          <p:nvPr/>
        </p:nvSpPr>
        <p:spPr>
          <a:xfrm>
            <a:off x="0" y="0"/>
            <a:ext cx="1994263" cy="6858000"/>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rot="16200000">
            <a:off x="-1421409" y="2521058"/>
            <a:ext cx="4862228" cy="1815882"/>
          </a:xfrm>
          <a:prstGeom prst="rect">
            <a:avLst/>
          </a:prstGeom>
          <a:noFill/>
        </p:spPr>
        <p:txBody>
          <a:bodyPr wrap="none" rtlCol="0">
            <a:spAutoFit/>
          </a:bodyPr>
          <a:lstStyle/>
          <a:p>
            <a:r>
              <a:rPr lang="en-US" sz="11200" b="1" spc="-300" dirty="0">
                <a:solidFill>
                  <a:schemeClr val="bg1"/>
                </a:solidFill>
                <a:latin typeface="Arial" panose="020B0604020202020204" pitchFamily="34" charset="0"/>
                <a:cs typeface="Arial" panose="020B0604020202020204" pitchFamily="34" charset="0"/>
              </a:rPr>
              <a:t>5 steps</a:t>
            </a:r>
          </a:p>
        </p:txBody>
      </p:sp>
      <p:sp>
        <p:nvSpPr>
          <p:cNvPr id="7" name="TextBox 6"/>
          <p:cNvSpPr txBox="1"/>
          <p:nvPr/>
        </p:nvSpPr>
        <p:spPr>
          <a:xfrm>
            <a:off x="2332395" y="490053"/>
            <a:ext cx="4419800" cy="1015663"/>
          </a:xfrm>
          <a:prstGeom prst="rect">
            <a:avLst/>
          </a:prstGeom>
          <a:noFill/>
        </p:spPr>
        <p:txBody>
          <a:bodyPr wrap="none" rtlCol="0">
            <a:spAutoFit/>
          </a:bodyPr>
          <a:lstStyle/>
          <a:p>
            <a:r>
              <a:rPr lang="en-US" sz="6000" b="1" dirty="0">
                <a:solidFill>
                  <a:srgbClr val="1180AE"/>
                </a:solidFill>
                <a:latin typeface="Arial" panose="020B0604020202020204" pitchFamily="34" charset="0"/>
                <a:cs typeface="Arial" panose="020B0604020202020204" pitchFamily="34" charset="0"/>
              </a:rPr>
              <a:t>everywhere</a:t>
            </a:r>
          </a:p>
        </p:txBody>
      </p:sp>
      <p:sp>
        <p:nvSpPr>
          <p:cNvPr id="20" name="Rectangle 19"/>
          <p:cNvSpPr/>
          <p:nvPr/>
        </p:nvSpPr>
        <p:spPr>
          <a:xfrm>
            <a:off x="2332395" y="1344837"/>
            <a:ext cx="3054041" cy="461665"/>
          </a:xfrm>
          <a:prstGeom prst="rect">
            <a:avLst/>
          </a:prstGeom>
        </p:spPr>
        <p:txBody>
          <a:bodyPr wrap="none">
            <a:spAutoFit/>
          </a:bodyPr>
          <a:lstStyle/>
          <a:p>
            <a:r>
              <a:rPr lang="en-US" sz="2400" b="1" dirty="0">
                <a:solidFill>
                  <a:srgbClr val="1180AE"/>
                </a:solidFill>
                <a:latin typeface="Arial" panose="020B0604020202020204" pitchFamily="34" charset="0"/>
                <a:cs typeface="Arial" panose="020B0604020202020204" pitchFamily="34" charset="0"/>
              </a:rPr>
              <a:t>entering their world</a:t>
            </a:r>
          </a:p>
        </p:txBody>
      </p:sp>
      <p:sp>
        <p:nvSpPr>
          <p:cNvPr id="26" name="TextBox 25"/>
          <p:cNvSpPr txBox="1"/>
          <p:nvPr/>
        </p:nvSpPr>
        <p:spPr>
          <a:xfrm>
            <a:off x="3239588" y="1976845"/>
            <a:ext cx="4419800" cy="4154984"/>
          </a:xfrm>
          <a:prstGeom prst="rect">
            <a:avLst/>
          </a:prstGeom>
          <a:noFill/>
        </p:spPr>
        <p:txBody>
          <a:bodyPr wrap="square" rtlCol="0">
            <a:spAutoFit/>
          </a:bodyPr>
          <a:lstStyle/>
          <a:p>
            <a:r>
              <a:rPr lang="en-US" sz="2200" dirty="0">
                <a:solidFill>
                  <a:srgbClr val="4D4D4D"/>
                </a:solidFill>
                <a:latin typeface="Arial" panose="020B0604020202020204" pitchFamily="34" charset="0"/>
                <a:cs typeface="Arial" panose="020B0604020202020204" pitchFamily="34" charset="0"/>
              </a:rPr>
              <a:t>Broken environments lack the safety and nurture that children need. The Good Shepherd longs for children to walk among green pastures and quiet waters where they can thrive. </a:t>
            </a:r>
          </a:p>
          <a:p>
            <a:endParaRPr lang="en-US" sz="2200" dirty="0">
              <a:solidFill>
                <a:srgbClr val="4D4D4D"/>
              </a:solidFill>
              <a:latin typeface="Arial" panose="020B0604020202020204" pitchFamily="34" charset="0"/>
              <a:cs typeface="Arial" panose="020B0604020202020204" pitchFamily="34" charset="0"/>
            </a:endParaRPr>
          </a:p>
          <a:p>
            <a:r>
              <a:rPr lang="en-US" sz="2200" b="1" i="1" dirty="0">
                <a:solidFill>
                  <a:srgbClr val="4D4D4D"/>
                </a:solidFill>
                <a:latin typeface="Arial" panose="020B0604020202020204" pitchFamily="34" charset="0"/>
                <a:cs typeface="Arial" panose="020B0604020202020204" pitchFamily="34" charset="0"/>
              </a:rPr>
              <a:t>Are we creating environments of safety and nurture where children can thrive even in the midst of challenging circumstances (i.e. COVID19)?</a:t>
            </a:r>
          </a:p>
        </p:txBody>
      </p:sp>
    </p:spTree>
    <p:extLst>
      <p:ext uri="{BB962C8B-B14F-4D97-AF65-F5344CB8AC3E}">
        <p14:creationId xmlns:p14="http://schemas.microsoft.com/office/powerpoint/2010/main" val="2329201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xEl>
                                              <p:pRg st="2" end="2"/>
                                            </p:txEl>
                                          </p:spTgt>
                                        </p:tgtEl>
                                        <p:attrNameLst>
                                          <p:attrName>style.visibility</p:attrName>
                                        </p:attrNameLst>
                                      </p:cBhvr>
                                      <p:to>
                                        <p:strVal val="visible"/>
                                      </p:to>
                                    </p:set>
                                    <p:animEffect transition="in" filter="fade">
                                      <p:cBhvr>
                                        <p:cTn id="12"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8464" y="1976845"/>
            <a:ext cx="1064508" cy="73336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494" y="4609401"/>
            <a:ext cx="934478" cy="72469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9091" y="565239"/>
            <a:ext cx="3671146" cy="3671146"/>
          </a:xfrm>
          <a:prstGeom prst="rect">
            <a:avLst/>
          </a:prstGeom>
        </p:spPr>
      </p:pic>
      <p:sp>
        <p:nvSpPr>
          <p:cNvPr id="4" name="Rectangle 3"/>
          <p:cNvSpPr/>
          <p:nvPr/>
        </p:nvSpPr>
        <p:spPr>
          <a:xfrm>
            <a:off x="0" y="0"/>
            <a:ext cx="1994263" cy="6858000"/>
          </a:xfrm>
          <a:prstGeom prst="rect">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rot="16200000">
            <a:off x="-1421409" y="2521058"/>
            <a:ext cx="4862228" cy="1815882"/>
          </a:xfrm>
          <a:prstGeom prst="rect">
            <a:avLst/>
          </a:prstGeom>
          <a:noFill/>
        </p:spPr>
        <p:txBody>
          <a:bodyPr wrap="none" rtlCol="0">
            <a:spAutoFit/>
          </a:bodyPr>
          <a:lstStyle/>
          <a:p>
            <a:r>
              <a:rPr lang="en-US" sz="11200" b="1" spc="-300" dirty="0">
                <a:solidFill>
                  <a:schemeClr val="bg1"/>
                </a:solidFill>
                <a:latin typeface="Arial" panose="020B0604020202020204" pitchFamily="34" charset="0"/>
                <a:cs typeface="Arial" panose="020B0604020202020204" pitchFamily="34" charset="0"/>
              </a:rPr>
              <a:t>5 steps</a:t>
            </a:r>
          </a:p>
        </p:txBody>
      </p:sp>
      <p:sp>
        <p:nvSpPr>
          <p:cNvPr id="7" name="TextBox 6"/>
          <p:cNvSpPr txBox="1"/>
          <p:nvPr/>
        </p:nvSpPr>
        <p:spPr>
          <a:xfrm>
            <a:off x="2301840" y="457981"/>
            <a:ext cx="2962671" cy="1015663"/>
          </a:xfrm>
          <a:prstGeom prst="rect">
            <a:avLst/>
          </a:prstGeom>
          <a:noFill/>
        </p:spPr>
        <p:txBody>
          <a:bodyPr wrap="none" rtlCol="0">
            <a:spAutoFit/>
          </a:bodyPr>
          <a:lstStyle/>
          <a:p>
            <a:r>
              <a:rPr lang="en-US" sz="6000" b="1" dirty="0">
                <a:solidFill>
                  <a:srgbClr val="F37A29"/>
                </a:solidFill>
                <a:latin typeface="Arial" panose="020B0604020202020204" pitchFamily="34" charset="0"/>
                <a:cs typeface="Arial" panose="020B0604020202020204" pitchFamily="34" charset="0"/>
              </a:rPr>
              <a:t>journey</a:t>
            </a:r>
          </a:p>
        </p:txBody>
      </p:sp>
      <p:sp>
        <p:nvSpPr>
          <p:cNvPr id="20" name="Rectangle 19"/>
          <p:cNvSpPr/>
          <p:nvPr/>
        </p:nvSpPr>
        <p:spPr>
          <a:xfrm>
            <a:off x="2332394" y="1344837"/>
            <a:ext cx="5846406" cy="461665"/>
          </a:xfrm>
          <a:prstGeom prst="rect">
            <a:avLst/>
          </a:prstGeom>
        </p:spPr>
        <p:txBody>
          <a:bodyPr wrap="square">
            <a:spAutoFit/>
          </a:bodyPr>
          <a:lstStyle/>
          <a:p>
            <a:r>
              <a:rPr lang="en-US" sz="2400" b="1" dirty="0">
                <a:solidFill>
                  <a:srgbClr val="F37A29"/>
                </a:solidFill>
                <a:latin typeface="Arial" panose="020B0604020202020204" pitchFamily="34" charset="0"/>
                <a:cs typeface="Arial" panose="020B0604020202020204" pitchFamily="34" charset="0"/>
              </a:rPr>
              <a:t>growing in God’s grace</a:t>
            </a:r>
          </a:p>
        </p:txBody>
      </p:sp>
      <p:sp>
        <p:nvSpPr>
          <p:cNvPr id="26" name="TextBox 25"/>
          <p:cNvSpPr txBox="1"/>
          <p:nvPr/>
        </p:nvSpPr>
        <p:spPr>
          <a:xfrm>
            <a:off x="3239589" y="1976845"/>
            <a:ext cx="5320936" cy="2462213"/>
          </a:xfrm>
          <a:prstGeom prst="rect">
            <a:avLst/>
          </a:prstGeom>
          <a:noFill/>
        </p:spPr>
        <p:txBody>
          <a:bodyPr wrap="square" rtlCol="0">
            <a:spAutoFit/>
          </a:bodyPr>
          <a:lstStyle/>
          <a:p>
            <a:r>
              <a:rPr lang="en-US" sz="2200" dirty="0">
                <a:solidFill>
                  <a:srgbClr val="4D4D4D"/>
                </a:solidFill>
                <a:latin typeface="Arial" panose="020B0604020202020204" pitchFamily="34" charset="0"/>
                <a:cs typeface="Arial" panose="020B0604020202020204" pitchFamily="34" charset="0"/>
              </a:rPr>
              <a:t>Learning to walk with Jesus </a:t>
            </a:r>
            <a:br>
              <a:rPr lang="en-US" sz="2200" dirty="0">
                <a:solidFill>
                  <a:srgbClr val="4D4D4D"/>
                </a:solidFill>
                <a:latin typeface="Arial" panose="020B0604020202020204" pitchFamily="34" charset="0"/>
                <a:cs typeface="Arial" panose="020B0604020202020204" pitchFamily="34" charset="0"/>
              </a:rPr>
            </a:br>
            <a:r>
              <a:rPr lang="en-US" sz="2200" dirty="0">
                <a:solidFill>
                  <a:srgbClr val="4D4D4D"/>
                </a:solidFill>
                <a:latin typeface="Arial" panose="020B0604020202020204" pitchFamily="34" charset="0"/>
                <a:cs typeface="Arial" panose="020B0604020202020204" pitchFamily="34" charset="0"/>
              </a:rPr>
              <a:t>starts at an early age and will continue in life… A lifelong discipleship and making Christlike disciples. Learning experiences are vital to developing deep roots in God that will enable children to stand strong in the truth.</a:t>
            </a:r>
            <a:endParaRPr lang="en-US" sz="2200" b="1" i="1" dirty="0">
              <a:solidFill>
                <a:srgbClr val="4D4D4D"/>
              </a:solidFill>
              <a:latin typeface="Arial" panose="020B0604020202020204" pitchFamily="34" charset="0"/>
              <a:cs typeface="Arial" panose="020B0604020202020204" pitchFamily="34" charset="0"/>
            </a:endParaRPr>
          </a:p>
        </p:txBody>
      </p:sp>
      <p:sp>
        <p:nvSpPr>
          <p:cNvPr id="16" name="TextBox 15"/>
          <p:cNvSpPr txBox="1"/>
          <p:nvPr/>
        </p:nvSpPr>
        <p:spPr>
          <a:xfrm>
            <a:off x="3239588" y="4609401"/>
            <a:ext cx="5320937" cy="1785104"/>
          </a:xfrm>
          <a:prstGeom prst="rect">
            <a:avLst/>
          </a:prstGeom>
          <a:noFill/>
        </p:spPr>
        <p:txBody>
          <a:bodyPr wrap="square" rtlCol="0">
            <a:spAutoFit/>
          </a:bodyPr>
          <a:lstStyle/>
          <a:p>
            <a:r>
              <a:rPr lang="en-US" sz="2200" b="1" i="1" dirty="0">
                <a:solidFill>
                  <a:srgbClr val="4D4D4D"/>
                </a:solidFill>
                <a:latin typeface="Arial" panose="020B0604020202020204" pitchFamily="34" charset="0"/>
                <a:cs typeface="Arial" panose="020B0604020202020204" pitchFamily="34" charset="0"/>
              </a:rPr>
              <a:t>As I explore life and faith with children, do I demonstrate creativity, relevance and  a confidence that God speaks to them through the Bible and prayer and life experiences?</a:t>
            </a:r>
          </a:p>
        </p:txBody>
      </p:sp>
    </p:spTree>
    <p:extLst>
      <p:ext uri="{BB962C8B-B14F-4D97-AF65-F5344CB8AC3E}">
        <p14:creationId xmlns:p14="http://schemas.microsoft.com/office/powerpoint/2010/main" val="20830474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8464" y="1975111"/>
            <a:ext cx="1064508" cy="7351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494" y="4356663"/>
            <a:ext cx="934478" cy="72469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8025" y="997885"/>
            <a:ext cx="3816429" cy="3816429"/>
          </a:xfrm>
          <a:prstGeom prst="rect">
            <a:avLst/>
          </a:prstGeom>
        </p:spPr>
      </p:pic>
      <p:sp>
        <p:nvSpPr>
          <p:cNvPr id="4" name="Rectangle 3"/>
          <p:cNvSpPr/>
          <p:nvPr/>
        </p:nvSpPr>
        <p:spPr>
          <a:xfrm>
            <a:off x="0" y="0"/>
            <a:ext cx="1994263" cy="6858000"/>
          </a:xfrm>
          <a:prstGeom prst="rect">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rot="16200000">
            <a:off x="-1421409" y="2521058"/>
            <a:ext cx="4862228" cy="1815882"/>
          </a:xfrm>
          <a:prstGeom prst="rect">
            <a:avLst/>
          </a:prstGeom>
          <a:noFill/>
        </p:spPr>
        <p:txBody>
          <a:bodyPr wrap="none" rtlCol="0">
            <a:spAutoFit/>
          </a:bodyPr>
          <a:lstStyle/>
          <a:p>
            <a:r>
              <a:rPr lang="en-US" sz="11200" b="1" spc="-300" dirty="0">
                <a:solidFill>
                  <a:schemeClr val="bg1"/>
                </a:solidFill>
                <a:latin typeface="Arial" panose="020B0604020202020204" pitchFamily="34" charset="0"/>
                <a:cs typeface="Arial" panose="020B0604020202020204" pitchFamily="34" charset="0"/>
              </a:rPr>
              <a:t>5 steps</a:t>
            </a:r>
          </a:p>
        </p:txBody>
      </p:sp>
      <p:sp>
        <p:nvSpPr>
          <p:cNvPr id="7" name="TextBox 6"/>
          <p:cNvSpPr txBox="1"/>
          <p:nvPr/>
        </p:nvSpPr>
        <p:spPr>
          <a:xfrm>
            <a:off x="2310735" y="562188"/>
            <a:ext cx="1773242" cy="1015663"/>
          </a:xfrm>
          <a:prstGeom prst="rect">
            <a:avLst/>
          </a:prstGeom>
          <a:noFill/>
        </p:spPr>
        <p:txBody>
          <a:bodyPr wrap="none" rtlCol="0">
            <a:spAutoFit/>
          </a:bodyPr>
          <a:lstStyle/>
          <a:p>
            <a:r>
              <a:rPr lang="en-US" sz="6000" b="1" dirty="0">
                <a:solidFill>
                  <a:srgbClr val="D74061"/>
                </a:solidFill>
                <a:latin typeface="Arial" panose="020B0604020202020204" pitchFamily="34" charset="0"/>
                <a:cs typeface="Arial" panose="020B0604020202020204" pitchFamily="34" charset="0"/>
              </a:rPr>
              <a:t>with</a:t>
            </a:r>
          </a:p>
        </p:txBody>
      </p:sp>
      <p:sp>
        <p:nvSpPr>
          <p:cNvPr id="20" name="Rectangle 19"/>
          <p:cNvSpPr/>
          <p:nvPr/>
        </p:nvSpPr>
        <p:spPr>
          <a:xfrm>
            <a:off x="2332395" y="1344837"/>
            <a:ext cx="4556055" cy="461665"/>
          </a:xfrm>
          <a:prstGeom prst="rect">
            <a:avLst/>
          </a:prstGeom>
        </p:spPr>
        <p:txBody>
          <a:bodyPr wrap="none">
            <a:spAutoFit/>
          </a:bodyPr>
          <a:lstStyle/>
          <a:p>
            <a:r>
              <a:rPr lang="en-US" sz="2400" b="1" dirty="0">
                <a:solidFill>
                  <a:srgbClr val="D74061"/>
                </a:solidFill>
                <a:latin typeface="Arial" panose="020B0604020202020204" pitchFamily="34" charset="0"/>
                <a:cs typeface="Arial" panose="020B0604020202020204" pitchFamily="34" charset="0"/>
              </a:rPr>
              <a:t>thriving through relationships</a:t>
            </a:r>
          </a:p>
        </p:txBody>
      </p:sp>
      <p:sp>
        <p:nvSpPr>
          <p:cNvPr id="26" name="TextBox 25"/>
          <p:cNvSpPr txBox="1"/>
          <p:nvPr/>
        </p:nvSpPr>
        <p:spPr>
          <a:xfrm>
            <a:off x="3239589" y="1976845"/>
            <a:ext cx="4791819" cy="4154984"/>
          </a:xfrm>
          <a:prstGeom prst="rect">
            <a:avLst/>
          </a:prstGeom>
          <a:noFill/>
        </p:spPr>
        <p:txBody>
          <a:bodyPr wrap="square" rtlCol="0">
            <a:spAutoFit/>
          </a:bodyPr>
          <a:lstStyle/>
          <a:p>
            <a:r>
              <a:rPr lang="en-US" sz="2400" dirty="0">
                <a:solidFill>
                  <a:srgbClr val="4D4D4D"/>
                </a:solidFill>
                <a:latin typeface="Arial" panose="020B0604020202020204" pitchFamily="34" charset="0"/>
                <a:cs typeface="Arial" panose="020B0604020202020204" pitchFamily="34" charset="0"/>
              </a:rPr>
              <a:t>God seeks a relationship with every child. As we walk along with them, we support them and help them to make sense of life and faith. </a:t>
            </a:r>
          </a:p>
          <a:p>
            <a:endParaRPr lang="en-US" sz="2400" dirty="0">
              <a:solidFill>
                <a:srgbClr val="4D4D4D"/>
              </a:solidFill>
              <a:latin typeface="Arial" panose="020B0604020202020204" pitchFamily="34" charset="0"/>
              <a:cs typeface="Arial" panose="020B0604020202020204" pitchFamily="34" charset="0"/>
            </a:endParaRPr>
          </a:p>
          <a:p>
            <a:r>
              <a:rPr lang="en-US" sz="2400" b="1" i="1" dirty="0">
                <a:solidFill>
                  <a:srgbClr val="4D4D4D"/>
                </a:solidFill>
                <a:latin typeface="Arial" panose="020B0604020202020204" pitchFamily="34" charset="0"/>
                <a:cs typeface="Arial" panose="020B0604020202020204" pitchFamily="34" charset="0"/>
              </a:rPr>
              <a:t>Do I see my relationships with children as opening possibilities for them to have life-changing experiences with God?</a:t>
            </a:r>
          </a:p>
        </p:txBody>
      </p:sp>
    </p:spTree>
    <p:extLst>
      <p:ext uri="{BB962C8B-B14F-4D97-AF65-F5344CB8AC3E}">
        <p14:creationId xmlns:p14="http://schemas.microsoft.com/office/powerpoint/2010/main" val="30051245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xEl>
                                              <p:pRg st="2" end="2"/>
                                            </p:txEl>
                                          </p:spTgt>
                                        </p:tgtEl>
                                        <p:attrNameLst>
                                          <p:attrName>style.visibility</p:attrName>
                                        </p:attrNameLst>
                                      </p:cBhvr>
                                      <p:to>
                                        <p:strVal val="visible"/>
                                      </p:to>
                                    </p:set>
                                    <p:animEffect transition="in" filter="fade">
                                      <p:cBhvr>
                                        <p:cTn id="12"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8464" y="1976845"/>
            <a:ext cx="1064508" cy="73336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494" y="4610663"/>
            <a:ext cx="934478" cy="72469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5785" y="612950"/>
            <a:ext cx="3455501" cy="3461156"/>
          </a:xfrm>
          <a:prstGeom prst="rect">
            <a:avLst/>
          </a:prstGeom>
        </p:spPr>
      </p:pic>
      <p:sp>
        <p:nvSpPr>
          <p:cNvPr id="4" name="Rectangle 3"/>
          <p:cNvSpPr/>
          <p:nvPr/>
        </p:nvSpPr>
        <p:spPr>
          <a:xfrm>
            <a:off x="0" y="0"/>
            <a:ext cx="1994263" cy="6858000"/>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rot="16200000">
            <a:off x="-1421409" y="2521058"/>
            <a:ext cx="4862228" cy="1815882"/>
          </a:xfrm>
          <a:prstGeom prst="rect">
            <a:avLst/>
          </a:prstGeom>
          <a:noFill/>
        </p:spPr>
        <p:txBody>
          <a:bodyPr wrap="none" rtlCol="0">
            <a:spAutoFit/>
          </a:bodyPr>
          <a:lstStyle/>
          <a:p>
            <a:r>
              <a:rPr lang="en-US" sz="11200" b="1" spc="-300" dirty="0">
                <a:solidFill>
                  <a:schemeClr val="bg1"/>
                </a:solidFill>
                <a:latin typeface="Arial" panose="020B0604020202020204" pitchFamily="34" charset="0"/>
                <a:cs typeface="Arial" panose="020B0604020202020204" pitchFamily="34" charset="0"/>
              </a:rPr>
              <a:t>5 steps</a:t>
            </a:r>
          </a:p>
        </p:txBody>
      </p:sp>
      <p:sp>
        <p:nvSpPr>
          <p:cNvPr id="7" name="TextBox 6"/>
          <p:cNvSpPr txBox="1"/>
          <p:nvPr/>
        </p:nvSpPr>
        <p:spPr>
          <a:xfrm>
            <a:off x="2332395" y="368179"/>
            <a:ext cx="2366353" cy="1015663"/>
          </a:xfrm>
          <a:prstGeom prst="rect">
            <a:avLst/>
          </a:prstGeom>
          <a:noFill/>
        </p:spPr>
        <p:txBody>
          <a:bodyPr wrap="none" rtlCol="0">
            <a:spAutoFit/>
          </a:bodyPr>
          <a:lstStyle/>
          <a:p>
            <a:r>
              <a:rPr lang="en-US" sz="6000" b="1" dirty="0">
                <a:solidFill>
                  <a:srgbClr val="6D5B97"/>
                </a:solidFill>
                <a:latin typeface="Arial" panose="020B0604020202020204" pitchFamily="34" charset="0"/>
                <a:cs typeface="Arial" panose="020B0604020202020204" pitchFamily="34" charset="0"/>
              </a:rPr>
              <a:t>Jesus</a:t>
            </a:r>
          </a:p>
        </p:txBody>
      </p:sp>
      <p:sp>
        <p:nvSpPr>
          <p:cNvPr id="20" name="Rectangle 19"/>
          <p:cNvSpPr/>
          <p:nvPr/>
        </p:nvSpPr>
        <p:spPr>
          <a:xfrm>
            <a:off x="2332395" y="1344837"/>
            <a:ext cx="3772186" cy="461665"/>
          </a:xfrm>
          <a:prstGeom prst="rect">
            <a:avLst/>
          </a:prstGeom>
        </p:spPr>
        <p:txBody>
          <a:bodyPr wrap="none">
            <a:spAutoFit/>
          </a:bodyPr>
          <a:lstStyle/>
          <a:p>
            <a:r>
              <a:rPr lang="en-US" sz="2400" b="1" dirty="0">
                <a:solidFill>
                  <a:srgbClr val="6D5B97"/>
                </a:solidFill>
                <a:latin typeface="Arial" panose="020B0604020202020204" pitchFamily="34" charset="0"/>
                <a:cs typeface="Arial" panose="020B0604020202020204" pitchFamily="34" charset="0"/>
              </a:rPr>
              <a:t>bringing Jesus to others</a:t>
            </a:r>
          </a:p>
        </p:txBody>
      </p:sp>
      <p:sp>
        <p:nvSpPr>
          <p:cNvPr id="26" name="TextBox 25"/>
          <p:cNvSpPr txBox="1"/>
          <p:nvPr/>
        </p:nvSpPr>
        <p:spPr>
          <a:xfrm>
            <a:off x="3239589" y="1976845"/>
            <a:ext cx="4956144" cy="3785652"/>
          </a:xfrm>
          <a:prstGeom prst="rect">
            <a:avLst/>
          </a:prstGeom>
          <a:noFill/>
        </p:spPr>
        <p:txBody>
          <a:bodyPr wrap="square" rtlCol="0">
            <a:spAutoFit/>
          </a:bodyPr>
          <a:lstStyle/>
          <a:p>
            <a:r>
              <a:rPr lang="en-US" sz="2400" dirty="0">
                <a:solidFill>
                  <a:srgbClr val="4D4D4D"/>
                </a:solidFill>
                <a:latin typeface="Arial" panose="020B0604020202020204" pitchFamily="34" charset="0"/>
                <a:cs typeface="Arial" panose="020B0604020202020204" pitchFamily="34" charset="0"/>
              </a:rPr>
              <a:t>As children walk with Jesus, they bring Him and His message of hope into their world. They can share Him in places and ways that adults can’t. Children make Christlike disciples.</a:t>
            </a:r>
          </a:p>
          <a:p>
            <a:endParaRPr lang="en-US" sz="2400" dirty="0">
              <a:solidFill>
                <a:srgbClr val="4D4D4D"/>
              </a:solidFill>
              <a:latin typeface="Arial" panose="020B0604020202020204" pitchFamily="34" charset="0"/>
              <a:cs typeface="Arial" panose="020B0604020202020204" pitchFamily="34" charset="0"/>
            </a:endParaRPr>
          </a:p>
          <a:p>
            <a:r>
              <a:rPr lang="en-US" sz="2400" b="1" i="1" dirty="0">
                <a:solidFill>
                  <a:srgbClr val="4D4D4D"/>
                </a:solidFill>
                <a:latin typeface="Arial" panose="020B0604020202020204" pitchFamily="34" charset="0"/>
                <a:cs typeface="Arial" panose="020B0604020202020204" pitchFamily="34" charset="0"/>
              </a:rPr>
              <a:t>Am I overlooking the contribution children can make to the Great Commission? </a:t>
            </a:r>
          </a:p>
        </p:txBody>
      </p:sp>
    </p:spTree>
    <p:extLst>
      <p:ext uri="{BB962C8B-B14F-4D97-AF65-F5344CB8AC3E}">
        <p14:creationId xmlns:p14="http://schemas.microsoft.com/office/powerpoint/2010/main" val="21716667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xEl>
                                              <p:pRg st="2" end="2"/>
                                            </p:txEl>
                                          </p:spTgt>
                                        </p:tgtEl>
                                        <p:attrNameLst>
                                          <p:attrName>style.visibility</p:attrName>
                                        </p:attrNameLst>
                                      </p:cBhvr>
                                      <p:to>
                                        <p:strVal val="visible"/>
                                      </p:to>
                                    </p:set>
                                    <p:animEffect transition="in" filter="fade">
                                      <p:cBhvr>
                                        <p:cTn id="12"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049866" y="2835563"/>
            <a:ext cx="10227733" cy="553998"/>
          </a:xfrm>
          <a:prstGeom prst="rect">
            <a:avLst/>
          </a:prstGeom>
          <a:noFill/>
        </p:spPr>
        <p:txBody>
          <a:bodyPr wrap="square" rtlCol="0">
            <a:spAutoFit/>
          </a:bodyPr>
          <a:lstStyle/>
          <a:p>
            <a:pPr algn="ctr"/>
            <a:r>
              <a:rPr lang="en-US" sz="3000" b="1" dirty="0">
                <a:solidFill>
                  <a:srgbClr val="4D4D4D"/>
                </a:solidFill>
                <a:latin typeface="Nunito" panose="00000500000000000000" pitchFamily="2" charset="0"/>
              </a:rPr>
              <a:t>Children everywhere journey with Jesus</a:t>
            </a:r>
          </a:p>
        </p:txBody>
      </p:sp>
      <p:grpSp>
        <p:nvGrpSpPr>
          <p:cNvPr id="31" name="Group 30"/>
          <p:cNvGrpSpPr/>
          <p:nvPr/>
        </p:nvGrpSpPr>
        <p:grpSpPr>
          <a:xfrm>
            <a:off x="4381578" y="3901573"/>
            <a:ext cx="3651824" cy="1602244"/>
            <a:chOff x="2409341" y="903857"/>
            <a:chExt cx="7009448" cy="3075408"/>
          </a:xfrm>
        </p:grpSpPr>
        <p:sp>
          <p:nvSpPr>
            <p:cNvPr id="20" name="Rounded Rectangle 19"/>
            <p:cNvSpPr/>
            <p:nvPr/>
          </p:nvSpPr>
          <p:spPr>
            <a:xfrm rot="2667359">
              <a:off x="6343386" y="903861"/>
              <a:ext cx="3075403" cy="3075403"/>
            </a:xfrm>
            <a:prstGeom prst="roundRect">
              <a:avLst>
                <a:gd name="adj" fmla="val 6912"/>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2667359">
              <a:off x="5333294" y="903862"/>
              <a:ext cx="3075403" cy="3075403"/>
            </a:xfrm>
            <a:prstGeom prst="roundRect">
              <a:avLst>
                <a:gd name="adj" fmla="val 6912"/>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2667359">
              <a:off x="4351719" y="903862"/>
              <a:ext cx="3075403" cy="3075403"/>
            </a:xfrm>
            <a:prstGeom prst="roundRect">
              <a:avLst>
                <a:gd name="adj" fmla="val 6912"/>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2667359">
              <a:off x="3370144" y="903859"/>
              <a:ext cx="3075403" cy="3075403"/>
            </a:xfrm>
            <a:prstGeom prst="roundRect">
              <a:avLst>
                <a:gd name="adj" fmla="val 6912"/>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667359">
              <a:off x="2409341" y="903857"/>
              <a:ext cx="3075403" cy="3075403"/>
            </a:xfrm>
            <a:prstGeom prst="roundRect">
              <a:avLst>
                <a:gd name="adj" fmla="val 6912"/>
              </a:avLst>
            </a:prstGeom>
            <a:solidFill>
              <a:srgbClr val="FC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9623" y="1336075"/>
            <a:ext cx="1307202" cy="130720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322" y="1336075"/>
            <a:ext cx="1307202" cy="130720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9023" y="1340333"/>
            <a:ext cx="1300815" cy="130294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1456" y="1336075"/>
            <a:ext cx="1307202" cy="130720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3889" y="1336075"/>
            <a:ext cx="1307202" cy="1307202"/>
          </a:xfrm>
          <a:prstGeom prst="rect">
            <a:avLst/>
          </a:prstGeom>
        </p:spPr>
      </p:pic>
    </p:spTree>
    <p:extLst>
      <p:ext uri="{BB962C8B-B14F-4D97-AF65-F5344CB8AC3E}">
        <p14:creationId xmlns:p14="http://schemas.microsoft.com/office/powerpoint/2010/main" val="27646171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rot="16200000">
            <a:off x="-2136346" y="2644170"/>
            <a:ext cx="6292107" cy="1569660"/>
          </a:xfrm>
          <a:prstGeom prst="rect">
            <a:avLst/>
          </a:prstGeom>
          <a:noFill/>
        </p:spPr>
        <p:txBody>
          <a:bodyPr wrap="none" rtlCol="0">
            <a:spAutoFit/>
          </a:bodyPr>
          <a:lstStyle/>
          <a:p>
            <a:pPr algn="ctr"/>
            <a:r>
              <a:rPr lang="en-US" sz="4800" b="1" spc="-300" dirty="0">
                <a:solidFill>
                  <a:schemeClr val="bg1"/>
                </a:solidFill>
                <a:latin typeface="Arial" panose="020B0604020202020204" pitchFamily="34" charset="0"/>
                <a:cs typeface="Arial" panose="020B0604020202020204" pitchFamily="34" charset="0"/>
              </a:rPr>
              <a:t>Small group discussion</a:t>
            </a:r>
          </a:p>
          <a:p>
            <a:pPr algn="ctr"/>
            <a:r>
              <a:rPr lang="en-US" sz="4800" b="1" spc="-300" dirty="0">
                <a:solidFill>
                  <a:schemeClr val="bg1"/>
                </a:solidFill>
                <a:latin typeface="Arial" panose="020B0604020202020204" pitchFamily="34" charset="0"/>
                <a:cs typeface="Arial" panose="020B0604020202020204" pitchFamily="34" charset="0"/>
              </a:rPr>
              <a:t>(15 minutes)</a:t>
            </a:r>
          </a:p>
        </p:txBody>
      </p:sp>
      <p:sp>
        <p:nvSpPr>
          <p:cNvPr id="6" name="TextBox 5"/>
          <p:cNvSpPr txBox="1"/>
          <p:nvPr/>
        </p:nvSpPr>
        <p:spPr>
          <a:xfrm>
            <a:off x="2315730" y="258900"/>
            <a:ext cx="3492403" cy="304698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How can we work with God to see children everywhere walking with Jesus?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692" y="1608666"/>
            <a:ext cx="1774881" cy="122565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396" y="4075621"/>
            <a:ext cx="1513471" cy="1173713"/>
          </a:xfrm>
          <a:prstGeom prst="rect">
            <a:avLst/>
          </a:prstGeom>
        </p:spPr>
      </p:pic>
      <p:sp>
        <p:nvSpPr>
          <p:cNvPr id="10" name="TextBox 9">
            <a:extLst>
              <a:ext uri="{FF2B5EF4-FFF2-40B4-BE49-F238E27FC236}">
                <a16:creationId xmlns:a16="http://schemas.microsoft.com/office/drawing/2014/main" id="{79384F3C-D83A-9243-86DA-C4D26FE8CE31}"/>
              </a:ext>
            </a:extLst>
          </p:cNvPr>
          <p:cNvSpPr txBox="1"/>
          <p:nvPr/>
        </p:nvSpPr>
        <p:spPr>
          <a:xfrm>
            <a:off x="2315730" y="3531283"/>
            <a:ext cx="2984403" cy="2758769"/>
          </a:xfrm>
          <a:prstGeom prst="rect">
            <a:avLst/>
          </a:prstGeom>
          <a:noFill/>
        </p:spPr>
        <p:txBody>
          <a:bodyPr wrap="square">
            <a:spAutoFit/>
          </a:bodyPr>
          <a:lstStyle/>
          <a:p>
            <a:pPr>
              <a:lnSpc>
                <a:spcPct val="110000"/>
              </a:lnSpc>
              <a:spcAft>
                <a:spcPts val="800"/>
              </a:spcAft>
            </a:pPr>
            <a:r>
              <a:rPr lang="en-US" sz="3200" b="1" spc="-60"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is our Part in Fulfilling God's Heart</a:t>
            </a:r>
            <a:r>
              <a:rPr lang="en-PH" sz="3200" b="1" spc="-60" dirty="0">
                <a:solidFill>
                  <a:srgbClr val="000000"/>
                </a:solidFill>
                <a:effectLst/>
                <a:latin typeface="Arial" panose="020B0604020202020204" pitchFamily="34" charset="0"/>
                <a:ea typeface="Calibri" panose="020F0502020204030204" pitchFamily="34" charset="0"/>
                <a:cs typeface="Arial" panose="020B0604020202020204" pitchFamily="34" charset="0"/>
              </a:rPr>
              <a:t> for Children?</a:t>
            </a:r>
            <a:endParaRPr lang="en-PH" sz="2800" dirty="0">
              <a:effectLst/>
              <a:latin typeface="Arial" panose="020B060402020202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D0689C5-BEE5-DB41-B759-B516178EE19D}"/>
              </a:ext>
            </a:extLst>
          </p:cNvPr>
          <p:cNvSpPr txBox="1"/>
          <p:nvPr/>
        </p:nvSpPr>
        <p:spPr>
          <a:xfrm>
            <a:off x="7057588" y="594197"/>
            <a:ext cx="4747302" cy="5874172"/>
          </a:xfrm>
          <a:prstGeom prst="rect">
            <a:avLst/>
          </a:prstGeom>
          <a:noFill/>
        </p:spPr>
        <p:txBody>
          <a:bodyPr wrap="square">
            <a:spAutoFit/>
          </a:bodyPr>
          <a:lstStyle/>
          <a:p>
            <a:pPr marL="742950" marR="0" lvl="0" indent="-742950" defTabSz="914400" rtl="0" eaLnBrk="1" fontAlgn="base" latinLnBrk="0" hangingPunct="1">
              <a:lnSpc>
                <a:spcPct val="88000"/>
              </a:lnSpc>
              <a:spcBef>
                <a:spcPts val="0"/>
              </a:spcBef>
              <a:spcAft>
                <a:spcPts val="800"/>
              </a:spcAft>
              <a:buClr>
                <a:srgbClr val="000000"/>
              </a:buClr>
              <a:buSzPct val="100000"/>
              <a:buFont typeface="+mj-lt"/>
              <a:buAutoNum type="arabicPeriod"/>
              <a:tabLst>
                <a:tab pos="228600" algn="dec"/>
              </a:tabLst>
              <a:defRPr/>
            </a:pPr>
            <a:r>
              <a:rPr kumimoji="0" lang="en-US" sz="2800" b="0" i="0" u="none" strike="noStrike" kern="1200" cap="none" spc="-25"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Share significant learning and insights gained from your understanding of the Journey of Grace and its relationship to Discipling of Children?</a:t>
            </a:r>
            <a:endParaRPr kumimoji="0" lang="en-PH" sz="28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0" indent="-742950" defTabSz="914400" rtl="0" eaLnBrk="1" fontAlgn="base" latinLnBrk="0" hangingPunct="1">
              <a:lnSpc>
                <a:spcPct val="86000"/>
              </a:lnSpc>
              <a:spcBef>
                <a:spcPts val="0"/>
              </a:spcBef>
              <a:spcAft>
                <a:spcPts val="800"/>
              </a:spcAft>
              <a:buClr>
                <a:srgbClr val="000000"/>
              </a:buClr>
              <a:buSzPct val="100000"/>
              <a:buFont typeface="+mj-lt"/>
              <a:buAutoNum type="arabicPeriod"/>
              <a:tabLst>
                <a:tab pos="228600" algn="dec"/>
              </a:tabLst>
              <a:defRPr/>
            </a:pPr>
            <a:r>
              <a:rPr kumimoji="0" lang="en-US" sz="2800" b="0" i="0" u="none" strike="noStrike" kern="1200" cap="none" spc="-25"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List down some possible action steps to take after this workshop.</a:t>
            </a:r>
            <a:endParaRPr kumimoji="0" lang="en-PH" sz="28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228600" lvl="0" indent="-742950" defTabSz="914400" rtl="0" eaLnBrk="1" fontAlgn="base" latinLnBrk="0" hangingPunct="1">
              <a:lnSpc>
                <a:spcPct val="107000"/>
              </a:lnSpc>
              <a:spcBef>
                <a:spcPts val="0"/>
              </a:spcBef>
              <a:spcAft>
                <a:spcPts val="800"/>
              </a:spcAft>
              <a:buClr>
                <a:srgbClr val="000000"/>
              </a:buClr>
              <a:buSzPct val="100000"/>
              <a:buFont typeface="+mj-lt"/>
              <a:buAutoNum type="arabicPeriod"/>
              <a:tabLst>
                <a:tab pos="228600" algn="dec"/>
              </a:tabLst>
              <a:defRPr/>
            </a:pPr>
            <a:r>
              <a:rPr kumimoji="0" lang="en-US" sz="2800" b="0" i="0" u="none" strike="noStrike" kern="1200" cap="none" spc="-5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Summarize group learning and ideas for action and present them</a:t>
            </a:r>
            <a:r>
              <a:rPr kumimoji="0" lang="en-US" sz="2800" b="0" i="0" u="none" strike="noStrike" kern="1200" cap="none" spc="-25"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PH" sz="28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564610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0652" y="260354"/>
            <a:ext cx="4588556" cy="316864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1993" y="3736955"/>
            <a:ext cx="3761968" cy="2917447"/>
          </a:xfrm>
          <a:prstGeom prst="rect">
            <a:avLst/>
          </a:prstGeom>
        </p:spPr>
      </p:pic>
      <p:sp>
        <p:nvSpPr>
          <p:cNvPr id="9" name="TextBox 8">
            <a:extLst>
              <a:ext uri="{FF2B5EF4-FFF2-40B4-BE49-F238E27FC236}">
                <a16:creationId xmlns:a16="http://schemas.microsoft.com/office/drawing/2014/main" id="{18BCE9DD-FD6D-E44D-BDAE-4048B4A74604}"/>
              </a:ext>
            </a:extLst>
          </p:cNvPr>
          <p:cNvSpPr txBox="1"/>
          <p:nvPr/>
        </p:nvSpPr>
        <p:spPr>
          <a:xfrm>
            <a:off x="2315730" y="612843"/>
            <a:ext cx="4588556" cy="5632311"/>
          </a:xfrm>
          <a:prstGeom prst="rect">
            <a:avLst/>
          </a:prstGeom>
          <a:noFill/>
        </p:spPr>
        <p:txBody>
          <a:bodyPr wrap="square">
            <a:spAutoFit/>
          </a:bodyPr>
          <a:lstStyle/>
          <a:p>
            <a:pPr algn="ctr"/>
            <a:r>
              <a:rPr lang="en-PH" sz="3600" dirty="0">
                <a:effectLst/>
                <a:latin typeface="Arial" panose="020B0604020202020204" pitchFamily="34" charset="0"/>
                <a:ea typeface="Calibri" panose="020F0502020204030204" pitchFamily="34" charset="0"/>
                <a:cs typeface="Calibri" panose="020F0502020204030204" pitchFamily="34" charset="0"/>
              </a:rPr>
              <a:t>“</a:t>
            </a:r>
            <a:r>
              <a:rPr lang="en-PH" sz="3600" dirty="0" err="1">
                <a:effectLst/>
                <a:latin typeface="Arial" panose="020B0604020202020204" pitchFamily="34" charset="0"/>
                <a:ea typeface="Calibri" panose="020F0502020204030204" pitchFamily="34" charset="0"/>
                <a:cs typeface="Calibri" panose="020F0502020204030204" pitchFamily="34" charset="0"/>
              </a:rPr>
              <a:t>Spea</a:t>
            </a:r>
            <a:r>
              <a:rPr lang="en-US" sz="3600" dirty="0">
                <a:effectLst/>
                <a:latin typeface="Arial" panose="020B0604020202020204" pitchFamily="34" charset="0"/>
                <a:ea typeface="Calibri" panose="020F0502020204030204" pitchFamily="34" charset="0"/>
                <a:cs typeface="Calibri" panose="020F0502020204030204" pitchFamily="34" charset="0"/>
              </a:rPr>
              <a:t>k up for those who cannot speak for themselves, for the rights of all who are</a:t>
            </a:r>
            <a:r>
              <a:rPr lang="en-PH" sz="3600" dirty="0">
                <a:effectLst/>
                <a:latin typeface="Arial" panose="020B0604020202020204" pitchFamily="34" charset="0"/>
                <a:ea typeface="Calibri" panose="020F0502020204030204" pitchFamily="34" charset="0"/>
                <a:cs typeface="Calibri" panose="020F0502020204030204" pitchFamily="34" charset="0"/>
              </a:rPr>
              <a:t> destitute. Speak up and judge fairly: defend the rights of the poor and needy”</a:t>
            </a:r>
          </a:p>
          <a:p>
            <a:pPr algn="ctr"/>
            <a:endParaRPr lang="en-PH" sz="3600" dirty="0">
              <a:effectLst/>
              <a:latin typeface="Arial" panose="020B0604020202020204" pitchFamily="34" charset="0"/>
              <a:ea typeface="Calibri" panose="020F0502020204030204" pitchFamily="34" charset="0"/>
              <a:cs typeface="Calibri" panose="020F0502020204030204" pitchFamily="34" charset="0"/>
            </a:endParaRPr>
          </a:p>
          <a:p>
            <a:pPr algn="ctr"/>
            <a:r>
              <a:rPr lang="en-PH" sz="3600" dirty="0">
                <a:effectLst/>
                <a:latin typeface="Arial" panose="020B0604020202020204" pitchFamily="34" charset="0"/>
                <a:ea typeface="Calibri" panose="020F0502020204030204" pitchFamily="34" charset="0"/>
                <a:cs typeface="Calibri" panose="020F0502020204030204" pitchFamily="34" charset="0"/>
              </a:rPr>
              <a:t>(Proverbs 31:8)</a:t>
            </a:r>
            <a:endParaRPr lang="en-PH" sz="2400" dirty="0">
              <a:effectLst/>
              <a:latin typeface="Arial" panose="020B060402020202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1BAE8A7-E8A2-8043-9DD5-BACB8D399749}"/>
              </a:ext>
            </a:extLst>
          </p:cNvPr>
          <p:cNvSpPr txBox="1"/>
          <p:nvPr/>
        </p:nvSpPr>
        <p:spPr>
          <a:xfrm rot="16200000">
            <a:off x="-2136346" y="3013501"/>
            <a:ext cx="6292107" cy="830997"/>
          </a:xfrm>
          <a:prstGeom prst="rect">
            <a:avLst/>
          </a:prstGeom>
          <a:noFill/>
        </p:spPr>
        <p:txBody>
          <a:bodyPr wrap="none" rtlCol="0">
            <a:spAutoFit/>
          </a:bodyPr>
          <a:lstStyle/>
          <a:p>
            <a:r>
              <a:rPr lang="en-US" sz="4800" b="1" spc="-300" dirty="0">
                <a:solidFill>
                  <a:schemeClr val="bg1"/>
                </a:solidFill>
                <a:latin typeface="Arial" panose="020B0604020202020204" pitchFamily="34" charset="0"/>
                <a:cs typeface="Arial" panose="020B0604020202020204" pitchFamily="34" charset="0"/>
              </a:rPr>
              <a:t>Small group discussion</a:t>
            </a:r>
          </a:p>
        </p:txBody>
      </p:sp>
    </p:spTree>
    <p:extLst>
      <p:ext uri="{BB962C8B-B14F-4D97-AF65-F5344CB8AC3E}">
        <p14:creationId xmlns:p14="http://schemas.microsoft.com/office/powerpoint/2010/main" val="21846677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rot="16200000">
            <a:off x="-2205507" y="2551837"/>
            <a:ext cx="653211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Format for action steps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9047" y="406400"/>
            <a:ext cx="2606956" cy="2021723"/>
          </a:xfrm>
          <a:prstGeom prst="rect">
            <a:avLst/>
          </a:prstGeom>
        </p:spPr>
      </p:pic>
      <p:sp>
        <p:nvSpPr>
          <p:cNvPr id="2" name="TextBox 1">
            <a:extLst>
              <a:ext uri="{FF2B5EF4-FFF2-40B4-BE49-F238E27FC236}">
                <a16:creationId xmlns:a16="http://schemas.microsoft.com/office/drawing/2014/main" id="{7693667E-623C-AF48-87B1-9666EA7EFBF2}"/>
              </a:ext>
            </a:extLst>
          </p:cNvPr>
          <p:cNvSpPr txBox="1"/>
          <p:nvPr/>
        </p:nvSpPr>
        <p:spPr>
          <a:xfrm>
            <a:off x="5875867" y="617042"/>
            <a:ext cx="5943600"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Am I Doing Now in Discipling Children?</a:t>
            </a:r>
          </a:p>
        </p:txBody>
      </p:sp>
      <p:pic>
        <p:nvPicPr>
          <p:cNvPr id="10" name="Picture 9">
            <a:extLst>
              <a:ext uri="{FF2B5EF4-FFF2-40B4-BE49-F238E27FC236}">
                <a16:creationId xmlns:a16="http://schemas.microsoft.com/office/drawing/2014/main" id="{1111AF1A-5AF7-1545-87DA-154A27D5E5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9047" y="3617978"/>
            <a:ext cx="2606956" cy="2021723"/>
          </a:xfrm>
          <a:prstGeom prst="rect">
            <a:avLst/>
          </a:prstGeom>
        </p:spPr>
      </p:pic>
      <p:sp>
        <p:nvSpPr>
          <p:cNvPr id="7" name="TextBox 6">
            <a:extLst>
              <a:ext uri="{FF2B5EF4-FFF2-40B4-BE49-F238E27FC236}">
                <a16:creationId xmlns:a16="http://schemas.microsoft.com/office/drawing/2014/main" id="{6F8F194A-65DC-4B49-B66F-76BC4F959FB4}"/>
              </a:ext>
            </a:extLst>
          </p:cNvPr>
          <p:cNvSpPr txBox="1"/>
          <p:nvPr/>
        </p:nvSpPr>
        <p:spPr>
          <a:xfrm>
            <a:off x="5875867" y="3379510"/>
            <a:ext cx="555413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Practical Actions to Consider: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 will continue doing.</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 will start doing.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0664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BF1851-2E8C-C34A-AC17-B61A19835DDD}"/>
              </a:ext>
            </a:extLst>
          </p:cNvPr>
          <p:cNvSpPr txBox="1"/>
          <p:nvPr/>
        </p:nvSpPr>
        <p:spPr>
          <a:xfrm>
            <a:off x="288472" y="325899"/>
            <a:ext cx="5968448" cy="4115472"/>
          </a:xfrm>
          <a:prstGeom prst="rect">
            <a:avLst/>
          </a:prstGeom>
        </p:spPr>
        <p:txBody>
          <a:bodyPr vert="horz" lIns="91440" tIns="45720" rIns="91440" bIns="45720" rtlCol="0" anchor="t">
            <a:normAutofit/>
          </a:bodyPr>
          <a:lstStyle/>
          <a:p>
            <a:pPr algn="ctr">
              <a:lnSpc>
                <a:spcPct val="90000"/>
              </a:lnSpc>
              <a:spcAft>
                <a:spcPts val="600"/>
              </a:spcAft>
            </a:pPr>
            <a:r>
              <a:rPr lang="en-US" sz="4400" b="0" i="0" dirty="0">
                <a:effectLst/>
              </a:rPr>
              <a:t>John 6:44</a:t>
            </a:r>
          </a:p>
          <a:p>
            <a:pPr algn="ctr">
              <a:lnSpc>
                <a:spcPct val="90000"/>
              </a:lnSpc>
              <a:spcAft>
                <a:spcPts val="600"/>
              </a:spcAft>
            </a:pPr>
            <a:r>
              <a:rPr lang="en-US" sz="4400" b="0" i="0" dirty="0">
                <a:effectLst/>
              </a:rPr>
              <a:t>“No one can come to me unless the Father who sent me draws them, and I will raise them up at the last day.</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Children with multiple eating problems may benefit from screening for  developmental delay">
            <a:extLst>
              <a:ext uri="{FF2B5EF4-FFF2-40B4-BE49-F238E27FC236}">
                <a16:creationId xmlns:a16="http://schemas.microsoft.com/office/drawing/2014/main" id="{E470C851-4AB4-6F49-A3AC-2DE9C00E34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45" r="5376" b="1"/>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3FCB7B-86E9-BE47-8DF5-00E0B09E5618}"/>
              </a:ext>
            </a:extLst>
          </p:cNvPr>
          <p:cNvSpPr txBox="1"/>
          <p:nvPr/>
        </p:nvSpPr>
        <p:spPr>
          <a:xfrm>
            <a:off x="288472" y="5176550"/>
            <a:ext cx="7712528" cy="1323439"/>
          </a:xfrm>
          <a:prstGeom prst="rect">
            <a:avLst/>
          </a:prstGeom>
          <a:noFill/>
        </p:spPr>
        <p:txBody>
          <a:bodyPr wrap="square" rtlCol="0">
            <a:spAutoFit/>
          </a:bodyPr>
          <a:lstStyle/>
          <a:p>
            <a:pPr algn="ctr"/>
            <a:r>
              <a:rPr lang="en-US" sz="4000" i="1" dirty="0"/>
              <a:t>The word “them” includes children.</a:t>
            </a:r>
          </a:p>
          <a:p>
            <a:pPr algn="ctr"/>
            <a:r>
              <a:rPr lang="en-US" sz="4000" i="1" dirty="0"/>
              <a:t>Praise God!</a:t>
            </a:r>
          </a:p>
        </p:txBody>
      </p:sp>
    </p:spTree>
    <p:extLst>
      <p:ext uri="{BB962C8B-B14F-4D97-AF65-F5344CB8AC3E}">
        <p14:creationId xmlns:p14="http://schemas.microsoft.com/office/powerpoint/2010/main" val="2186359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146" name="Picture 2" descr="Facilitating Literature Discussions in the English Classroom - Owlcation">
            <a:extLst>
              <a:ext uri="{FF2B5EF4-FFF2-40B4-BE49-F238E27FC236}">
                <a16:creationId xmlns:a16="http://schemas.microsoft.com/office/drawing/2014/main" id="{756C6944-C190-E443-A644-FEFE1F9CC8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 r="1824" b="2"/>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90B9C2-CA89-3B49-A080-44C3D62BD2D6}"/>
              </a:ext>
            </a:extLst>
          </p:cNvPr>
          <p:cNvSpPr txBox="1"/>
          <p:nvPr/>
        </p:nvSpPr>
        <p:spPr>
          <a:xfrm>
            <a:off x="6824134" y="1325776"/>
            <a:ext cx="4131733" cy="4206448"/>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Share your group work.</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Report for not more than 2 minutes.</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5529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994263" cy="6858000"/>
          </a:xfrm>
          <a:prstGeom prst="rect">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rot="16200000">
            <a:off x="-2205507" y="2551837"/>
            <a:ext cx="653211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Format for action steps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9047" y="406400"/>
            <a:ext cx="2606956" cy="2021723"/>
          </a:xfrm>
          <a:prstGeom prst="rect">
            <a:avLst/>
          </a:prstGeom>
        </p:spPr>
      </p:pic>
      <p:sp>
        <p:nvSpPr>
          <p:cNvPr id="2" name="TextBox 1">
            <a:extLst>
              <a:ext uri="{FF2B5EF4-FFF2-40B4-BE49-F238E27FC236}">
                <a16:creationId xmlns:a16="http://schemas.microsoft.com/office/drawing/2014/main" id="{7693667E-623C-AF48-87B1-9666EA7EFBF2}"/>
              </a:ext>
            </a:extLst>
          </p:cNvPr>
          <p:cNvSpPr txBox="1"/>
          <p:nvPr/>
        </p:nvSpPr>
        <p:spPr>
          <a:xfrm>
            <a:off x="5875867" y="617042"/>
            <a:ext cx="5943600"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Am I Doing Now in Discipling Children?</a:t>
            </a:r>
          </a:p>
        </p:txBody>
      </p:sp>
      <p:pic>
        <p:nvPicPr>
          <p:cNvPr id="10" name="Picture 9">
            <a:extLst>
              <a:ext uri="{FF2B5EF4-FFF2-40B4-BE49-F238E27FC236}">
                <a16:creationId xmlns:a16="http://schemas.microsoft.com/office/drawing/2014/main" id="{1111AF1A-5AF7-1545-87DA-154A27D5E5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9047" y="3617978"/>
            <a:ext cx="2606956" cy="2021723"/>
          </a:xfrm>
          <a:prstGeom prst="rect">
            <a:avLst/>
          </a:prstGeom>
        </p:spPr>
      </p:pic>
      <p:sp>
        <p:nvSpPr>
          <p:cNvPr id="7" name="TextBox 6">
            <a:extLst>
              <a:ext uri="{FF2B5EF4-FFF2-40B4-BE49-F238E27FC236}">
                <a16:creationId xmlns:a16="http://schemas.microsoft.com/office/drawing/2014/main" id="{6F8F194A-65DC-4B49-B66F-76BC4F959FB4}"/>
              </a:ext>
            </a:extLst>
          </p:cNvPr>
          <p:cNvSpPr txBox="1"/>
          <p:nvPr/>
        </p:nvSpPr>
        <p:spPr>
          <a:xfrm>
            <a:off x="5875867" y="3379510"/>
            <a:ext cx="555413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Practical Actions to Consider: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 will continue doing.</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 will start doing.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371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994263" cy="6858000"/>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p:cNvSpPr txBox="1"/>
          <p:nvPr/>
        </p:nvSpPr>
        <p:spPr>
          <a:xfrm rot="16200000">
            <a:off x="-1746830" y="2497975"/>
            <a:ext cx="5513048" cy="1862048"/>
          </a:xfrm>
          <a:prstGeom prst="rect">
            <a:avLst/>
          </a:prstGeom>
          <a:noFill/>
        </p:spPr>
        <p:txBody>
          <a:bodyPr wrap="none" rtlCol="0">
            <a:spAutoFit/>
          </a:bodyPr>
          <a:lstStyle/>
          <a:p>
            <a:r>
              <a:rPr lang="en-US" sz="11500" b="1" dirty="0">
                <a:solidFill>
                  <a:schemeClr val="bg1"/>
                </a:solidFill>
                <a:latin typeface="Arial" panose="020B0604020202020204" pitchFamily="34" charset="0"/>
                <a:cs typeface="Arial" panose="020B0604020202020204" pitchFamily="34" charset="0"/>
              </a:rPr>
              <a:t>journey</a:t>
            </a:r>
          </a:p>
        </p:txBody>
      </p:sp>
      <p:sp>
        <p:nvSpPr>
          <p:cNvPr id="10" name="TextBox 9"/>
          <p:cNvSpPr txBox="1"/>
          <p:nvPr/>
        </p:nvSpPr>
        <p:spPr>
          <a:xfrm>
            <a:off x="2127727" y="236320"/>
            <a:ext cx="6450216" cy="2349361"/>
          </a:xfrm>
          <a:prstGeom prst="rect">
            <a:avLst/>
          </a:prstGeom>
          <a:noFill/>
        </p:spPr>
        <p:txBody>
          <a:bodyPr wrap="square" rtlCol="0">
            <a:spAutoFit/>
          </a:bodyPr>
          <a:lstStyle/>
          <a:p>
            <a:pPr>
              <a:lnSpc>
                <a:spcPts val="4400"/>
              </a:lnSpc>
            </a:pPr>
            <a:r>
              <a:rPr lang="en-US" sz="4000" b="1" dirty="0">
                <a:solidFill>
                  <a:srgbClr val="4D4D4D"/>
                </a:solidFill>
                <a:latin typeface="Arial" panose="020B0604020202020204" pitchFamily="34" charset="0"/>
                <a:cs typeface="Arial" panose="020B0604020202020204" pitchFamily="34" charset="0"/>
              </a:rPr>
              <a:t>We achieve the goal of children everywhere</a:t>
            </a:r>
          </a:p>
          <a:p>
            <a:pPr>
              <a:lnSpc>
                <a:spcPts val="4400"/>
              </a:lnSpc>
            </a:pPr>
            <a:r>
              <a:rPr lang="en-US" sz="4000" b="1" dirty="0">
                <a:solidFill>
                  <a:srgbClr val="4D4D4D"/>
                </a:solidFill>
                <a:latin typeface="Arial" panose="020B0604020202020204" pitchFamily="34" charset="0"/>
                <a:cs typeface="Arial" panose="020B0604020202020204" pitchFamily="34" charset="0"/>
              </a:rPr>
              <a:t>journey with Jesus through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7423" y="3751842"/>
            <a:ext cx="3264196" cy="214954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6908" y="4457145"/>
            <a:ext cx="2988857" cy="2164737"/>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5192">
            <a:off x="4979544" y="2009800"/>
            <a:ext cx="3264196" cy="214954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80558">
            <a:off x="7081177" y="2608484"/>
            <a:ext cx="2988857" cy="2164737"/>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7095">
            <a:off x="8193614" y="279546"/>
            <a:ext cx="3264196" cy="2149546"/>
          </a:xfrm>
          <a:prstGeom prst="rect">
            <a:avLst/>
          </a:prstGeom>
        </p:spPr>
      </p:pic>
      <p:sp>
        <p:nvSpPr>
          <p:cNvPr id="17" name="TextBox 16"/>
          <p:cNvSpPr txBox="1"/>
          <p:nvPr/>
        </p:nvSpPr>
        <p:spPr>
          <a:xfrm rot="19775307">
            <a:off x="1951992" y="4556025"/>
            <a:ext cx="2165598" cy="669414"/>
          </a:xfrm>
          <a:prstGeom prst="rect">
            <a:avLst/>
          </a:prstGeom>
          <a:noFill/>
        </p:spPr>
        <p:txBody>
          <a:bodyPr wrap="square" rtlCol="0">
            <a:spAutoFit/>
          </a:bodyPr>
          <a:lstStyle/>
          <a:p>
            <a:pPr>
              <a:lnSpc>
                <a:spcPts val="4400"/>
              </a:lnSpc>
            </a:pPr>
            <a:r>
              <a:rPr lang="en-US" sz="4000" b="1" dirty="0">
                <a:solidFill>
                  <a:schemeClr val="bg1"/>
                </a:solidFill>
                <a:latin typeface="Arial" panose="020B0604020202020204" pitchFamily="34" charset="0"/>
                <a:cs typeface="Arial" panose="020B0604020202020204" pitchFamily="34" charset="0"/>
              </a:rPr>
              <a:t>families</a:t>
            </a:r>
          </a:p>
        </p:txBody>
      </p:sp>
      <p:sp>
        <p:nvSpPr>
          <p:cNvPr id="18" name="TextBox 17"/>
          <p:cNvSpPr txBox="1"/>
          <p:nvPr/>
        </p:nvSpPr>
        <p:spPr>
          <a:xfrm rot="19775307">
            <a:off x="3712603" y="5384369"/>
            <a:ext cx="2553627" cy="656590"/>
          </a:xfrm>
          <a:prstGeom prst="rect">
            <a:avLst/>
          </a:prstGeom>
          <a:noFill/>
        </p:spPr>
        <p:txBody>
          <a:bodyPr wrap="square" rtlCol="0">
            <a:spAutoFit/>
          </a:bodyPr>
          <a:lstStyle/>
          <a:p>
            <a:pPr>
              <a:lnSpc>
                <a:spcPts val="4400"/>
              </a:lnSpc>
            </a:pPr>
            <a:r>
              <a:rPr lang="en-US" sz="4000" b="1" dirty="0">
                <a:solidFill>
                  <a:schemeClr val="bg1"/>
                </a:solidFill>
                <a:latin typeface="Arial" panose="020B0604020202020204" pitchFamily="34" charset="0"/>
                <a:cs typeface="Arial" panose="020B0604020202020204" pitchFamily="34" charset="0"/>
              </a:rPr>
              <a:t>churches</a:t>
            </a:r>
          </a:p>
        </p:txBody>
      </p:sp>
      <p:sp>
        <p:nvSpPr>
          <p:cNvPr id="19" name="TextBox 18"/>
          <p:cNvSpPr txBox="1"/>
          <p:nvPr/>
        </p:nvSpPr>
        <p:spPr>
          <a:xfrm rot="19133708">
            <a:off x="5153329" y="2829058"/>
            <a:ext cx="2553627" cy="669414"/>
          </a:xfrm>
          <a:prstGeom prst="rect">
            <a:avLst/>
          </a:prstGeom>
          <a:noFill/>
        </p:spPr>
        <p:txBody>
          <a:bodyPr wrap="square" rtlCol="0">
            <a:spAutoFit/>
          </a:bodyPr>
          <a:lstStyle/>
          <a:p>
            <a:pPr>
              <a:lnSpc>
                <a:spcPts val="4400"/>
              </a:lnSpc>
            </a:pPr>
            <a:r>
              <a:rPr lang="en-US" sz="4000" b="1" dirty="0">
                <a:solidFill>
                  <a:schemeClr val="bg1"/>
                </a:solidFill>
                <a:latin typeface="Arial" panose="020B0604020202020204" pitchFamily="34" charset="0"/>
                <a:cs typeface="Arial" panose="020B0604020202020204" pitchFamily="34" charset="0"/>
              </a:rPr>
              <a:t>children</a:t>
            </a:r>
          </a:p>
        </p:txBody>
      </p:sp>
      <p:sp>
        <p:nvSpPr>
          <p:cNvPr id="20" name="TextBox 19"/>
          <p:cNvSpPr txBox="1"/>
          <p:nvPr/>
        </p:nvSpPr>
        <p:spPr>
          <a:xfrm rot="19133708">
            <a:off x="7152915" y="3580405"/>
            <a:ext cx="2806064" cy="603050"/>
          </a:xfrm>
          <a:prstGeom prst="rect">
            <a:avLst/>
          </a:prstGeom>
          <a:noFill/>
        </p:spPr>
        <p:txBody>
          <a:bodyPr wrap="square" rtlCol="0">
            <a:spAutoFit/>
          </a:bodyPr>
          <a:lstStyle/>
          <a:p>
            <a:pPr>
              <a:lnSpc>
                <a:spcPts val="4400"/>
              </a:lnSpc>
            </a:pPr>
            <a:r>
              <a:rPr lang="en-US" sz="3000" b="1" dirty="0">
                <a:solidFill>
                  <a:schemeClr val="bg1"/>
                </a:solidFill>
                <a:latin typeface="Arial" panose="020B0604020202020204" pitchFamily="34" charset="0"/>
                <a:cs typeface="Arial" panose="020B0604020202020204" pitchFamily="34" charset="0"/>
              </a:rPr>
              <a:t>organizations</a:t>
            </a:r>
          </a:p>
        </p:txBody>
      </p:sp>
      <p:sp>
        <p:nvSpPr>
          <p:cNvPr id="21" name="TextBox 20"/>
          <p:cNvSpPr txBox="1"/>
          <p:nvPr/>
        </p:nvSpPr>
        <p:spPr>
          <a:xfrm rot="19908031">
            <a:off x="8415221" y="950814"/>
            <a:ext cx="2806064" cy="603050"/>
          </a:xfrm>
          <a:prstGeom prst="rect">
            <a:avLst/>
          </a:prstGeom>
          <a:noFill/>
        </p:spPr>
        <p:txBody>
          <a:bodyPr wrap="square" rtlCol="0">
            <a:spAutoFit/>
          </a:bodyPr>
          <a:lstStyle/>
          <a:p>
            <a:pPr>
              <a:lnSpc>
                <a:spcPts val="4400"/>
              </a:lnSpc>
            </a:pPr>
            <a:r>
              <a:rPr lang="en-US" sz="3000" b="1" dirty="0">
                <a:solidFill>
                  <a:schemeClr val="bg1"/>
                </a:solidFill>
                <a:latin typeface="Arial" panose="020B0604020202020204" pitchFamily="34" charset="0"/>
                <a:cs typeface="Arial" panose="020B0604020202020204" pitchFamily="34" charset="0"/>
              </a:rPr>
              <a:t>seminaries</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80558">
            <a:off x="10439347" y="618487"/>
            <a:ext cx="2988857" cy="2164737"/>
          </a:xfrm>
          <a:prstGeom prst="rect">
            <a:avLst/>
          </a:prstGeom>
        </p:spPr>
      </p:pic>
    </p:spTree>
    <p:extLst>
      <p:ext uri="{BB962C8B-B14F-4D97-AF65-F5344CB8AC3E}">
        <p14:creationId xmlns:p14="http://schemas.microsoft.com/office/powerpoint/2010/main" val="8680414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994263" cy="6858000"/>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0203">
            <a:off x="1936401" y="-300892"/>
            <a:ext cx="5293375" cy="3485806"/>
          </a:xfrm>
          <a:prstGeom prst="rect">
            <a:avLst/>
          </a:prstGeom>
        </p:spPr>
      </p:pic>
      <p:sp>
        <p:nvSpPr>
          <p:cNvPr id="9" name="TextBox 8"/>
          <p:cNvSpPr txBox="1"/>
          <p:nvPr/>
        </p:nvSpPr>
        <p:spPr>
          <a:xfrm rot="16200000">
            <a:off x="-1746829" y="2497975"/>
            <a:ext cx="5513048" cy="1862048"/>
          </a:xfrm>
          <a:prstGeom prst="rect">
            <a:avLst/>
          </a:prstGeom>
          <a:noFill/>
        </p:spPr>
        <p:txBody>
          <a:bodyPr wrap="none" rtlCol="0">
            <a:spAutoFit/>
          </a:bodyPr>
          <a:lstStyle/>
          <a:p>
            <a:r>
              <a:rPr lang="en-US" sz="11500" b="1" dirty="0">
                <a:solidFill>
                  <a:schemeClr val="bg1"/>
                </a:solidFill>
                <a:latin typeface="Arial" panose="020B0604020202020204" pitchFamily="34" charset="0"/>
                <a:cs typeface="Arial" panose="020B0604020202020204" pitchFamily="34" charset="0"/>
              </a:rPr>
              <a:t>journey</a:t>
            </a:r>
          </a:p>
        </p:txBody>
      </p:sp>
      <p:sp>
        <p:nvSpPr>
          <p:cNvPr id="17" name="TextBox 16"/>
          <p:cNvSpPr txBox="1"/>
          <p:nvPr/>
        </p:nvSpPr>
        <p:spPr>
          <a:xfrm>
            <a:off x="3827532" y="747550"/>
            <a:ext cx="3654899" cy="1220847"/>
          </a:xfrm>
          <a:prstGeom prst="rect">
            <a:avLst/>
          </a:prstGeom>
          <a:noFill/>
        </p:spPr>
        <p:txBody>
          <a:bodyPr wrap="square" rtlCol="0">
            <a:spAutoFit/>
          </a:bodyPr>
          <a:lstStyle/>
          <a:p>
            <a:pPr>
              <a:lnSpc>
                <a:spcPts val="4400"/>
              </a:lnSpc>
            </a:pPr>
            <a:r>
              <a:rPr lang="en-US" sz="4000" b="1" dirty="0">
                <a:solidFill>
                  <a:schemeClr val="bg1"/>
                </a:solidFill>
                <a:latin typeface="Arial" panose="020B0604020202020204" pitchFamily="34" charset="0"/>
                <a:cs typeface="Arial" panose="020B0604020202020204" pitchFamily="34" charset="0"/>
              </a:rPr>
              <a:t>families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that …</a:t>
            </a:r>
          </a:p>
        </p:txBody>
      </p:sp>
      <p:sp>
        <p:nvSpPr>
          <p:cNvPr id="4" name="TextBox 3"/>
          <p:cNvSpPr txBox="1"/>
          <p:nvPr/>
        </p:nvSpPr>
        <p:spPr>
          <a:xfrm>
            <a:off x="3827532" y="2759182"/>
            <a:ext cx="6688068" cy="3739485"/>
          </a:xfrm>
          <a:prstGeom prst="rect">
            <a:avLst/>
          </a:prstGeom>
          <a:noFill/>
        </p:spPr>
        <p:txBody>
          <a:bodyPr wrap="square" rtlCol="0">
            <a:spAutoFit/>
          </a:bodyPr>
          <a:lstStyle/>
          <a:p>
            <a:pPr>
              <a:spcAft>
                <a:spcPts val="1800"/>
              </a:spcAft>
            </a:pPr>
            <a:r>
              <a:rPr lang="en-US" sz="2400" dirty="0">
                <a:solidFill>
                  <a:srgbClr val="4D4D4D"/>
                </a:solidFill>
                <a:latin typeface="Arial" panose="020B0604020202020204" pitchFamily="34" charset="0"/>
                <a:cs typeface="Arial" panose="020B0604020202020204" pitchFamily="34" charset="0"/>
              </a:rPr>
              <a:t>1. Celebrate the unique gifts </a:t>
            </a:r>
            <a:br>
              <a:rPr lang="en-US" sz="2400" dirty="0">
                <a:solidFill>
                  <a:srgbClr val="4D4D4D"/>
                </a:solidFill>
                <a:latin typeface="Arial" panose="020B0604020202020204" pitchFamily="34" charset="0"/>
                <a:cs typeface="Arial" panose="020B0604020202020204" pitchFamily="34" charset="0"/>
              </a:rPr>
            </a:br>
            <a:r>
              <a:rPr lang="en-US" sz="2400" dirty="0">
                <a:solidFill>
                  <a:srgbClr val="4D4D4D"/>
                </a:solidFill>
                <a:latin typeface="Arial" panose="020B0604020202020204" pitchFamily="34" charset="0"/>
                <a:cs typeface="Arial" panose="020B0604020202020204" pitchFamily="34" charset="0"/>
              </a:rPr>
              <a:t>and journeys of each child.</a:t>
            </a:r>
          </a:p>
          <a:p>
            <a:pPr>
              <a:spcAft>
                <a:spcPts val="1800"/>
              </a:spcAft>
            </a:pPr>
            <a:r>
              <a:rPr lang="en-US" sz="2400" dirty="0">
                <a:solidFill>
                  <a:srgbClr val="4D4D4D"/>
                </a:solidFill>
                <a:latin typeface="Arial" panose="020B0604020202020204" pitchFamily="34" charset="0"/>
                <a:cs typeface="Arial" panose="020B0604020202020204" pitchFamily="34" charset="0"/>
              </a:rPr>
              <a:t>2. Ensure that the family is a safe place for children to grow and learn.</a:t>
            </a:r>
          </a:p>
          <a:p>
            <a:pPr>
              <a:spcAft>
                <a:spcPts val="1800"/>
              </a:spcAft>
            </a:pPr>
            <a:r>
              <a:rPr lang="en-US" sz="2400" dirty="0">
                <a:solidFill>
                  <a:srgbClr val="4D4D4D"/>
                </a:solidFill>
                <a:latin typeface="Arial" panose="020B0604020202020204" pitchFamily="34" charset="0"/>
                <a:cs typeface="Arial" panose="020B0604020202020204" pitchFamily="34" charset="0"/>
              </a:rPr>
              <a:t>3. Model and pass on faith </a:t>
            </a:r>
            <a:br>
              <a:rPr lang="en-US" sz="2400" dirty="0">
                <a:solidFill>
                  <a:srgbClr val="4D4D4D"/>
                </a:solidFill>
                <a:latin typeface="Arial" panose="020B0604020202020204" pitchFamily="34" charset="0"/>
                <a:cs typeface="Arial" panose="020B0604020202020204" pitchFamily="34" charset="0"/>
              </a:rPr>
            </a:br>
            <a:r>
              <a:rPr lang="en-US" sz="2400" dirty="0">
                <a:solidFill>
                  <a:srgbClr val="4D4D4D"/>
                </a:solidFill>
                <a:latin typeface="Arial" panose="020B0604020202020204" pitchFamily="34" charset="0"/>
                <a:cs typeface="Arial" panose="020B0604020202020204" pitchFamily="34" charset="0"/>
              </a:rPr>
              <a:t>in everyday circumstances.</a:t>
            </a:r>
          </a:p>
          <a:p>
            <a:pPr>
              <a:spcAft>
                <a:spcPts val="1800"/>
              </a:spcAft>
            </a:pPr>
            <a:r>
              <a:rPr lang="en-US" sz="2400" dirty="0">
                <a:solidFill>
                  <a:srgbClr val="4D4D4D"/>
                </a:solidFill>
                <a:latin typeface="Arial" panose="020B0604020202020204" pitchFamily="34" charset="0"/>
                <a:cs typeface="Arial" panose="020B0604020202020204" pitchFamily="34" charset="0"/>
              </a:rPr>
              <a:t>4. Serve God together in church </a:t>
            </a:r>
            <a:br>
              <a:rPr lang="en-US" sz="2400" dirty="0">
                <a:solidFill>
                  <a:srgbClr val="4D4D4D"/>
                </a:solidFill>
                <a:latin typeface="Arial" panose="020B0604020202020204" pitchFamily="34" charset="0"/>
                <a:cs typeface="Arial" panose="020B0604020202020204" pitchFamily="34" charset="0"/>
              </a:rPr>
            </a:br>
            <a:r>
              <a:rPr lang="en-US" sz="2400" dirty="0">
                <a:solidFill>
                  <a:srgbClr val="4D4D4D"/>
                </a:solidFill>
                <a:latin typeface="Arial" panose="020B0604020202020204" pitchFamily="34" charset="0"/>
                <a:cs typeface="Arial" panose="020B0604020202020204" pitchFamily="34" charset="0"/>
              </a:rPr>
              <a:t>and community.</a:t>
            </a:r>
          </a:p>
        </p:txBody>
      </p:sp>
    </p:spTree>
    <p:extLst>
      <p:ext uri="{BB962C8B-B14F-4D97-AF65-F5344CB8AC3E}">
        <p14:creationId xmlns:p14="http://schemas.microsoft.com/office/powerpoint/2010/main" val="20113731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994263" cy="6858000"/>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48802">
            <a:off x="98061" y="1403619"/>
            <a:ext cx="6152552" cy="4456104"/>
          </a:xfrm>
          <a:prstGeom prst="rect">
            <a:avLst/>
          </a:prstGeom>
        </p:spPr>
      </p:pic>
      <p:sp>
        <p:nvSpPr>
          <p:cNvPr id="9" name="TextBox 8"/>
          <p:cNvSpPr txBox="1"/>
          <p:nvPr/>
        </p:nvSpPr>
        <p:spPr>
          <a:xfrm rot="16200000">
            <a:off x="-1746829" y="2497975"/>
            <a:ext cx="5513048" cy="1862048"/>
          </a:xfrm>
          <a:prstGeom prst="rect">
            <a:avLst/>
          </a:prstGeom>
          <a:noFill/>
        </p:spPr>
        <p:txBody>
          <a:bodyPr wrap="none" rtlCol="0">
            <a:spAutoFit/>
          </a:bodyPr>
          <a:lstStyle/>
          <a:p>
            <a:r>
              <a:rPr lang="en-US" sz="11500" b="1" dirty="0">
                <a:solidFill>
                  <a:schemeClr val="bg1"/>
                </a:solidFill>
                <a:latin typeface="Arial" panose="020B0604020202020204" pitchFamily="34" charset="0"/>
                <a:cs typeface="Arial" panose="020B0604020202020204" pitchFamily="34" charset="0"/>
              </a:rPr>
              <a:t>journey</a:t>
            </a:r>
          </a:p>
        </p:txBody>
      </p:sp>
      <p:sp>
        <p:nvSpPr>
          <p:cNvPr id="17" name="TextBox 16"/>
          <p:cNvSpPr txBox="1"/>
          <p:nvPr/>
        </p:nvSpPr>
        <p:spPr>
          <a:xfrm>
            <a:off x="2885237" y="2584895"/>
            <a:ext cx="4046785" cy="1220847"/>
          </a:xfrm>
          <a:prstGeom prst="rect">
            <a:avLst/>
          </a:prstGeom>
          <a:noFill/>
        </p:spPr>
        <p:txBody>
          <a:bodyPr wrap="square" rtlCol="0">
            <a:spAutoFit/>
          </a:bodyPr>
          <a:lstStyle/>
          <a:p>
            <a:pPr>
              <a:lnSpc>
                <a:spcPts val="4400"/>
              </a:lnSpc>
            </a:pPr>
            <a:r>
              <a:rPr lang="en-US" sz="4000" b="1" dirty="0">
                <a:solidFill>
                  <a:schemeClr val="bg1"/>
                </a:solidFill>
                <a:latin typeface="Arial" panose="020B0604020202020204" pitchFamily="34" charset="0"/>
                <a:cs typeface="Arial" panose="020B0604020202020204" pitchFamily="34" charset="0"/>
              </a:rPr>
              <a:t>churches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that …</a:t>
            </a:r>
          </a:p>
        </p:txBody>
      </p:sp>
      <p:sp>
        <p:nvSpPr>
          <p:cNvPr id="4" name="TextBox 3"/>
          <p:cNvSpPr txBox="1"/>
          <p:nvPr/>
        </p:nvSpPr>
        <p:spPr>
          <a:xfrm>
            <a:off x="6505303" y="658849"/>
            <a:ext cx="4929052" cy="5216813"/>
          </a:xfrm>
          <a:prstGeom prst="rect">
            <a:avLst/>
          </a:prstGeom>
          <a:noFill/>
        </p:spPr>
        <p:txBody>
          <a:bodyPr wrap="square" rtlCol="0">
            <a:spAutoFit/>
          </a:bodyPr>
          <a:lstStyle/>
          <a:p>
            <a:pPr>
              <a:spcAft>
                <a:spcPts val="1800"/>
              </a:spcAft>
            </a:pPr>
            <a:r>
              <a:rPr lang="en-US" sz="2400" dirty="0">
                <a:solidFill>
                  <a:srgbClr val="4D4D4D"/>
                </a:solidFill>
                <a:latin typeface="Arial" panose="020B0604020202020204" pitchFamily="34" charset="0"/>
                <a:cs typeface="Arial" panose="020B0604020202020204" pitchFamily="34" charset="0"/>
              </a:rPr>
              <a:t>1. Welcome children and families into a safe and nurturing community which serves their holistic needs.</a:t>
            </a:r>
          </a:p>
          <a:p>
            <a:pPr>
              <a:spcAft>
                <a:spcPts val="1800"/>
              </a:spcAft>
            </a:pPr>
            <a:r>
              <a:rPr lang="en-US" sz="2400" dirty="0">
                <a:solidFill>
                  <a:srgbClr val="4D4D4D"/>
                </a:solidFill>
                <a:latin typeface="Arial" panose="020B0604020202020204" pitchFamily="34" charset="0"/>
                <a:cs typeface="Arial" panose="020B0604020202020204" pitchFamily="34" charset="0"/>
              </a:rPr>
              <a:t>2. Support and equip families to be centers of faith development.</a:t>
            </a:r>
          </a:p>
          <a:p>
            <a:pPr>
              <a:spcAft>
                <a:spcPts val="1800"/>
              </a:spcAft>
            </a:pPr>
            <a:r>
              <a:rPr lang="en-US" sz="2400" dirty="0">
                <a:solidFill>
                  <a:srgbClr val="4D4D4D"/>
                </a:solidFill>
                <a:latin typeface="Arial" panose="020B0604020202020204" pitchFamily="34" charset="0"/>
                <a:cs typeface="Arial" panose="020B0604020202020204" pitchFamily="34" charset="0"/>
              </a:rPr>
              <a:t>3. Pray, learn, serve and celebrate together across the generations.</a:t>
            </a:r>
          </a:p>
          <a:p>
            <a:pPr>
              <a:spcAft>
                <a:spcPts val="1800"/>
              </a:spcAft>
            </a:pPr>
            <a:r>
              <a:rPr lang="en-US" sz="2400" dirty="0">
                <a:solidFill>
                  <a:srgbClr val="4D4D4D"/>
                </a:solidFill>
                <a:latin typeface="Arial" panose="020B0604020202020204" pitchFamily="34" charset="0"/>
                <a:cs typeface="Arial" panose="020B0604020202020204" pitchFamily="34" charset="0"/>
              </a:rPr>
              <a:t>4. Create opportunities for children to explore their God-given gifts and walk alongside them as they learn.</a:t>
            </a:r>
          </a:p>
        </p:txBody>
      </p:sp>
    </p:spTree>
    <p:extLst>
      <p:ext uri="{BB962C8B-B14F-4D97-AF65-F5344CB8AC3E}">
        <p14:creationId xmlns:p14="http://schemas.microsoft.com/office/powerpoint/2010/main" val="1283408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994263" cy="6858000"/>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121996">
            <a:off x="590382" y="1021373"/>
            <a:ext cx="6165037" cy="4059815"/>
          </a:xfrm>
          <a:prstGeom prst="rect">
            <a:avLst/>
          </a:prstGeom>
        </p:spPr>
      </p:pic>
      <p:sp>
        <p:nvSpPr>
          <p:cNvPr id="9" name="TextBox 8"/>
          <p:cNvSpPr txBox="1"/>
          <p:nvPr/>
        </p:nvSpPr>
        <p:spPr>
          <a:xfrm rot="16200000">
            <a:off x="-1746830" y="2497975"/>
            <a:ext cx="5513048" cy="1862048"/>
          </a:xfrm>
          <a:prstGeom prst="rect">
            <a:avLst/>
          </a:prstGeom>
          <a:noFill/>
        </p:spPr>
        <p:txBody>
          <a:bodyPr wrap="none" rtlCol="0">
            <a:spAutoFit/>
          </a:bodyPr>
          <a:lstStyle/>
          <a:p>
            <a:r>
              <a:rPr lang="en-US" sz="11500" b="1" dirty="0">
                <a:solidFill>
                  <a:schemeClr val="bg1"/>
                </a:solidFill>
                <a:latin typeface="Arial" panose="020B0604020202020204" pitchFamily="34" charset="0"/>
                <a:cs typeface="Arial" panose="020B0604020202020204" pitchFamily="34" charset="0"/>
              </a:rPr>
              <a:t>journey</a:t>
            </a:r>
          </a:p>
        </p:txBody>
      </p:sp>
      <p:sp>
        <p:nvSpPr>
          <p:cNvPr id="17" name="TextBox 16"/>
          <p:cNvSpPr txBox="1"/>
          <p:nvPr/>
        </p:nvSpPr>
        <p:spPr>
          <a:xfrm>
            <a:off x="2745459" y="1830433"/>
            <a:ext cx="3654899" cy="1220847"/>
          </a:xfrm>
          <a:prstGeom prst="rect">
            <a:avLst/>
          </a:prstGeom>
          <a:noFill/>
        </p:spPr>
        <p:txBody>
          <a:bodyPr wrap="square" rtlCol="0">
            <a:spAutoFit/>
          </a:bodyPr>
          <a:lstStyle/>
          <a:p>
            <a:pPr>
              <a:lnSpc>
                <a:spcPts val="4400"/>
              </a:lnSpc>
            </a:pPr>
            <a:r>
              <a:rPr lang="en-US" sz="4000" b="1" dirty="0">
                <a:solidFill>
                  <a:schemeClr val="bg1"/>
                </a:solidFill>
                <a:latin typeface="Arial" panose="020B0604020202020204" pitchFamily="34" charset="0"/>
                <a:cs typeface="Arial" panose="020B0604020202020204" pitchFamily="34" charset="0"/>
              </a:rPr>
              <a:t>children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that …</a:t>
            </a:r>
          </a:p>
        </p:txBody>
      </p:sp>
      <p:sp>
        <p:nvSpPr>
          <p:cNvPr id="4" name="TextBox 3"/>
          <p:cNvSpPr txBox="1"/>
          <p:nvPr/>
        </p:nvSpPr>
        <p:spPr>
          <a:xfrm>
            <a:off x="5239145" y="1859338"/>
            <a:ext cx="4079851" cy="3139321"/>
          </a:xfrm>
          <a:prstGeom prst="rect">
            <a:avLst/>
          </a:prstGeom>
          <a:noFill/>
        </p:spPr>
        <p:txBody>
          <a:bodyPr wrap="square" rtlCol="0">
            <a:spAutoFit/>
          </a:bodyPr>
          <a:lstStyle/>
          <a:p>
            <a:pPr>
              <a:spcAft>
                <a:spcPts val="1800"/>
              </a:spcAft>
            </a:pPr>
            <a:r>
              <a:rPr lang="en-US" sz="2400" dirty="0">
                <a:solidFill>
                  <a:srgbClr val="4D4D4D"/>
                </a:solidFill>
                <a:latin typeface="Arial" panose="020B0604020202020204" pitchFamily="34" charset="0"/>
                <a:cs typeface="Arial" panose="020B0604020202020204" pitchFamily="34" charset="0"/>
              </a:rPr>
              <a:t>1. Know that their gifts are valued and have opportunities to use them. </a:t>
            </a:r>
          </a:p>
          <a:p>
            <a:pPr>
              <a:spcAft>
                <a:spcPts val="1800"/>
              </a:spcAft>
            </a:pPr>
            <a:r>
              <a:rPr lang="en-US" sz="2400" dirty="0">
                <a:solidFill>
                  <a:srgbClr val="4D4D4D"/>
                </a:solidFill>
                <a:latin typeface="Arial" panose="020B0604020202020204" pitchFamily="34" charset="0"/>
                <a:cs typeface="Arial" panose="020B0604020202020204" pitchFamily="34" charset="0"/>
              </a:rPr>
              <a:t>2. Share their faith with others in creative ways.</a:t>
            </a:r>
          </a:p>
          <a:p>
            <a:pPr>
              <a:spcAft>
                <a:spcPts val="1800"/>
              </a:spcAft>
            </a:pPr>
            <a:r>
              <a:rPr lang="en-US" sz="2400" dirty="0">
                <a:solidFill>
                  <a:srgbClr val="4D4D4D"/>
                </a:solidFill>
                <a:latin typeface="Arial" panose="020B0604020202020204" pitchFamily="34" charset="0"/>
                <a:cs typeface="Arial" panose="020B0604020202020204" pitchFamily="34" charset="0"/>
              </a:rPr>
              <a:t>3. Are active participants in building God's Kingdom.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68177" flipV="1">
            <a:off x="7698802" y="4582450"/>
            <a:ext cx="5149639" cy="3441961"/>
          </a:xfrm>
          <a:prstGeom prst="rect">
            <a:avLst/>
          </a:prstGeom>
        </p:spPr>
      </p:pic>
    </p:spTree>
    <p:extLst>
      <p:ext uri="{BB962C8B-B14F-4D97-AF65-F5344CB8AC3E}">
        <p14:creationId xmlns:p14="http://schemas.microsoft.com/office/powerpoint/2010/main" val="18369042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994263" cy="6858000"/>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096602">
            <a:off x="182138" y="1197126"/>
            <a:ext cx="6911703" cy="5005934"/>
          </a:xfrm>
          <a:prstGeom prst="rect">
            <a:avLst/>
          </a:prstGeom>
        </p:spPr>
      </p:pic>
      <p:sp>
        <p:nvSpPr>
          <p:cNvPr id="9" name="TextBox 8"/>
          <p:cNvSpPr txBox="1"/>
          <p:nvPr/>
        </p:nvSpPr>
        <p:spPr>
          <a:xfrm rot="16200000">
            <a:off x="-1746830" y="2497975"/>
            <a:ext cx="5513048" cy="1862048"/>
          </a:xfrm>
          <a:prstGeom prst="rect">
            <a:avLst/>
          </a:prstGeom>
          <a:noFill/>
        </p:spPr>
        <p:txBody>
          <a:bodyPr wrap="none" rtlCol="0">
            <a:spAutoFit/>
          </a:bodyPr>
          <a:lstStyle/>
          <a:p>
            <a:r>
              <a:rPr lang="en-US" sz="11500" b="1" dirty="0">
                <a:solidFill>
                  <a:schemeClr val="bg1"/>
                </a:solidFill>
                <a:latin typeface="Arial" panose="020B0604020202020204" pitchFamily="34" charset="0"/>
                <a:cs typeface="Arial" panose="020B0604020202020204" pitchFamily="34" charset="0"/>
              </a:rPr>
              <a:t>journey</a:t>
            </a:r>
          </a:p>
        </p:txBody>
      </p:sp>
      <p:sp>
        <p:nvSpPr>
          <p:cNvPr id="17" name="TextBox 16"/>
          <p:cNvSpPr txBox="1"/>
          <p:nvPr/>
        </p:nvSpPr>
        <p:spPr>
          <a:xfrm>
            <a:off x="2998448" y="1608660"/>
            <a:ext cx="4046785" cy="2264723"/>
          </a:xfrm>
          <a:prstGeom prst="rect">
            <a:avLst/>
          </a:prstGeom>
          <a:noFill/>
        </p:spPr>
        <p:txBody>
          <a:bodyPr wrap="square" rtlCol="0">
            <a:spAutoFit/>
          </a:bodyPr>
          <a:lstStyle/>
          <a:p>
            <a:pPr>
              <a:lnSpc>
                <a:spcPts val="2800"/>
              </a:lnSpc>
            </a:pPr>
            <a:r>
              <a:rPr lang="en-US" sz="2800" b="1" dirty="0">
                <a:solidFill>
                  <a:schemeClr val="bg1"/>
                </a:solidFill>
                <a:latin typeface="Arial" panose="020B0604020202020204" pitchFamily="34" charset="0"/>
                <a:cs typeface="Arial" panose="020B0604020202020204" pitchFamily="34" charset="0"/>
              </a:rPr>
              <a:t>partnerships </a:t>
            </a:r>
          </a:p>
          <a:p>
            <a:pPr>
              <a:lnSpc>
                <a:spcPts val="2800"/>
              </a:lnSpc>
            </a:pPr>
            <a:r>
              <a:rPr lang="en-US" sz="2800" b="1" dirty="0">
                <a:solidFill>
                  <a:schemeClr val="bg1"/>
                </a:solidFill>
                <a:latin typeface="Arial" panose="020B0604020202020204" pitchFamily="34" charset="0"/>
                <a:cs typeface="Arial" panose="020B0604020202020204" pitchFamily="34" charset="0"/>
              </a:rPr>
              <a:t>among </a:t>
            </a:r>
          </a:p>
          <a:p>
            <a:pPr>
              <a:lnSpc>
                <a:spcPts val="2800"/>
              </a:lnSpc>
            </a:pPr>
            <a:r>
              <a:rPr lang="en-US" sz="2800" b="1" dirty="0">
                <a:solidFill>
                  <a:schemeClr val="bg1"/>
                </a:solidFill>
                <a:latin typeface="Arial" panose="020B0604020202020204" pitchFamily="34" charset="0"/>
                <a:cs typeface="Arial" panose="020B0604020202020204" pitchFamily="34" charset="0"/>
              </a:rPr>
              <a:t>Christian </a:t>
            </a:r>
          </a:p>
          <a:p>
            <a:pPr>
              <a:lnSpc>
                <a:spcPts val="2800"/>
              </a:lnSpc>
            </a:pPr>
            <a:r>
              <a:rPr lang="en-US" sz="2800" b="1" dirty="0">
                <a:solidFill>
                  <a:schemeClr val="bg1"/>
                </a:solidFill>
                <a:latin typeface="Arial" panose="020B0604020202020204" pitchFamily="34" charset="0"/>
                <a:cs typeface="Arial" panose="020B0604020202020204" pitchFamily="34" charset="0"/>
              </a:rPr>
              <a:t>and secular </a:t>
            </a:r>
          </a:p>
          <a:p>
            <a:pPr>
              <a:lnSpc>
                <a:spcPts val="2800"/>
              </a:lnSpc>
            </a:pPr>
            <a:r>
              <a:rPr lang="en-US" sz="2800" b="1" dirty="0">
                <a:solidFill>
                  <a:schemeClr val="bg1"/>
                </a:solidFill>
                <a:latin typeface="Arial" panose="020B0604020202020204" pitchFamily="34" charset="0"/>
                <a:cs typeface="Arial" panose="020B0604020202020204" pitchFamily="34" charset="0"/>
              </a:rPr>
              <a:t>organizations </a:t>
            </a:r>
          </a:p>
          <a:p>
            <a:pPr>
              <a:lnSpc>
                <a:spcPts val="2800"/>
              </a:lnSpc>
            </a:pPr>
            <a:r>
              <a:rPr lang="en-US" sz="2800" b="1" dirty="0">
                <a:solidFill>
                  <a:schemeClr val="bg1"/>
                </a:solidFill>
                <a:latin typeface="Arial" panose="020B0604020202020204" pitchFamily="34" charset="0"/>
                <a:cs typeface="Arial" panose="020B0604020202020204" pitchFamily="34" charset="0"/>
              </a:rPr>
              <a:t>that ...</a:t>
            </a:r>
          </a:p>
        </p:txBody>
      </p:sp>
      <p:sp>
        <p:nvSpPr>
          <p:cNvPr id="4" name="TextBox 3"/>
          <p:cNvSpPr txBox="1"/>
          <p:nvPr/>
        </p:nvSpPr>
        <p:spPr>
          <a:xfrm>
            <a:off x="6400800" y="658849"/>
            <a:ext cx="5172892" cy="5586145"/>
          </a:xfrm>
          <a:prstGeom prst="rect">
            <a:avLst/>
          </a:prstGeom>
          <a:noFill/>
        </p:spPr>
        <p:txBody>
          <a:bodyPr wrap="square" rtlCol="0">
            <a:spAutoFit/>
          </a:bodyPr>
          <a:lstStyle/>
          <a:p>
            <a:pPr>
              <a:spcAft>
                <a:spcPts val="1800"/>
              </a:spcAft>
            </a:pPr>
            <a:r>
              <a:rPr lang="en-US" sz="2400" dirty="0">
                <a:solidFill>
                  <a:srgbClr val="4D4D4D"/>
                </a:solidFill>
                <a:latin typeface="Arial" panose="020B0604020202020204" pitchFamily="34" charset="0"/>
                <a:cs typeface="Arial" panose="020B0604020202020204" pitchFamily="34" charset="0"/>
              </a:rPr>
              <a:t>1. Meet children's practical needs for food and shelter, health and education.</a:t>
            </a:r>
          </a:p>
          <a:p>
            <a:pPr>
              <a:spcAft>
                <a:spcPts val="1800"/>
              </a:spcAft>
            </a:pPr>
            <a:r>
              <a:rPr lang="en-US" sz="2400" dirty="0">
                <a:solidFill>
                  <a:srgbClr val="4D4D4D"/>
                </a:solidFill>
                <a:latin typeface="Arial" panose="020B0604020202020204" pitchFamily="34" charset="0"/>
                <a:cs typeface="Arial" panose="020B0604020202020204" pitchFamily="34" charset="0"/>
              </a:rPr>
              <a:t>2. Advocate for children's rights at all levels of community and government.</a:t>
            </a:r>
          </a:p>
          <a:p>
            <a:pPr>
              <a:spcAft>
                <a:spcPts val="1800"/>
              </a:spcAft>
            </a:pPr>
            <a:r>
              <a:rPr lang="en-US" sz="2400" dirty="0">
                <a:solidFill>
                  <a:srgbClr val="4D4D4D"/>
                </a:solidFill>
                <a:latin typeface="Arial" panose="020B0604020202020204" pitchFamily="34" charset="0"/>
                <a:cs typeface="Arial" panose="020B0604020202020204" pitchFamily="34" charset="0"/>
              </a:rPr>
              <a:t>3. Explore innovative approaches that address the changing, often difficult, realities for today's children and families and ensure that these are adequately resourced.</a:t>
            </a:r>
          </a:p>
          <a:p>
            <a:pPr>
              <a:spcAft>
                <a:spcPts val="1800"/>
              </a:spcAft>
            </a:pPr>
            <a:r>
              <a:rPr lang="en-US" sz="2400" dirty="0">
                <a:solidFill>
                  <a:srgbClr val="4D4D4D"/>
                </a:solidFill>
                <a:latin typeface="Arial" panose="020B0604020202020204" pitchFamily="34" charset="0"/>
                <a:cs typeface="Arial" panose="020B0604020202020204" pitchFamily="34" charset="0"/>
              </a:rPr>
              <a:t>4. Encourage children to contribute to the well-being of the community. </a:t>
            </a:r>
          </a:p>
        </p:txBody>
      </p:sp>
    </p:spTree>
    <p:extLst>
      <p:ext uri="{BB962C8B-B14F-4D97-AF65-F5344CB8AC3E}">
        <p14:creationId xmlns:p14="http://schemas.microsoft.com/office/powerpoint/2010/main" val="66173617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994263" cy="6858000"/>
          </a:xfrm>
          <a:prstGeom prst="rect">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121996">
            <a:off x="378660" y="995534"/>
            <a:ext cx="6766701" cy="4456024"/>
          </a:xfrm>
          <a:prstGeom prst="rect">
            <a:avLst/>
          </a:prstGeom>
        </p:spPr>
      </p:pic>
      <p:sp>
        <p:nvSpPr>
          <p:cNvPr id="9" name="TextBox 8"/>
          <p:cNvSpPr txBox="1"/>
          <p:nvPr/>
        </p:nvSpPr>
        <p:spPr>
          <a:xfrm rot="16200000">
            <a:off x="-1746830" y="2497975"/>
            <a:ext cx="5513048" cy="1862048"/>
          </a:xfrm>
          <a:prstGeom prst="rect">
            <a:avLst/>
          </a:prstGeom>
          <a:noFill/>
        </p:spPr>
        <p:txBody>
          <a:bodyPr wrap="none" rtlCol="0">
            <a:spAutoFit/>
          </a:bodyPr>
          <a:lstStyle/>
          <a:p>
            <a:r>
              <a:rPr lang="en-US" sz="11500" b="1" dirty="0">
                <a:solidFill>
                  <a:schemeClr val="bg1"/>
                </a:solidFill>
                <a:latin typeface="Arial" panose="020B0604020202020204" pitchFamily="34" charset="0"/>
                <a:cs typeface="Arial" panose="020B0604020202020204" pitchFamily="34" charset="0"/>
              </a:rPr>
              <a:t>journey</a:t>
            </a:r>
          </a:p>
        </p:txBody>
      </p:sp>
      <p:sp>
        <p:nvSpPr>
          <p:cNvPr id="17" name="TextBox 16"/>
          <p:cNvSpPr txBox="1"/>
          <p:nvPr/>
        </p:nvSpPr>
        <p:spPr>
          <a:xfrm>
            <a:off x="2836300" y="1760764"/>
            <a:ext cx="3654899" cy="1887696"/>
          </a:xfrm>
          <a:prstGeom prst="rect">
            <a:avLst/>
          </a:prstGeom>
          <a:noFill/>
        </p:spPr>
        <p:txBody>
          <a:bodyPr wrap="square" rtlCol="0">
            <a:spAutoFit/>
          </a:bodyPr>
          <a:lstStyle/>
          <a:p>
            <a:pPr>
              <a:lnSpc>
                <a:spcPts val="2800"/>
              </a:lnSpc>
            </a:pPr>
            <a:r>
              <a:rPr lang="en-US" sz="2800" b="1" dirty="0">
                <a:solidFill>
                  <a:schemeClr val="bg1"/>
                </a:solidFill>
                <a:latin typeface="Arial" panose="020B0604020202020204" pitchFamily="34" charset="0"/>
                <a:cs typeface="Arial" panose="020B0604020202020204" pitchFamily="34" charset="0"/>
              </a:rPr>
              <a:t>theological</a:t>
            </a:r>
          </a:p>
          <a:p>
            <a:pPr>
              <a:lnSpc>
                <a:spcPts val="2800"/>
              </a:lnSpc>
            </a:pPr>
            <a:r>
              <a:rPr lang="en-US" sz="2800" b="1" dirty="0">
                <a:solidFill>
                  <a:schemeClr val="bg1"/>
                </a:solidFill>
                <a:latin typeface="Arial" panose="020B0604020202020204" pitchFamily="34" charset="0"/>
                <a:cs typeface="Arial" panose="020B0604020202020204" pitchFamily="34" charset="0"/>
              </a:rPr>
              <a:t>institutions </a:t>
            </a:r>
          </a:p>
          <a:p>
            <a:pPr>
              <a:lnSpc>
                <a:spcPts val="2800"/>
              </a:lnSpc>
            </a:pPr>
            <a:r>
              <a:rPr lang="en-US" sz="2800" b="1" dirty="0">
                <a:solidFill>
                  <a:schemeClr val="bg1"/>
                </a:solidFill>
                <a:latin typeface="Arial" panose="020B0604020202020204" pitchFamily="34" charset="0"/>
                <a:cs typeface="Arial" panose="020B0604020202020204" pitchFamily="34" charset="0"/>
              </a:rPr>
              <a:t>and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seminaries </a:t>
            </a:r>
          </a:p>
          <a:p>
            <a:pPr>
              <a:lnSpc>
                <a:spcPts val="2800"/>
              </a:lnSpc>
            </a:pPr>
            <a:r>
              <a:rPr lang="en-US" sz="2800" b="1" dirty="0">
                <a:solidFill>
                  <a:schemeClr val="bg1"/>
                </a:solidFill>
                <a:latin typeface="Arial" panose="020B0604020202020204" pitchFamily="34" charset="0"/>
                <a:cs typeface="Arial" panose="020B0604020202020204" pitchFamily="34" charset="0"/>
              </a:rPr>
              <a:t>that ...</a:t>
            </a:r>
          </a:p>
        </p:txBody>
      </p:sp>
      <p:sp>
        <p:nvSpPr>
          <p:cNvPr id="4" name="TextBox 3"/>
          <p:cNvSpPr txBox="1"/>
          <p:nvPr/>
        </p:nvSpPr>
        <p:spPr>
          <a:xfrm>
            <a:off x="5693382" y="936008"/>
            <a:ext cx="4079851" cy="4985980"/>
          </a:xfrm>
          <a:prstGeom prst="rect">
            <a:avLst/>
          </a:prstGeom>
          <a:noFill/>
        </p:spPr>
        <p:txBody>
          <a:bodyPr wrap="square" rtlCol="0">
            <a:spAutoFit/>
          </a:bodyPr>
          <a:lstStyle/>
          <a:p>
            <a:pPr>
              <a:spcAft>
                <a:spcPts val="1800"/>
              </a:spcAft>
            </a:pPr>
            <a:r>
              <a:rPr lang="en-US" sz="2400" dirty="0">
                <a:solidFill>
                  <a:srgbClr val="4D4D4D"/>
                </a:solidFill>
                <a:latin typeface="Arial" panose="020B0604020202020204" pitchFamily="34" charset="0"/>
                <a:cs typeface="Arial" panose="020B0604020202020204" pitchFamily="34" charset="0"/>
              </a:rPr>
              <a:t>1. Impact all church leaders by including a robust theology of ministry to children and families in every academic discipline.</a:t>
            </a:r>
          </a:p>
          <a:p>
            <a:pPr>
              <a:spcAft>
                <a:spcPts val="1800"/>
              </a:spcAft>
            </a:pPr>
            <a:r>
              <a:rPr lang="en-US" sz="2400" dirty="0">
                <a:solidFill>
                  <a:srgbClr val="4D4D4D"/>
                </a:solidFill>
                <a:latin typeface="Arial" panose="020B0604020202020204" pitchFamily="34" charset="0"/>
                <a:cs typeface="Arial" panose="020B0604020202020204" pitchFamily="34" charset="0"/>
              </a:rPr>
              <a:t>2. Ensure that children's ministry is a genuine, academic option. </a:t>
            </a:r>
          </a:p>
          <a:p>
            <a:pPr>
              <a:spcAft>
                <a:spcPts val="1800"/>
              </a:spcAft>
            </a:pPr>
            <a:r>
              <a:rPr lang="en-US" sz="2400" dirty="0">
                <a:solidFill>
                  <a:srgbClr val="4D4D4D"/>
                </a:solidFill>
                <a:latin typeface="Arial" panose="020B0604020202020204" pitchFamily="34" charset="0"/>
                <a:cs typeface="Arial" panose="020B0604020202020204" pitchFamily="34" charset="0"/>
              </a:rPr>
              <a:t>3. Become regional centers for networking, conversation and resources in ministry to children and families.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68177" flipV="1">
            <a:off x="8531561" y="-1260515"/>
            <a:ext cx="5149639" cy="3441961"/>
          </a:xfrm>
          <a:prstGeom prst="rect">
            <a:avLst/>
          </a:prstGeom>
        </p:spPr>
      </p:pic>
    </p:spTree>
    <p:extLst>
      <p:ext uri="{BB962C8B-B14F-4D97-AF65-F5344CB8AC3E}">
        <p14:creationId xmlns:p14="http://schemas.microsoft.com/office/powerpoint/2010/main" val="36870482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World Congress How Not To Mess Up The Great Commission Too Mu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7175" y="106218"/>
            <a:ext cx="9137650" cy="6645564"/>
          </a:xfrm>
          <a:prstGeom prst="rect">
            <a:avLst/>
          </a:prstGeom>
        </p:spPr>
      </p:pic>
    </p:spTree>
    <p:extLst>
      <p:ext uri="{BB962C8B-B14F-4D97-AF65-F5344CB8AC3E}">
        <p14:creationId xmlns:p14="http://schemas.microsoft.com/office/powerpoint/2010/main" val="20650462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5074922" y="-5074921"/>
            <a:ext cx="2042160" cy="12192001"/>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p:cNvSpPr txBox="1"/>
          <p:nvPr/>
        </p:nvSpPr>
        <p:spPr>
          <a:xfrm>
            <a:off x="2784320" y="236249"/>
            <a:ext cx="9245185"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Journey of Grace Initiative of </a:t>
            </a:r>
          </a:p>
          <a:p>
            <a:pPr algn="ctr"/>
            <a:r>
              <a:rPr lang="en-US" sz="4800" b="1" dirty="0">
                <a:solidFill>
                  <a:schemeClr val="bg1"/>
                </a:solidFill>
                <a:latin typeface="Arial" panose="020B0604020202020204" pitchFamily="34" charset="0"/>
                <a:cs typeface="Arial" panose="020B0604020202020204" pitchFamily="34" charset="0"/>
              </a:rPr>
              <a:t>Church of the Nazarene-GMA</a:t>
            </a:r>
          </a:p>
        </p:txBody>
      </p:sp>
      <p:sp>
        <p:nvSpPr>
          <p:cNvPr id="16" name="TextBox 15"/>
          <p:cNvSpPr txBox="1"/>
          <p:nvPr/>
        </p:nvSpPr>
        <p:spPr>
          <a:xfrm>
            <a:off x="460741" y="1351182"/>
            <a:ext cx="2169184" cy="584775"/>
          </a:xfrm>
          <a:prstGeom prst="rect">
            <a:avLst/>
          </a:prstGeom>
          <a:noFill/>
        </p:spPr>
        <p:txBody>
          <a:bodyPr wrap="none" rtlCol="0">
            <a:spAutoFit/>
          </a:bodyPr>
          <a:lstStyle/>
          <a:p>
            <a:pPr algn="ctr"/>
            <a:r>
              <a:rPr lang="en-US" sz="1600" b="1" dirty="0">
                <a:solidFill>
                  <a:schemeClr val="bg1"/>
                </a:solidFill>
                <a:latin typeface="Arial" panose="020B0604020202020204" pitchFamily="34" charset="0"/>
                <a:cs typeface="Arial" panose="020B0604020202020204" pitchFamily="34" charset="0"/>
              </a:rPr>
              <a:t>children everywhere</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journey with Jesus</a:t>
            </a:r>
          </a:p>
        </p:txBody>
      </p:sp>
      <p:grpSp>
        <p:nvGrpSpPr>
          <p:cNvPr id="31" name="Group 30"/>
          <p:cNvGrpSpPr/>
          <p:nvPr/>
        </p:nvGrpSpPr>
        <p:grpSpPr>
          <a:xfrm>
            <a:off x="779971" y="452529"/>
            <a:ext cx="1530721" cy="671607"/>
            <a:chOff x="2409341" y="903857"/>
            <a:chExt cx="7009448" cy="3075408"/>
          </a:xfrm>
        </p:grpSpPr>
        <p:sp>
          <p:nvSpPr>
            <p:cNvPr id="20" name="Rounded Rectangle 19"/>
            <p:cNvSpPr/>
            <p:nvPr/>
          </p:nvSpPr>
          <p:spPr>
            <a:xfrm rot="2667359">
              <a:off x="6343386" y="903861"/>
              <a:ext cx="3075403" cy="3075403"/>
            </a:xfrm>
            <a:prstGeom prst="roundRect">
              <a:avLst>
                <a:gd name="adj" fmla="val 6912"/>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Rounded Rectangle 20"/>
            <p:cNvSpPr/>
            <p:nvPr/>
          </p:nvSpPr>
          <p:spPr>
            <a:xfrm rot="2667359">
              <a:off x="5333294" y="903862"/>
              <a:ext cx="3075403" cy="3075403"/>
            </a:xfrm>
            <a:prstGeom prst="roundRect">
              <a:avLst>
                <a:gd name="adj" fmla="val 6912"/>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ounded Rectangle 21"/>
            <p:cNvSpPr/>
            <p:nvPr/>
          </p:nvSpPr>
          <p:spPr>
            <a:xfrm rot="2667359">
              <a:off x="4351719" y="903862"/>
              <a:ext cx="3075403" cy="3075403"/>
            </a:xfrm>
            <a:prstGeom prst="roundRect">
              <a:avLst>
                <a:gd name="adj" fmla="val 6912"/>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ounded Rectangle 22"/>
            <p:cNvSpPr/>
            <p:nvPr/>
          </p:nvSpPr>
          <p:spPr>
            <a:xfrm rot="2667359">
              <a:off x="3370144" y="903859"/>
              <a:ext cx="3075403" cy="3075403"/>
            </a:xfrm>
            <a:prstGeom prst="roundRect">
              <a:avLst>
                <a:gd name="adj" fmla="val 6912"/>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ounded Rectangle 23"/>
            <p:cNvSpPr/>
            <p:nvPr/>
          </p:nvSpPr>
          <p:spPr>
            <a:xfrm rot="2667359">
              <a:off x="2409341" y="903857"/>
              <a:ext cx="3075403" cy="3075403"/>
            </a:xfrm>
            <a:prstGeom prst="roundRect">
              <a:avLst>
                <a:gd name="adj" fmla="val 6912"/>
              </a:avLst>
            </a:prstGeom>
            <a:solidFill>
              <a:srgbClr val="FC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6" name="TextBox 25"/>
          <p:cNvSpPr txBox="1"/>
          <p:nvPr/>
        </p:nvSpPr>
        <p:spPr>
          <a:xfrm>
            <a:off x="386990" y="2614391"/>
            <a:ext cx="3011390" cy="3477875"/>
          </a:xfrm>
          <a:prstGeom prst="rect">
            <a:avLst/>
          </a:prstGeom>
          <a:noFill/>
        </p:spPr>
        <p:txBody>
          <a:bodyPr wrap="square" rtlCol="0">
            <a:spAutoFit/>
          </a:bodyPr>
          <a:lstStyle/>
          <a:p>
            <a:r>
              <a:rPr lang="en-US" sz="4400" b="1" dirty="0">
                <a:solidFill>
                  <a:srgbClr val="4D4D4D"/>
                </a:solidFill>
                <a:latin typeface="Arial" panose="020B0604020202020204" pitchFamily="34" charset="0"/>
                <a:cs typeface="Arial" panose="020B0604020202020204" pitchFamily="34" charset="0"/>
              </a:rPr>
              <a:t>Getting started on the journey together…</a:t>
            </a:r>
          </a:p>
        </p:txBody>
      </p:sp>
      <p:sp>
        <p:nvSpPr>
          <p:cNvPr id="27" name="TextBox 26"/>
          <p:cNvSpPr txBox="1"/>
          <p:nvPr/>
        </p:nvSpPr>
        <p:spPr>
          <a:xfrm>
            <a:off x="3531657" y="2829834"/>
            <a:ext cx="8273353" cy="3046988"/>
          </a:xfrm>
          <a:prstGeom prst="rect">
            <a:avLst/>
          </a:prstGeom>
          <a:noFill/>
        </p:spPr>
        <p:txBody>
          <a:bodyPr wrap="square" rtlCol="0">
            <a:spAutoFit/>
          </a:bodyPr>
          <a:lstStyle/>
          <a:p>
            <a:pPr algn="ctr"/>
            <a:r>
              <a:rPr lang="en-US" sz="3200" dirty="0">
                <a:solidFill>
                  <a:srgbClr val="4D4D4D"/>
                </a:solidFill>
                <a:latin typeface="Arial" panose="020B0604020202020204" pitchFamily="34" charset="0"/>
                <a:cs typeface="Arial" panose="020B0604020202020204" pitchFamily="34" charset="0"/>
              </a:rPr>
              <a:t>Children Everywhere Journey with Jesus is to challenge and equip the church to rethink her ministry to and with children and family so that the church can better help children to follow Jesus and keep walking in his grace and live a lifestyle of holiness.</a:t>
            </a:r>
          </a:p>
        </p:txBody>
      </p:sp>
    </p:spTree>
    <p:extLst>
      <p:ext uri="{BB962C8B-B14F-4D97-AF65-F5344CB8AC3E}">
        <p14:creationId xmlns:p14="http://schemas.microsoft.com/office/powerpoint/2010/main" val="32564203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122" name="Picture 2" descr="International legal rights of children living with disabilities: The  realizations behind country-level implementation - Campbell Law Observer">
            <a:extLst>
              <a:ext uri="{FF2B5EF4-FFF2-40B4-BE49-F238E27FC236}">
                <a16:creationId xmlns:a16="http://schemas.microsoft.com/office/drawing/2014/main" id="{403B3D78-915B-5045-BEAF-6EBE5F44A2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406" r="-2" b="-2"/>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3" name="Freeform: Shape 7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06DBC81A-0547-064E-B92C-4FB5ECD3ED06}"/>
              </a:ext>
            </a:extLst>
          </p:cNvPr>
          <p:cNvSpPr txBox="1"/>
          <p:nvPr/>
        </p:nvSpPr>
        <p:spPr>
          <a:xfrm>
            <a:off x="6096000" y="667624"/>
            <a:ext cx="5693229" cy="3181684"/>
          </a:xfrm>
          <a:prstGeom prst="rect">
            <a:avLst/>
          </a:prstGeom>
        </p:spPr>
        <p:txBody>
          <a:bodyPr vert="horz" lIns="91440" tIns="45720" rIns="91440" bIns="45720" rtlCol="0" anchor="t">
            <a:normAutofit fontScale="92500"/>
          </a:bodyPr>
          <a:lstStyle/>
          <a:p>
            <a:pPr algn="ctr">
              <a:lnSpc>
                <a:spcPct val="90000"/>
              </a:lnSpc>
              <a:spcAft>
                <a:spcPts val="600"/>
              </a:spcAft>
            </a:pPr>
            <a:r>
              <a:rPr lang="en-US" sz="4000" b="0" i="0" dirty="0">
                <a:effectLst/>
                <a:latin typeface="Arial" panose="020B0604020202020204" pitchFamily="34" charset="0"/>
                <a:cs typeface="Arial" panose="020B0604020202020204" pitchFamily="34" charset="0"/>
              </a:rPr>
              <a:t>Romans 5:8</a:t>
            </a:r>
          </a:p>
          <a:p>
            <a:pPr algn="ctr">
              <a:lnSpc>
                <a:spcPct val="90000"/>
              </a:lnSpc>
              <a:spcAft>
                <a:spcPts val="600"/>
              </a:spcAft>
            </a:pPr>
            <a:endParaRPr lang="en-US" sz="1500" b="0" i="0" dirty="0">
              <a:effectLst/>
              <a:latin typeface="Arial" panose="020B0604020202020204" pitchFamily="34" charset="0"/>
              <a:cs typeface="Arial" panose="020B0604020202020204" pitchFamily="34" charset="0"/>
            </a:endParaRPr>
          </a:p>
          <a:p>
            <a:pPr algn="ctr">
              <a:lnSpc>
                <a:spcPct val="90000"/>
              </a:lnSpc>
              <a:spcAft>
                <a:spcPts val="600"/>
              </a:spcAft>
            </a:pPr>
            <a:r>
              <a:rPr lang="en-US" sz="4000" b="0" i="0" dirty="0">
                <a:effectLst/>
                <a:latin typeface="Arial" panose="020B0604020202020204" pitchFamily="34" charset="0"/>
                <a:cs typeface="Arial" panose="020B0604020202020204" pitchFamily="34" charset="0"/>
              </a:rPr>
              <a:t>But God demonstrates his own love for us in this: While we were still sinners, Christ died for us.</a:t>
            </a:r>
          </a:p>
        </p:txBody>
      </p:sp>
      <p:sp>
        <p:nvSpPr>
          <p:cNvPr id="4" name="TextBox 3">
            <a:extLst>
              <a:ext uri="{FF2B5EF4-FFF2-40B4-BE49-F238E27FC236}">
                <a16:creationId xmlns:a16="http://schemas.microsoft.com/office/drawing/2014/main" id="{6C5C7BBC-9DAE-1746-9E62-CDD27098540C}"/>
              </a:ext>
            </a:extLst>
          </p:cNvPr>
          <p:cNvSpPr txBox="1"/>
          <p:nvPr/>
        </p:nvSpPr>
        <p:spPr>
          <a:xfrm>
            <a:off x="6657416" y="4294414"/>
            <a:ext cx="5131813" cy="2062103"/>
          </a:xfrm>
          <a:prstGeom prst="rect">
            <a:avLst/>
          </a:prstGeom>
          <a:noFill/>
        </p:spPr>
        <p:txBody>
          <a:bodyPr wrap="square" rtlCol="0">
            <a:spAutoFit/>
          </a:bodyPr>
          <a:lstStyle/>
          <a:p>
            <a:pPr algn="ctr"/>
            <a:r>
              <a:rPr lang="en-US" sz="3200" i="1" dirty="0"/>
              <a:t>Jesus Christ also died for the children. His grace is for everyone, young and old, men  and women</a:t>
            </a:r>
          </a:p>
        </p:txBody>
      </p:sp>
    </p:spTree>
    <p:extLst>
      <p:ext uri="{BB962C8B-B14F-4D97-AF65-F5344CB8AC3E}">
        <p14:creationId xmlns:p14="http://schemas.microsoft.com/office/powerpoint/2010/main" val="2717708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5074919" y="-259081"/>
            <a:ext cx="2042160" cy="12192001"/>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p:cNvSpPr txBox="1"/>
          <p:nvPr/>
        </p:nvSpPr>
        <p:spPr>
          <a:xfrm>
            <a:off x="4299865" y="5052089"/>
            <a:ext cx="6612708" cy="1569660"/>
          </a:xfrm>
          <a:prstGeom prst="rect">
            <a:avLst/>
          </a:prstGeom>
          <a:noFill/>
        </p:spPr>
        <p:txBody>
          <a:bodyPr wrap="none" rtlCol="0">
            <a:spAutoFit/>
          </a:bodyPr>
          <a:lstStyle/>
          <a:p>
            <a:r>
              <a:rPr lang="en-US" sz="9600" b="1" dirty="0" err="1">
                <a:solidFill>
                  <a:schemeClr val="bg1"/>
                </a:solidFill>
                <a:latin typeface="Arial" panose="020B0604020202020204" pitchFamily="34" charset="0"/>
                <a:cs typeface="Arial" panose="020B0604020202020204" pitchFamily="34" charset="0"/>
              </a:rPr>
              <a:t>Alongsider</a:t>
            </a:r>
            <a:endParaRPr lang="en-US" sz="96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60737" y="6167022"/>
            <a:ext cx="2169185" cy="584775"/>
          </a:xfrm>
          <a:prstGeom prst="rect">
            <a:avLst/>
          </a:prstGeom>
          <a:noFill/>
        </p:spPr>
        <p:txBody>
          <a:bodyPr wrap="none" rtlCol="0">
            <a:spAutoFit/>
          </a:bodyPr>
          <a:lstStyle/>
          <a:p>
            <a:pPr algn="ctr"/>
            <a:r>
              <a:rPr lang="en-US" sz="1600" b="1" dirty="0">
                <a:solidFill>
                  <a:schemeClr val="bg1"/>
                </a:solidFill>
                <a:latin typeface="Arial" panose="020B0604020202020204" pitchFamily="34" charset="0"/>
                <a:cs typeface="Arial" panose="020B0604020202020204" pitchFamily="34" charset="0"/>
              </a:rPr>
              <a:t>children everywhere</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journey with Jesus</a:t>
            </a:r>
          </a:p>
        </p:txBody>
      </p:sp>
      <p:grpSp>
        <p:nvGrpSpPr>
          <p:cNvPr id="31" name="Group 30"/>
          <p:cNvGrpSpPr/>
          <p:nvPr/>
        </p:nvGrpSpPr>
        <p:grpSpPr>
          <a:xfrm>
            <a:off x="779968" y="5268369"/>
            <a:ext cx="1530721" cy="671607"/>
            <a:chOff x="2409341" y="903857"/>
            <a:chExt cx="7009448" cy="3075408"/>
          </a:xfrm>
        </p:grpSpPr>
        <p:sp>
          <p:nvSpPr>
            <p:cNvPr id="20" name="Rounded Rectangle 19"/>
            <p:cNvSpPr/>
            <p:nvPr/>
          </p:nvSpPr>
          <p:spPr>
            <a:xfrm rot="2667359">
              <a:off x="6343386" y="903861"/>
              <a:ext cx="3075403" cy="3075403"/>
            </a:xfrm>
            <a:prstGeom prst="roundRect">
              <a:avLst>
                <a:gd name="adj" fmla="val 6912"/>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Rounded Rectangle 20"/>
            <p:cNvSpPr/>
            <p:nvPr/>
          </p:nvSpPr>
          <p:spPr>
            <a:xfrm rot="2667359">
              <a:off x="5333294" y="903862"/>
              <a:ext cx="3075403" cy="3075403"/>
            </a:xfrm>
            <a:prstGeom prst="roundRect">
              <a:avLst>
                <a:gd name="adj" fmla="val 6912"/>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ounded Rectangle 21"/>
            <p:cNvSpPr/>
            <p:nvPr/>
          </p:nvSpPr>
          <p:spPr>
            <a:xfrm rot="2667359">
              <a:off x="4351719" y="903862"/>
              <a:ext cx="3075403" cy="3075403"/>
            </a:xfrm>
            <a:prstGeom prst="roundRect">
              <a:avLst>
                <a:gd name="adj" fmla="val 6912"/>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ounded Rectangle 22"/>
            <p:cNvSpPr/>
            <p:nvPr/>
          </p:nvSpPr>
          <p:spPr>
            <a:xfrm rot="2667359">
              <a:off x="3370144" y="903859"/>
              <a:ext cx="3075403" cy="3075403"/>
            </a:xfrm>
            <a:prstGeom prst="roundRect">
              <a:avLst>
                <a:gd name="adj" fmla="val 6912"/>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ounded Rectangle 23"/>
            <p:cNvSpPr/>
            <p:nvPr/>
          </p:nvSpPr>
          <p:spPr>
            <a:xfrm rot="2667359">
              <a:off x="2409341" y="903857"/>
              <a:ext cx="3075403" cy="3075403"/>
            </a:xfrm>
            <a:prstGeom prst="roundRect">
              <a:avLst>
                <a:gd name="adj" fmla="val 6912"/>
              </a:avLst>
            </a:prstGeom>
            <a:solidFill>
              <a:srgbClr val="FC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4E067551-75CF-0846-B28A-1101FBE6B482}"/>
              </a:ext>
            </a:extLst>
          </p:cNvPr>
          <p:cNvPicPr>
            <a:picLocks noChangeAspect="1"/>
          </p:cNvPicPr>
          <p:nvPr/>
        </p:nvPicPr>
        <p:blipFill>
          <a:blip r:embed="rId2"/>
          <a:stretch>
            <a:fillRect/>
          </a:stretch>
        </p:blipFill>
        <p:spPr>
          <a:xfrm>
            <a:off x="168942" y="155865"/>
            <a:ext cx="3429000" cy="4572000"/>
          </a:xfrm>
          <a:prstGeom prst="rect">
            <a:avLst/>
          </a:prstGeom>
        </p:spPr>
      </p:pic>
      <p:pic>
        <p:nvPicPr>
          <p:cNvPr id="3" name="Picture 2">
            <a:extLst>
              <a:ext uri="{FF2B5EF4-FFF2-40B4-BE49-F238E27FC236}">
                <a16:creationId xmlns:a16="http://schemas.microsoft.com/office/drawing/2014/main" id="{B9173D0A-9891-624E-9A1D-B9CD098B3AA8}"/>
              </a:ext>
            </a:extLst>
          </p:cNvPr>
          <p:cNvPicPr>
            <a:picLocks noChangeAspect="1"/>
          </p:cNvPicPr>
          <p:nvPr/>
        </p:nvPicPr>
        <p:blipFill>
          <a:blip r:embed="rId3"/>
          <a:stretch>
            <a:fillRect/>
          </a:stretch>
        </p:blipFill>
        <p:spPr>
          <a:xfrm>
            <a:off x="3727762" y="155865"/>
            <a:ext cx="4465539" cy="2965397"/>
          </a:xfrm>
          <a:prstGeom prst="rect">
            <a:avLst/>
          </a:prstGeom>
        </p:spPr>
      </p:pic>
      <p:pic>
        <p:nvPicPr>
          <p:cNvPr id="7" name="Picture 6">
            <a:extLst>
              <a:ext uri="{FF2B5EF4-FFF2-40B4-BE49-F238E27FC236}">
                <a16:creationId xmlns:a16="http://schemas.microsoft.com/office/drawing/2014/main" id="{D7F03780-E087-284D-B7D5-53BA8294B55E}"/>
              </a:ext>
            </a:extLst>
          </p:cNvPr>
          <p:cNvPicPr>
            <a:picLocks noChangeAspect="1"/>
          </p:cNvPicPr>
          <p:nvPr/>
        </p:nvPicPr>
        <p:blipFill>
          <a:blip r:embed="rId4"/>
          <a:stretch>
            <a:fillRect/>
          </a:stretch>
        </p:blipFill>
        <p:spPr>
          <a:xfrm>
            <a:off x="8323121" y="155864"/>
            <a:ext cx="3695981" cy="2965397"/>
          </a:xfrm>
          <a:prstGeom prst="rect">
            <a:avLst/>
          </a:prstGeom>
        </p:spPr>
      </p:pic>
      <p:sp>
        <p:nvSpPr>
          <p:cNvPr id="8" name="TextBox 7">
            <a:extLst>
              <a:ext uri="{FF2B5EF4-FFF2-40B4-BE49-F238E27FC236}">
                <a16:creationId xmlns:a16="http://schemas.microsoft.com/office/drawing/2014/main" id="{61200279-AF3A-1D4B-988D-A6FFE80736EB}"/>
              </a:ext>
            </a:extLst>
          </p:cNvPr>
          <p:cNvSpPr txBox="1"/>
          <p:nvPr/>
        </p:nvSpPr>
        <p:spPr>
          <a:xfrm>
            <a:off x="3727762" y="3522273"/>
            <a:ext cx="8291340" cy="892552"/>
          </a:xfrm>
          <a:prstGeom prst="rect">
            <a:avLst/>
          </a:prstGeom>
          <a:noFill/>
        </p:spPr>
        <p:txBody>
          <a:bodyPr wrap="square" rtlCol="0">
            <a:spAutoFit/>
          </a:bodyPr>
          <a:lstStyle/>
          <a:p>
            <a:pPr algn="ctr"/>
            <a:r>
              <a:rPr lang="en-US" sz="2600" dirty="0"/>
              <a:t>One on one discipling, training, equipping and mentoring of emerging leaders (children and teens).  </a:t>
            </a:r>
          </a:p>
        </p:txBody>
      </p:sp>
    </p:spTree>
    <p:extLst>
      <p:ext uri="{BB962C8B-B14F-4D97-AF65-F5344CB8AC3E}">
        <p14:creationId xmlns:p14="http://schemas.microsoft.com/office/powerpoint/2010/main" val="29666397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5074919" y="-259081"/>
            <a:ext cx="2042160" cy="12192001"/>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p:cNvSpPr txBox="1"/>
          <p:nvPr/>
        </p:nvSpPr>
        <p:spPr>
          <a:xfrm>
            <a:off x="3660895" y="4936317"/>
            <a:ext cx="7680390" cy="1754326"/>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KID’S BLAST:</a:t>
            </a:r>
          </a:p>
          <a:p>
            <a:pPr algn="ctr"/>
            <a:r>
              <a:rPr lang="en-US" sz="5400" b="1" dirty="0">
                <a:solidFill>
                  <a:schemeClr val="bg1"/>
                </a:solidFill>
                <a:latin typeface="Arial" panose="020B0604020202020204" pitchFamily="34" charset="0"/>
                <a:cs typeface="Arial" panose="020B0604020202020204" pitchFamily="34" charset="0"/>
              </a:rPr>
              <a:t>Kids Discipling Kids</a:t>
            </a:r>
          </a:p>
        </p:txBody>
      </p:sp>
      <p:sp>
        <p:nvSpPr>
          <p:cNvPr id="16" name="TextBox 15"/>
          <p:cNvSpPr txBox="1"/>
          <p:nvPr/>
        </p:nvSpPr>
        <p:spPr>
          <a:xfrm>
            <a:off x="460737" y="6167022"/>
            <a:ext cx="2169185" cy="584775"/>
          </a:xfrm>
          <a:prstGeom prst="rect">
            <a:avLst/>
          </a:prstGeom>
          <a:noFill/>
        </p:spPr>
        <p:txBody>
          <a:bodyPr wrap="none" rtlCol="0">
            <a:spAutoFit/>
          </a:bodyPr>
          <a:lstStyle/>
          <a:p>
            <a:pPr algn="ctr"/>
            <a:r>
              <a:rPr lang="en-US" sz="1600" b="1" dirty="0">
                <a:solidFill>
                  <a:schemeClr val="bg1"/>
                </a:solidFill>
                <a:latin typeface="Arial" panose="020B0604020202020204" pitchFamily="34" charset="0"/>
                <a:cs typeface="Arial" panose="020B0604020202020204" pitchFamily="34" charset="0"/>
              </a:rPr>
              <a:t>children everywhere</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journey with Jesus</a:t>
            </a:r>
          </a:p>
        </p:txBody>
      </p:sp>
      <p:grpSp>
        <p:nvGrpSpPr>
          <p:cNvPr id="31" name="Group 30"/>
          <p:cNvGrpSpPr/>
          <p:nvPr/>
        </p:nvGrpSpPr>
        <p:grpSpPr>
          <a:xfrm>
            <a:off x="779968" y="5268369"/>
            <a:ext cx="1530721" cy="671607"/>
            <a:chOff x="2409341" y="903857"/>
            <a:chExt cx="7009448" cy="3075408"/>
          </a:xfrm>
        </p:grpSpPr>
        <p:sp>
          <p:nvSpPr>
            <p:cNvPr id="20" name="Rounded Rectangle 19"/>
            <p:cNvSpPr/>
            <p:nvPr/>
          </p:nvSpPr>
          <p:spPr>
            <a:xfrm rot="2667359">
              <a:off x="6343386" y="903861"/>
              <a:ext cx="3075403" cy="3075403"/>
            </a:xfrm>
            <a:prstGeom prst="roundRect">
              <a:avLst>
                <a:gd name="adj" fmla="val 6912"/>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Rounded Rectangle 20"/>
            <p:cNvSpPr/>
            <p:nvPr/>
          </p:nvSpPr>
          <p:spPr>
            <a:xfrm rot="2667359">
              <a:off x="5333294" y="903862"/>
              <a:ext cx="3075403" cy="3075403"/>
            </a:xfrm>
            <a:prstGeom prst="roundRect">
              <a:avLst>
                <a:gd name="adj" fmla="val 6912"/>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ounded Rectangle 21"/>
            <p:cNvSpPr/>
            <p:nvPr/>
          </p:nvSpPr>
          <p:spPr>
            <a:xfrm rot="2667359">
              <a:off x="4351719" y="903862"/>
              <a:ext cx="3075403" cy="3075403"/>
            </a:xfrm>
            <a:prstGeom prst="roundRect">
              <a:avLst>
                <a:gd name="adj" fmla="val 6912"/>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ounded Rectangle 22"/>
            <p:cNvSpPr/>
            <p:nvPr/>
          </p:nvSpPr>
          <p:spPr>
            <a:xfrm rot="2667359">
              <a:off x="3370144" y="903859"/>
              <a:ext cx="3075403" cy="3075403"/>
            </a:xfrm>
            <a:prstGeom prst="roundRect">
              <a:avLst>
                <a:gd name="adj" fmla="val 6912"/>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ounded Rectangle 23"/>
            <p:cNvSpPr/>
            <p:nvPr/>
          </p:nvSpPr>
          <p:spPr>
            <a:xfrm rot="2667359">
              <a:off x="2409341" y="903857"/>
              <a:ext cx="3075403" cy="3075403"/>
            </a:xfrm>
            <a:prstGeom prst="roundRect">
              <a:avLst>
                <a:gd name="adj" fmla="val 6912"/>
              </a:avLst>
            </a:prstGeom>
            <a:solidFill>
              <a:srgbClr val="FC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61200279-AF3A-1D4B-988D-A6FFE80736EB}"/>
              </a:ext>
            </a:extLst>
          </p:cNvPr>
          <p:cNvSpPr txBox="1"/>
          <p:nvPr/>
        </p:nvSpPr>
        <p:spPr>
          <a:xfrm>
            <a:off x="591254" y="3456265"/>
            <a:ext cx="11009490"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Children and Teens are trained and equipped to organize and lead small groups of children and teens for discipleship class. </a:t>
            </a:r>
          </a:p>
        </p:txBody>
      </p:sp>
      <p:pic>
        <p:nvPicPr>
          <p:cNvPr id="7170" name="Picture 2" descr="Maaaring larawan ng isa o higit pang tao, mga taong nakaupo at mga taong nakatayo">
            <a:extLst>
              <a:ext uri="{FF2B5EF4-FFF2-40B4-BE49-F238E27FC236}">
                <a16:creationId xmlns:a16="http://schemas.microsoft.com/office/drawing/2014/main" id="{595DDF0C-4F76-2347-9E9C-0ABD62E96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9" y="106204"/>
            <a:ext cx="3815645" cy="286173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aaring larawan ng isa o higit pang tao, mga taong nakaupo at sa loob">
            <a:extLst>
              <a:ext uri="{FF2B5EF4-FFF2-40B4-BE49-F238E27FC236}">
                <a16:creationId xmlns:a16="http://schemas.microsoft.com/office/drawing/2014/main" id="{08893DAB-F5E8-8B4D-868A-9E9188855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177" y="106203"/>
            <a:ext cx="3815644" cy="286173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aaaring larawan ng isa o higit pang tao at mga taong nakaupo">
            <a:extLst>
              <a:ext uri="{FF2B5EF4-FFF2-40B4-BE49-F238E27FC236}">
                <a16:creationId xmlns:a16="http://schemas.microsoft.com/office/drawing/2014/main" id="{498E4C44-9A62-FD45-91C8-9ED7C94B8D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4463" y="112066"/>
            <a:ext cx="3807827" cy="285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6298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5074919" y="-259081"/>
            <a:ext cx="2042160" cy="12192001"/>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p:cNvSpPr txBox="1"/>
          <p:nvPr/>
        </p:nvSpPr>
        <p:spPr>
          <a:xfrm>
            <a:off x="3660895" y="4936317"/>
            <a:ext cx="7680390" cy="1754326"/>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TRANSFORMATIONAL LIFE GROUP (TLG)</a:t>
            </a:r>
          </a:p>
        </p:txBody>
      </p:sp>
      <p:sp>
        <p:nvSpPr>
          <p:cNvPr id="16" name="TextBox 15"/>
          <p:cNvSpPr txBox="1"/>
          <p:nvPr/>
        </p:nvSpPr>
        <p:spPr>
          <a:xfrm>
            <a:off x="460737" y="6167022"/>
            <a:ext cx="2169185" cy="584775"/>
          </a:xfrm>
          <a:prstGeom prst="rect">
            <a:avLst/>
          </a:prstGeom>
          <a:noFill/>
        </p:spPr>
        <p:txBody>
          <a:bodyPr wrap="none" rtlCol="0">
            <a:spAutoFit/>
          </a:bodyPr>
          <a:lstStyle/>
          <a:p>
            <a:pPr algn="ctr"/>
            <a:r>
              <a:rPr lang="en-US" sz="1600" b="1" dirty="0">
                <a:solidFill>
                  <a:schemeClr val="bg1"/>
                </a:solidFill>
                <a:latin typeface="Arial" panose="020B0604020202020204" pitchFamily="34" charset="0"/>
                <a:cs typeface="Arial" panose="020B0604020202020204" pitchFamily="34" charset="0"/>
              </a:rPr>
              <a:t>children everywhere</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journey with Jesus</a:t>
            </a:r>
          </a:p>
        </p:txBody>
      </p:sp>
      <p:grpSp>
        <p:nvGrpSpPr>
          <p:cNvPr id="31" name="Group 30"/>
          <p:cNvGrpSpPr/>
          <p:nvPr/>
        </p:nvGrpSpPr>
        <p:grpSpPr>
          <a:xfrm>
            <a:off x="779968" y="5268369"/>
            <a:ext cx="1530721" cy="671607"/>
            <a:chOff x="2409341" y="903857"/>
            <a:chExt cx="7009448" cy="3075408"/>
          </a:xfrm>
        </p:grpSpPr>
        <p:sp>
          <p:nvSpPr>
            <p:cNvPr id="20" name="Rounded Rectangle 19"/>
            <p:cNvSpPr/>
            <p:nvPr/>
          </p:nvSpPr>
          <p:spPr>
            <a:xfrm rot="2667359">
              <a:off x="6343386" y="903861"/>
              <a:ext cx="3075403" cy="3075403"/>
            </a:xfrm>
            <a:prstGeom prst="roundRect">
              <a:avLst>
                <a:gd name="adj" fmla="val 6912"/>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Rounded Rectangle 20"/>
            <p:cNvSpPr/>
            <p:nvPr/>
          </p:nvSpPr>
          <p:spPr>
            <a:xfrm rot="2667359">
              <a:off x="5333294" y="903862"/>
              <a:ext cx="3075403" cy="3075403"/>
            </a:xfrm>
            <a:prstGeom prst="roundRect">
              <a:avLst>
                <a:gd name="adj" fmla="val 6912"/>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ounded Rectangle 21"/>
            <p:cNvSpPr/>
            <p:nvPr/>
          </p:nvSpPr>
          <p:spPr>
            <a:xfrm rot="2667359">
              <a:off x="4351719" y="903862"/>
              <a:ext cx="3075403" cy="3075403"/>
            </a:xfrm>
            <a:prstGeom prst="roundRect">
              <a:avLst>
                <a:gd name="adj" fmla="val 6912"/>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ounded Rectangle 22"/>
            <p:cNvSpPr/>
            <p:nvPr/>
          </p:nvSpPr>
          <p:spPr>
            <a:xfrm rot="2667359">
              <a:off x="3370144" y="903859"/>
              <a:ext cx="3075403" cy="3075403"/>
            </a:xfrm>
            <a:prstGeom prst="roundRect">
              <a:avLst>
                <a:gd name="adj" fmla="val 6912"/>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ounded Rectangle 23"/>
            <p:cNvSpPr/>
            <p:nvPr/>
          </p:nvSpPr>
          <p:spPr>
            <a:xfrm rot="2667359">
              <a:off x="2409341" y="903857"/>
              <a:ext cx="3075403" cy="3075403"/>
            </a:xfrm>
            <a:prstGeom prst="roundRect">
              <a:avLst>
                <a:gd name="adj" fmla="val 6912"/>
              </a:avLst>
            </a:prstGeom>
            <a:solidFill>
              <a:srgbClr val="FC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61200279-AF3A-1D4B-988D-A6FFE80736EB}"/>
              </a:ext>
            </a:extLst>
          </p:cNvPr>
          <p:cNvSpPr txBox="1"/>
          <p:nvPr/>
        </p:nvSpPr>
        <p:spPr>
          <a:xfrm>
            <a:off x="2913891" y="3289551"/>
            <a:ext cx="8974666" cy="138499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Discipleship class of parents and families. Training and Equipping parents to be transformational parents and </a:t>
            </a:r>
            <a:r>
              <a:rPr lang="en-US" sz="2800" dirty="0" err="1">
                <a:latin typeface="Arial" panose="020B0604020202020204" pitchFamily="34" charset="0"/>
                <a:cs typeface="Arial" panose="020B0604020202020204" pitchFamily="34" charset="0"/>
              </a:rPr>
              <a:t>disciplers</a:t>
            </a:r>
            <a:r>
              <a:rPr lang="en-US" sz="2800" dirty="0">
                <a:latin typeface="Arial" panose="020B0604020202020204" pitchFamily="34" charset="0"/>
                <a:cs typeface="Arial" panose="020B0604020202020204" pitchFamily="34" charset="0"/>
              </a:rPr>
              <a:t> of their children.</a:t>
            </a:r>
          </a:p>
        </p:txBody>
      </p:sp>
      <p:pic>
        <p:nvPicPr>
          <p:cNvPr id="3" name="Picture 2" descr="A group of people sitting outside&#10;&#10;Description automatically generated with low confidence">
            <a:extLst>
              <a:ext uri="{FF2B5EF4-FFF2-40B4-BE49-F238E27FC236}">
                <a16:creationId xmlns:a16="http://schemas.microsoft.com/office/drawing/2014/main" id="{398BD35A-9472-5E46-B0DB-5D1416EA6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82" y="218562"/>
            <a:ext cx="3904165" cy="2929696"/>
          </a:xfrm>
          <a:prstGeom prst="rect">
            <a:avLst/>
          </a:prstGeom>
        </p:spPr>
      </p:pic>
      <p:pic>
        <p:nvPicPr>
          <p:cNvPr id="5" name="Picture 4" descr="A group of people sitting on the floor playing video games&#10;&#10;Description automatically generated with medium confidence">
            <a:extLst>
              <a:ext uri="{FF2B5EF4-FFF2-40B4-BE49-F238E27FC236}">
                <a16:creationId xmlns:a16="http://schemas.microsoft.com/office/drawing/2014/main" id="{39E61340-30E2-D14C-96D0-991F35395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43" y="62216"/>
            <a:ext cx="2146319" cy="4709636"/>
          </a:xfrm>
          <a:prstGeom prst="rect">
            <a:avLst/>
          </a:prstGeom>
        </p:spPr>
      </p:pic>
      <p:pic>
        <p:nvPicPr>
          <p:cNvPr id="7" name="Picture 6" descr="A group of people sitting in a classroom&#10;&#10;Description automatically generated with low confidence">
            <a:extLst>
              <a:ext uri="{FF2B5EF4-FFF2-40B4-BE49-F238E27FC236}">
                <a16:creationId xmlns:a16="http://schemas.microsoft.com/office/drawing/2014/main" id="{B8321CDD-127F-BE48-B005-3190CC497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836" y="662329"/>
            <a:ext cx="4411068" cy="2042161"/>
          </a:xfrm>
          <a:prstGeom prst="rect">
            <a:avLst/>
          </a:prstGeom>
        </p:spPr>
      </p:pic>
    </p:spTree>
    <p:extLst>
      <p:ext uri="{BB962C8B-B14F-4D97-AF65-F5344CB8AC3E}">
        <p14:creationId xmlns:p14="http://schemas.microsoft.com/office/powerpoint/2010/main" val="29352362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405054" y="4022323"/>
            <a:ext cx="9824224" cy="2047997"/>
          </a:xfrm>
          <a:prstGeom prst="rect">
            <a:avLst/>
          </a:prstGeom>
          <a:noFill/>
        </p:spPr>
        <p:txBody>
          <a:bodyPr wrap="square" rtlCol="0">
            <a:spAutoFit/>
          </a:bodyPr>
          <a:lstStyle/>
          <a:p>
            <a:pPr algn="ctr">
              <a:lnSpc>
                <a:spcPts val="5000"/>
              </a:lnSpc>
            </a:pPr>
            <a:r>
              <a:rPr lang="en-US" sz="5000" b="1" dirty="0">
                <a:solidFill>
                  <a:srgbClr val="4D4D4D"/>
                </a:solidFill>
                <a:latin typeface="Nunito" panose="00000500000000000000" pitchFamily="2" charset="0"/>
              </a:rPr>
              <a:t>Children everywhere</a:t>
            </a:r>
            <a:br>
              <a:rPr lang="en-US" sz="5000" b="1" dirty="0">
                <a:solidFill>
                  <a:srgbClr val="4D4D4D"/>
                </a:solidFill>
                <a:latin typeface="Nunito" panose="00000500000000000000" pitchFamily="2" charset="0"/>
              </a:rPr>
            </a:br>
            <a:r>
              <a:rPr lang="en-US" sz="5000" b="1" dirty="0">
                <a:solidFill>
                  <a:srgbClr val="4D4D4D"/>
                </a:solidFill>
                <a:latin typeface="Nunito" panose="00000500000000000000" pitchFamily="2" charset="0"/>
              </a:rPr>
              <a:t>walking with Jesus… </a:t>
            </a:r>
          </a:p>
          <a:p>
            <a:pPr algn="ctr">
              <a:lnSpc>
                <a:spcPts val="5000"/>
              </a:lnSpc>
            </a:pPr>
            <a:r>
              <a:rPr lang="en-US" sz="5000" b="1" dirty="0">
                <a:solidFill>
                  <a:srgbClr val="4D4D4D"/>
                </a:solidFill>
                <a:latin typeface="Nunito" panose="00000500000000000000" pitchFamily="2" charset="0"/>
              </a:rPr>
              <a:t>Discipling the Next Generation</a:t>
            </a:r>
          </a:p>
        </p:txBody>
      </p:sp>
      <p:grpSp>
        <p:nvGrpSpPr>
          <p:cNvPr id="31" name="Group 30"/>
          <p:cNvGrpSpPr/>
          <p:nvPr/>
        </p:nvGrpSpPr>
        <p:grpSpPr>
          <a:xfrm>
            <a:off x="3567607" y="1078028"/>
            <a:ext cx="4946462" cy="2170269"/>
            <a:chOff x="2409341" y="903857"/>
            <a:chExt cx="7009448" cy="3075408"/>
          </a:xfrm>
        </p:grpSpPr>
        <p:sp>
          <p:nvSpPr>
            <p:cNvPr id="20" name="Rounded Rectangle 19"/>
            <p:cNvSpPr/>
            <p:nvPr/>
          </p:nvSpPr>
          <p:spPr>
            <a:xfrm rot="2667359">
              <a:off x="6343386" y="903861"/>
              <a:ext cx="3075403" cy="3075403"/>
            </a:xfrm>
            <a:prstGeom prst="roundRect">
              <a:avLst>
                <a:gd name="adj" fmla="val 6912"/>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2667359">
              <a:off x="5333294" y="903862"/>
              <a:ext cx="3075403" cy="3075403"/>
            </a:xfrm>
            <a:prstGeom prst="roundRect">
              <a:avLst>
                <a:gd name="adj" fmla="val 6912"/>
              </a:avLst>
            </a:prstGeom>
            <a:solidFill>
              <a:srgbClr val="D7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2667359">
              <a:off x="4351719" y="903862"/>
              <a:ext cx="3075403" cy="3075403"/>
            </a:xfrm>
            <a:prstGeom prst="roundRect">
              <a:avLst>
                <a:gd name="adj" fmla="val 6912"/>
              </a:avLst>
            </a:prstGeom>
            <a:solidFill>
              <a:srgbClr val="F37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2667359">
              <a:off x="3370144" y="903859"/>
              <a:ext cx="3075403" cy="3075403"/>
            </a:xfrm>
            <a:prstGeom prst="roundRect">
              <a:avLst>
                <a:gd name="adj" fmla="val 6912"/>
              </a:avLst>
            </a:prstGeom>
            <a:solidFill>
              <a:srgbClr val="118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667359">
              <a:off x="2409341" y="903857"/>
              <a:ext cx="3075403" cy="3075403"/>
            </a:xfrm>
            <a:prstGeom prst="roundRect">
              <a:avLst>
                <a:gd name="adj" fmla="val 6912"/>
              </a:avLst>
            </a:prstGeom>
            <a:solidFill>
              <a:srgbClr val="FC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61884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today_todayvideo_480x360_91k_en" descr="today_todayvideo_480x360_91k_en">
            <a:hlinkClick r:id="" action="ppaction://media"/>
            <a:extLst>
              <a:ext uri="{FF2B5EF4-FFF2-40B4-BE49-F238E27FC236}">
                <a16:creationId xmlns:a16="http://schemas.microsoft.com/office/drawing/2014/main" id="{EDACA41A-FE15-4749-897F-888869D3E7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12192005" cy="6858000"/>
          </a:xfrm>
          <a:prstGeom prst="rect">
            <a:avLst/>
          </a:prstGeom>
        </p:spPr>
      </p:pic>
    </p:spTree>
    <p:extLst>
      <p:ext uri="{BB962C8B-B14F-4D97-AF65-F5344CB8AC3E}">
        <p14:creationId xmlns:p14="http://schemas.microsoft.com/office/powerpoint/2010/main" val="31428685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3D28B5-8A72-8841-8DE5-9980665D8FFA}"/>
              </a:ext>
            </a:extLst>
          </p:cNvPr>
          <p:cNvSpPr txBox="1"/>
          <p:nvPr/>
        </p:nvSpPr>
        <p:spPr>
          <a:xfrm>
            <a:off x="1126671" y="972943"/>
            <a:ext cx="10025743" cy="4376583"/>
          </a:xfrm>
          <a:prstGeom prst="rect">
            <a:avLst/>
          </a:prstGeom>
          <a:noFill/>
        </p:spPr>
        <p:txBody>
          <a:bodyPr wrap="square">
            <a:spAutoFit/>
          </a:bodyPr>
          <a:lstStyle/>
          <a:p>
            <a:pPr marR="45720" algn="just">
              <a:lnSpc>
                <a:spcPct val="87000"/>
              </a:lnSpc>
              <a:spcBef>
                <a:spcPts val="3060"/>
              </a:spcBef>
              <a:spcAft>
                <a:spcPts val="800"/>
              </a:spcAft>
            </a:pPr>
            <a:r>
              <a:rPr lang="en-US" sz="40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Church of the Nazarene</a:t>
            </a:r>
            <a:r>
              <a:rPr lang="en-US" sz="4000" b="1" spc="-6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PH" sz="4000" dirty="0">
                <a:effectLst/>
                <a:latin typeface="Arial" panose="020B0604020202020204" pitchFamily="34" charset="0"/>
                <a:ea typeface="Calibri" panose="020F0502020204030204" pitchFamily="34" charset="0"/>
                <a:cs typeface="Calibri" panose="020F0502020204030204" pitchFamily="34" charset="0"/>
              </a:rPr>
              <a:t>acknowledges that children are important to God and a priority in His kingdom. We believe God directed us to attend to all children—to love, nurture, protect, uphold, guide, and advocate for them.</a:t>
            </a:r>
            <a:r>
              <a:rPr lang="en-US" sz="4000" spc="-25" dirty="0">
                <a:solidFill>
                  <a:srgbClr val="000000"/>
                </a:solidFill>
                <a:effectLst/>
                <a:latin typeface="Arial" panose="020B0604020202020204" pitchFamily="34" charset="0"/>
                <a:ea typeface="Calibri" panose="020F0502020204030204" pitchFamily="34" charset="0"/>
                <a:cs typeface="Arial" panose="020B0604020202020204" pitchFamily="34" charset="0"/>
              </a:rPr>
              <a:t> God</a:t>
            </a:r>
            <a:r>
              <a:rPr lang="en-US" sz="4000"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has called us, the church, to fulfill His heart and purpose for children.</a:t>
            </a:r>
            <a:endParaRPr lang="en-PH" sz="4000" dirty="0">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96940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he Church of the Nazarene acknowledges that children are important to God and a priority in His kingdom. We believe God directed us to attend to all children—to love, nurture, protect, uphold, guide, and advocate for them…”"/>
          <p:cNvSpPr txBox="1"/>
          <p:nvPr/>
        </p:nvSpPr>
        <p:spPr>
          <a:xfrm>
            <a:off x="2274276" y="1546664"/>
            <a:ext cx="8006863" cy="34163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4100"/>
            </a:lvl1pPr>
          </a:lstStyle>
          <a:p>
            <a:pPr hangingPunct="0"/>
            <a:r>
              <a:rPr sz="3600" kern="0" dirty="0">
                <a:solidFill>
                  <a:srgbClr val="000000"/>
                </a:solidFill>
                <a:latin typeface="Calibri"/>
                <a:cs typeface="Calibri"/>
                <a:sym typeface="Calibri"/>
              </a:rPr>
              <a:t>“The Church of the Nazarene acknowledges that children are important to God and a priority in His kingdom. We believe God directed us to attend to all children—to love, nurture, protect, uphold, guide, and advocate for them…”</a:t>
            </a:r>
          </a:p>
        </p:txBody>
      </p:sp>
      <p:sp>
        <p:nvSpPr>
          <p:cNvPr id="190" name="The Value of Children  (921)"/>
          <p:cNvSpPr txBox="1"/>
          <p:nvPr/>
        </p:nvSpPr>
        <p:spPr>
          <a:xfrm>
            <a:off x="2491678" y="371337"/>
            <a:ext cx="7208645" cy="9233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000" b="1" u="sng"/>
            </a:lvl1pPr>
          </a:lstStyle>
          <a:p>
            <a:pPr algn="ctr" hangingPunct="0"/>
            <a:r>
              <a:rPr kern="0" dirty="0">
                <a:solidFill>
                  <a:srgbClr val="000000"/>
                </a:solidFill>
                <a:latin typeface="Calibri"/>
                <a:cs typeface="Calibri"/>
                <a:sym typeface="Calibri"/>
              </a:rPr>
              <a:t>The Value of Children</a:t>
            </a:r>
            <a:r>
              <a:rPr lang="en-US" kern="0" dirty="0">
                <a:solidFill>
                  <a:srgbClr val="000000"/>
                </a:solidFill>
                <a:latin typeface="Calibri"/>
                <a:cs typeface="Calibri"/>
                <a:sym typeface="Calibri"/>
              </a:rPr>
              <a:t> and Youth</a:t>
            </a:r>
            <a:r>
              <a:rPr kern="0" dirty="0">
                <a:solidFill>
                  <a:srgbClr val="000000"/>
                </a:solidFill>
                <a:latin typeface="Calibri"/>
                <a:cs typeface="Calibri"/>
                <a:sym typeface="Calibri"/>
              </a:rPr>
              <a:t>  </a:t>
            </a:r>
            <a:endParaRPr lang="en-US" kern="0" dirty="0">
              <a:solidFill>
                <a:srgbClr val="000000"/>
              </a:solidFill>
              <a:latin typeface="Calibri"/>
              <a:cs typeface="Calibri"/>
              <a:sym typeface="Calibri"/>
            </a:endParaRPr>
          </a:p>
          <a:p>
            <a:pPr algn="ctr" hangingPunct="0"/>
            <a:r>
              <a:rPr sz="2400" b="0" u="none" kern="0" dirty="0">
                <a:solidFill>
                  <a:srgbClr val="000000"/>
                </a:solidFill>
                <a:latin typeface="Calibri"/>
                <a:cs typeface="Calibri"/>
                <a:sym typeface="Calibri"/>
              </a:rPr>
              <a:t>(</a:t>
            </a:r>
            <a:r>
              <a:rPr lang="en-US" sz="2400" b="0" u="none" kern="0" dirty="0">
                <a:solidFill>
                  <a:srgbClr val="000000"/>
                </a:solidFill>
                <a:latin typeface="Calibri"/>
                <a:cs typeface="Calibri"/>
                <a:sym typeface="Calibri"/>
              </a:rPr>
              <a:t>par 921, COTN Manual 2017-2021</a:t>
            </a:r>
            <a:r>
              <a:rPr sz="2400" b="0" u="none" kern="0" dirty="0">
                <a:solidFill>
                  <a:srgbClr val="000000"/>
                </a:solidFill>
                <a:latin typeface="Calibri"/>
                <a:cs typeface="Calibri"/>
                <a:sym typeface="Calibri"/>
              </a:rPr>
              <a:t>)</a:t>
            </a: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he Value of Children  (921)"/>
          <p:cNvSpPr txBox="1">
            <a:spLocks noGrp="1"/>
          </p:cNvSpPr>
          <p:nvPr>
            <p:ph type="title"/>
          </p:nvPr>
        </p:nvSpPr>
        <p:spPr>
          <a:xfrm>
            <a:off x="2286001" y="228601"/>
            <a:ext cx="5040923" cy="592015"/>
          </a:xfrm>
          <a:prstGeom prst="rect">
            <a:avLst/>
          </a:prstGeom>
        </p:spPr>
        <p:txBody>
          <a:bodyPr>
            <a:normAutofit/>
          </a:bodyPr>
          <a:lstStyle>
            <a:lvl1pPr defTabSz="914400">
              <a:defRPr sz="3000" b="1" u="sng"/>
            </a:lvl1pPr>
          </a:lstStyle>
          <a:p>
            <a:pPr algn="l"/>
            <a:r>
              <a:rPr sz="2800" i="1" u="none" dirty="0"/>
              <a:t>The Value of Children</a:t>
            </a:r>
            <a:r>
              <a:rPr lang="en-US" sz="2800" i="1" u="none" dirty="0"/>
              <a:t> and Youth</a:t>
            </a:r>
            <a:endParaRPr sz="2800" i="1" u="none" dirty="0"/>
          </a:p>
        </p:txBody>
      </p:sp>
      <p:sp>
        <p:nvSpPr>
          <p:cNvPr id="193" name="It is God’s plan that we introduce children to the life of salvation and growth in grace. Salvation, holiness, and discipleship are possible and imperative in the lives of children."/>
          <p:cNvSpPr txBox="1">
            <a:spLocks noGrp="1"/>
          </p:cNvSpPr>
          <p:nvPr>
            <p:ph type="body" idx="1"/>
          </p:nvPr>
        </p:nvSpPr>
        <p:spPr>
          <a:xfrm>
            <a:off x="2121471" y="1166019"/>
            <a:ext cx="7949059" cy="3323920"/>
          </a:xfrm>
          <a:prstGeom prst="rect">
            <a:avLst/>
          </a:prstGeom>
        </p:spPr>
        <p:txBody>
          <a:bodyPr/>
          <a:lstStyle>
            <a:lvl1pPr marL="0" indent="0" algn="ctr">
              <a:buSzTx/>
              <a:buFontTx/>
              <a:buNone/>
              <a:defRPr sz="4000"/>
            </a:lvl1pPr>
          </a:lstStyle>
          <a:p>
            <a:r>
              <a:rPr dirty="0"/>
              <a:t>It is God’s plan that we introduce children to the life of salvation and growth in grace. Salvation, holiness, and discipleship are possible and imperative in the lives of children. </a:t>
            </a: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2420</Words>
  <Application>Microsoft Macintosh PowerPoint</Application>
  <PresentationFormat>Widescreen</PresentationFormat>
  <Paragraphs>290</Paragraphs>
  <Slides>53</Slides>
  <Notes>1</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53</vt:i4>
      </vt:variant>
    </vt:vector>
  </HeadingPairs>
  <TitlesOfParts>
    <vt:vector size="63" baseType="lpstr">
      <vt:lpstr>Arial</vt:lpstr>
      <vt:lpstr>Arial Black</vt:lpstr>
      <vt:lpstr>Calibri</vt:lpstr>
      <vt:lpstr>Calibri Light</vt:lpstr>
      <vt:lpstr>Helvetica</vt:lpstr>
      <vt:lpstr>Nunito</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Value of Children and Youth</vt:lpstr>
      <vt:lpstr>The Value of Children and Youth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Hood</dc:creator>
  <cp:lastModifiedBy>Monte Cyr</cp:lastModifiedBy>
  <cp:revision>63</cp:revision>
  <dcterms:created xsi:type="dcterms:W3CDTF">2018-05-29T07:05:55Z</dcterms:created>
  <dcterms:modified xsi:type="dcterms:W3CDTF">2021-11-20T20:24:49Z</dcterms:modified>
</cp:coreProperties>
</file>