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77" r:id="rId11"/>
    <p:sldId id="279" r:id="rId12"/>
    <p:sldId id="296" r:id="rId13"/>
    <p:sldId id="278" r:id="rId1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8"/>
  </p:normalViewPr>
  <p:slideViewPr>
    <p:cSldViewPr showGuides="1">
      <p:cViewPr varScale="1">
        <p:scale>
          <a:sx n="117" d="100"/>
          <a:sy n="117" d="100"/>
        </p:scale>
        <p:origin x="20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BD52-188F-AC49-BE17-C9EF3013086B}" type="datetimeFigureOut">
              <a:rPr lang="es-MX"/>
              <a:t>29/01/24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76F4C-9EAA-4A42-94D5-14ABB59E9FA8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8BEA-8CDE-254B-B195-0EAF0BBC3E75}" type="datetimeFigureOut">
              <a:rPr lang="es-MX"/>
              <a:t>29/01/24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32424-7E8D-864E-A94D-CF2363929F9F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BC6F-83C2-F544-93BD-F4E73AFB216F}" type="datetimeFigureOut">
              <a:rPr lang="es-MX"/>
              <a:t>29/01/24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698AF-DF51-3442-8B39-0AF02F0D3520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04C9-5930-A349-8F2A-3D1531A13E78}" type="datetimeFigureOut">
              <a:rPr lang="es-MX"/>
              <a:t>29/01/24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4F42E-DF70-AE4C-AF3C-3364CD373F31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53B8-65FF-BE46-8473-4ECB8969CBC8}" type="datetimeFigureOut">
              <a:rPr lang="es-MX"/>
              <a:t>29/01/24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DCD1B-166C-374A-AAED-C2C7638E4A09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F520-6507-1E45-AC17-3062E9E1D1E9}" type="datetimeFigureOut">
              <a:rPr lang="es-MX"/>
              <a:t>29/01/24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2DB7-29A1-574B-9945-CBBBF755CA46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DFD1-049E-524E-87B3-CEFABB9D3139}" type="datetimeFigureOut">
              <a:rPr lang="es-MX"/>
              <a:t>29/01/24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94FB-511A-7B47-9D7B-85B7FF391B83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A34A-1F35-CA46-967C-D586B965A293}" type="datetimeFigureOut">
              <a:rPr lang="es-MX"/>
              <a:t>29/01/24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7B7F3-DF35-1147-B564-B3E1C9FA19AB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BB42-DD4A-1647-9440-174955002B34}" type="datetimeFigureOut">
              <a:rPr lang="es-MX"/>
              <a:t>29/01/24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69AFA-11F2-3F4B-AA05-F1AC48DD0386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AF50-ECDD-6D41-B594-3C28141AFB37}" type="datetimeFigureOut">
              <a:rPr lang="es-MX"/>
              <a:t>29/01/24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529AB-003D-A944-9EF1-11CED0656EA2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D712-B588-474F-9B43-C96A081F488C}" type="datetimeFigureOut">
              <a:rPr lang="es-MX"/>
              <a:t>29/01/24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1538-4FF4-8E49-A3A4-DDFDDC5C5622}" type="slidenum">
              <a:rPr lang="es-MX" altLang="en-US"/>
              <a:t>‹#›</a:t>
            </a:fld>
            <a:endParaRPr lang="es-MX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n-US"/>
              <a:t>Haga clic para modificar el estilo de título del patrón</a:t>
            </a:r>
            <a:endParaRPr lang="es-MX" alt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MX" alt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07F89-D798-9F43-BE55-C142A7E9EA1A}" type="datetimeFigureOut">
              <a:rPr lang="es-MX"/>
              <a:t>29/01/24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057BE2-0E8B-F44C-B537-5A3E6475204E}" type="slidenum">
              <a:rPr lang="es-MX" altLang="en-US"/>
              <a:t>‹#›</a:t>
            </a:fld>
            <a:endParaRPr lang="es-MX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GT" alt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205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673475" y="471805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Workshop for parents of children with disabilities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3600">
                <a:solidFill>
                  <a:schemeClr val="bg1"/>
                </a:solidFill>
                <a:latin typeface="Forte" panose="03060902040502070203" pitchFamily="66" charset="77"/>
                <a:ea typeface="Verdana" panose="020B0604030504040204" pitchFamily="34" charset="0"/>
                <a:cs typeface="Verdana" panose="020B0604030504040204" pitchFamily="34" charset="0"/>
              </a:rPr>
              <a:t>Lean on the Family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7088" y="1341438"/>
            <a:ext cx="7416800" cy="3024187"/>
          </a:xfrm>
        </p:spPr>
        <p:txBody>
          <a:bodyPr rtlCol="0">
            <a:normAutofit fontScale="9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family has the basic objective of organizing itself to meet all the needs and demands of the member with a disability in order to promote the development, well-being and stability of all.</a:t>
            </a:r>
          </a:p>
        </p:txBody>
      </p:sp>
      <p:sp>
        <p:nvSpPr>
          <p:cNvPr id="11269" name="AutoShape 2" descr="data:image/jpeg;base64,/9j/4AAQSkZJRgABAQAAAQABAAD/2wCEAAkGBhQSERUUExQWFRUWGBgYGBcYGBgYGBwYFxQVFxcYGBUXHCYeGBojHBcUHy8gIycpLCwsFR4xNTAqNSYrLCkBCQoKDgwOGg8PGikkHyQsKiwsLCwsKSwpLCwpKSwsLCwpKSkpLCksLCkpLCwpLCwsLCksKSwsLCwpLCksLCwsKf/AABEIAMIBAwMBIgACEQEDEQH/xAAcAAACAgMBAQAAAAAAAAAAAAAABgQFAgMHAQj/xABAEAABAgQEBAQEBAUDAgcBAAABAAIDBBEhBRIxQQZRYXETIoGRMqGx8AdCwdEUI1Jy4TNi8VOSFSQ0Q4Kisgj/xAAbAQACAwEBAQAAAAAAAAAAAAADBAACBQEGB//EAC8RAAICAQQBAgUDAwUAAAAAAAABAgMRBBIhMUETMhQiUWFxM0KBBpHBBTRScrH/2gAMAwEAAhEDEQA/AOHIQhQgIQhQgIQhQgIQhQgIQhQgIQvWtqVCAAtggHU2CuYEk2GGg3c437BZyuHmK6+hP6IDtQxGnJQBqybAJ2T9K8PsfFy0FDDFLbhQZjBnQ3ZC3nQ9tFT4lPoL8K0LLcMcRyPXTt0Ki+GQSCKEK9mIhp8j9+3sokxR8MOHxNOV3UH4T71HsiwnkXthtXBCAWWXQDdeFWvD0gXuzH0XbJqEcsFRU7Z7Ue4dgDnXI/ZMctw60AVaPYK7w7D+SvpXBrXKy5XTmz0FdFdaxgR5zhhrh8NDzAv7hVECdjYe+/nhON+fvsV1SPh4AS/jeFNfDcCNVaL3LbPlMpbUnzHhnPuNZ5saO17DVphsp65j73S+rDEpEsPOn0VetKqChBRXSMWbbk2wQhCIUBCEKEBCEKEBCEKEBCEKEBCEKEBCEKEBCEKEBCEKEBb5P4uy0LZAN1x9HV2XUeZrlO4/aiv+GoVTpb9UqQIoe5reqapecDGgPcWDamp66V9khbF8RNWjHuHSTlGNdXde4q2F+cgd0u4Q53iBzc2QmnmzA+zgrDiLDnF9W0sLVrSvpdK4w8DWcrKFrFMOYQ7I6tdP8JPNWOIPUFdAgSMd5HiZMg1DQ6nT4kmcSy2SMSN/0TtDw9olqYZhuwQY2icOHwAxvYfRJ1atV/w9iA+E6K+pi3AB/p7Sk0zpODxQOpV34hCU5CcyCtQpB4wh1Dcza1Fga62I/VZ6WTYkxmjFtLmhKoMRnobTlLhX72S7xPjs0zyNsDo6lahUkjJx3kF+QV3dVzj6DT5JiEFjLF5zaeEibxDgotEF2VGcdCeiW+J8NEKIC0BrXVIA0oDt6U9arozZDLCyPFQ4EHldKnFmF0hyza1ILxXp5Tf2+aPXZyhe2pbHxzwJdFsEu61tdEyyOFjRjRXmfqpUbBS0OfmFWtr6kgKz1CzgXjpW+xOiQiDQrGiYI2Glzzbt9+hWhmAucTQWRFagbofgpUKZiOGOgkZtDoe2qhoieQDTTwwQhC6cBCEKEBCEKEBCEKEBCEKEBCEKEBCEKEJWHOpEC6XgDGRQAdaa6H3XN8MazOM5oB92Tfw9OVd/LdW9BsktSvJqaJpLDG+flmQWVFa9ASf3JQ3FA9zMjHm3mqAAO4N1pjxY4Aaxmdx1cSA0HruVrZLzRNPEazsy3rc1Sajnk0sZLiditDDahXO8TwjxopP5Wip99E6Ohua3+c/OaVBAyj2XOsdxBxjua1xDaXANieqNTFuXArqbIwhmRVOhgG2l1twplIhFdrLBSpRlSKWcNOvMJ+xfKY2kmvV5NkSJFfVtSSdq0AHUqywzhwtpELictDbStdq6qxwaMw0zNFQU0TZZ4Byj90i7H0jbjSm9xIOWNBa4tu22i3yEKCPyta770qlqV4whwmOhau7H0WeGTbngvj0pTygWI7lVUHgK5QTLDE4vmNClDiCbzOYLUFT1q7y1V3MTjXkgGtAlbHdR2p86ota4Fbnl8EmQiPfmEMW0qrySlWt+KpDRU13dt/x0WXDEIeGGjcV91eS2B1cQe/7Jab5CxXBW4dhLTC8V1C97yKf0itPf91ey+GM8OzRp8+SgzgEMmHUOLiHUGo0/wtsTEvDYA4aHfl29fkpyzmVEU/xCw4NgNO4eP/sCueLpvHkB0SUDmebzhxps2h5dwuZlaVPsMrU+88QhCMLghCFCAhCFCAhegLItUO4MFkGEpz4a4Sa4B0QZib02CcpfhlmXL4badglZ6mKeFyPV6KUllvBxx0Iha12GZ4XaGkBgp2SHxJw74XmaKcwuw1Ck8M5Zo5RjuTyLaEAKXKYa+IbD1R20uWJxjKTwkRqKwwaacxxyq6keGdCbonMOEN4NErO+MvlQ9VpZwak2XWEcXUcM+mhTeziaBls4elFzqJhQdcWKzlcPc0307pXbF9D25rsuOIMczVLeVlz0RTUk1JJTbPM8pCp5KQzbI9U1BMWuq9XCZWmL0K9YXm4t2V87Cg40UhuFhoV3qeAUNDFPJW4XPnNlfqdCmqSnzlobpXm4ArZWWFT2Y5SDnArUaUHPl9ENpT5Q2pOHDZvjTYD6hmc7Cn1OwVhBlS+0R9B/04dadi/U/JYCKHG4vz5qzw+YDRYX+9lVvBeGGQ52WbDYcrQ22yj8LPLohaHFrqAgjWg+ID5H0U3EogIqUr4dOubHzsNC02PXf02Voxbiwc5pWLA8+Gc4f4eShpSwr/uyiwrQpglpGHMtyue9pP8AQ7L86VXow6JGlWRsoBLQ8tFahpOt+nmpyKjSLzDKDKEo8tBIzhN/KyRhfA8CVcXEufU1Ae4uKlYzg0GPRpAuKWJBGm7SCCsY2IFxJiQ4hbSgy/oQVAgTEIOrCgPaQCNW0Fdh5vVROTeTmyKTMoX4YwozDKtc6CHDMXN858rhajjS9dUs45//ADrNQwXS0eHH/wBrh4TvQklp9SF1Tg+E90R8R2mXKO5IP6JvhmoB6LRpzs5MnUY9TCPjWe4WmoMR0OJLxWvaaEZHHrqAQRShqDuhfZlEI2UAPh5CELhAXoC8WyF9lQ6jJwy23UjCZfPFY3rU9hdRnq84PgVe5x2FB6oVktsWw1Ud00jpuCQAA06VTKG22SM2PCh+WMRX+6lO1FIwzEWNePDe4sJ3OYe+3qs5LCybW7nA0Rt0n8Uy4c0hWOP4qWkBpqXCyXJuXAZXxi9/R1QDyIVks8nG8cCBDGWLQ7Gif8IlBlBXPpsUiO7pvwHFasAOyPqYtxTEdLLEnEZ2AbKDikjnbbULdBi1W0xMvULP6Zo9lAwubZelruauosFjuS0ulwDRXUiu0q4kGthdSZTDsuysYUFrbqVAh1uo5E2lZCkr1WM0NlaxgSQ1gJcTQAXJJ0ACaOH/AMMHuPiTVh/0gb//ACI26D3RaqpWMHbdGtcnPMI4NjzsQiHRkJvxxTpX+lo/M75DddDwfguFLsLGtqT8T3Xc7v06J9lsMYxoaxoaBYNAoB2CyZIivv8AotSFaisGRZc5vJ84QZ5xzCl2uc0t5UJ0KzGN0/KQe6Y+NuDHys5EiMafCjOztOwcfiYetbjoVSfwlbFtCk5vbLDNCtb4poqZ3EXxLCwP3qu0fhb+G0ODLCLMwWPixLtD2h2RlLeU2DjrzoQEjcI8CGbmGggiEDWI4chfKDpU6eq7sydI0bVgtbb/AAjV8rIrqHh7UR57BMwOSjbUo0UFNNAkSeknwTSIw96H3BpQrpsvNNiNzMcHDmDVbHMB1CvZDeBrtdbOTwMQYD/qN7O/Yqa2JEjvbDhMqT+YtytA7UqV0UyDP6G+wWcKWa3RoHZUjSkFlqW1hEXB8L8CGG1zHc9egU2iyXjkcUf1PULGqFDmT4fQhCh0sMDwl0zHZCFs2p5NFyVpxOXayK9jCS1pIqeibPwsy/xMSvxeGcvqRX9FF4s4ViQ4zyG2JJFKmoKFvxPDGlVmrcuxWYwnRNnCMOgIOpKX5CGGRW+JYE0KbpSGxsWjHA01ANaUJF/ZB1EvlwH0kEnl9jlBkREb5aVG6jxJdrKitTuB90VbMYm9gaBbNbMdB3VjA/h3QvDdEYdyajXmk10a/wAqI2Jy1Axxpe2261zGBwyA8i45AD5hRZySo4ExAQ27RmHpvdYsxgtDoeoFx2VulwUeJPkQsdZSO/vVbsEi0K04tEzRXO5qNLR8pT7W6vBiqSjc39zoWHxKhWBalfBsQrQLfj0WKWeU5W9NT6rO9NuWDTdiSyWMziEKGaOiNB5VqfYKKOIINf8AUFfUfUJJiwiDda8pTS00fqJvVyT4R0iWi571BHQ1VjBiFzmsYC5ziA1o1JOgC5ph866Gat/wV1D8KJ9sScLqgObDcWg65iQDSutq/NV+G+ZLwXeq+VvydU4S4LZLARH0dGIu7Ztfys6dd0zmHuFqk5kuFHCjqV6dwpBTyW3hGZKTk8sx8NYCHdbl4QrZKkWZkWxGkOAPQgEeoNiqI8HS4dX+HhE+tP8AtJp8kzlUHEWPiAQ1oDn2JGwb16lUk4pZkXhubxE3zsRsvALqBoHIUA6ADRJGMcQve0NrRpNSBvU789hRa+J+MDNgQobHsy3iA0ynYAEG47gaKDg7ocMiI54ztNq6DbQ27JS63LwnwaOnpwsyXI8cIYfEhh0R7MjXhtG6G1bkcr97JnES9CubQeI3RImsWIAdW5vSmXqn3CZp0SEDEaWO3a4UOtjTqj1TTWEhXU1yi9za5+hPXlVqjzLWCrnADr93VHiWPZ2lsMG+rja3Qaq85qK5A11Sm8JFvFxSG3eva/zUVnE0CuUvynYOBFex0+aVY04W7rzCZUR3nN8Lb+u330QKrpTljA3bpoVxy2PIjsNw9pHcL1Ug4Vh80JzC+ohwfHyEIVSFrwziRgTMN9aCtD2Nj99F2PFw10LM/wCIXbS9bdFwgFdv4OxVszKsrqG5T3FilNQsYkaGjl3FnIuIotZh9qUtRSeFpikYg/mHzF/3TB+IvDmR3isFvzduaUMGNI8P+4D3t+qJFqdfAJ5ruz9zrMhBbEAa4A7ivYgrKT4e8Mnw3Oa3+kZaD0IKpJWcdCdTkbFXcnxE0Hz2+hWcso2OJdlZi2CPLf8AVcR/ZCH/AOWCqhvlGQZchvxOtXoNT70CtcbxtlPKb8kk49jZLMg1Nj0HJGjmfAOzbWtwvxnZnE8ys42GPa3MRbmp/Dkh4sUClaLoUbAQ6GWmlafdka3Uem0hGrS+rHcznOCTGV1T1TrIyniszvGtmj6lUEhgB8alLN+ualO1qroUiyG0Buhpbl6FAumm8xGKa8LEhOm+HbZ6WLqD0UJ/DNbDW5XTI0kxzGt0y3CqsRlA12dvIgjuP8fNVVzRHQmIMXh8tFR5qa02svcMa+DGa9pIc2hHe1FYTs6YbxyNK9afYWAmGvLSNyLf9yYhNvkWsrS4PofC8UMaDDjM1LQaV6eYfVX8tMB7Q4f8dCudcG8UQ4cGHCisIAADYguLmvmGo11T1CeG+dl2n4qfI0T3ayZ74ZYIWEOIDoo89PCGCbE0XCETiDGPAYAPjfZvTm49B9SEk4hDrV5cSd6m56rZP4i6PEMR1qCjRyH3dKvFGPZG5WmrnWA6lZ1tm+WF0a1FWyP3NEGsQxC2l3XJ6aL3CpJoiCJHcHU0ZTy+vPsouCZyTDbqQD+6ZcFwoNMS4dEAoK6AkaAfJBy8jiWS2g8TvcQ2EaNFqNo0C/8AtVtLRYhObOQTyPSmp+7JdfikvDDQxoZSztK2pqNReq3wuIobrChCs5Sz2Ddcce0u4rW1q52Y8yan5qFOzwaNlX4nNQg34BfWlj7i4StPRi0kh73Q9xSrh6gXCig5FZSUEXDpzxoohsqXnQfeyfcIwnwYdNSLk8yk/g/EoVM0JrSbV83m9Qbp4bjLaAOYb8rj3WnRUq1nyZOoudjwuiW2ZtcheqtDuWiE1tQpk+PUIQlwoJ2/DbGCyI6ETZ1x33/T2SSpeHzhgxWPGrSD+4VLI7otBaZ7JpndcWw8RoRqK2XIZvhx0GYpo0HMD2OnddfwHERGhNINQQFUcT4MH3+azYWOBrTrVnZURIWYBy0xZGosVtw6LbI7VtisotqoeeQyXBTTUoWg3S3i0vRoPVN8fzKnxaAHCnII9UtrBXQ3RaDhGO0NIH+pWo6imidoM7nAifmbZzem9uYXJ4EwYTu33UK7gcWOrXff9+67dQ5PcilF8VHa+MHRZLCmue61ogzUB5i1wvYHDbYRs6Iamwc7MB2rdRuF5x/gNiMq6vuBUj5K/dFc6kSGWxKClDQ35129krmS4G2oywyvxhzm/wClU2qaXNuXNVLMZbEZStXDUFpa4dKFMeHSxLj4rctetb70PJacZlIYFSA4jc0r76qya6ZRxeeDnPEcOwdtU/RQMDa55DWipH0V7jcLxG5Wjf2A1WrA3iWjNYCAHEBxP5a6Fx2Fdu6cpfSEr4vmR1DhxkKKGtfBfAcRT+qGbbHUeqdcJa6D5AfEYPy/naOgOo6JewgPBaHN5EGoII6EJs8JsRoqOxuCD0I0WljgymzV4/hRsop4b25ga6EHTtSqoeIcYa/yMNW187hpalGg7jcnoFScZY2IZEMxM2V5YwakuNAepA091QcS8SeBD8NozRCNB13J2HdIXWtvZE0aNOopWTMeJOJ2w2kNI5JXkoD4rzGi6/lbyB37laMNwkRYniuq4N0qagu5gHYJmw+Xc5xo0u20t7pOTUPlQ9HMvmfRv4NAEyQ7dtFlO4jElI0Q0AY6JUEnmBYV2qD7qXIcNva5z8+R1PLS9DW+atKilbArfO4PNmFV0OHHhuFQWuFSP7H0NdqKQTl0ddij2a4WMQJrKIsNrnNNQSNCPqOhss3cPSzczwX1ca1DyDU8qGgHSiS4x8J/ka6GRq0/sdFPiTEeKAACB0qPqrYl0WdkcZZumJ3I6gc87ean6a+yxl8UAOqqp/Co7Rmyk9rlYymCRSzOXtaM1C05swHMAgB29g72VlCQtKyD8jZKRYQdma1tTvQWPO/OvrRWUrxMW2dQjkLeyRZifMEBu5/4JvcdPumcpPZt0f1XDCQsqlY22uDrEHiiBlHmd7Lxc4EdeIvxTK/CRORL0BeK3wHDPFeAdNT25eqJKSissVrg5y2oMJ4ciR7iw5qwmuF2Q4cfM4+LD8NzOTmPcGuPOoJXQcLw4NaKWooHFmFCIwPb8bLjqKg0PqKpFaiTl9jVlpIxjx2VXBeLOguMF+3w9q7LoTqRQFzGYiNiObEh1BA03Fbn2NvRX+H8TOh0Dx67FBsWXkJX0MLuFg5+Yk3WMThIH8xUiR4ha+l1cwp0Hkg4YboUn8G3+I0Xh4QZuE6GI1Q5mYbopyc3CTPfh9BdfLfoSluc4abLkm5aRQg3OtQf09V1aNEBal3FJLxAQrRumvJHTCXOCv4BxDwwYZ0DjlryJqFbTvDGVzokLxGEknNCIpf+pqrZWQLTcWIFxsR9/JTo+Ox4TaZS8bEV+YC6rMvKLJbeDbI4bMPH82OMo0qyjrc6GnyVLisyQ4guqBvzWmY4iiurYivSg+aXJubfEdlbftorRjl5KuWESovE0FsNxuYtwG0PO1+W6o+HpmK6ZBaaueb1FQb1NQVLmeGXvbUC4Uj8PJP/AM8GxPJlBrUG3p96p+nb4MzUOeVu6O78IRXuaIbqZQPKaCgPKnJMD4kcVDcnfL/lVmFYU0tHnNNstv8AK84s4tZJM8NpL4zhUAmtBs5xOnQb0TUpJLkTUXJ4Qh4zhkT+P8WJDeQwOLiAWt81TUOpT8yTZqG+amHNFMpdqL2G1dPUKwxKajTDy6K9xBPw6D2Cs8Blw01pTks2dsV7TYjXKWFMv8L4ZaxrQRWnt7K6EJrBQCiiwsTtRapmcSXYw+DGcmaLbwtiJc58Jx8pGZtdAagH0NR7KkmZuqkcNRQJpnI1Hu0o9D2zQveswYyTfDofelelK07LTD4fNd/av1TQyEWAEAub8x+4W9xGXNVrWj8ziKfPT1WvhGNliy/h5pHmNPYJWxrgirHeA94JHPy87g/om2f4gZWkIeKf6zZnpu70t1KpZmbjONS/0AAb7boM7a48DEKbHycfxORiwohEUHNpXWtLCh3C8gTGVdBx9zY0GIYjG54bmhrmihOYcq9/ZI0zIUPUpZrPXQ3Cfh9khuKoUAyx5IQ8B8iaE+cIyGWGHHV1/TZJMlBzxGt5kLqEhDDWgDYIurlhKItoYcuRZCboAFqix6qO4oY1Z6ZqMhznD9ITY0MV85a5vfzAg7V0potMKMwtyva7l8Lq+tAeiccCZnhxoXNmdv8AdDNfp9FAdINJJ2P7BGcuBdR5aFb/AMKiNq6ES0cj92XrcfmYWrK9imh0MAUCgTUMHZTevKCbGVB/ECILGG5W/B8++bdEeagM8oG5Lhc+g+qoo8MVpQJl4NpCY80+J1vQAKOUcdFHGS8lvAJALTqCQsIjVshQnF2Y6G/clSYkAnYpZh08IiQzQKFN96dlaQ5JxsAvI2CkeY+bouHeBViYU6KaAupzJUyXwJkJuYjRWU1MuAo1oHr/AIVZGmIxoCwEAgnzXoDXcK+WziSLVkgC0WpZQWSrYUdkWlxYneh1U/DsSEUG1Kag6grGfgqQm4Syjk4Kawzbiv4rhn8qUbU6GK8UAP8AsYbk9TQdCliJiT4rjEivL3u1c7U/dlQ49JmFE8QaHUdeazlJyoTtlkpr7CtVUa+i7bErYamyaoeF5GN5jVLnC8DxI4ro0Zv0CeYwSr4C55KSYmCwV1PJaYT48ZmZsMhpFiQaaKQ2V8aO2GNzfoBqfZNk9QDK2gAFABtROaelS5YnqL3B4Rzh8GKyztR1UvhZ73TcLymgdU15AG/vZX78KzGpU+VwbKA4XIuD9/RNehFPKFHqJNYYzCK92jy0bAAV63KWMYmPEilmZz2sN6moLtzTS2nut8xihbXY8tL9Oa0y8sGt0ub+90LUz2xwgukr3SyYtatUw6gWyZeQFXw3GNEEMd3HkN0lCLk+DQse1ZZGi4ZnZfVzs3agIHrdV0bhJzrnRP8ALybWjytr1Oi3OlK6rWVeFgxXY28nO4eCNaAMoNN6IT4ZBv8ASELnoot6x83cMQM0avIf4XQIOiTuDYN3HqAnGGFm6p5ma2jjipHtVpizwbqt5sqLiCIAzrUU90CMcvAzJ4WRr4bnwI8InQuAPZ3l/VWk3AyF7f6HOb6A2+VFW/h/hJjPbEcDkZRx6uHwtH17BPGPYVmHiDWlH/o7vsf8K7jwL+ot6EiIVXzZNCrqYlqFQJuFZCGhSjxfMm3AY7YMNjn0JI8rRQuJOlkpTrf5wHM0TdAlgwB1s+1vkER8IomM8NzjQvFDs0bKQ4c1BlJiouau5LKPP5dLoPZVrktGua0V0UKZnc1aXVFO41lBLilGc4vIcaFwHMK8YN9FW8djPMR7laBFS/KYsx+jvcqSY42crOtl4yRLE74cYH+qx/T9kxlwc1c9xTNSuZMuBY2HwA43OhHUaqkoPGTqms4NONytQlKIzw35RobhPUw8vBqAEm4i4sjGwNPhzCtK700J717I+ni5vaCvlsW4ePw+l6te/mQPYf5V3i0zkaVH4Kl3iWa6JXM6rr2tW1trUVPxzxBkaclC4aVuK1tX9l3Zus2oFvxDcxw4dwvwoXivH8yLem4ZsOldT6clYCULr0Hb/gLk0v8AjNOf+5DgxB/aW/Qpmwb8Y2kjxJVw6siNd8nNH1WvGGFhGPOW55Y/w5F4H+mCP7yPq1T4EIhhJhgdM4966fNVOG/iZJPF3vh9Hwz9WVCl4liAimjPg1JApmP7Klk/TWWWrrdksIrp6I2IbMAAvXdQpyNlCsIlAEuYtNZjlbdzjQAak7BZU5OyWWbFcY1RwiBP4uScrakmwAumzAMGENgzir3Crj12HotXD/CIg+dxzRTrybXZtfqmD+FI/P7j9lp6fT7OZGbqdT6j2x6PcjRsFiRmNB6lbYcqNzX1UhsNoFbABMtpCaTZH8MbIVZHxFxcaOoNgvEr8dQv3r+6GPhrf+LPnzhFpDSeqbYbkscLM/ljrX6plCzbnmbNvTrFaR5HfZVAhNjTUGC40DjmNNbaAddVZTD7JQmcRLJxsRusMt+V1eiGWC1M9qPo7C5VkOG1jAGtAoAPu56qwpUJTwHiBsaE17TqNNwdwVewp9WaEuSgx3DvDNfynQ/oUsYgbLoc3Fa9pa6hB1H3ukHH8IiNr4XnbyqA4dDWxQZQ+g5XdxiQoMo6ZHNoLgOZGg+dfRMUOeZAaS9wzdTp0CocPkXw4kWJFY5rg2jBzqak/IKwlMMznxI5rS7WnSu1eZXZJdBU/KLWQjnwzGe3JW7QbEt2J5VWh+L+I3NcA7jcdFXT8y+YJYPhrQnn0CkYs4BrJdopQAegAqqYO5KyYjOjOt8P37qLPMhw2+anqr4wg1lBaiV8Rwl0xEFDRg35noEStpvHgFYnjjllU1sOI7+XEDHdaiv7qzlcMePji16NH7q+wnhqFDHwgnckAn5qyjYE0tJZ5SNtu3ROV31ZxJfyKyotSymK75MHmbbkq04alLVGldNqi332UaYgkHLQh1aUTJhMqGNC7rZRjWox8k0cZOblLwbJplGqvwmRZGmAXAEtW7G5wNaVo4XnYeVzs1wCSedqmhPIW91nQi0sodsabwxs4gx9ktBuRpQd1yHGsW8c2vep5b6c1Px2fM1ErU+G34a79VX/AMMAtXTabatz7Mu+/c9qIMtCvlO+hV5h8rTuongAtHTT6p14JwfNWM81DCA0c3c/T70Tc5quO5i0IOySii94Z4VENoixR5tQ3ZvfmfomX/xBoCwZHBBANQk7i+LGhjNCGYGzv9p2J6FYspStnya8YxqjwWeP8TtYDdJsvxRMtjeJCaLaZgHdzrUeiqzhsSIc0U1P09FMlYIhGtdP7h820K06NLs5fZn36hz4j0P+DfiQRk/ioRYHVo9tSLWJLD5h6VXRZGchxWB7HNe0izgaj5LjErijXwnNLWnJ5r1cMpoHXpsS03zHopUq0sa90rFyCI1zXsPmZpcihsQCSNDa1NE1JCEZY9yOuRIY1Cq5l5fv5eSXeB+J4sWHGgRqZ4AaK/mOaoFb3pa/X1LIxzaLyP8AUGomoxpg8Z5ZraWC5kQ/4PovVpmsUIeQAaDoULyPw8vv/Y08yOI8Oj+U3sr7ZeIXu7fezlXsX4IUyUnH/wBS/wDuP1QhMUeRTVdr8j5wI8h7hU05bey6DDcaBCF1gp9mMRx5qhxp5oblCFVkiL8iag1/qP1RxEaNFLWH0QhA/cPR6J2EsAEOgpcKPOn/AMw/sPqhCq/JZeCLOHTq4KfLNFPZCFzwWXZMgCy3wj5UIUOkKOwfxDbD4T9VNIsvUK1v7fx/lg6/P5E/ipxynsqyHHcJYgOIGZtgTS+tuq9QntP7GJX+/wDhg3Ran/fuhC1zKMYhoyo5Jr4TjO8MeY7bnkhCV1P6Y1pf1EM2EvP865VzisMFjqgGsN1ba6aoQspe42P2M56zRYPKEL0cejzhXT1hUWPMa+6sMCcfGb1a+v8A2OP1APovEIUjkvaxmwlgEzAIABc6IHEWJH8PDdQncVv3TzVCF8+/qT/cx/6/5NjQfp/yewIYyiw9kIQvQ6ZL0Yfhf+HZd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GT" altLang="en-US">
              <a:latin typeface="Calibri" panose="020F0502020204030204" pitchFamily="34" charset="0"/>
            </a:endParaRPr>
          </a:p>
        </p:txBody>
      </p:sp>
      <p:sp>
        <p:nvSpPr>
          <p:cNvPr id="11270" name="AutoShape 4" descr="data:image/jpeg;base64,/9j/4AAQSkZJRgABAQAAAQABAAD/2wCEAAkGBhQSERUUExQWFRUWGBgYGBcYGBgYGBwYFxQVFxcYGBUXHCYeGBojHBcUHy8gIycpLCwsFR4xNTAqNSYrLCkBCQoKDgwOGg8PGikkHyQsKiwsLCwsKSwpLCwpKSwsLCwpKSkpLCksLCkpLCwpLCwsLCksKSwsLCwpLCksLCwsKf/AABEIAMIBAwMBIgACEQEDEQH/xAAcAAACAgMBAQAAAAAAAAAAAAAABgQFAgMHAQj/xABAEAABAgQEBAQEBAUDAgcBAAABAAIDBBEhBRIxQQZRYXETIoGRMqGx8AdCwdEUI1Jy4TNi8VOSFSQ0Q4Kisgj/xAAbAQACAwEBAQAAAAAAAAAAAAADBAACBQEGB//EAC8RAAICAQQBAgUDAwUAAAAAAAABAgMRBBIhMUETMhQiUWFxM0KBBpHBBTRScrH/2gAMAwEAAhEDEQA/AOHIQhQgIQhQgIQhQgIQhQgIQhQgIQvWtqVCAAtggHU2CuYEk2GGg3c437BZyuHmK6+hP6IDtQxGnJQBqybAJ2T9K8PsfFy0FDDFLbhQZjBnQ3ZC3nQ9tFT4lPoL8K0LLcMcRyPXTt0Ki+GQSCKEK9mIhp8j9+3sokxR8MOHxNOV3UH4T71HsiwnkXthtXBCAWWXQDdeFWvD0gXuzH0XbJqEcsFRU7Z7Ue4dgDnXI/ZMctw60AVaPYK7w7D+SvpXBrXKy5XTmz0FdFdaxgR5zhhrh8NDzAv7hVECdjYe+/nhON+fvsV1SPh4AS/jeFNfDcCNVaL3LbPlMpbUnzHhnPuNZ5saO17DVphsp65j73S+rDEpEsPOn0VetKqChBRXSMWbbk2wQhCIUBCEKEBCEKEBCEKEBCEKEBCEKEBCEKEBCEKEBCEKEBb5P4uy0LZAN1x9HV2XUeZrlO4/aiv+GoVTpb9UqQIoe5reqapecDGgPcWDamp66V9khbF8RNWjHuHSTlGNdXde4q2F+cgd0u4Q53iBzc2QmnmzA+zgrDiLDnF9W0sLVrSvpdK4w8DWcrKFrFMOYQ7I6tdP8JPNWOIPUFdAgSMd5HiZMg1DQ6nT4kmcSy2SMSN/0TtDw9olqYZhuwQY2icOHwAxvYfRJ1atV/w9iA+E6K+pi3AB/p7Sk0zpODxQOpV34hCU5CcyCtQpB4wh1Dcza1Fga62I/VZ6WTYkxmjFtLmhKoMRnobTlLhX72S7xPjs0zyNsDo6lahUkjJx3kF+QV3dVzj6DT5JiEFjLF5zaeEibxDgotEF2VGcdCeiW+J8NEKIC0BrXVIA0oDt6U9arozZDLCyPFQ4EHldKnFmF0hyza1ILxXp5Tf2+aPXZyhe2pbHxzwJdFsEu61tdEyyOFjRjRXmfqpUbBS0OfmFWtr6kgKz1CzgXjpW+xOiQiDQrGiYI2Glzzbt9+hWhmAucTQWRFagbofgpUKZiOGOgkZtDoe2qhoieQDTTwwQhC6cBCEKEBCEKEBCEKEBCEKEBCEKEBCEKEJWHOpEC6XgDGRQAdaa6H3XN8MazOM5oB92Tfw9OVd/LdW9BsktSvJqaJpLDG+flmQWVFa9ASf3JQ3FA9zMjHm3mqAAO4N1pjxY4Aaxmdx1cSA0HruVrZLzRNPEazsy3rc1Sajnk0sZLiditDDahXO8TwjxopP5Wip99E6Ohua3+c/OaVBAyj2XOsdxBxjua1xDaXANieqNTFuXArqbIwhmRVOhgG2l1twplIhFdrLBSpRlSKWcNOvMJ+xfKY2kmvV5NkSJFfVtSSdq0AHUqywzhwtpELictDbStdq6qxwaMw0zNFQU0TZZ4Byj90i7H0jbjSm9xIOWNBa4tu22i3yEKCPyta770qlqV4whwmOhau7H0WeGTbngvj0pTygWI7lVUHgK5QTLDE4vmNClDiCbzOYLUFT1q7y1V3MTjXkgGtAlbHdR2p86ota4Fbnl8EmQiPfmEMW0qrySlWt+KpDRU13dt/x0WXDEIeGGjcV91eS2B1cQe/7Jab5CxXBW4dhLTC8V1C97yKf0itPf91ey+GM8OzRp8+SgzgEMmHUOLiHUGo0/wtsTEvDYA4aHfl29fkpyzmVEU/xCw4NgNO4eP/sCueLpvHkB0SUDmebzhxps2h5dwuZlaVPsMrU+88QhCMLghCFCAhCFCAhegLItUO4MFkGEpz4a4Sa4B0QZib02CcpfhlmXL4badglZ6mKeFyPV6KUllvBxx0Iha12GZ4XaGkBgp2SHxJw74XmaKcwuw1Ck8M5Zo5RjuTyLaEAKXKYa+IbD1R20uWJxjKTwkRqKwwaacxxyq6keGdCbonMOEN4NErO+MvlQ9VpZwak2XWEcXUcM+mhTeziaBls4elFzqJhQdcWKzlcPc0307pXbF9D25rsuOIMczVLeVlz0RTUk1JJTbPM8pCp5KQzbI9U1BMWuq9XCZWmL0K9YXm4t2V87Cg40UhuFhoV3qeAUNDFPJW4XPnNlfqdCmqSnzlobpXm4ArZWWFT2Y5SDnArUaUHPl9ENpT5Q2pOHDZvjTYD6hmc7Cn1OwVhBlS+0R9B/04dadi/U/JYCKHG4vz5qzw+YDRYX+9lVvBeGGQ52WbDYcrQ22yj8LPLohaHFrqAgjWg+ID5H0U3EogIqUr4dOubHzsNC02PXf02Voxbiwc5pWLA8+Gc4f4eShpSwr/uyiwrQpglpGHMtyue9pP8AQ7L86VXow6JGlWRsoBLQ8tFahpOt+nmpyKjSLzDKDKEo8tBIzhN/KyRhfA8CVcXEufU1Ae4uKlYzg0GPRpAuKWJBGm7SCCsY2IFxJiQ4hbSgy/oQVAgTEIOrCgPaQCNW0Fdh5vVROTeTmyKTMoX4YwozDKtc6CHDMXN858rhajjS9dUs45//ADrNQwXS0eHH/wBrh4TvQklp9SF1Tg+E90R8R2mXKO5IP6JvhmoB6LRpzs5MnUY9TCPjWe4WmoMR0OJLxWvaaEZHHrqAQRShqDuhfZlEI2UAPh5CELhAXoC8WyF9lQ6jJwy23UjCZfPFY3rU9hdRnq84PgVe5x2FB6oVktsWw1Ud00jpuCQAA06VTKG22SM2PCh+WMRX+6lO1FIwzEWNePDe4sJ3OYe+3qs5LCybW7nA0Rt0n8Uy4c0hWOP4qWkBpqXCyXJuXAZXxi9/R1QDyIVks8nG8cCBDGWLQ7Gif8IlBlBXPpsUiO7pvwHFasAOyPqYtxTEdLLEnEZ2AbKDikjnbbULdBi1W0xMvULP6Zo9lAwubZelruauosFjuS0ulwDRXUiu0q4kGthdSZTDsuysYUFrbqVAh1uo5E2lZCkr1WM0NlaxgSQ1gJcTQAXJJ0ACaOH/AMMHuPiTVh/0gb//ACI26D3RaqpWMHbdGtcnPMI4NjzsQiHRkJvxxTpX+lo/M75DddDwfguFLsLGtqT8T3Xc7v06J9lsMYxoaxoaBYNAoB2CyZIivv8AotSFaisGRZc5vJ84QZ5xzCl2uc0t5UJ0KzGN0/KQe6Y+NuDHys5EiMafCjOztOwcfiYetbjoVSfwlbFtCk5vbLDNCtb4poqZ3EXxLCwP3qu0fhb+G0ODLCLMwWPixLtD2h2RlLeU2DjrzoQEjcI8CGbmGggiEDWI4chfKDpU6eq7sydI0bVgtbb/AAjV8rIrqHh7UR57BMwOSjbUo0UFNNAkSeknwTSIw96H3BpQrpsvNNiNzMcHDmDVbHMB1CvZDeBrtdbOTwMQYD/qN7O/Yqa2JEjvbDhMqT+YtytA7UqV0UyDP6G+wWcKWa3RoHZUjSkFlqW1hEXB8L8CGG1zHc9egU2iyXjkcUf1PULGqFDmT4fQhCh0sMDwl0zHZCFs2p5NFyVpxOXayK9jCS1pIqeibPwsy/xMSvxeGcvqRX9FF4s4ViQ4zyG2JJFKmoKFvxPDGlVmrcuxWYwnRNnCMOgIOpKX5CGGRW+JYE0KbpSGxsWjHA01ANaUJF/ZB1EvlwH0kEnl9jlBkREb5aVG6jxJdrKitTuB90VbMYm9gaBbNbMdB3VjA/h3QvDdEYdyajXmk10a/wAqI2Jy1Axxpe2261zGBwyA8i45AD5hRZySo4ExAQ27RmHpvdYsxgtDoeoFx2VulwUeJPkQsdZSO/vVbsEi0K04tEzRXO5qNLR8pT7W6vBiqSjc39zoWHxKhWBalfBsQrQLfj0WKWeU5W9NT6rO9NuWDTdiSyWMziEKGaOiNB5VqfYKKOIINf8AUFfUfUJJiwiDda8pTS00fqJvVyT4R0iWi571BHQ1VjBiFzmsYC5ziA1o1JOgC5ph866Gat/wV1D8KJ9sScLqgObDcWg65iQDSutq/NV+G+ZLwXeq+VvydU4S4LZLARH0dGIu7Ztfys6dd0zmHuFqk5kuFHCjqV6dwpBTyW3hGZKTk8sx8NYCHdbl4QrZKkWZkWxGkOAPQgEeoNiqI8HS4dX+HhE+tP8AtJp8kzlUHEWPiAQ1oDn2JGwb16lUk4pZkXhubxE3zsRsvALqBoHIUA6ADRJGMcQve0NrRpNSBvU789hRa+J+MDNgQobHsy3iA0ynYAEG47gaKDg7ocMiI54ztNq6DbQ27JS63LwnwaOnpwsyXI8cIYfEhh0R7MjXhtG6G1bkcr97JnES9CubQeI3RImsWIAdW5vSmXqn3CZp0SEDEaWO3a4UOtjTqj1TTWEhXU1yi9za5+hPXlVqjzLWCrnADr93VHiWPZ2lsMG+rja3Qaq85qK5A11Sm8JFvFxSG3eva/zUVnE0CuUvynYOBFex0+aVY04W7rzCZUR3nN8Lb+u330QKrpTljA3bpoVxy2PIjsNw9pHcL1Ug4Vh80JzC+ohwfHyEIVSFrwziRgTMN9aCtD2Nj99F2PFw10LM/wCIXbS9bdFwgFdv4OxVszKsrqG5T3FilNQsYkaGjl3FnIuIotZh9qUtRSeFpikYg/mHzF/3TB+IvDmR3isFvzduaUMGNI8P+4D3t+qJFqdfAJ5ruz9zrMhBbEAa4A7ivYgrKT4e8Mnw3Oa3+kZaD0IKpJWcdCdTkbFXcnxE0Hz2+hWcso2OJdlZi2CPLf8AVcR/ZCH/AOWCqhvlGQZchvxOtXoNT70CtcbxtlPKb8kk49jZLMg1Nj0HJGjmfAOzbWtwvxnZnE8ys42GPa3MRbmp/Dkh4sUClaLoUbAQ6GWmlafdka3Uem0hGrS+rHcznOCTGV1T1TrIyniszvGtmj6lUEhgB8alLN+ualO1qroUiyG0Buhpbl6FAumm8xGKa8LEhOm+HbZ6WLqD0UJ/DNbDW5XTI0kxzGt0y3CqsRlA12dvIgjuP8fNVVzRHQmIMXh8tFR5qa02svcMa+DGa9pIc2hHe1FYTs6YbxyNK9afYWAmGvLSNyLf9yYhNvkWsrS4PofC8UMaDDjM1LQaV6eYfVX8tMB7Q4f8dCudcG8UQ4cGHCisIAADYguLmvmGo11T1CeG+dl2n4qfI0T3ayZ74ZYIWEOIDoo89PCGCbE0XCETiDGPAYAPjfZvTm49B9SEk4hDrV5cSd6m56rZP4i6PEMR1qCjRyH3dKvFGPZG5WmrnWA6lZ1tm+WF0a1FWyP3NEGsQxC2l3XJ6aL3CpJoiCJHcHU0ZTy+vPsouCZyTDbqQD+6ZcFwoNMS4dEAoK6AkaAfJBy8jiWS2g8TvcQ2EaNFqNo0C/8AtVtLRYhObOQTyPSmp+7JdfikvDDQxoZSztK2pqNReq3wuIobrChCs5Sz2Ddcce0u4rW1q52Y8yan5qFOzwaNlX4nNQg34BfWlj7i4StPRi0kh73Q9xSrh6gXCig5FZSUEXDpzxoohsqXnQfeyfcIwnwYdNSLk8yk/g/EoVM0JrSbV83m9Qbp4bjLaAOYb8rj3WnRUq1nyZOoudjwuiW2ZtcheqtDuWiE1tQpk+PUIQlwoJ2/DbGCyI6ETZ1x33/T2SSpeHzhgxWPGrSD+4VLI7otBaZ7JpndcWw8RoRqK2XIZvhx0GYpo0HMD2OnddfwHERGhNINQQFUcT4MH3+azYWOBrTrVnZURIWYBy0xZGosVtw6LbI7VtisotqoeeQyXBTTUoWg3S3i0vRoPVN8fzKnxaAHCnII9UtrBXQ3RaDhGO0NIH+pWo6imidoM7nAifmbZzem9uYXJ4EwYTu33UK7gcWOrXff9+67dQ5PcilF8VHa+MHRZLCmue61ogzUB5i1wvYHDbYRs6Iamwc7MB2rdRuF5x/gNiMq6vuBUj5K/dFc6kSGWxKClDQ35129krmS4G2oywyvxhzm/wClU2qaXNuXNVLMZbEZStXDUFpa4dKFMeHSxLj4rctetb70PJacZlIYFSA4jc0r76qya6ZRxeeDnPEcOwdtU/RQMDa55DWipH0V7jcLxG5Wjf2A1WrA3iWjNYCAHEBxP5a6Fx2Fdu6cpfSEr4vmR1DhxkKKGtfBfAcRT+qGbbHUeqdcJa6D5AfEYPy/naOgOo6JewgPBaHN5EGoII6EJs8JsRoqOxuCD0I0WljgymzV4/hRsop4b25ga6EHTtSqoeIcYa/yMNW187hpalGg7jcnoFScZY2IZEMxM2V5YwakuNAepA091QcS8SeBD8NozRCNB13J2HdIXWtvZE0aNOopWTMeJOJ2w2kNI5JXkoD4rzGi6/lbyB37laMNwkRYniuq4N0qagu5gHYJmw+Xc5xo0u20t7pOTUPlQ9HMvmfRv4NAEyQ7dtFlO4jElI0Q0AY6JUEnmBYV2qD7qXIcNva5z8+R1PLS9DW+atKilbArfO4PNmFV0OHHhuFQWuFSP7H0NdqKQTl0ddij2a4WMQJrKIsNrnNNQSNCPqOhss3cPSzczwX1ca1DyDU8qGgHSiS4x8J/ka6GRq0/sdFPiTEeKAACB0qPqrYl0WdkcZZumJ3I6gc87ean6a+yxl8UAOqqp/Co7Rmyk9rlYymCRSzOXtaM1C05swHMAgB29g72VlCQtKyD8jZKRYQdma1tTvQWPO/OvrRWUrxMW2dQjkLeyRZifMEBu5/4JvcdPumcpPZt0f1XDCQsqlY22uDrEHiiBlHmd7Lxc4EdeIvxTK/CRORL0BeK3wHDPFeAdNT25eqJKSissVrg5y2oMJ4ciR7iw5qwmuF2Q4cfM4+LD8NzOTmPcGuPOoJXQcLw4NaKWooHFmFCIwPb8bLjqKg0PqKpFaiTl9jVlpIxjx2VXBeLOguMF+3w9q7LoTqRQFzGYiNiObEh1BA03Fbn2NvRX+H8TOh0Dx67FBsWXkJX0MLuFg5+Yk3WMThIH8xUiR4ha+l1cwp0Hkg4YboUn8G3+I0Xh4QZuE6GI1Q5mYbopyc3CTPfh9BdfLfoSluc4abLkm5aRQg3OtQf09V1aNEBal3FJLxAQrRumvJHTCXOCv4BxDwwYZ0DjlryJqFbTvDGVzokLxGEknNCIpf+pqrZWQLTcWIFxsR9/JTo+Ox4TaZS8bEV+YC6rMvKLJbeDbI4bMPH82OMo0qyjrc6GnyVLisyQ4guqBvzWmY4iiurYivSg+aXJubfEdlbftorRjl5KuWESovE0FsNxuYtwG0PO1+W6o+HpmK6ZBaaueb1FQb1NQVLmeGXvbUC4Uj8PJP/AM8GxPJlBrUG3p96p+nb4MzUOeVu6O78IRXuaIbqZQPKaCgPKnJMD4kcVDcnfL/lVmFYU0tHnNNstv8AK84s4tZJM8NpL4zhUAmtBs5xOnQb0TUpJLkTUXJ4Qh4zhkT+P8WJDeQwOLiAWt81TUOpT8yTZqG+amHNFMpdqL2G1dPUKwxKajTDy6K9xBPw6D2Cs8Blw01pTks2dsV7TYjXKWFMv8L4ZaxrQRWnt7K6EJrBQCiiwsTtRapmcSXYw+DGcmaLbwtiJc58Jx8pGZtdAagH0NR7KkmZuqkcNRQJpnI1Hu0o9D2zQveswYyTfDofelelK07LTD4fNd/av1TQyEWAEAub8x+4W9xGXNVrWj8ziKfPT1WvhGNliy/h5pHmNPYJWxrgirHeA94JHPy87g/om2f4gZWkIeKf6zZnpu70t1KpZmbjONS/0AAb7boM7a48DEKbHycfxORiwohEUHNpXWtLCh3C8gTGVdBx9zY0GIYjG54bmhrmihOYcq9/ZI0zIUPUpZrPXQ3Cfh9khuKoUAyx5IQ8B8iaE+cIyGWGHHV1/TZJMlBzxGt5kLqEhDDWgDYIurlhKItoYcuRZCboAFqix6qO4oY1Z6ZqMhznD9ITY0MV85a5vfzAg7V0potMKMwtyva7l8Lq+tAeiccCZnhxoXNmdv8AdDNfp9FAdINJJ2P7BGcuBdR5aFb/AMKiNq6ES0cj92XrcfmYWrK9imh0MAUCgTUMHZTevKCbGVB/ECILGG5W/B8++bdEeagM8oG5Lhc+g+qoo8MVpQJl4NpCY80+J1vQAKOUcdFHGS8lvAJALTqCQsIjVshQnF2Y6G/clSYkAnYpZh08IiQzQKFN96dlaQ5JxsAvI2CkeY+bouHeBViYU6KaAupzJUyXwJkJuYjRWU1MuAo1oHr/AIVZGmIxoCwEAgnzXoDXcK+WziSLVkgC0WpZQWSrYUdkWlxYneh1U/DsSEUG1Kag6grGfgqQm4Syjk4Kawzbiv4rhn8qUbU6GK8UAP8AsYbk9TQdCliJiT4rjEivL3u1c7U/dlQ49JmFE8QaHUdeazlJyoTtlkpr7CtVUa+i7bErYamyaoeF5GN5jVLnC8DxI4ro0Zv0CeYwSr4C55KSYmCwV1PJaYT48ZmZsMhpFiQaaKQ2V8aO2GNzfoBqfZNk9QDK2gAFABtROaelS5YnqL3B4Rzh8GKyztR1UvhZ73TcLymgdU15AG/vZX78KzGpU+VwbKA4XIuD9/RNehFPKFHqJNYYzCK92jy0bAAV63KWMYmPEilmZz2sN6moLtzTS2nut8xihbXY8tL9Oa0y8sGt0ub+90LUz2xwgukr3SyYtatUw6gWyZeQFXw3GNEEMd3HkN0lCLk+DQse1ZZGi4ZnZfVzs3agIHrdV0bhJzrnRP8ALybWjytr1Oi3OlK6rWVeFgxXY28nO4eCNaAMoNN6IT4ZBv8ASELnoot6x83cMQM0avIf4XQIOiTuDYN3HqAnGGFm6p5ma2jjipHtVpizwbqt5sqLiCIAzrUU90CMcvAzJ4WRr4bnwI8InQuAPZ3l/VWk3AyF7f6HOb6A2+VFW/h/hJjPbEcDkZRx6uHwtH17BPGPYVmHiDWlH/o7vsf8K7jwL+ot6EiIVXzZNCrqYlqFQJuFZCGhSjxfMm3AY7YMNjn0JI8rRQuJOlkpTrf5wHM0TdAlgwB1s+1vkER8IomM8NzjQvFDs0bKQ4c1BlJiouau5LKPP5dLoPZVrktGua0V0UKZnc1aXVFO41lBLilGc4vIcaFwHMK8YN9FW8djPMR7laBFS/KYsx+jvcqSY42crOtl4yRLE74cYH+qx/T9kxlwc1c9xTNSuZMuBY2HwA43OhHUaqkoPGTqms4NONytQlKIzw35RobhPUw8vBqAEm4i4sjGwNPhzCtK700J717I+ni5vaCvlsW4ePw+l6te/mQPYf5V3i0zkaVH4Kl3iWa6JXM6rr2tW1trUVPxzxBkaclC4aVuK1tX9l3Zus2oFvxDcxw4dwvwoXivH8yLem4ZsOldT6clYCULr0Hb/gLk0v8AjNOf+5DgxB/aW/Qpmwb8Y2kjxJVw6siNd8nNH1WvGGFhGPOW55Y/w5F4H+mCP7yPq1T4EIhhJhgdM4966fNVOG/iZJPF3vh9Hwz9WVCl4liAimjPg1JApmP7Klk/TWWWrrdksIrp6I2IbMAAvXdQpyNlCsIlAEuYtNZjlbdzjQAak7BZU5OyWWbFcY1RwiBP4uScrakmwAumzAMGENgzir3Crj12HotXD/CIg+dxzRTrybXZtfqmD+FI/P7j9lp6fT7OZGbqdT6j2x6PcjRsFiRmNB6lbYcqNzX1UhsNoFbABMtpCaTZH8MbIVZHxFxcaOoNgvEr8dQv3r+6GPhrf+LPnzhFpDSeqbYbkscLM/ljrX6plCzbnmbNvTrFaR5HfZVAhNjTUGC40DjmNNbaAddVZTD7JQmcRLJxsRusMt+V1eiGWC1M9qPo7C5VkOG1jAGtAoAPu56qwpUJTwHiBsaE17TqNNwdwVewp9WaEuSgx3DvDNfynQ/oUsYgbLoc3Fa9pa6hB1H3ukHH8IiNr4XnbyqA4dDWxQZQ+g5XdxiQoMo6ZHNoLgOZGg+dfRMUOeZAaS9wzdTp0CocPkXw4kWJFY5rg2jBzqak/IKwlMMznxI5rS7WnSu1eZXZJdBU/KLWQjnwzGe3JW7QbEt2J5VWh+L+I3NcA7jcdFXT8y+YJYPhrQnn0CkYs4BrJdopQAegAqqYO5KyYjOjOt8P37qLPMhw2+anqr4wg1lBaiV8Rwl0xEFDRg35noEStpvHgFYnjjllU1sOI7+XEDHdaiv7qzlcMePji16NH7q+wnhqFDHwgnckAn5qyjYE0tJZ5SNtu3ROV31ZxJfyKyotSymK75MHmbbkq04alLVGldNqi332UaYgkHLQh1aUTJhMqGNC7rZRjWox8k0cZOblLwbJplGqvwmRZGmAXAEtW7G5wNaVo4XnYeVzs1wCSedqmhPIW91nQi0sodsabwxs4gx9ktBuRpQd1yHGsW8c2vep5b6c1Px2fM1ErU+G34a79VX/AMMAtXTabatz7Mu+/c9qIMtCvlO+hV5h8rTuongAtHTT6p14JwfNWM81DCA0c3c/T70Tc5quO5i0IOySii94Z4VENoixR5tQ3ZvfmfomX/xBoCwZHBBANQk7i+LGhjNCGYGzv9p2J6FYspStnya8YxqjwWeP8TtYDdJsvxRMtjeJCaLaZgHdzrUeiqzhsSIc0U1P09FMlYIhGtdP7h820K06NLs5fZn36hz4j0P+DfiQRk/ioRYHVo9tSLWJLD5h6VXRZGchxWB7HNe0izgaj5LjErijXwnNLWnJ5r1cMpoHXpsS03zHopUq0sa90rFyCI1zXsPmZpcihsQCSNDa1NE1JCEZY9yOuRIY1Cq5l5fv5eSXeB+J4sWHGgRqZ4AaK/mOaoFb3pa/X1LIxzaLyP8AUGomoxpg8Z5ZraWC5kQ/4PovVpmsUIeQAaDoULyPw8vv/Y08yOI8Oj+U3sr7ZeIXu7fezlXsX4IUyUnH/wBS/wDuP1QhMUeRTVdr8j5wI8h7hU05bey6DDcaBCF1gp9mMRx5qhxp5oblCFVkiL8iag1/qP1RxEaNFLWH0QhA/cPR6J2EsAEOgpcKPOn/AMw/sPqhCq/JZeCLOHTq4KfLNFPZCFzwWXZMgCy3wj5UIUOkKOwfxDbD4T9VNIsvUK1v7fx/lg6/P5E/ipxynsqyHHcJYgOIGZtgTS+tuq9QntP7GJX+/wDhg3Ran/fuhC1zKMYhoyo5Jr4TjO8MeY7bnkhCV1P6Y1pf1EM2EvP865VzisMFjqgGsN1ba6aoQspe42P2M56zRYPKEL0cejzhXT1hUWPMa+6sMCcfGb1a+v8A2OP1APovEIUjkvaxmwlgEzAIABc6IHEWJH8PDdQncVv3TzVCF8+/qT/cx/6/5NjQfp/yewIYyiw9kIQvQ6ZL0Yfhf+HZds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GT" altLang="en-US">
              <a:latin typeface="Calibri" panose="020F0502020204030204" pitchFamily="34" charset="0"/>
            </a:endParaRPr>
          </a:p>
        </p:txBody>
      </p:sp>
      <p:pic>
        <p:nvPicPr>
          <p:cNvPr id="28678" name="Picture 6" descr="https://encrypted-tbn2.google.com/images?q=tbn:ANd9GcRy4xdHoMzIPWyNideddHUsUAd6OzyLS8cZW85Glzmachmy3u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9136" y="4221088"/>
            <a:ext cx="3312368" cy="220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7088" y="2565400"/>
            <a:ext cx="7632700" cy="54006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any of this resemble what I have experienced?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Reflections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7088" y="1341438"/>
            <a:ext cx="7705725" cy="5111750"/>
          </a:xfrm>
        </p:spPr>
        <p:txBody>
          <a:bodyPr rtlCol="0">
            <a:normAutofit fontScale="90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make the adaptation period as short as possible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 the contact and expression of emotions.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improve the quality of the emotional environment, increasing the level of expectations.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reflect on the real situation.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enhance the family's capabilities for the care of the child.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for the families: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the 5 P's: </a:t>
            </a:r>
          </a:p>
          <a:p>
            <a:pPr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Probe, </a:t>
            </a:r>
          </a:p>
          <a:p>
            <a:pPr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Petition, </a:t>
            </a:r>
          </a:p>
          <a:p>
            <a:pPr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Procure, </a:t>
            </a:r>
          </a:p>
          <a:p>
            <a:pPr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Protest, and </a:t>
            </a:r>
          </a:p>
          <a:p>
            <a:pPr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Persevere.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454">
            <a:off x="4644008" y="2132856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27313" y="1557338"/>
            <a:ext cx="5545137" cy="4523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cs typeface="+mn-cs"/>
                <a:sym typeface="+mn-ea"/>
              </a:rPr>
              <a:t>Getting started with your child's disability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3600">
                <a:solidFill>
                  <a:schemeClr val="bg1"/>
                </a:solidFill>
                <a:latin typeface="Forte" panose="03060902040502070203" pitchFamily="66" charset="77"/>
                <a:ea typeface="Verdana" panose="020B0604030504040204" pitchFamily="34" charset="0"/>
                <a:cs typeface="Verdana" panose="020B0604030504040204" pitchFamily="34" charset="0"/>
              </a:rPr>
              <a:t>Where to start?</a:t>
            </a:r>
          </a:p>
        </p:txBody>
      </p:sp>
      <p:pic>
        <p:nvPicPr>
          <p:cNvPr id="1026" name="Picture 2" descr="https://encrypted-tbn0.google.com/images?q=tbn:ANd9GcTc3ndqsg7Vp0suXqdOYN5MlJEP_HjCRRUHIaxo92LZRzb5zK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4833">
            <a:off x="5796136" y="1124744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 rtlCol="0">
            <a:normAutofit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Holland A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reflection by Emily </a:t>
            </a:r>
          </a:p>
          <a:p>
            <a:pPr marL="0" indent="457200" algn="just" eaLnBrk="1" fontAlgn="auto" hangingPunct="1">
              <a:spcAft>
                <a:spcPts val="0"/>
              </a:spcAft>
              <a:buNone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Perl Kingsley, 1987.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s-MX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impact of the diagnosis: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History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Traits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 Scale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Segoe UI" panose="020B0502040204020203" charset="0"/>
              <a:buChar char="-"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Network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2800">
                <a:solidFill>
                  <a:schemeClr val="bg1"/>
                </a:solidFill>
                <a:latin typeface="Forte" panose="03060902040502070203" pitchFamily="66" charset="77"/>
                <a:ea typeface="Verdana" panose="020B0604030504040204" pitchFamily="34" charset="0"/>
                <a:cs typeface="Verdana" panose="020B0604030504040204" pitchFamily="34" charset="0"/>
              </a:rPr>
              <a:t>Grief Process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4475163" cy="540067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I.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Spectator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we receive the news that our child or family member has a disability, parents are often unable to understand the situation we are going through.</a:t>
            </a:r>
          </a:p>
        </p:txBody>
      </p:sp>
      <p:pic>
        <p:nvPicPr>
          <p:cNvPr id="7170" name="Picture 2" descr="https://encrypted-tbn1.google.com/images?q=tbn:ANd9GcQ0jDUbbKJE-zTKR4g5WRsyQmRdbGqdVvqQ0xt3gLxInuckc3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4062">
            <a:off x="5014038" y="1869056"/>
            <a:ext cx="3508544" cy="311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2800">
                <a:solidFill>
                  <a:schemeClr val="bg1"/>
                </a:solidFill>
                <a:latin typeface="Forte" panose="03060902040502070203" pitchFamily="66" charset="77"/>
                <a:ea typeface="Verdana" panose="020B0604030504040204" pitchFamily="34" charset="0"/>
                <a:cs typeface="Verdana" panose="020B0604030504040204" pitchFamily="34" charset="0"/>
              </a:rPr>
              <a:t>Grief Process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356100" y="1196975"/>
            <a:ext cx="4114800" cy="5400675"/>
          </a:xfrm>
        </p:spPr>
        <p:txBody>
          <a:bodyPr rtlCol="0">
            <a:normAutofit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II. Fear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situation of panic is normal, it happens almost every time and parents who suffer from it should be aware of it, it is a temporary but complicated feeling to handle.</a:t>
            </a:r>
          </a:p>
        </p:txBody>
      </p:sp>
      <p:pic>
        <p:nvPicPr>
          <p:cNvPr id="2" name="Picture 2" descr="https://encrypted-tbn0.google.com/images?q=tbn:ANd9GcQcmzh7BlU6qgvNkAnfqqzXJ0ImxS3TiA3lowZxkFXIHZdHyoNu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2331">
            <a:off x="721778" y="2041243"/>
            <a:ext cx="3163326" cy="253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2800">
                <a:solidFill>
                  <a:schemeClr val="bg1"/>
                </a:solidFill>
                <a:latin typeface="Forte" panose="03060902040502070203" pitchFamily="66" charset="77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Grief Process</a:t>
            </a:r>
            <a:endParaRPr lang="es-MX" altLang="en-US" sz="2800">
              <a:solidFill>
                <a:schemeClr val="bg1"/>
              </a:solidFill>
              <a:latin typeface="Forte" panose="03060902040502070203" pitchFamily="66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25538"/>
            <a:ext cx="4330700" cy="5688012"/>
          </a:xfrm>
        </p:spPr>
        <p:txBody>
          <a:bodyPr rtlCol="0">
            <a:normAutofit fontScale="45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51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III. Feeling of Guilt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51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common for parents of the child with a disability to make an analysis of their own actions looking for ways to blame themselves for the situation: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sz="3400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should have been more insistent that I use caution on the road.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sz="3400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my body that is responsible for my child's situation.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sz="3400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should have gone to another clinic to give birth.</a:t>
            </a:r>
          </a:p>
        </p:txBody>
      </p:sp>
      <p:pic>
        <p:nvPicPr>
          <p:cNvPr id="5122" name="Picture 2" descr="https://encrypted-tbn0.google.com/images?q=tbn:ANd9GcR6X_pynjIG0QWq8wztcKZ1j8nqOKJmuhnReDLZoLJYRhT9EKJ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0895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2800">
                <a:solidFill>
                  <a:schemeClr val="bg1"/>
                </a:solidFill>
                <a:latin typeface="Forte" panose="03060902040502070203" pitchFamily="66" charset="77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Grief Process</a:t>
            </a:r>
            <a:endParaRPr lang="es-MX" altLang="en-US" sz="2800">
              <a:solidFill>
                <a:schemeClr val="bg1"/>
              </a:solidFill>
              <a:latin typeface="Forte" panose="03060902040502070203" pitchFamily="66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0" y="1268413"/>
            <a:ext cx="4114800" cy="54006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IV. Denial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refuse to end our first mourning situation, we do not want to assume reality even though we have understood it.</a:t>
            </a:r>
          </a:p>
        </p:txBody>
      </p:sp>
      <p:pic>
        <p:nvPicPr>
          <p:cNvPr id="4098" name="Picture 2" descr="https://encrypted-tbn2.google.com/images?q=tbn:ANd9GcTlFvM4ITLaj_nKYC8z8uZF74_K6s0DVpS4TRYcQGoeM81TUnH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8989">
            <a:off x="827584" y="2276872"/>
            <a:ext cx="346267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Reasons that hinder </a:t>
            </a:r>
          </a:p>
          <a:p>
            <a:pPr marL="0" indent="457200"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grieving process: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Not knowing what is normal and repressing feelings we don't like.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Fear of facing pain alone.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Feelings of guilt.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Chronic frustration and anger.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Staying in sadness and grief.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Blaming ourselves.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Isolating ourselves from our feelings.</a:t>
            </a:r>
          </a:p>
        </p:txBody>
      </p:sp>
      <p:pic>
        <p:nvPicPr>
          <p:cNvPr id="29698" name="Picture 2" descr="https://encrypted-tbn3.google.com/images?q=tbn:ANd9GcRMlbNi59eZVJ5iV3VfxRkHWdF3-ooyR1Z2IinZ_GdAPkRdODM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7178">
            <a:off x="6084168" y="266774"/>
            <a:ext cx="2736304" cy="175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3 Título"/>
          <p:cNvSpPr>
            <a:spLocks noGrp="1"/>
          </p:cNvSpPr>
          <p:nvPr>
            <p:ph type="title"/>
          </p:nvPr>
        </p:nvSpPr>
        <p:spPr>
          <a:xfrm>
            <a:off x="2124075" y="-15875"/>
            <a:ext cx="5616575" cy="852488"/>
          </a:xfrm>
        </p:spPr>
        <p:txBody>
          <a:bodyPr/>
          <a:lstStyle/>
          <a:p>
            <a:pPr eaLnBrk="1" hangingPunct="1"/>
            <a:r>
              <a:rPr lang="es-MX" altLang="en-US" sz="2800">
                <a:solidFill>
                  <a:schemeClr val="bg1"/>
                </a:solidFill>
                <a:latin typeface="Forte" panose="03060902040502070203" pitchFamily="66" charset="77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Grief Process</a:t>
            </a:r>
            <a:endParaRPr lang="es-MX" altLang="en-US" sz="2800">
              <a:solidFill>
                <a:schemeClr val="bg1"/>
              </a:solidFill>
              <a:latin typeface="Forte" panose="03060902040502070203" pitchFamily="66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736850"/>
          </a:xfrm>
        </p:spPr>
        <p:txBody>
          <a:bodyPr rtlCol="0">
            <a:normAutofit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V. Affirmation of reality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Gradually in most cases the situation is assumed and the reality is understood with greater logic, reaching this situation depends on many factors.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3074" name="Picture 2" descr="https://encrypted-tbn3.google.com/images?q=tbn:ANd9GcRp_5RpFh0y41HUP5cPPGVfnsaMRrbKPYdTfuKMHpbUOdX-y6T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3827">
            <a:off x="3311859" y="3331814"/>
            <a:ext cx="2520280" cy="307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429</Words>
  <Application>Microsoft Macintosh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Forte</vt:lpstr>
      <vt:lpstr>Segoe UI</vt:lpstr>
      <vt:lpstr>Verdana</vt:lpstr>
      <vt:lpstr>Tema de Office</vt:lpstr>
      <vt:lpstr>PowerPoint Presentation</vt:lpstr>
      <vt:lpstr>PowerPoint Presentation</vt:lpstr>
      <vt:lpstr>Where to start?</vt:lpstr>
      <vt:lpstr>Grief Process</vt:lpstr>
      <vt:lpstr>Grief Process</vt:lpstr>
      <vt:lpstr>Grief Process</vt:lpstr>
      <vt:lpstr>Grief Process</vt:lpstr>
      <vt:lpstr>PowerPoint Presentation</vt:lpstr>
      <vt:lpstr>Grief Process</vt:lpstr>
      <vt:lpstr>Lean on the Family</vt:lpstr>
      <vt:lpstr>PowerPoint Presentation</vt:lpstr>
      <vt:lpstr>Final Reflections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Mercado</dc:creator>
  <cp:lastModifiedBy>Monte Cyr</cp:lastModifiedBy>
  <cp:revision>33</cp:revision>
  <dcterms:created xsi:type="dcterms:W3CDTF">2012-05-06T21:04:00Z</dcterms:created>
  <dcterms:modified xsi:type="dcterms:W3CDTF">2024-01-29T22:59:42Z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4E3C8F4153D6402DB21C51A4F2C177D7_13</vt:lpwstr>
  </property>
  <property fmtid="{D5CDD505-2E9C-101B-9397-08002B2CF9AE}" pid="3" name="KSOProductBuildVer">
    <vt:lpwstr>1033-12.2.0.13266</vt:lpwstr>
  </property>
</Properties>
</file>