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3"/>
  </p:notesMasterIdLst>
  <p:sldIdLst>
    <p:sldId id="1288" r:id="rId2"/>
    <p:sldId id="1578" r:id="rId3"/>
    <p:sldId id="1579" r:id="rId4"/>
    <p:sldId id="1304" r:id="rId5"/>
    <p:sldId id="1305" r:id="rId6"/>
    <p:sldId id="1306" r:id="rId7"/>
    <p:sldId id="1307" r:id="rId8"/>
    <p:sldId id="1308" r:id="rId9"/>
    <p:sldId id="1309" r:id="rId10"/>
    <p:sldId id="1310" r:id="rId11"/>
    <p:sldId id="1311" r:id="rId12"/>
    <p:sldId id="1312" r:id="rId13"/>
    <p:sldId id="1313" r:id="rId14"/>
    <p:sldId id="1314" r:id="rId15"/>
    <p:sldId id="1315" r:id="rId16"/>
    <p:sldId id="1316" r:id="rId17"/>
    <p:sldId id="1317" r:id="rId18"/>
    <p:sldId id="1318" r:id="rId19"/>
    <p:sldId id="1319" r:id="rId20"/>
    <p:sldId id="1320" r:id="rId21"/>
    <p:sldId id="1321" r:id="rId22"/>
    <p:sldId id="1322" r:id="rId23"/>
    <p:sldId id="1323" r:id="rId24"/>
    <p:sldId id="1324" r:id="rId25"/>
    <p:sldId id="1325" r:id="rId26"/>
    <p:sldId id="1326" r:id="rId27"/>
    <p:sldId id="1327" r:id="rId28"/>
    <p:sldId id="1328" r:id="rId29"/>
    <p:sldId id="1329" r:id="rId30"/>
    <p:sldId id="1330" r:id="rId31"/>
    <p:sldId id="1331" r:id="rId32"/>
    <p:sldId id="1332" r:id="rId33"/>
    <p:sldId id="1333" r:id="rId34"/>
    <p:sldId id="1334" r:id="rId35"/>
    <p:sldId id="1335" r:id="rId36"/>
    <p:sldId id="1336" r:id="rId37"/>
    <p:sldId id="1337" r:id="rId38"/>
    <p:sldId id="1338" r:id="rId39"/>
    <p:sldId id="1339" r:id="rId40"/>
    <p:sldId id="1340" r:id="rId41"/>
    <p:sldId id="1341" r:id="rId42"/>
    <p:sldId id="1342" r:id="rId43"/>
    <p:sldId id="1343" r:id="rId44"/>
    <p:sldId id="1344" r:id="rId45"/>
    <p:sldId id="1345" r:id="rId46"/>
    <p:sldId id="1346" r:id="rId47"/>
    <p:sldId id="1347" r:id="rId48"/>
    <p:sldId id="1348" r:id="rId49"/>
    <p:sldId id="1349" r:id="rId50"/>
    <p:sldId id="1350" r:id="rId51"/>
    <p:sldId id="1351" r:id="rId52"/>
    <p:sldId id="1352" r:id="rId53"/>
    <p:sldId id="1353" r:id="rId54"/>
    <p:sldId id="1354" r:id="rId55"/>
    <p:sldId id="1355" r:id="rId56"/>
    <p:sldId id="1356" r:id="rId57"/>
    <p:sldId id="1357" r:id="rId58"/>
    <p:sldId id="1358" r:id="rId59"/>
    <p:sldId id="1359" r:id="rId60"/>
    <p:sldId id="1360" r:id="rId61"/>
    <p:sldId id="1361" r:id="rId62"/>
    <p:sldId id="1362" r:id="rId63"/>
    <p:sldId id="1363" r:id="rId64"/>
    <p:sldId id="1364" r:id="rId65"/>
    <p:sldId id="1365" r:id="rId66"/>
    <p:sldId id="1366" r:id="rId67"/>
    <p:sldId id="1367" r:id="rId68"/>
    <p:sldId id="1368" r:id="rId69"/>
    <p:sldId id="1369" r:id="rId70"/>
    <p:sldId id="1370" r:id="rId71"/>
    <p:sldId id="1371" r:id="rId72"/>
    <p:sldId id="1372" r:id="rId73"/>
    <p:sldId id="1373" r:id="rId74"/>
    <p:sldId id="1374" r:id="rId75"/>
    <p:sldId id="1375" r:id="rId76"/>
    <p:sldId id="1376" r:id="rId77"/>
    <p:sldId id="1377" r:id="rId78"/>
    <p:sldId id="1378" r:id="rId79"/>
    <p:sldId id="1379" r:id="rId80"/>
    <p:sldId id="1380" r:id="rId81"/>
    <p:sldId id="1381" r:id="rId82"/>
    <p:sldId id="1382" r:id="rId83"/>
    <p:sldId id="1383" r:id="rId84"/>
    <p:sldId id="1384" r:id="rId85"/>
    <p:sldId id="1385" r:id="rId86"/>
    <p:sldId id="1386" r:id="rId87"/>
    <p:sldId id="1387" r:id="rId88"/>
    <p:sldId id="1388" r:id="rId89"/>
    <p:sldId id="1389" r:id="rId90"/>
    <p:sldId id="1390" r:id="rId91"/>
    <p:sldId id="1391" r:id="rId92"/>
    <p:sldId id="1396" r:id="rId93"/>
    <p:sldId id="1397" r:id="rId94"/>
    <p:sldId id="1398" r:id="rId95"/>
    <p:sldId id="1399" r:id="rId96"/>
    <p:sldId id="1400" r:id="rId97"/>
    <p:sldId id="1401" r:id="rId98"/>
    <p:sldId id="1402" r:id="rId99"/>
    <p:sldId id="1403" r:id="rId100"/>
    <p:sldId id="1404" r:id="rId101"/>
    <p:sldId id="1405" r:id="rId102"/>
    <p:sldId id="1406" r:id="rId103"/>
    <p:sldId id="1407" r:id="rId104"/>
    <p:sldId id="1408" r:id="rId105"/>
    <p:sldId id="1409" r:id="rId106"/>
    <p:sldId id="1410" r:id="rId107"/>
    <p:sldId id="1411" r:id="rId108"/>
    <p:sldId id="1412" r:id="rId109"/>
    <p:sldId id="1413" r:id="rId110"/>
    <p:sldId id="1414" r:id="rId111"/>
    <p:sldId id="1415" r:id="rId112"/>
    <p:sldId id="1416" r:id="rId113"/>
    <p:sldId id="1417" r:id="rId114"/>
    <p:sldId id="1418" r:id="rId115"/>
    <p:sldId id="1419" r:id="rId116"/>
    <p:sldId id="1420" r:id="rId117"/>
    <p:sldId id="1392" r:id="rId118"/>
    <p:sldId id="1393" r:id="rId119"/>
    <p:sldId id="1394" r:id="rId120"/>
    <p:sldId id="1395" r:id="rId121"/>
    <p:sldId id="1421" r:id="rId122"/>
    <p:sldId id="1422" r:id="rId123"/>
    <p:sldId id="1423" r:id="rId124"/>
    <p:sldId id="1424" r:id="rId125"/>
    <p:sldId id="1425" r:id="rId126"/>
    <p:sldId id="1426" r:id="rId127"/>
    <p:sldId id="1427" r:id="rId128"/>
    <p:sldId id="1428" r:id="rId129"/>
    <p:sldId id="1429" r:id="rId130"/>
    <p:sldId id="1430" r:id="rId131"/>
    <p:sldId id="1431" r:id="rId132"/>
    <p:sldId id="1432" r:id="rId133"/>
    <p:sldId id="1433" r:id="rId134"/>
    <p:sldId id="1434" r:id="rId135"/>
    <p:sldId id="1503" r:id="rId136"/>
    <p:sldId id="1588" r:id="rId137"/>
    <p:sldId id="1501" r:id="rId138"/>
    <p:sldId id="1502" r:id="rId139"/>
    <p:sldId id="1437" r:id="rId140"/>
    <p:sldId id="1569" r:id="rId141"/>
    <p:sldId id="1570" r:id="rId142"/>
    <p:sldId id="1571" r:id="rId143"/>
    <p:sldId id="1580" r:id="rId144"/>
    <p:sldId id="1204" r:id="rId145"/>
    <p:sldId id="772" r:id="rId146"/>
    <p:sldId id="1572" r:id="rId147"/>
    <p:sldId id="1573" r:id="rId148"/>
    <p:sldId id="1576" r:id="rId149"/>
    <p:sldId id="1575" r:id="rId150"/>
    <p:sldId id="1581" r:id="rId151"/>
    <p:sldId id="1583" r:id="rId152"/>
    <p:sldId id="1206" r:id="rId153"/>
    <p:sldId id="1211" r:id="rId154"/>
    <p:sldId id="1586" r:id="rId155"/>
    <p:sldId id="1584" r:id="rId156"/>
    <p:sldId id="1574" r:id="rId157"/>
    <p:sldId id="1539" r:id="rId158"/>
    <p:sldId id="1554" r:id="rId159"/>
    <p:sldId id="1555" r:id="rId160"/>
    <p:sldId id="1556" r:id="rId161"/>
    <p:sldId id="1577" r:id="rId162"/>
    <p:sldId id="1543" r:id="rId163"/>
    <p:sldId id="1547" r:id="rId164"/>
    <p:sldId id="1541" r:id="rId165"/>
    <p:sldId id="1544" r:id="rId166"/>
    <p:sldId id="1545" r:id="rId167"/>
    <p:sldId id="1546" r:id="rId168"/>
    <p:sldId id="1467" r:id="rId169"/>
    <p:sldId id="1468" r:id="rId170"/>
    <p:sldId id="1469" r:id="rId171"/>
    <p:sldId id="1551" r:id="rId172"/>
    <p:sldId id="1552" r:id="rId173"/>
    <p:sldId id="1471" r:id="rId174"/>
    <p:sldId id="1472" r:id="rId175"/>
    <p:sldId id="1473" r:id="rId176"/>
    <p:sldId id="1474" r:id="rId177"/>
    <p:sldId id="1562" r:id="rId178"/>
    <p:sldId id="1553" r:id="rId179"/>
    <p:sldId id="1587" r:id="rId180"/>
    <p:sldId id="1478" r:id="rId181"/>
    <p:sldId id="1563" r:id="rId182"/>
    <p:sldId id="1565" r:id="rId183"/>
    <p:sldId id="1567" r:id="rId184"/>
    <p:sldId id="1566" r:id="rId185"/>
    <p:sldId id="1568" r:id="rId186"/>
    <p:sldId id="1564" r:id="rId187"/>
    <p:sldId id="1560" r:id="rId188"/>
    <p:sldId id="1559" r:id="rId189"/>
    <p:sldId id="1500" r:id="rId190"/>
    <p:sldId id="1479" r:id="rId191"/>
    <p:sldId id="1480" r:id="rId192"/>
    <p:sldId id="1532" r:id="rId193"/>
    <p:sldId id="1534" r:id="rId194"/>
    <p:sldId id="1535" r:id="rId195"/>
    <p:sldId id="1536" r:id="rId196"/>
    <p:sldId id="1537" r:id="rId197"/>
    <p:sldId id="1538" r:id="rId198"/>
    <p:sldId id="1510" r:id="rId199"/>
    <p:sldId id="1493" r:id="rId200"/>
    <p:sldId id="1494" r:id="rId201"/>
    <p:sldId id="1495" r:id="rId20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0000FF"/>
    <a:srgbClr val="FF33CC"/>
    <a:srgbClr val="00FF00"/>
    <a:srgbClr val="FF0000"/>
    <a:srgbClr val="FF3300"/>
    <a:srgbClr val="0432FF"/>
    <a:srgbClr val="0066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929" autoAdjust="0"/>
    <p:restoredTop sz="95179" autoAdjust="0"/>
  </p:normalViewPr>
  <p:slideViewPr>
    <p:cSldViewPr>
      <p:cViewPr varScale="1">
        <p:scale>
          <a:sx n="80" d="100"/>
          <a:sy n="80" d="100"/>
        </p:scale>
        <p:origin x="10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8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7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A0D7E6B-191D-40D2-9AEB-774EC2255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21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39D11-07A4-4315-98ED-52616E37DC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8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39D11-07A4-4315-98ED-52616E37DC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1F6EB4-7979-4043-88C9-AF3D41368D3E}" type="slidenum">
              <a:rPr lang="en-US" smtClean="0"/>
              <a:pPr eaLnBrk="1" hangingPunct="1"/>
              <a:t>4</a:t>
            </a:fld>
            <a:endParaRPr lang="en-US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99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0E1215-D76F-4330-98F1-4D0D25796B2C}" type="slidenum">
              <a:rPr lang="en-US" smtClean="0"/>
              <a:pPr eaLnBrk="1" hangingPunct="1"/>
              <a:t>5</a:t>
            </a:fld>
            <a:endParaRPr lang="en-US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27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8CE4B5-14DD-4240-862D-4F962708ABBC}" type="slidenum">
              <a:rPr lang="en-US" smtClean="0"/>
              <a:pPr eaLnBrk="1" hangingPunct="1"/>
              <a:t>7</a:t>
            </a:fld>
            <a:endParaRPr lang="en-US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29EEEA-65D1-402E-8A75-1AF6172180D1}" type="slidenum">
              <a:rPr lang="en-US" smtClean="0"/>
              <a:pPr eaLnBrk="1" hangingPunct="1"/>
              <a:t>8</a:t>
            </a:fld>
            <a:endParaRPr lang="en-US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4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0E1215-D76F-4330-98F1-4D0D25796B2C}" type="slidenum">
              <a:rPr lang="en-US" smtClean="0"/>
              <a:pPr eaLnBrk="1" hangingPunct="1"/>
              <a:t>63</a:t>
            </a:fld>
            <a:endParaRPr lang="en-US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3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144626-C193-41F4-9B9B-A70C3C1F121D}" type="slidenum">
              <a:rPr lang="en-US" smtClean="0"/>
              <a:pPr eaLnBrk="1" hangingPunct="1"/>
              <a:t>67</a:t>
            </a:fld>
            <a:endParaRPr lang="en-US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4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63D40-A375-4323-B84E-A9747772A45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5821"/>
      </p:ext>
    </p:extLst>
  </p:cSld>
  <p:clrMapOvr>
    <a:masterClrMapping/>
  </p:clrMapOvr>
  <p:transition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F2583-B061-4AEE-9B46-F60DFCAAB5B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80481"/>
      </p:ext>
    </p:extLst>
  </p:cSld>
  <p:clrMapOvr>
    <a:masterClrMapping/>
  </p:clrMapOvr>
  <p:transition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10985-B558-42B5-B8B4-A3863ABF297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244862"/>
      </p:ext>
    </p:extLst>
  </p:cSld>
  <p:clrMapOvr>
    <a:masterClrMapping/>
  </p:clrMapOvr>
  <p:transition advClick="0"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D8EC-59B3-4761-9716-C39403466F3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354492"/>
      </p:ext>
    </p:extLst>
  </p:cSld>
  <p:clrMapOvr>
    <a:masterClrMapping/>
  </p:clrMapOvr>
  <p:transition advClick="0" advTm="2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6B39F-41DC-4C71-A7F7-B2E1E791F2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545640"/>
      </p:ext>
    </p:extLst>
  </p:cSld>
  <p:clrMapOvr>
    <a:masterClrMapping/>
  </p:clrMapOvr>
  <p:transition advClick="0" advTm="2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D4469-2BD0-49EE-9346-2A210FAE534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943417"/>
      </p:ext>
    </p:extLst>
  </p:cSld>
  <p:clrMapOvr>
    <a:masterClrMapping/>
  </p:clrMapOvr>
  <p:transition advClick="0" advTm="2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340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4349-06CE-4F2E-BAFE-23BC969CC3B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932533"/>
      </p:ext>
    </p:extLst>
  </p:cSld>
  <p:clrMapOvr>
    <a:masterClrMapping/>
  </p:clrMapOvr>
  <p:transition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5607E-AD11-4DF6-8D9E-05B93989F79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940322"/>
      </p:ext>
    </p:extLst>
  </p:cSld>
  <p:clrMapOvr>
    <a:masterClrMapping/>
  </p:clrMapOvr>
  <p:transition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D8576-18B3-472D-A831-2B336B3884A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17115"/>
      </p:ext>
    </p:extLst>
  </p:cSld>
  <p:clrMapOvr>
    <a:masterClrMapping/>
  </p:clrMapOvr>
  <p:transition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8AD3-8AAF-4EB1-AFFE-76FFFED725F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730471"/>
      </p:ext>
    </p:extLst>
  </p:cSld>
  <p:clrMapOvr>
    <a:masterClrMapping/>
  </p:clrMapOvr>
  <p:transition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2F7D-E5EF-46B6-B325-C74DAB2C1F9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75674"/>
      </p:ext>
    </p:extLst>
  </p:cSld>
  <p:clrMapOvr>
    <a:masterClrMapping/>
  </p:clrMapOvr>
  <p:transition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6FF3C-18FD-42C5-8DAC-66307F2DEBC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986393"/>
      </p:ext>
    </p:extLst>
  </p:cSld>
  <p:clrMapOvr>
    <a:masterClrMapping/>
  </p:clrMapOvr>
  <p:transition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19AD8-0B94-414D-B55C-73D3F8C97A2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596033"/>
      </p:ext>
    </p:extLst>
  </p:cSld>
  <p:clrMapOvr>
    <a:masterClrMapping/>
  </p:clrMapOvr>
  <p:transition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F3B90-5A7F-42E6-A859-B6116D93E32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022924"/>
      </p:ext>
    </p:extLst>
  </p:cSld>
  <p:clrMapOvr>
    <a:masterClrMapping/>
  </p:clrMapOvr>
  <p:transition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B28899E-E200-418E-B09A-FCD52BAE7AE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ransition advClick="0" advTm="2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6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microsoft.com/office/2007/relationships/hdphoto" Target="../media/hdphoto3.wdp"/><Relationship Id="rId4" Type="http://schemas.openxmlformats.org/officeDocument/2006/relationships/image" Target="../media/image162.jpe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tif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tif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tif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231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30.jpeg"/><Relationship Id="rId4" Type="http://schemas.openxmlformats.org/officeDocument/2006/relationships/image" Target="../media/image227.jpeg"/><Relationship Id="rId9" Type="http://schemas.microsoft.com/office/2007/relationships/hdphoto" Target="../media/hdphoto13.wdp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tif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8.gif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media" Target="../media/media6.m4a"/><Relationship Id="rId7" Type="http://schemas.openxmlformats.org/officeDocument/2006/relationships/image" Target="../media/image9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D5E50B-7B81-EE45-ACB3-78EA391D3085}"/>
              </a:ext>
            </a:extLst>
          </p:cNvPr>
          <p:cNvSpPr txBox="1"/>
          <p:nvPr/>
        </p:nvSpPr>
        <p:spPr>
          <a:xfrm>
            <a:off x="8534400" y="62484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T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07304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onte\Pictures\MAR photos\Haiti\coloured-houses-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7200"/>
            <a:ext cx="9144000" cy="57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nglish  Caribbe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17529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2" descr="C:\Users\Monte Cyr\Documents\Discipleship\MAR Region stuff\Mesoamerica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fr-FR" sz="4000" b="1">
                <a:solidFill>
                  <a:schemeClr val="bg1"/>
                </a:solidFill>
                <a:latin typeface="Arial Black" pitchFamily="34" charset="0"/>
              </a:rPr>
              <a:t>CENTRAL SPANISH  FIELD</a:t>
            </a:r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4114800" y="2971803"/>
            <a:ext cx="1828800" cy="1127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828800" y="2776539"/>
            <a:ext cx="2209800" cy="8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>
                <a:solidFill>
                  <a:srgbClr val="FF0000"/>
                </a:solidFill>
                <a:latin typeface="Arial Black" pitchFamily="34" charset="0"/>
              </a:rPr>
              <a:t>CUBA</a:t>
            </a:r>
          </a:p>
        </p:txBody>
      </p:sp>
      <p:sp>
        <p:nvSpPr>
          <p:cNvPr id="56333" name="Oval 13"/>
          <p:cNvSpPr>
            <a:spLocks noChangeArrowheads="1"/>
          </p:cNvSpPr>
          <p:nvPr/>
        </p:nvSpPr>
        <p:spPr bwMode="auto">
          <a:xfrm>
            <a:off x="5991229" y="3452816"/>
            <a:ext cx="714375" cy="738187"/>
          </a:xfrm>
          <a:prstGeom prst="ellips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5715000" y="2495551"/>
            <a:ext cx="3429000" cy="95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6600"/>
                </a:solidFill>
                <a:latin typeface="Arial Black" pitchFamily="34" charset="0"/>
              </a:rPr>
              <a:t>DOMINICAN REPUBLIC</a:t>
            </a:r>
          </a:p>
        </p:txBody>
      </p:sp>
      <p:sp>
        <p:nvSpPr>
          <p:cNvPr id="56335" name="Oval 15"/>
          <p:cNvSpPr>
            <a:spLocks noChangeArrowheads="1"/>
          </p:cNvSpPr>
          <p:nvPr/>
        </p:nvSpPr>
        <p:spPr bwMode="auto">
          <a:xfrm>
            <a:off x="6629400" y="3608389"/>
            <a:ext cx="533400" cy="582612"/>
          </a:xfrm>
          <a:prstGeom prst="ellips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6819901" y="3360739"/>
            <a:ext cx="2705100" cy="107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rgbClr val="FF33CC"/>
                </a:solidFill>
                <a:latin typeface="Arial Black" pitchFamily="34" charset="0"/>
              </a:rPr>
              <a:t>PUERTO RICO</a:t>
            </a:r>
          </a:p>
        </p:txBody>
      </p:sp>
      <p:sp>
        <p:nvSpPr>
          <p:cNvPr id="103434" name="Text Box 15"/>
          <p:cNvSpPr txBox="1">
            <a:spLocks noChangeArrowheads="1"/>
          </p:cNvSpPr>
          <p:nvPr/>
        </p:nvSpPr>
        <p:spPr bwMode="auto">
          <a:xfrm>
            <a:off x="4038600" y="1905001"/>
            <a:ext cx="18288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FLORIDA</a:t>
            </a:r>
          </a:p>
        </p:txBody>
      </p:sp>
      <p:sp>
        <p:nvSpPr>
          <p:cNvPr id="103435" name="Text Box 16"/>
          <p:cNvSpPr txBox="1">
            <a:spLocks noChangeArrowheads="1"/>
          </p:cNvSpPr>
          <p:nvPr/>
        </p:nvSpPr>
        <p:spPr bwMode="auto">
          <a:xfrm>
            <a:off x="5867400" y="5440365"/>
            <a:ext cx="19050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SOUTH AMERICA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114803" y="5410201"/>
            <a:ext cx="714375" cy="73818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066800" y="5359401"/>
            <a:ext cx="304800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Arial Black" pitchFamily="34" charset="0"/>
              </a:rPr>
              <a:t>COSTA RICA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962400" y="6197601"/>
            <a:ext cx="213360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6600"/>
                </a:solidFill>
                <a:latin typeface="Arial Black" pitchFamily="34" charset="0"/>
              </a:rPr>
              <a:t>PANAMA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848229" y="5562601"/>
            <a:ext cx="714375" cy="738188"/>
          </a:xfrm>
          <a:prstGeom prst="ellips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0" name="Text Box 17"/>
          <p:cNvSpPr txBox="1">
            <a:spLocks noChangeArrowheads="1"/>
          </p:cNvSpPr>
          <p:nvPr/>
        </p:nvSpPr>
        <p:spPr bwMode="auto">
          <a:xfrm>
            <a:off x="876300" y="2133603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MEXICO</a:t>
            </a:r>
          </a:p>
        </p:txBody>
      </p:sp>
      <p:sp>
        <p:nvSpPr>
          <p:cNvPr id="19" name="Oval 15">
            <a:extLst>
              <a:ext uri="{FF2B5EF4-FFF2-40B4-BE49-F238E27FC236}">
                <a16:creationId xmlns:a16="http://schemas.microsoft.com/office/drawing/2014/main" id="{F7194D24-8868-8745-BB2E-479C5389D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4743450"/>
            <a:ext cx="647700" cy="895351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5CF27EB4-5876-6B46-8193-6FFBA77D1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038727"/>
            <a:ext cx="228600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6600"/>
                </a:solidFill>
                <a:latin typeface="Arial Black" pitchFamily="34" charset="0"/>
              </a:rPr>
              <a:t>Nicaragua</a:t>
            </a:r>
          </a:p>
        </p:txBody>
      </p:sp>
    </p:spTree>
    <p:extLst>
      <p:ext uri="{BB962C8B-B14F-4D97-AF65-F5344CB8AC3E}">
        <p14:creationId xmlns:p14="http://schemas.microsoft.com/office/powerpoint/2010/main" val="962967558"/>
      </p:ext>
    </p:extLst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  <p:bldP spid="56325" grpId="0" animBg="1"/>
      <p:bldP spid="56328" grpId="0"/>
      <p:bldP spid="56333" grpId="0" animBg="1"/>
      <p:bldP spid="56334" grpId="0"/>
      <p:bldP spid="56335" grpId="0" animBg="1"/>
      <p:bldP spid="56336" grpId="0"/>
      <p:bldP spid="14" grpId="0" animBg="1"/>
      <p:bldP spid="15" grpId="0"/>
      <p:bldP spid="17" grpId="0"/>
      <p:bldP spid="18" grpId="0" animBg="1"/>
      <p:bldP spid="19" grpId="0" animBg="1"/>
      <p:bldP spid="2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monte\Documents\unsorted photos\Family 2012\Cuba - from roof (6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7732" y="0"/>
            <a:ext cx="9211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10"/>
          <p:cNvSpPr txBox="1">
            <a:spLocks noChangeArrowheads="1"/>
          </p:cNvSpPr>
          <p:nvPr/>
        </p:nvSpPr>
        <p:spPr bwMode="auto">
          <a:xfrm>
            <a:off x="5867400" y="381001"/>
            <a:ext cx="3429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/>
              <a:t>Cuba</a:t>
            </a:r>
          </a:p>
        </p:txBody>
      </p:sp>
    </p:spTree>
    <p:extLst>
      <p:ext uri="{BB962C8B-B14F-4D97-AF65-F5344CB8AC3E}">
        <p14:creationId xmlns:p14="http://schemas.microsoft.com/office/powerpoint/2010/main" val="1158983514"/>
      </p:ext>
    </p:extLst>
  </p:cSld>
  <p:clrMapOvr>
    <a:masterClrMapping/>
  </p:clrMapOvr>
  <p:transition advClick="0" advTm="1000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monte\Documents\unsorted photos\Family 2012\Cuba - Coc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41508"/>
      </p:ext>
    </p:extLst>
  </p:cSld>
  <p:clrMapOvr>
    <a:masterClrMapping/>
  </p:clrMapOvr>
  <p:transition advClick="0" advTm="1000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monte\Documents\unsorted photos\Family 2012\Cuba cars (9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0"/>
            <a:ext cx="8534399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monte\Documents\unsorted photos\Family 2012\Cuba cars (6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3" y="3505200"/>
            <a:ext cx="853439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471817"/>
      </p:ext>
    </p:extLst>
  </p:cSld>
  <p:clrMapOvr>
    <a:masterClrMapping/>
  </p:clrMapOvr>
  <p:transition advClick="0" advTm="1000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DSC0862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05313705"/>
      </p:ext>
    </p:extLst>
  </p:cSld>
  <p:clrMapOvr>
    <a:masterClrMapping/>
  </p:clrMapOvr>
  <p:transition advClick="0" advTm="1000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monte\Pictures\MAR photos\Cuba\DominosRedChevy-A4Full-0005-72x6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893385"/>
      </p:ext>
    </p:extLst>
  </p:cSld>
  <p:clrMapOvr>
    <a:masterClrMapping/>
  </p:clrMapOvr>
  <p:transition advClick="0" advTm="1000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monte\Pictures\MAR photos\Cuba\havan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644752"/>
      </p:ext>
    </p:extLst>
  </p:cSld>
  <p:clrMapOvr>
    <a:masterClrMapping/>
  </p:clrMapOvr>
  <p:transition advClick="0" advTm="1000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13"/>
          <p:cNvSpPr txBox="1">
            <a:spLocks noChangeArrowheads="1"/>
          </p:cNvSpPr>
          <p:nvPr/>
        </p:nvSpPr>
        <p:spPr bwMode="auto">
          <a:xfrm>
            <a:off x="0" y="152400"/>
            <a:ext cx="464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Dominican Republic</a:t>
            </a:r>
          </a:p>
        </p:txBody>
      </p:sp>
      <p:pic>
        <p:nvPicPr>
          <p:cNvPr id="68613" name="Picture 5" descr="http://www.dominican-republic-live.com/upload/dominican-republic-has-it-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7461"/>
            <a:ext cx="9090376" cy="511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2519"/>
      </p:ext>
    </p:extLst>
  </p:cSld>
  <p:clrMapOvr>
    <a:masterClrMapping/>
  </p:clrMapOvr>
  <p:transition advClick="0" advTm="1000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monte\Pictures\MAR photos\Dominican Republic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706" y="4407706"/>
            <a:ext cx="2450295" cy="24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monte\Pictures\MAR photos\Dominican Republic\subWBC-article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4" y="131762"/>
            <a:ext cx="6654813" cy="421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876803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World Baseball Classic Champions</a:t>
            </a:r>
          </a:p>
        </p:txBody>
      </p:sp>
    </p:spTree>
    <p:extLst>
      <p:ext uri="{BB962C8B-B14F-4D97-AF65-F5344CB8AC3E}">
        <p14:creationId xmlns:p14="http://schemas.microsoft.com/office/powerpoint/2010/main" val="1320802318"/>
      </p:ext>
    </p:extLst>
  </p:cSld>
  <p:clrMapOvr>
    <a:masterClrMapping/>
  </p:clrMapOvr>
  <p:transition advClick="0" advTm="2000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monte\Pictures\MAR photos\Dominican Republic\manaties-en-crystal-river-florid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99587"/>
      </p:ext>
    </p:extLst>
  </p:cSld>
  <p:clrMapOvr>
    <a:masterClrMapping/>
  </p:clrMapOvr>
  <p:transition advClick="0" advTm="1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8" descr="C:\Users\Monte Cyr\Documents\Discipleship\MAR Region stuff\Mesoamerica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701675"/>
            <a:ext cx="91154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" y="0"/>
            <a:ext cx="9115425" cy="685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Caribbean Field – Part1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6477000" y="2303465"/>
            <a:ext cx="2514600" cy="95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33CC"/>
                </a:solidFill>
                <a:latin typeface="Arial Black" pitchFamily="34" charset="0"/>
              </a:rPr>
              <a:t>ANTIGUA &amp; BARBUDA</a:t>
            </a:r>
          </a:p>
        </p:txBody>
      </p:sp>
      <p:sp>
        <p:nvSpPr>
          <p:cNvPr id="79883" name="Oval 11"/>
          <p:cNvSpPr>
            <a:spLocks noChangeArrowheads="1"/>
          </p:cNvSpPr>
          <p:nvPr/>
        </p:nvSpPr>
        <p:spPr bwMode="auto">
          <a:xfrm>
            <a:off x="7258051" y="3352800"/>
            <a:ext cx="457200" cy="381000"/>
          </a:xfrm>
          <a:prstGeom prst="ellips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6" name="Oval 24"/>
          <p:cNvSpPr>
            <a:spLocks noChangeArrowheads="1"/>
          </p:cNvSpPr>
          <p:nvPr/>
        </p:nvSpPr>
        <p:spPr bwMode="auto">
          <a:xfrm>
            <a:off x="3429000" y="3684591"/>
            <a:ext cx="838200" cy="892175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990600" y="3581402"/>
            <a:ext cx="22098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FF6600"/>
                </a:solidFill>
                <a:latin typeface="Arial Black" pitchFamily="34" charset="0"/>
              </a:rPr>
              <a:t>BELIZE</a:t>
            </a:r>
          </a:p>
        </p:txBody>
      </p:sp>
      <p:sp>
        <p:nvSpPr>
          <p:cNvPr id="79898" name="Oval 26"/>
          <p:cNvSpPr>
            <a:spLocks noChangeArrowheads="1"/>
          </p:cNvSpPr>
          <p:nvPr/>
        </p:nvSpPr>
        <p:spPr bwMode="auto">
          <a:xfrm>
            <a:off x="5029200" y="2087566"/>
            <a:ext cx="914400" cy="9604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440363" y="1473201"/>
            <a:ext cx="3675063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  <a:latin typeface="Arial Black" pitchFamily="34" charset="0"/>
              </a:rPr>
              <a:t>THE BAHAMAS</a:t>
            </a:r>
          </a:p>
        </p:txBody>
      </p:sp>
      <p:sp>
        <p:nvSpPr>
          <p:cNvPr id="79900" name="Oval 28"/>
          <p:cNvSpPr>
            <a:spLocks noChangeArrowheads="1"/>
          </p:cNvSpPr>
          <p:nvPr/>
        </p:nvSpPr>
        <p:spPr bwMode="auto">
          <a:xfrm>
            <a:off x="7620000" y="4130675"/>
            <a:ext cx="457200" cy="381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5219701" y="4114803"/>
            <a:ext cx="21717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6600"/>
                </a:solidFill>
                <a:latin typeface="Arial Black" pitchFamily="34" charset="0"/>
              </a:rPr>
              <a:t>BARBADOS</a:t>
            </a:r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5018347" y="3713165"/>
            <a:ext cx="2266951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Arial Black" pitchFamily="34" charset="0"/>
              </a:rPr>
              <a:t>DOMINICA</a:t>
            </a:r>
          </a:p>
        </p:txBody>
      </p:sp>
      <p:sp>
        <p:nvSpPr>
          <p:cNvPr id="79903" name="Oval 31"/>
          <p:cNvSpPr>
            <a:spLocks noChangeArrowheads="1"/>
          </p:cNvSpPr>
          <p:nvPr/>
        </p:nvSpPr>
        <p:spPr bwMode="auto">
          <a:xfrm>
            <a:off x="7200900" y="3765551"/>
            <a:ext cx="533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6" name="Text Box 34"/>
          <p:cNvSpPr txBox="1">
            <a:spLocks noChangeArrowheads="1"/>
          </p:cNvSpPr>
          <p:nvPr/>
        </p:nvSpPr>
        <p:spPr bwMode="auto">
          <a:xfrm>
            <a:off x="7377117" y="4785522"/>
            <a:ext cx="1919287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Arial Black" pitchFamily="34" charset="0"/>
              </a:rPr>
              <a:t>GRENADA</a:t>
            </a:r>
          </a:p>
        </p:txBody>
      </p:sp>
      <p:sp>
        <p:nvSpPr>
          <p:cNvPr id="79907" name="Oval 35"/>
          <p:cNvSpPr>
            <a:spLocks noChangeArrowheads="1"/>
          </p:cNvSpPr>
          <p:nvPr/>
        </p:nvSpPr>
        <p:spPr bwMode="auto">
          <a:xfrm>
            <a:off x="7258051" y="4445000"/>
            <a:ext cx="457200" cy="381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6240466" y="4635501"/>
            <a:ext cx="274637" cy="30003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614863" y="4673601"/>
            <a:ext cx="162560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ARUBA</a:t>
            </a:r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8051803" y="5486401"/>
            <a:ext cx="777875" cy="825500"/>
          </a:xfrm>
          <a:prstGeom prst="ellips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5638800" y="6029325"/>
            <a:ext cx="236220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33CC"/>
                </a:solidFill>
                <a:latin typeface="Arial Black" pitchFamily="34" charset="0"/>
              </a:rPr>
              <a:t>SURINAME</a:t>
            </a:r>
          </a:p>
        </p:txBody>
      </p:sp>
      <p:sp>
        <p:nvSpPr>
          <p:cNvPr id="20500" name="Text Box 17"/>
          <p:cNvSpPr txBox="1">
            <a:spLocks noChangeArrowheads="1"/>
          </p:cNvSpPr>
          <p:nvPr/>
        </p:nvSpPr>
        <p:spPr bwMode="auto">
          <a:xfrm>
            <a:off x="3535363" y="1714503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FLORIDA</a:t>
            </a:r>
          </a:p>
        </p:txBody>
      </p:sp>
      <p:sp>
        <p:nvSpPr>
          <p:cNvPr id="20501" name="Text Box 17"/>
          <p:cNvSpPr txBox="1">
            <a:spLocks noChangeArrowheads="1"/>
          </p:cNvSpPr>
          <p:nvPr/>
        </p:nvSpPr>
        <p:spPr bwMode="auto">
          <a:xfrm>
            <a:off x="5562600" y="5334003"/>
            <a:ext cx="19050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SOUTH AMERICA</a:t>
            </a:r>
          </a:p>
        </p:txBody>
      </p:sp>
      <p:sp>
        <p:nvSpPr>
          <p:cNvPr id="20502" name="Text Box 17"/>
          <p:cNvSpPr txBox="1">
            <a:spLocks noChangeArrowheads="1"/>
          </p:cNvSpPr>
          <p:nvPr/>
        </p:nvSpPr>
        <p:spPr bwMode="auto">
          <a:xfrm>
            <a:off x="914400" y="2433639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910746561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9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9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  <p:bldP spid="79879" grpId="0"/>
      <p:bldP spid="79883" grpId="0" animBg="1"/>
      <p:bldP spid="79896" grpId="0" animBg="1"/>
      <p:bldP spid="79897" grpId="0"/>
      <p:bldP spid="79898" grpId="0" animBg="1"/>
      <p:bldP spid="79899" grpId="0"/>
      <p:bldP spid="79900" grpId="0" animBg="1"/>
      <p:bldP spid="79901" grpId="0"/>
      <p:bldP spid="79902" grpId="0"/>
      <p:bldP spid="79903" grpId="0" animBg="1"/>
      <p:bldP spid="79906" grpId="0"/>
      <p:bldP spid="79907" grpId="0" animBg="1"/>
      <p:bldP spid="19" grpId="0" animBg="1"/>
      <p:bldP spid="20" grpId="0"/>
      <p:bldP spid="21" grpId="0" animBg="1"/>
      <p:bldP spid="2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C:\Users\monte\Pictures\MAR photos\Dominican Republic\dominican-traditional-dancer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568677"/>
      </p:ext>
    </p:extLst>
  </p:cSld>
  <p:clrMapOvr>
    <a:masterClrMapping/>
  </p:clrMapOvr>
  <p:transition advClick="0" advTm="1000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monte\Pictures\MAR photos\Dominican Republic\PHO-10Jan01-196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02347"/>
      </p:ext>
    </p:extLst>
  </p:cSld>
  <p:clrMapOvr>
    <a:masterClrMapping/>
  </p:clrMapOvr>
  <p:transition advClick="0" advTm="1000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monte\Pictures\MAR photos\Puerto Rico\15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Text Box 4"/>
          <p:cNvSpPr txBox="1">
            <a:spLocks noChangeArrowheads="1"/>
          </p:cNvSpPr>
          <p:nvPr/>
        </p:nvSpPr>
        <p:spPr bwMode="auto">
          <a:xfrm>
            <a:off x="6858000" y="0"/>
            <a:ext cx="2286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chemeClr val="bg1"/>
                </a:solidFill>
              </a:rPr>
              <a:t>Puerto</a:t>
            </a:r>
          </a:p>
          <a:p>
            <a:pPr eaLnBrk="1" hangingPunct="1"/>
            <a:r>
              <a:rPr lang="en-US" sz="4400" b="1" dirty="0">
                <a:solidFill>
                  <a:schemeClr val="bg1"/>
                </a:solidFill>
              </a:rPr>
              <a:t>Rico</a:t>
            </a:r>
          </a:p>
        </p:txBody>
      </p:sp>
    </p:spTree>
    <p:extLst>
      <p:ext uri="{BB962C8B-B14F-4D97-AF65-F5344CB8AC3E}">
        <p14:creationId xmlns:p14="http://schemas.microsoft.com/office/powerpoint/2010/main" val="849324665"/>
      </p:ext>
    </p:extLst>
  </p:cSld>
  <p:clrMapOvr>
    <a:masterClrMapping/>
  </p:clrMapOvr>
  <p:transition advClick="0" advTm="1000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monte\Pictures\MAR photos\Puerto Rico\IMG_919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50" y="-1"/>
            <a:ext cx="3181350" cy="492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C:\Users\monte\Pictures\MAR photos\Puerto Rico\Lobsterclaw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26" y="1"/>
            <a:ext cx="26955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C:\Users\monte\Pictures\MAR photos\Puerto Rico\P828093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4249" y="3857625"/>
            <a:ext cx="2686051" cy="296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3046"/>
      </p:ext>
    </p:extLst>
  </p:cSld>
  <p:clrMapOvr>
    <a:masterClrMapping/>
  </p:clrMapOvr>
  <p:transition advClick="0" advTm="2000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monte\Pictures\MAR photos\Puerto Rico\(Puerto Rico) – El Yunque tropical rainforest 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363896"/>
      </p:ext>
    </p:extLst>
  </p:cSld>
  <p:clrMapOvr>
    <a:masterClrMapping/>
  </p:clrMapOvr>
  <p:transition advClick="0" advTm="1000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monte\Pictures\MAR photos\Puerto Rico\200249060-0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2488206"/>
      </p:ext>
    </p:extLst>
  </p:cSld>
  <p:clrMapOvr>
    <a:masterClrMapping/>
  </p:clrMapOvr>
  <p:transition advClick="0" advTm="1000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monte\Pictures\MAR photos\Puerto Rico\people-of-puerto-rico-body-langu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761327"/>
      </p:ext>
    </p:extLst>
  </p:cSld>
  <p:clrMapOvr>
    <a:masterClrMapping/>
  </p:clrMapOvr>
  <p:transition advClick="0" advTm="1000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monte\Pictures\MAR photos\Nicaragua\nicaragua-surf-camp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4191001" y="2"/>
            <a:ext cx="4906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>
                <a:solidFill>
                  <a:schemeClr val="bg1"/>
                </a:solidFill>
              </a:rPr>
              <a:t>Nicaragua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785289131"/>
      </p:ext>
    </p:extLst>
  </p:cSld>
  <p:clrMapOvr>
    <a:masterClrMapping/>
  </p:clrMapOvr>
  <p:transition advClick="0" advTm="1000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monte\Pictures\MAR photos\Nicaragua\Children-Wearing-Traditional-Clothin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413902"/>
      </p:ext>
    </p:extLst>
  </p:cSld>
  <p:clrMapOvr>
    <a:masterClrMapping/>
  </p:clrMapOvr>
  <p:transition advClick="0" advTm="1000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onte\Pictures\MAR photos\Nicaragua\Granad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42454"/>
      </p:ext>
    </p:extLst>
  </p:cSld>
  <p:clrMapOvr>
    <a:masterClrMapping/>
  </p:clrMapOvr>
  <p:transition advClick="0" advTm="1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onte\Pictures\MAR photos\Antigua\Antigua-and-Barbuda-w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019800" y="228600"/>
            <a:ext cx="2667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/>
              <a:t>Antigua</a:t>
            </a:r>
          </a:p>
        </p:txBody>
      </p:sp>
    </p:spTree>
    <p:extLst>
      <p:ext uri="{BB962C8B-B14F-4D97-AF65-F5344CB8AC3E}">
        <p14:creationId xmlns:p14="http://schemas.microsoft.com/office/powerpoint/2010/main" val="1801498558"/>
      </p:ext>
    </p:extLst>
  </p:cSld>
  <p:clrMapOvr>
    <a:masterClrMapping/>
  </p:clrMapOvr>
  <p:transition advClick="0" advTm="1000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monte\Pictures\MAR photos\Nicaragua\93079_0ac141ada706375fbcc8246dda8419fc_larg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724601"/>
      </p:ext>
    </p:extLst>
  </p:cSld>
  <p:clrMapOvr>
    <a:masterClrMapping/>
  </p:clrMapOvr>
  <p:transition advClick="0" advTm="1000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monte\Pictures\MAR photos\Costa Rica\interesting-facts-about-costa-rica.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TextBox 1"/>
          <p:cNvSpPr txBox="1">
            <a:spLocks noChangeArrowheads="1"/>
          </p:cNvSpPr>
          <p:nvPr/>
        </p:nvSpPr>
        <p:spPr bwMode="auto">
          <a:xfrm>
            <a:off x="4572000" y="1"/>
            <a:ext cx="335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chemeClr val="bg1"/>
                </a:solidFill>
              </a:rPr>
              <a:t>Costa Rica</a:t>
            </a:r>
          </a:p>
        </p:txBody>
      </p:sp>
    </p:spTree>
    <p:extLst>
      <p:ext uri="{BB962C8B-B14F-4D97-AF65-F5344CB8AC3E}">
        <p14:creationId xmlns:p14="http://schemas.microsoft.com/office/powerpoint/2010/main" val="940739765"/>
      </p:ext>
    </p:extLst>
  </p:cSld>
  <p:clrMapOvr>
    <a:masterClrMapping/>
  </p:clrMapOvr>
  <p:transition advClick="0" advTm="1000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monte\Pictures\MAR photos\Costa Rica\Jungl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21141"/>
      </p:ext>
    </p:extLst>
  </p:cSld>
  <p:clrMapOvr>
    <a:masterClrMapping/>
  </p:clrMapOvr>
  <p:transition advClick="0" advTm="1000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monte\Pictures\MAR photos\Costa Rica\16038760.IMG_3263C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0"/>
            <a:ext cx="96011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526416"/>
      </p:ext>
    </p:extLst>
  </p:cSld>
  <p:clrMapOvr>
    <a:masterClrMapping/>
  </p:clrMapOvr>
  <p:transition advClick="0" advTm="1000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monte\Pictures\MAR photos\Costa Rica\Zentraltal_Kaffeebaue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8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7" name="TextBox 2"/>
          <p:cNvSpPr txBox="1">
            <a:spLocks noChangeArrowheads="1"/>
          </p:cNvSpPr>
          <p:nvPr/>
        </p:nvSpPr>
        <p:spPr bwMode="auto">
          <a:xfrm>
            <a:off x="5105400" y="228601"/>
            <a:ext cx="403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dirty="0"/>
              <a:t>Coffee beans</a:t>
            </a:r>
          </a:p>
        </p:txBody>
      </p:sp>
    </p:spTree>
    <p:extLst>
      <p:ext uri="{BB962C8B-B14F-4D97-AF65-F5344CB8AC3E}">
        <p14:creationId xmlns:p14="http://schemas.microsoft.com/office/powerpoint/2010/main" val="503595314"/>
      </p:ext>
    </p:extLst>
  </p:cSld>
  <p:clrMapOvr>
    <a:masterClrMapping/>
  </p:clrMapOvr>
  <p:transition advClick="0" advTm="1000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monte\Pictures\MAR photos\Costa Rica\spanish-costaric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1800"/>
            <a:ext cx="9132981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89571"/>
      </p:ext>
    </p:extLst>
  </p:cSld>
  <p:clrMapOvr>
    <a:masterClrMapping/>
  </p:clrMapOvr>
  <p:transition advClick="0" advTm="1000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TextBox 2"/>
          <p:cNvSpPr txBox="1">
            <a:spLocks noChangeArrowheads="1"/>
          </p:cNvSpPr>
          <p:nvPr/>
        </p:nvSpPr>
        <p:spPr bwMode="auto">
          <a:xfrm>
            <a:off x="381000" y="685802"/>
            <a:ext cx="335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/>
              <a:t>Panama</a:t>
            </a:r>
          </a:p>
        </p:txBody>
      </p:sp>
      <p:pic>
        <p:nvPicPr>
          <p:cNvPr id="86018" name="Picture 2" descr="C:\Users\monte\Pictures\MAR photos\Panama\Panama-1.0-HotelOverview-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21173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76202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PANAMA</a:t>
            </a:r>
          </a:p>
        </p:txBody>
      </p:sp>
    </p:spTree>
    <p:extLst>
      <p:ext uri="{BB962C8B-B14F-4D97-AF65-F5344CB8AC3E}">
        <p14:creationId xmlns:p14="http://schemas.microsoft.com/office/powerpoint/2010/main" val="1552251175"/>
      </p:ext>
    </p:extLst>
  </p:cSld>
  <p:clrMapOvr>
    <a:masterClrMapping/>
  </p:clrMapOvr>
  <p:transition advClick="0" advTm="2200"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monte\Pictures\MAR photos\Panama\San_Blas_Panam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54154469"/>
      </p:ext>
    </p:extLst>
  </p:cSld>
  <p:clrMapOvr>
    <a:masterClrMapping/>
  </p:clrMapOvr>
  <p:transition advClick="0" advTm="1000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monte\Pictures\MAR photos\Panama\6289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072733"/>
      </p:ext>
    </p:extLst>
  </p:cSld>
  <p:clrMapOvr>
    <a:masterClrMapping/>
  </p:clrMapOvr>
  <p:transition advClick="0" advTm="1200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monte\Pictures\MAR photos\Panama\Kuna-woman-holding-bi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876800" cy="69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474672"/>
      </p:ext>
    </p:extLst>
  </p:cSld>
  <p:clrMapOvr>
    <a:masterClrMapping/>
  </p:clrMapOvr>
  <p:transition advClick="0" advTm="12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onte\Pictures\MAR photos\Antigua\FloraFaunaAntiguaLR-5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8605"/>
            <a:ext cx="9144000" cy="5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5253"/>
      </p:ext>
    </p:extLst>
  </p:cSld>
  <p:clrMapOvr>
    <a:masterClrMapping/>
  </p:clrMapOvr>
  <p:transition advClick="0" advTm="1000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TextBox 4"/>
          <p:cNvSpPr txBox="1">
            <a:spLocks noChangeArrowheads="1"/>
          </p:cNvSpPr>
          <p:nvPr/>
        </p:nvSpPr>
        <p:spPr bwMode="auto">
          <a:xfrm>
            <a:off x="0" y="6027739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chemeClr val="bg1"/>
                </a:solidFill>
              </a:rPr>
              <a:t>Panama Canal</a:t>
            </a:r>
          </a:p>
        </p:txBody>
      </p:sp>
      <p:pic>
        <p:nvPicPr>
          <p:cNvPr id="89090" name="Picture 2" descr="C:\Users\monte\Pictures\MAR photos\Panama\panama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0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86868"/>
      </p:ext>
    </p:extLst>
  </p:cSld>
  <p:clrMapOvr>
    <a:masterClrMapping/>
  </p:clrMapOvr>
  <p:transition advClick="0" advTm="2000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M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577960"/>
      </p:ext>
    </p:extLst>
  </p:cSld>
  <p:clrMapOvr>
    <a:masterClrMapping/>
  </p:clrMapOvr>
  <p:transition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5" descr="Caribbean AIDS 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7788"/>
            <a:ext cx="4267200" cy="3295651"/>
          </a:xfrm>
        </p:spPr>
      </p:pic>
      <p:pic>
        <p:nvPicPr>
          <p:cNvPr id="3" name="Picture 3" descr="Caribbean AID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813" y="0"/>
            <a:ext cx="46751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aitian with coff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648493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226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aiti3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377" y="152400"/>
            <a:ext cx="42894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2" descr="C:\Users\Monte Cyr\Documents\unsorted photos\MAR photos\Mexico\Mexico poor childr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8" y="1647829"/>
            <a:ext cx="45561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1703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Users\monte\Pictures\MAR photos\ms13-g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57200"/>
            <a:ext cx="91455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445212"/>
      </p:ext>
    </p:extLst>
  </p:cSld>
  <p:clrMapOvr>
    <a:masterClrMapping/>
  </p:clrMapOvr>
  <p:transition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41449"/>
      </p:ext>
    </p:extLst>
  </p:cSld>
  <p:clrMapOvr>
    <a:masterClrMapping/>
  </p:clrMapOvr>
  <p:transition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2089"/>
            <a:ext cx="9144000" cy="609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518702"/>
      </p:ext>
    </p:extLst>
  </p:cSld>
  <p:clrMapOvr>
    <a:masterClrMapping/>
  </p:clrMapOvr>
  <p:transition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r="5526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083206"/>
      </p:ext>
    </p:extLst>
  </p:cSld>
  <p:clrMapOvr>
    <a:masterClrMapping/>
  </p:clrMapOvr>
  <p:transition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5614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900918"/>
      </p:ext>
    </p:extLst>
  </p:cSld>
  <p:clrMapOvr>
    <a:masterClrMapping/>
  </p:clrMapOvr>
  <p:transition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Vood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8151"/>
            <a:ext cx="9144000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93415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onte\Pictures\MAR photos\Antigua\8980698_ori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43597"/>
      </p:ext>
    </p:extLst>
  </p:cSld>
  <p:clrMapOvr>
    <a:masterClrMapping/>
  </p:clrMapOvr>
  <p:transition advClick="0" advTm="1000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partment of Health Launches COVID-19 Early Warning Monitoring ...">
            <a:extLst>
              <a:ext uri="{FF2B5EF4-FFF2-40B4-BE49-F238E27FC236}">
                <a16:creationId xmlns:a16="http://schemas.microsoft.com/office/drawing/2014/main" id="{1B7D8C2D-97E1-2145-9364-358B5858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82" y="304799"/>
            <a:ext cx="9157982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939743"/>
      </p:ext>
    </p:extLst>
  </p:cSld>
  <p:clrMapOvr>
    <a:masterClrMapping/>
  </p:clrMapOvr>
  <p:transition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costume&#10;&#10;Description automatically generated">
            <a:extLst>
              <a:ext uri="{FF2B5EF4-FFF2-40B4-BE49-F238E27FC236}">
                <a16:creationId xmlns:a16="http://schemas.microsoft.com/office/drawing/2014/main" id="{24D0072F-C230-004E-A91E-4217245E25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264" y="0"/>
            <a:ext cx="5531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55"/>
      </p:ext>
    </p:extLst>
  </p:cSld>
  <p:clrMapOvr>
    <a:masterClrMapping/>
  </p:clrMapOvr>
  <p:transition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D4D12AD-DF51-D844-90B7-29FAF820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-10236"/>
            <a:ext cx="430022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3 people">
            <a:extLst>
              <a:ext uri="{FF2B5EF4-FFF2-40B4-BE49-F238E27FC236}">
                <a16:creationId xmlns:a16="http://schemas.microsoft.com/office/drawing/2014/main" id="{E9DF6971-ED3E-0741-9BC1-671909AF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2466" y="1905000"/>
            <a:ext cx="3362934" cy="47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may contain: 10 people, text that says '¡SÉ PARTE DE LA #1! GPACEe ESCUELA BÍBLICA VACACIONAL VIRTUAL &quot;MENSAJEROS PARA JESÚS&quot; ESCUBLA DOMIN ESINTK ONTIE zoom MUSICA JUEGOS ENSEÑANZA MUCHO MÁS... 4-6 AÑOS 01-02DEJULIO 7-9 AÑOS 03-04DEJULIO 10-12 AÑOS 09-10Y11DEJULIO 09-10 JULIO A HORA: PM INSCRIPCIONES AL: 8836-0832'">
            <a:extLst>
              <a:ext uri="{FF2B5EF4-FFF2-40B4-BE49-F238E27FC236}">
                <a16:creationId xmlns:a16="http://schemas.microsoft.com/office/drawing/2014/main" id="{C642B116-D926-EE47-B1E5-EBF7A383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58" y="3889857"/>
            <a:ext cx="3505200" cy="293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360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may contain: 7 people, including Monte Cyr and Raquel Ramos, text">
            <a:extLst>
              <a:ext uri="{FF2B5EF4-FFF2-40B4-BE49-F238E27FC236}">
                <a16:creationId xmlns:a16="http://schemas.microsoft.com/office/drawing/2014/main" id="{9BA9F79C-4763-6B44-B26C-2B94BC8D4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335" y="2975909"/>
            <a:ext cx="6630560" cy="37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38C7516-C05F-1C4D-A9FD-B7D291EEEE12}"/>
              </a:ext>
            </a:extLst>
          </p:cNvPr>
          <p:cNvGrpSpPr/>
          <p:nvPr/>
        </p:nvGrpSpPr>
        <p:grpSpPr>
          <a:xfrm>
            <a:off x="457200" y="14785"/>
            <a:ext cx="5181600" cy="3058663"/>
            <a:chOff x="3886200" y="370337"/>
            <a:chExt cx="5181600" cy="3058663"/>
          </a:xfrm>
        </p:grpSpPr>
        <p:pic>
          <p:nvPicPr>
            <p:cNvPr id="3" name="Picture 2" descr="A collag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8393F874-4667-FA4D-93D7-786684E28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9266" y="370337"/>
              <a:ext cx="4893860" cy="305866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3362CD-745B-8848-99DE-0F10FC410276}"/>
                </a:ext>
              </a:extLst>
            </p:cNvPr>
            <p:cNvSpPr/>
            <p:nvPr/>
          </p:nvSpPr>
          <p:spPr>
            <a:xfrm>
              <a:off x="3886200" y="685800"/>
              <a:ext cx="5181600" cy="2514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T"/>
            </a:p>
          </p:txBody>
        </p:sp>
      </p:grpSp>
    </p:spTree>
    <p:extLst>
      <p:ext uri="{BB962C8B-B14F-4D97-AF65-F5344CB8AC3E}">
        <p14:creationId xmlns:p14="http://schemas.microsoft.com/office/powerpoint/2010/main" val="4067662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12" descr="C:\Users\Monte Cyr\Documents\Discipleship\MAR Region stuff\Mesoamerica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4114800" y="2362203"/>
            <a:ext cx="1828800" cy="1127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828800" y="2514603"/>
            <a:ext cx="2209800" cy="8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>
                <a:solidFill>
                  <a:srgbClr val="FF0000"/>
                </a:solidFill>
                <a:latin typeface="Arial Black" pitchFamily="34" charset="0"/>
              </a:rPr>
              <a:t>CUBA</a:t>
            </a:r>
          </a:p>
        </p:txBody>
      </p:sp>
      <p:sp>
        <p:nvSpPr>
          <p:cNvPr id="154629" name="Text Box 15"/>
          <p:cNvSpPr txBox="1">
            <a:spLocks noChangeArrowheads="1"/>
          </p:cNvSpPr>
          <p:nvPr/>
        </p:nvSpPr>
        <p:spPr bwMode="auto">
          <a:xfrm>
            <a:off x="4038600" y="1905001"/>
            <a:ext cx="18288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FLORIDA</a:t>
            </a:r>
          </a:p>
        </p:txBody>
      </p:sp>
      <p:sp>
        <p:nvSpPr>
          <p:cNvPr id="154630" name="Text Box 16"/>
          <p:cNvSpPr txBox="1">
            <a:spLocks noChangeArrowheads="1"/>
          </p:cNvSpPr>
          <p:nvPr/>
        </p:nvSpPr>
        <p:spPr bwMode="auto">
          <a:xfrm>
            <a:off x="5867400" y="5440365"/>
            <a:ext cx="19050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SOUTH AMERICA</a:t>
            </a:r>
          </a:p>
        </p:txBody>
      </p:sp>
      <p:sp>
        <p:nvSpPr>
          <p:cNvPr id="154631" name="Text Box 17"/>
          <p:cNvSpPr txBox="1">
            <a:spLocks noChangeArrowheads="1"/>
          </p:cNvSpPr>
          <p:nvPr/>
        </p:nvSpPr>
        <p:spPr bwMode="auto">
          <a:xfrm>
            <a:off x="876300" y="2133603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3006827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  <p:bldP spid="56328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71C2B-79D0-8446-99A4-D3CFC90E5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36313"/>
            <a:ext cx="5003929" cy="3677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02688-D686-5D43-B067-2844F3BC95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3907037"/>
            <a:ext cx="5181599" cy="2914649"/>
          </a:xfrm>
          <a:prstGeom prst="rect">
            <a:avLst/>
          </a:prstGeom>
        </p:spPr>
      </p:pic>
      <p:pic>
        <p:nvPicPr>
          <p:cNvPr id="4" name="Picture 3" descr="A person standing behind a podium&#10;&#10;Description automatically generated with medium confidence">
            <a:extLst>
              <a:ext uri="{FF2B5EF4-FFF2-40B4-BE49-F238E27FC236}">
                <a16:creationId xmlns:a16="http://schemas.microsoft.com/office/drawing/2014/main" id="{BADFFC1D-B1BC-304E-9A74-334B90CA24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3525077" cy="47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14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uatemala News and Newspapers">
            <a:extLst>
              <a:ext uri="{FF2B5EF4-FFF2-40B4-BE49-F238E27FC236}">
                <a16:creationId xmlns:a16="http://schemas.microsoft.com/office/drawing/2014/main" id="{EBA31E69-5728-9149-B79D-08F53018A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5" y="38100"/>
            <a:ext cx="9001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5">
            <a:extLst>
              <a:ext uri="{FF2B5EF4-FFF2-40B4-BE49-F238E27FC236}">
                <a16:creationId xmlns:a16="http://schemas.microsoft.com/office/drawing/2014/main" id="{81285EC9-95F9-244A-9898-6E471BF16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52399"/>
            <a:ext cx="4343400" cy="166919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D139FE4-82BD-CE4A-BC87-FFED5BF3B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636720"/>
            <a:ext cx="220980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HOLGUIN</a:t>
            </a: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077E8C4B-A66D-4042-9707-2AF287816741}"/>
              </a:ext>
            </a:extLst>
          </p:cNvPr>
          <p:cNvSpPr/>
          <p:nvPr/>
        </p:nvSpPr>
        <p:spPr>
          <a:xfrm>
            <a:off x="6248960" y="1135795"/>
            <a:ext cx="304800" cy="31200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T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1F53E0-4B03-924C-BF71-BB692A68066C}"/>
              </a:ext>
            </a:extLst>
          </p:cNvPr>
          <p:cNvCxnSpPr>
            <a:cxnSpLocks/>
          </p:cNvCxnSpPr>
          <p:nvPr/>
        </p:nvCxnSpPr>
        <p:spPr>
          <a:xfrm>
            <a:off x="4276725" y="762001"/>
            <a:ext cx="1400175" cy="5234109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99DE54-3497-3643-B6A1-4D439CD6BBFD}"/>
              </a:ext>
            </a:extLst>
          </p:cNvPr>
          <p:cNvCxnSpPr>
            <a:cxnSpLocks/>
          </p:cNvCxnSpPr>
          <p:nvPr/>
        </p:nvCxnSpPr>
        <p:spPr>
          <a:xfrm flipH="1" flipV="1">
            <a:off x="428905" y="2590800"/>
            <a:ext cx="5247995" cy="3405310"/>
          </a:xfrm>
          <a:prstGeom prst="straightConnector1">
            <a:avLst/>
          </a:prstGeom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FA8C76-753C-BE43-BFCA-45CE2AB280CD}"/>
              </a:ext>
            </a:extLst>
          </p:cNvPr>
          <p:cNvCxnSpPr>
            <a:cxnSpLocks/>
          </p:cNvCxnSpPr>
          <p:nvPr/>
        </p:nvCxnSpPr>
        <p:spPr>
          <a:xfrm>
            <a:off x="428905" y="2590800"/>
            <a:ext cx="409295" cy="83820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8C13C-CF84-3747-BE55-E898C471CB39}"/>
              </a:ext>
            </a:extLst>
          </p:cNvPr>
          <p:cNvCxnSpPr>
            <a:cxnSpLocks/>
          </p:cNvCxnSpPr>
          <p:nvPr/>
        </p:nvCxnSpPr>
        <p:spPr>
          <a:xfrm>
            <a:off x="838200" y="3429000"/>
            <a:ext cx="228600" cy="38100"/>
          </a:xfrm>
          <a:prstGeom prst="straightConnector1">
            <a:avLst/>
          </a:prstGeom>
          <a:ln w="57150" cap="flat" cmpd="sng" algn="ctr">
            <a:solidFill>
              <a:srgbClr val="FF33C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3BC4875-6706-6F4E-9F72-DC9F3836777B}"/>
              </a:ext>
            </a:extLst>
          </p:cNvPr>
          <p:cNvCxnSpPr>
            <a:cxnSpLocks/>
          </p:cNvCxnSpPr>
          <p:nvPr/>
        </p:nvCxnSpPr>
        <p:spPr>
          <a:xfrm flipH="1" flipV="1">
            <a:off x="4276725" y="762001"/>
            <a:ext cx="2124635" cy="685799"/>
          </a:xfrm>
          <a:prstGeom prst="straightConnector1">
            <a:avLst/>
          </a:prstGeom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 Box 8">
            <a:extLst>
              <a:ext uri="{FF2B5EF4-FFF2-40B4-BE49-F238E27FC236}">
                <a16:creationId xmlns:a16="http://schemas.microsoft.com/office/drawing/2014/main" id="{FE9FEC42-5B23-004D-A8CD-06F773AA3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1756203"/>
            <a:ext cx="306705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MEXICO CITY</a:t>
            </a:r>
          </a:p>
        </p:txBody>
      </p:sp>
    </p:spTree>
    <p:extLst>
      <p:ext uri="{BB962C8B-B14F-4D97-AF65-F5344CB8AC3E}">
        <p14:creationId xmlns:p14="http://schemas.microsoft.com/office/powerpoint/2010/main" val="70685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5" grpId="0" animBg="1"/>
      <p:bldP spid="32" grpId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age&#10;&#10;Description automatically generated">
            <a:extLst>
              <a:ext uri="{FF2B5EF4-FFF2-40B4-BE49-F238E27FC236}">
                <a16:creationId xmlns:a16="http://schemas.microsoft.com/office/drawing/2014/main" id="{9861DF95-251A-9E4E-81FF-2E2D74AE19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7568002"/>
      </p:ext>
    </p:extLst>
  </p:cSld>
  <p:clrMapOvr>
    <a:masterClrMapping/>
  </p:clrMapOvr>
  <p:transition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cage&#10;&#10;Description automatically generated">
            <a:extLst>
              <a:ext uri="{FF2B5EF4-FFF2-40B4-BE49-F238E27FC236}">
                <a16:creationId xmlns:a16="http://schemas.microsoft.com/office/drawing/2014/main" id="{8FED9DB0-82E5-FE44-970D-D8A223B7B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09371"/>
      </p:ext>
    </p:extLst>
  </p:cSld>
  <p:clrMapOvr>
    <a:masterClrMapping/>
  </p:clrMapOvr>
  <p:transition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person, person, looking&#10;&#10;Description automatically generated">
            <a:extLst>
              <a:ext uri="{FF2B5EF4-FFF2-40B4-BE49-F238E27FC236}">
                <a16:creationId xmlns:a16="http://schemas.microsoft.com/office/drawing/2014/main" id="{23517798-F35E-8448-9AD0-BFD6B0BA4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259900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monte\Pictures\MAR photos\Antigua\antigua-48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92728"/>
      </p:ext>
    </p:extLst>
  </p:cSld>
  <p:clrMapOvr>
    <a:masterClrMapping/>
  </p:clrMapOvr>
  <p:transition advClick="0" advTm="1000"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12" descr="C:\Users\Monte Cyr\Documents\Discipleship\MAR Region stuff\Mesoamerica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4114800" y="2362203"/>
            <a:ext cx="1828800" cy="1127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828800" y="2514603"/>
            <a:ext cx="2209800" cy="8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>
                <a:solidFill>
                  <a:srgbClr val="FF0000"/>
                </a:solidFill>
                <a:latin typeface="Arial Black" pitchFamily="34" charset="0"/>
              </a:rPr>
              <a:t>CUBA</a:t>
            </a:r>
          </a:p>
        </p:txBody>
      </p:sp>
      <p:sp>
        <p:nvSpPr>
          <p:cNvPr id="154629" name="Text Box 15"/>
          <p:cNvSpPr txBox="1">
            <a:spLocks noChangeArrowheads="1"/>
          </p:cNvSpPr>
          <p:nvPr/>
        </p:nvSpPr>
        <p:spPr bwMode="auto">
          <a:xfrm>
            <a:off x="4038600" y="1905001"/>
            <a:ext cx="18288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FLORIDA</a:t>
            </a:r>
          </a:p>
        </p:txBody>
      </p:sp>
      <p:sp>
        <p:nvSpPr>
          <p:cNvPr id="154630" name="Text Box 16"/>
          <p:cNvSpPr txBox="1">
            <a:spLocks noChangeArrowheads="1"/>
          </p:cNvSpPr>
          <p:nvPr/>
        </p:nvSpPr>
        <p:spPr bwMode="auto">
          <a:xfrm>
            <a:off x="5867400" y="5440365"/>
            <a:ext cx="19050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SOUTH AMERICA</a:t>
            </a:r>
          </a:p>
        </p:txBody>
      </p:sp>
      <p:sp>
        <p:nvSpPr>
          <p:cNvPr id="154631" name="Text Box 17"/>
          <p:cNvSpPr txBox="1">
            <a:spLocks noChangeArrowheads="1"/>
          </p:cNvSpPr>
          <p:nvPr/>
        </p:nvSpPr>
        <p:spPr bwMode="auto">
          <a:xfrm>
            <a:off x="876300" y="2133603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965031665"/>
      </p:ext>
    </p:extLst>
  </p:cSld>
  <p:clrMapOvr>
    <a:masterClrMapping/>
  </p:clrMapOvr>
  <p:transition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monte\Documents\unsorted photos\Family 2012\Cuba - Downtow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3601" y="152401"/>
            <a:ext cx="55499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Havana: Crumbling city gives hints at vibrant past | Travel | stltoday.com">
            <a:extLst>
              <a:ext uri="{FF2B5EF4-FFF2-40B4-BE49-F238E27FC236}">
                <a16:creationId xmlns:a16="http://schemas.microsoft.com/office/drawing/2014/main" id="{1C95EC82-72F9-3D41-AE7C-1235A305F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3543791"/>
            <a:ext cx="5295900" cy="33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511303"/>
      </p:ext>
    </p:extLst>
  </p:cSld>
  <p:clrMapOvr>
    <a:masterClrMapping/>
  </p:clrMapOvr>
  <p:transition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monte\Documents\unsorted photos\Family 2012\Cuba cars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4539" y="304800"/>
            <a:ext cx="309880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SC086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4495803"/>
            <a:ext cx="4946651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9" y="122238"/>
            <a:ext cx="4419600" cy="196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1A1A81F5-5C46-D240-9138-B698380C1C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585" y="2274888"/>
            <a:ext cx="4729287" cy="19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22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56686F77-FD17-424E-ADBA-E20EA7A1F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4307840"/>
      </p:ext>
    </p:extLst>
  </p:cSld>
  <p:clrMapOvr>
    <a:masterClrMapping/>
  </p:clrMapOvr>
  <p:transition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Users\monte\Pictures\Discipleship Ministries\Discipleship 2011\Asamblea Cuba 2011\Imagen 04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232580"/>
      </p:ext>
    </p:extLst>
  </p:cSld>
  <p:clrMapOvr>
    <a:masterClrMapping/>
  </p:clrMapOvr>
  <p:transition>
    <p:fad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onte\Pictures\Discipleship Ministries\Discipleship 2011\Asamblea Cuba 2011\Imagen 20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6780" y="380999"/>
            <a:ext cx="3411420" cy="634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ay be an image of 1 person">
            <a:extLst>
              <a:ext uri="{FF2B5EF4-FFF2-40B4-BE49-F238E27FC236}">
                <a16:creationId xmlns:a16="http://schemas.microsoft.com/office/drawing/2014/main" id="{BA8C85DE-E587-5644-B1F9-9285786E2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581" y="381000"/>
            <a:ext cx="3411419" cy="63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9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Users\Monte\Documents\unsorted photos\NYI\Cuba\Youth In Mission\Cuba Youth in Mission Santa Fe 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9" y="0"/>
            <a:ext cx="37830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5" name="Picture 3" descr="C:\Users\Monte\Documents\unsorted photos\NYI\Cuba\Youth In Mission\Cuba Youth in Mission Santa Fe 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4565" y="3565528"/>
            <a:ext cx="439578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Monte\Documents\unsorted photos\NYI\Cuba\Youth In Mission\Cuba Youth in Mission Santa Fe 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25" y="0"/>
            <a:ext cx="50450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Monte\Documents\unsorted photos\NYI\Cuba\Youth In Mission\Cuba Youth in Mission Santa Fe 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3565528"/>
            <a:ext cx="45497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963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12" descr="C:\Users\Monte Cyr\Documents\Discipleship\MAR Region stuff\Mesoamerica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3124200" y="3570631"/>
            <a:ext cx="914400" cy="1127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114839" y="2887854"/>
            <a:ext cx="38100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GUATEMALA</a:t>
            </a:r>
          </a:p>
        </p:txBody>
      </p:sp>
      <p:sp>
        <p:nvSpPr>
          <p:cNvPr id="154631" name="Text Box 17"/>
          <p:cNvSpPr txBox="1">
            <a:spLocks noChangeArrowheads="1"/>
          </p:cNvSpPr>
          <p:nvPr/>
        </p:nvSpPr>
        <p:spPr bwMode="auto">
          <a:xfrm>
            <a:off x="876300" y="2133603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3468205153"/>
      </p:ext>
    </p:extLst>
  </p:cSld>
  <p:clrMapOvr>
    <a:masterClrMapping/>
  </p:clrMapOvr>
  <p:transition>
    <p:fad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7346DE-A4A1-C544-A5F7-C01F1A7CD9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750"/>
            <a:ext cx="914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23968"/>
      </p:ext>
    </p:extLst>
  </p:cSld>
  <p:clrMapOvr>
    <a:masterClrMapping/>
  </p:clrMapOvr>
  <p:transition>
    <p:fad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237BF0-B370-FB44-856B-BAA64B54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393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monte\Pictures\MAR photos\Bahamas\map-cat-island-bahamas-turquoise-waters-50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1000" y="457201"/>
            <a:ext cx="266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</a:rPr>
              <a:t>Bahamas</a:t>
            </a:r>
          </a:p>
        </p:txBody>
      </p:sp>
    </p:spTree>
    <p:extLst>
      <p:ext uri="{BB962C8B-B14F-4D97-AF65-F5344CB8AC3E}">
        <p14:creationId xmlns:p14="http://schemas.microsoft.com/office/powerpoint/2010/main" val="615476667"/>
      </p:ext>
    </p:extLst>
  </p:cSld>
  <p:clrMapOvr>
    <a:masterClrMapping/>
  </p:clrMapOvr>
  <p:transition advClick="0" advTm="1000">
    <p:fade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2375F-F006-4F4A-A59D-F7F5DA530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659"/>
            <a:ext cx="9076624" cy="60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2407"/>
      </p:ext>
    </p:extLst>
  </p:cSld>
  <p:clrMapOvr>
    <a:masterClrMapping/>
  </p:clrMapOvr>
  <p:transition>
    <p:fad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verty and Education in Guatemala | smduarte's blog">
            <a:extLst>
              <a:ext uri="{FF2B5EF4-FFF2-40B4-BE49-F238E27FC236}">
                <a16:creationId xmlns:a16="http://schemas.microsoft.com/office/drawing/2014/main" id="{29D91AFD-EC89-1145-A69E-D5BE8B0F9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15223778"/>
      </p:ext>
    </p:extLst>
  </p:cSld>
  <p:clrMapOvr>
    <a:masterClrMapping/>
  </p:clrMapOvr>
  <p:transition>
    <p:fad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that is parked on the side of a building&#10;&#10;Description automatically generated">
            <a:extLst>
              <a:ext uri="{FF2B5EF4-FFF2-40B4-BE49-F238E27FC236}">
                <a16:creationId xmlns:a16="http://schemas.microsoft.com/office/drawing/2014/main" id="{B5424BB1-4794-794B-9EF3-119664C827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5600"/>
            <a:ext cx="9144000" cy="396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2A9A1-CAEF-D348-B080-37D373B409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16042"/>
            <a:ext cx="2667000" cy="27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48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4894EAF-64B3-CD46-AC68-6D8F2577AC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6953371"/>
      </p:ext>
    </p:extLst>
  </p:cSld>
  <p:clrMapOvr>
    <a:masterClrMapping/>
  </p:clrMapOvr>
  <p:transition>
    <p:fad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F86599-F880-2143-933D-C27EEDBAF5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" y="0"/>
            <a:ext cx="4578893" cy="3328782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5A616E3-C072-3143-A2DD-C5367DB181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328782"/>
            <a:ext cx="4819650" cy="351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37032"/>
      </p:ext>
    </p:extLst>
  </p:cSld>
  <p:clrMapOvr>
    <a:masterClrMapping/>
  </p:clrMapOvr>
  <p:transition>
    <p:fad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a bowl of food&#10;&#10;Description automatically generated">
            <a:extLst>
              <a:ext uri="{FF2B5EF4-FFF2-40B4-BE49-F238E27FC236}">
                <a16:creationId xmlns:a16="http://schemas.microsoft.com/office/drawing/2014/main" id="{FDA71294-8C69-7344-9C51-8A2CFE7BA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0"/>
            <a:ext cx="9349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34203"/>
      </p:ext>
    </p:extLst>
  </p:cSld>
  <p:clrMapOvr>
    <a:masterClrMapping/>
  </p:clrMapOvr>
  <p:transition>
    <p:fad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593410-5BE3-FB4F-9A95-5F3839ECC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0"/>
            <a:ext cx="6019800" cy="68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789"/>
      </p:ext>
    </p:extLst>
  </p:cSld>
  <p:clrMapOvr>
    <a:masterClrMapping/>
  </p:clrMapOvr>
  <p:transition>
    <p:fad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0E3F217-99D5-4A41-904C-A7CCC040D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399" y="-88053"/>
            <a:ext cx="9330518" cy="6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39313"/>
      </p:ext>
    </p:extLst>
  </p:cSld>
  <p:clrMapOvr>
    <a:masterClrMapping/>
  </p:clrMapOvr>
  <p:transition>
    <p:fade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593743"/>
      </p:ext>
    </p:extLst>
  </p:cSld>
  <p:clrMapOvr>
    <a:masterClrMapping/>
  </p:clrMapOvr>
  <p:transition>
    <p:fad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www.nph.com/vcmedia/2401/2401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3" y="3733800"/>
            <a:ext cx="2591331" cy="271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8" descr="http://www.nph.com/vcmedia/2401/2401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343756"/>
            <a:ext cx="2971800" cy="295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http://www.nph.com/vcmedia/2401/2401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343757"/>
            <a:ext cx="2800520" cy="287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C:\Users\monte\Desktop\resize_thum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52" y="3733803"/>
            <a:ext cx="2797651" cy="279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7914" y="3733800"/>
            <a:ext cx="2737273" cy="271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0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:\Users\monte\Pictures\MAR photos\Bahamas\012-Bahamas-Reef-Sh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098317"/>
      </p:ext>
    </p:extLst>
  </p:cSld>
  <p:clrMapOvr>
    <a:masterClrMapping/>
  </p:clrMapOvr>
  <p:transition advClick="0" advTm="1000">
    <p:fade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9844"/>
      </p:ext>
    </p:extLst>
  </p:cSld>
  <p:clrMapOvr>
    <a:masterClrMapping/>
  </p:clrMapOvr>
  <p:transition>
    <p:fad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098"/>
            <a:ext cx="9067800" cy="65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28688"/>
      </p:ext>
    </p:extLst>
  </p:cSld>
  <p:clrMapOvr>
    <a:masterClrMapping/>
  </p:clrMapOvr>
  <p:transition>
    <p:fad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1719495E-0AC5-E947-9929-40E976AEC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6200" y="152400"/>
            <a:ext cx="8940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17347"/>
      </p:ext>
    </p:extLst>
  </p:cSld>
  <p:clrMapOvr>
    <a:masterClrMapping/>
  </p:clrMapOvr>
  <p:transition>
    <p:fad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7744649"/>
      </p:ext>
    </p:extLst>
  </p:cSld>
  <p:clrMapOvr>
    <a:masterClrMapping/>
  </p:clrMapOvr>
  <p:transition>
    <p:fad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221612"/>
      </p:ext>
    </p:extLst>
  </p:cSld>
  <p:clrMapOvr>
    <a:masterClrMapping/>
  </p:clrMapOvr>
  <p:transition>
    <p:fad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8555148"/>
      </p:ext>
    </p:extLst>
  </p:cSld>
  <p:clrMapOvr>
    <a:masterClrMapping/>
  </p:clrMapOvr>
  <p:transition>
    <p:fad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892776"/>
      </p:ext>
    </p:extLst>
  </p:cSld>
  <p:clrMapOvr>
    <a:masterClrMapping/>
  </p:clrMapOvr>
  <p:transition>
    <p:fade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jumping in front of a crowd&#10;&#10;Description automatically generated">
            <a:extLst>
              <a:ext uri="{FF2B5EF4-FFF2-40B4-BE49-F238E27FC236}">
                <a16:creationId xmlns:a16="http://schemas.microsoft.com/office/drawing/2014/main" id="{05D20AFD-CFB8-C74E-AD0D-A19A356A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186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41594"/>
      </p:ext>
    </p:extLst>
  </p:cSld>
  <p:clrMapOvr>
    <a:masterClrMapping/>
  </p:clrMapOvr>
  <p:transition>
    <p:fad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4A4A5E-CEF4-644C-B612-0892F98A4F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66800"/>
            <a:ext cx="914400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40527"/>
      </p:ext>
    </p:extLst>
  </p:cSld>
  <p:clrMapOvr>
    <a:masterClrMapping/>
  </p:clrMapOvr>
  <p:transition>
    <p:fad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13" y="447261"/>
            <a:ext cx="5290173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048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28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onte\Pictures\MAR photos\Bahamas\nassau-paradise-island-baham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368050"/>
      </p:ext>
    </p:extLst>
  </p:cSld>
  <p:clrMapOvr>
    <a:masterClrMapping/>
  </p:clrMapOvr>
  <p:transition advClick="0" advTm="1000">
    <p:fade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2260345"/>
      </p:ext>
    </p:extLst>
  </p:cSld>
  <p:clrMapOvr>
    <a:masterClrMapping/>
  </p:clrMapOvr>
  <p:transition>
    <p:fade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B9721485-E626-7349-A66D-9AB21F3F9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35" y="0"/>
            <a:ext cx="9169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96991"/>
      </p:ext>
    </p:extLst>
  </p:cSld>
  <p:clrMapOvr>
    <a:masterClrMapping/>
  </p:clrMapOvr>
  <p:transition>
    <p:fad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4CA5892-C256-8144-8759-8D858CC13B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60960"/>
            <a:ext cx="42672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17747"/>
      </p:ext>
    </p:extLst>
  </p:cSld>
  <p:clrMapOvr>
    <a:masterClrMapping/>
  </p:clrMapOvr>
  <p:transition>
    <p:fade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a game of frisbee&#10;&#10;Description automatically generated">
            <a:extLst>
              <a:ext uri="{FF2B5EF4-FFF2-40B4-BE49-F238E27FC236}">
                <a16:creationId xmlns:a16="http://schemas.microsoft.com/office/drawing/2014/main" id="{DBC35DEE-D349-0343-BC0B-BC7194B4B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46382"/>
      </p:ext>
    </p:extLst>
  </p:cSld>
  <p:clrMapOvr>
    <a:masterClrMapping/>
  </p:clrMapOvr>
  <p:transition>
    <p:fade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E9E0EEC-DBD4-954A-AF72-7C535B7F3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9764134"/>
      </p:ext>
    </p:extLst>
  </p:cSld>
  <p:clrMapOvr>
    <a:masterClrMapping/>
  </p:clrMapOvr>
  <p:transition>
    <p:fade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AEE4066-5BDB-E446-BD93-0872E1EAD9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"/>
          <a:stretch/>
        </p:blipFill>
        <p:spPr>
          <a:xfrm>
            <a:off x="0" y="76200"/>
            <a:ext cx="91440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66934"/>
      </p:ext>
    </p:extLst>
  </p:cSld>
  <p:clrMapOvr>
    <a:masterClrMapping/>
  </p:clrMapOvr>
  <p:transition>
    <p:fad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sign posing for the camera&#10;&#10;Description automatically generated">
            <a:extLst>
              <a:ext uri="{FF2B5EF4-FFF2-40B4-BE49-F238E27FC236}">
                <a16:creationId xmlns:a16="http://schemas.microsoft.com/office/drawing/2014/main" id="{A2969191-9D31-DF47-89FC-6F87273DD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34706"/>
      </p:ext>
    </p:extLst>
  </p:cSld>
  <p:clrMapOvr>
    <a:masterClrMapping/>
  </p:clrMapOvr>
  <p:transition>
    <p:fade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baseball field&#10;&#10;Description automatically generated">
            <a:extLst>
              <a:ext uri="{FF2B5EF4-FFF2-40B4-BE49-F238E27FC236}">
                <a16:creationId xmlns:a16="http://schemas.microsoft.com/office/drawing/2014/main" id="{9BA489EB-FA93-1148-AA90-F75FBF384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47603"/>
      </p:ext>
    </p:extLst>
  </p:cSld>
  <p:clrMapOvr>
    <a:masterClrMapping/>
  </p:clrMapOvr>
  <p:transition>
    <p:fade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B6507-A9F1-1E43-BBDB-75D06200A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67" y="152400"/>
            <a:ext cx="5715000" cy="3505200"/>
          </a:xfrm>
          <a:prstGeom prst="rect">
            <a:avLst/>
          </a:prstGeom>
        </p:spPr>
      </p:pic>
      <p:pic>
        <p:nvPicPr>
          <p:cNvPr id="3" name="Picture 8" descr="http://www.nph.com/vcmedia/2401/2401693.jpg">
            <a:extLst>
              <a:ext uri="{FF2B5EF4-FFF2-40B4-BE49-F238E27FC236}">
                <a16:creationId xmlns:a16="http://schemas.microsoft.com/office/drawing/2014/main" id="{9C29DE4F-45F0-A840-9EA5-666C97C73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743200" cy="272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72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BF0E77-268A-854E-B4FE-BD4AFBEE54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06520"/>
            <a:ext cx="4386796" cy="3399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F5B94-B4EC-E94E-A629-A30E2EF7EF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3432" y="0"/>
            <a:ext cx="4572000" cy="312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D1719B-09F7-7143-9A1E-1173394DD425}"/>
              </a:ext>
            </a:extLst>
          </p:cNvPr>
          <p:cNvSpPr txBox="1"/>
          <p:nvPr/>
        </p:nvSpPr>
        <p:spPr>
          <a:xfrm>
            <a:off x="475991" y="835918"/>
            <a:ext cx="4063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Volunteer Missionaries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4DB43E-CE81-0040-A412-D7A489403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3431" y="3313474"/>
            <a:ext cx="4539967" cy="33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9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onte\Pictures\MAR photos\Bahamas\junkano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44776"/>
      </p:ext>
    </p:extLst>
  </p:cSld>
  <p:clrMapOvr>
    <a:masterClrMapping/>
  </p:clrMapOvr>
  <p:transition advClick="0" advTm="1000">
    <p:fade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1002" cy="3578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445" y="3578867"/>
            <a:ext cx="5739956" cy="31267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0" y="79254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Leaders</a:t>
            </a:r>
          </a:p>
          <a:p>
            <a:r>
              <a:rPr lang="en-US" sz="4800" dirty="0">
                <a:solidFill>
                  <a:schemeClr val="bg1"/>
                </a:solidFill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568014458"/>
      </p:ext>
    </p:extLst>
  </p:cSld>
  <p:clrMapOvr>
    <a:masterClrMapping/>
  </p:clrMapOvr>
  <p:transition>
    <p:fade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1" y="152400"/>
            <a:ext cx="5813323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  <a14:imgEffect>
                      <a14:brightnessContrast bright="21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57600"/>
            <a:ext cx="5181600" cy="29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84691"/>
      </p:ext>
    </p:extLst>
  </p:cSld>
  <p:clrMapOvr>
    <a:masterClrMapping/>
  </p:clrMapOvr>
  <p:transition>
    <p:fade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72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152402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CUBA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3314701"/>
            <a:ext cx="4724400" cy="354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5646005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689159387"/>
      </p:ext>
    </p:extLst>
  </p:cSld>
  <p:clrMapOvr>
    <a:masterClrMapping/>
  </p:clrMapOvr>
  <p:transition>
    <p:fade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25401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PANAMA VBS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55216"/>
      </p:ext>
    </p:extLst>
  </p:cSld>
  <p:clrMapOvr>
    <a:masterClrMapping/>
  </p:clrMapOvr>
  <p:transition>
    <p:fade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1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90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GUATEMALA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57751"/>
      </p:ext>
    </p:extLst>
  </p:cSld>
  <p:clrMapOvr>
    <a:masterClrMapping/>
  </p:clrMapOvr>
  <p:transition>
    <p:fade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3290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1400"/>
            <a:ext cx="9144000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400" y="6014304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EL SALVADOR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19825"/>
      </p:ext>
    </p:extLst>
  </p:cSld>
  <p:clrMapOvr>
    <a:masterClrMapping/>
  </p:clrMapOvr>
  <p:transition>
    <p:fade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33529"/>
            <a:ext cx="6449568" cy="3372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515680"/>
            <a:ext cx="5029200" cy="3342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4495803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HONDURAS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22236"/>
      </p:ext>
    </p:extLst>
  </p:cSld>
  <p:clrMapOvr>
    <a:masterClrMapping/>
  </p:clrMapOvr>
  <p:transition>
    <p:fade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onte\Documents\unsorted photos\Discipleship 2012\Don de amor\306939_392889407418798_879800186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2374702" cy="316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 descr="C:\Users\monte\Documents\unsorted photos\Discipleship 2012\Don de amor\487128_392893234085082_1112529574_n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3962400"/>
            <a:ext cx="18462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:\Users\monte\Documents\unsorted photos\Discipleship 2012\Don de amor\532996_392892454085160_565091754_n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8" y="3979863"/>
            <a:ext cx="32924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:\Users\monte\Documents\unsorted photos\Discipleship 2012\Don de amor\534416_392891064085299_466571337_n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01601"/>
            <a:ext cx="2262661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C:\Users\monte\Documents\unsorted photos\Discipleship 2012\Don de amor\576942_392890470752025_285618060_n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4025900"/>
            <a:ext cx="312420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7863" y="685800"/>
            <a:ext cx="41099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373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C1C2A-A42B-E448-A059-73D7680394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825" y="66368"/>
            <a:ext cx="5848350" cy="67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8582"/>
      </p:ext>
    </p:extLst>
  </p:cSld>
  <p:clrMapOvr>
    <a:masterClrMapping/>
  </p:clrMapOvr>
  <p:transition>
    <p:fade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6BB04F63-8CE9-464E-960A-23E75C01A3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82519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95D6E9-2B52-C543-BE74-2EC4F28D75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4" y="533400"/>
            <a:ext cx="900853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12"/>
          <p:cNvSpPr txBox="1">
            <a:spLocks noChangeArrowheads="1"/>
          </p:cNvSpPr>
          <p:nvPr/>
        </p:nvSpPr>
        <p:spPr bwMode="auto">
          <a:xfrm>
            <a:off x="0" y="434976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Barbados</a:t>
            </a:r>
          </a:p>
        </p:txBody>
      </p:sp>
      <p:pic>
        <p:nvPicPr>
          <p:cNvPr id="20482" name="Picture 2" descr="C:\Users\monte\Pictures\MAR photos\Barbados\bann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1696788"/>
            <a:ext cx="9143999" cy="412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16148"/>
      </p:ext>
    </p:extLst>
  </p:cSld>
  <p:clrMapOvr>
    <a:masterClrMapping/>
  </p:clrMapOvr>
  <p:transition advClick="0" advTm="1000">
    <p:fade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Kid looking through peep 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7" y="457200"/>
            <a:ext cx="87407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616339"/>
      </p:ext>
    </p:extLst>
  </p:cSld>
  <p:clrMapOvr>
    <a:masterClrMapping/>
  </p:clrMapOvr>
  <p:transition>
    <p:fade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94727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onte\Pictures\MAR photos\Barbados\BarbadosTurtl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22432769"/>
      </p:ext>
    </p:extLst>
  </p:cSld>
  <p:clrMapOvr>
    <a:masterClrMapping/>
  </p:clrMapOvr>
  <p:transition advClick="0" advTm="1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onte\Pictures\MAR photos\Barbados\barbados_island-1600x12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97734"/>
      </p:ext>
    </p:extLst>
  </p:cSld>
  <p:clrMapOvr>
    <a:masterClrMapping/>
  </p:clrMapOvr>
  <p:transition advClick="0" advTm="1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rbados Green Monkey | Animals beautiful, Animal photo, Baby animals">
            <a:extLst>
              <a:ext uri="{FF2B5EF4-FFF2-40B4-BE49-F238E27FC236}">
                <a16:creationId xmlns:a16="http://schemas.microsoft.com/office/drawing/2014/main" id="{AABE637E-BF84-7C41-BE9F-EBD5A695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425" y="0"/>
            <a:ext cx="4883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690487"/>
      </p:ext>
    </p:extLst>
  </p:cSld>
  <p:clrMapOvr>
    <a:masterClrMapping/>
  </p:clrMapOvr>
  <p:transition advClick="0" advTm="1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11"/>
          <p:cNvSpPr txBox="1">
            <a:spLocks noChangeArrowheads="1"/>
          </p:cNvSpPr>
          <p:nvPr/>
        </p:nvSpPr>
        <p:spPr bwMode="auto">
          <a:xfrm>
            <a:off x="3657600" y="44451"/>
            <a:ext cx="2133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Belize</a:t>
            </a:r>
          </a:p>
        </p:txBody>
      </p:sp>
      <p:pic>
        <p:nvPicPr>
          <p:cNvPr id="24578" name="Picture 2" descr="C:\Users\monte\Pictures\MAR photos\Belize\belize_cnt_6nov09_istock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14389"/>
            <a:ext cx="9079473" cy="60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15355"/>
      </p:ext>
    </p:extLst>
  </p:cSld>
  <p:clrMapOvr>
    <a:masterClrMapping/>
  </p:clrMapOvr>
  <p:transition advClick="0" advTm="1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onte\Pictures\MAR photos\Belize\belize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268352"/>
      </p:ext>
    </p:extLst>
  </p:cSld>
  <p:clrMapOvr>
    <a:masterClrMapping/>
  </p:clrMapOvr>
  <p:transition advClick="0" advTm="1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monte\Pictures\MAR photos\Belize\belize-zoo-t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5885"/>
            <a:ext cx="9144000" cy="608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152707"/>
      </p:ext>
    </p:extLst>
  </p:cSld>
  <p:clrMapOvr>
    <a:masterClrMapping/>
  </p:clrMapOvr>
  <p:transition advClick="0" advTm="1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onte\Pictures\MAR photos\Belize\Mestizo Girls 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861" y="0"/>
            <a:ext cx="9398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114220"/>
      </p:ext>
    </p:extLst>
  </p:cSld>
  <p:clrMapOvr>
    <a:masterClrMapping/>
  </p:clrMapOvr>
  <p:transition advClick="0" advTm="1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onte\Pictures\MAR photos\Dominica\k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0" y="-1905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</a:rPr>
              <a:t>Dominica</a:t>
            </a:r>
          </a:p>
        </p:txBody>
      </p:sp>
    </p:spTree>
    <p:extLst>
      <p:ext uri="{BB962C8B-B14F-4D97-AF65-F5344CB8AC3E}">
        <p14:creationId xmlns:p14="http://schemas.microsoft.com/office/powerpoint/2010/main" val="999903976"/>
      </p:ext>
    </p:extLst>
  </p:cSld>
  <p:clrMapOvr>
    <a:masterClrMapping/>
  </p:clrMapOvr>
  <p:transition advClick="0" advTm="1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monte\Pictures\MAR photos\Dominica\1-dominica_gorgonians-and-sponges_dive-dominica.g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2" r="38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586857"/>
      </p:ext>
    </p:extLst>
  </p:cSld>
  <p:clrMapOvr>
    <a:masterClrMapping/>
  </p:clrMapOvr>
  <p:transition advClick="0" advTm="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wall, indoor, child&#10;&#10;Description automatically generated">
            <a:extLst>
              <a:ext uri="{FF2B5EF4-FFF2-40B4-BE49-F238E27FC236}">
                <a16:creationId xmlns:a16="http://schemas.microsoft.com/office/drawing/2014/main" id="{3E46BDD4-0F12-71DD-FD2D-72BD7799C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8519"/>
          <a:stretch/>
        </p:blipFill>
        <p:spPr>
          <a:xfrm>
            <a:off x="1295400" y="-15734"/>
            <a:ext cx="6705600" cy="694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onte\Pictures\MAR photos\Dominica\caribs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70082445"/>
      </p:ext>
    </p:extLst>
  </p:cSld>
  <p:clrMapOvr>
    <a:masterClrMapping/>
  </p:clrMapOvr>
  <p:transition advClick="0" advTm="1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onte\Pictures\MAR photos\Dominica\article-new-thumbnail-ehow-images-a06-dm-a3-plants-animals-dominica-1.1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1352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196293"/>
      </p:ext>
    </p:extLst>
  </p:cSld>
  <p:clrMapOvr>
    <a:masterClrMapping/>
  </p:clrMapOvr>
  <p:transition advClick="0" advTm="1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onte\Pictures\MAR photos\Dominica\atherton-tablelands-rainforest-wildlife-tour-by-night-in-cairns-1407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73978"/>
      </p:ext>
    </p:extLst>
  </p:cSld>
  <p:clrMapOvr>
    <a:masterClrMapping/>
  </p:clrMapOvr>
  <p:transition advClick="0" advTm="1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3505200" y="76200"/>
            <a:ext cx="297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</a:rPr>
              <a:t>Grenada</a:t>
            </a:r>
          </a:p>
        </p:txBody>
      </p:sp>
      <p:pic>
        <p:nvPicPr>
          <p:cNvPr id="1026" name="Picture 2" descr="C:\Users\monte\Pictures\MAR photos\Grenada\beach_photo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930278"/>
            <a:ext cx="9144000" cy="59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29214"/>
      </p:ext>
    </p:extLst>
  </p:cSld>
  <p:clrMapOvr>
    <a:masterClrMapping/>
  </p:clrMapOvr>
  <p:transition advClick="0" advTm="1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nte\Pictures\MAR photos\Grenada\grenada-23097202-1366292267-ImageGalleryLightbox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9149588" cy="69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547952"/>
      </p:ext>
    </p:extLst>
  </p:cSld>
  <p:clrMapOvr>
    <a:masterClrMapping/>
  </p:clrMapOvr>
  <p:transition advClick="0" advTm="1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onte\Pictures\MAR photos\Grenada\0grenad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5938" y="0"/>
            <a:ext cx="9219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837538"/>
      </p:ext>
    </p:extLst>
  </p:cSld>
  <p:clrMapOvr>
    <a:masterClrMapping/>
  </p:clrMapOvr>
  <p:transition advClick="0" advTm="1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onte\Pictures\MAR photos\Grenada\article-2346493-1A61BA42000005DC-683_634x53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9144852" cy="68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488665"/>
      </p:ext>
    </p:extLst>
  </p:cSld>
  <p:clrMapOvr>
    <a:masterClrMapping/>
  </p:clrMapOvr>
  <p:transition advClick="0" advTm="1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onte\Pictures\MAR photos\Aruba\Aruba-Beach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"/>
          <a:stretch/>
        </p:blipFill>
        <p:spPr bwMode="auto">
          <a:xfrm>
            <a:off x="38102" y="0"/>
            <a:ext cx="9105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13"/>
          <p:cNvSpPr txBox="1">
            <a:spLocks noChangeArrowheads="1"/>
          </p:cNvSpPr>
          <p:nvPr/>
        </p:nvSpPr>
        <p:spPr bwMode="auto">
          <a:xfrm>
            <a:off x="685800" y="228601"/>
            <a:ext cx="2362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>
                <a:solidFill>
                  <a:schemeClr val="bg1"/>
                </a:solidFill>
              </a:rPr>
              <a:t>Arub</a:t>
            </a:r>
            <a:r>
              <a:rPr lang="en-US" sz="4000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8659329"/>
      </p:ext>
    </p:extLst>
  </p:cSld>
  <p:clrMapOvr>
    <a:masterClrMapping/>
  </p:clrMapOvr>
  <p:transition advClick="0" advTm="1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onte\Pictures\MAR photos\Aruba\leadImag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" r="-2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12110"/>
      </p:ext>
    </p:extLst>
  </p:cSld>
  <p:clrMapOvr>
    <a:masterClrMapping/>
  </p:clrMapOvr>
  <p:transition advClick="0" advTm="1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monte\Pictures\MAR photos\Aruba\Aloe_polyphylla_Sch_nland-Aruba_Aloe_Balm_Museum-20000000001556310-500x3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57200" y="549275"/>
            <a:ext cx="8229600" cy="585152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5479396"/>
      </p:ext>
    </p:extLst>
  </p:cSld>
  <p:clrMapOvr>
    <a:masterClrMapping/>
  </p:clrMapOvr>
  <p:transition advClick="0" advTm="1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24"/>
          <p:cNvSpPr>
            <a:spLocks noChangeArrowheads="1" noChangeShapeType="1" noTextEdit="1"/>
          </p:cNvSpPr>
          <p:nvPr/>
        </p:nvSpPr>
        <p:spPr bwMode="auto">
          <a:xfrm>
            <a:off x="152400" y="122239"/>
            <a:ext cx="8839200" cy="66135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1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SIGHTS</a:t>
            </a:r>
            <a:r>
              <a:rPr lang="en-US" sz="3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 &amp; SOUNDS</a:t>
            </a:r>
          </a:p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OF THE </a:t>
            </a:r>
          </a:p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MESOAMERICA</a:t>
            </a:r>
          </a:p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REGION</a:t>
            </a:r>
          </a:p>
        </p:txBody>
      </p:sp>
      <p:pic>
        <p:nvPicPr>
          <p:cNvPr id="6" name="C est si b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7972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onte\Pictures\MAR photos\Aruba\0008161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4450"/>
            <a:ext cx="9144001" cy="681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36775"/>
      </p:ext>
    </p:extLst>
  </p:cSld>
  <p:clrMapOvr>
    <a:masterClrMapping/>
  </p:clrMapOvr>
  <p:transition advClick="0" advTm="1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onte\Pictures\MAR photos\Surinam\suriname_auto_auto_w9df_h9df_c800_c416_natuur-in-binnneland-surinam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152400" y="0"/>
            <a:ext cx="2971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</a:rPr>
              <a:t>Suriname</a:t>
            </a:r>
          </a:p>
        </p:txBody>
      </p:sp>
    </p:spTree>
    <p:extLst>
      <p:ext uri="{BB962C8B-B14F-4D97-AF65-F5344CB8AC3E}">
        <p14:creationId xmlns:p14="http://schemas.microsoft.com/office/powerpoint/2010/main" val="1065088401"/>
      </p:ext>
    </p:extLst>
  </p:cSld>
  <p:clrMapOvr>
    <a:masterClrMapping/>
  </p:clrMapOvr>
  <p:transition advClick="0" advTm="1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onte\Pictures\MAR photos\Surinam\dsc06652x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7647" y="0"/>
            <a:ext cx="9391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57862"/>
      </p:ext>
    </p:extLst>
  </p:cSld>
  <p:clrMapOvr>
    <a:masterClrMapping/>
  </p:clrMapOvr>
  <p:transition advClick="0" advTm="1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nte\Pictures\MAR photos\Surinam\large_suriname-dung-beetle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17165"/>
      </p:ext>
    </p:extLst>
  </p:cSld>
  <p:clrMapOvr>
    <a:masterClrMapping/>
  </p:clrMapOvr>
  <p:transition advClick="0" advTm="1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 Up to the Ceiling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6370637"/>
            <a:ext cx="487363" cy="48736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8BDB574-9558-5B4A-B9F3-AB3C20F3D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49065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6" descr="C:\Users\Monte Cyr\Documents\Discipleship\MAR Region stuff\Mesoamerica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38200"/>
            <a:ext cx="91963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3230563" y="3508377"/>
            <a:ext cx="1858963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6600"/>
                </a:solidFill>
                <a:latin typeface="Arial Black" pitchFamily="34" charset="0"/>
              </a:rPr>
              <a:t>Jamaica</a:t>
            </a:r>
          </a:p>
        </p:txBody>
      </p:sp>
      <p:sp>
        <p:nvSpPr>
          <p:cNvPr id="92172" name="Oval 12"/>
          <p:cNvSpPr>
            <a:spLocks noChangeArrowheads="1"/>
          </p:cNvSpPr>
          <p:nvPr/>
        </p:nvSpPr>
        <p:spPr bwMode="auto">
          <a:xfrm>
            <a:off x="5089525" y="3770313"/>
            <a:ext cx="685800" cy="609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Text Box 15"/>
          <p:cNvSpPr txBox="1">
            <a:spLocks noChangeArrowheads="1"/>
          </p:cNvSpPr>
          <p:nvPr/>
        </p:nvSpPr>
        <p:spPr bwMode="auto">
          <a:xfrm>
            <a:off x="3429000" y="1828801"/>
            <a:ext cx="18288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FLORIDA</a:t>
            </a:r>
          </a:p>
        </p:txBody>
      </p:sp>
      <p:sp>
        <p:nvSpPr>
          <p:cNvPr id="55302" name="Text Box 16"/>
          <p:cNvSpPr txBox="1">
            <a:spLocks noChangeArrowheads="1"/>
          </p:cNvSpPr>
          <p:nvPr/>
        </p:nvSpPr>
        <p:spPr bwMode="auto">
          <a:xfrm>
            <a:off x="4000501" y="5588003"/>
            <a:ext cx="34671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SOUTH AMERICA</a:t>
            </a:r>
          </a:p>
        </p:txBody>
      </p:sp>
      <p:sp>
        <p:nvSpPr>
          <p:cNvPr id="92177" name="Rectangle 17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9" rIns="91435" bIns="45719"/>
          <a:lstStyle/>
          <a:p>
            <a:pPr algn="ctr">
              <a:spcBef>
                <a:spcPct val="20000"/>
              </a:spcBef>
              <a:defRPr/>
            </a:pPr>
            <a:r>
              <a:rPr lang="fr-F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Caribbean Field – Part 2</a:t>
            </a:r>
          </a:p>
        </p:txBody>
      </p:sp>
      <p:sp>
        <p:nvSpPr>
          <p:cNvPr id="92179" name="Text Box 19"/>
          <p:cNvSpPr txBox="1">
            <a:spLocks noChangeArrowheads="1"/>
          </p:cNvSpPr>
          <p:nvPr/>
        </p:nvSpPr>
        <p:spPr bwMode="auto">
          <a:xfrm>
            <a:off x="5029200" y="1447801"/>
            <a:ext cx="4267200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FF6600"/>
                </a:solidFill>
                <a:latin typeface="Arial Black" pitchFamily="34" charset="0"/>
              </a:rPr>
              <a:t>U.S Virgin Islands: St. Croix, St. Kitts &amp; Nevis, St. Lucia, St. Vincent &amp; the Grenadines</a:t>
            </a:r>
          </a:p>
        </p:txBody>
      </p:sp>
      <p:sp>
        <p:nvSpPr>
          <p:cNvPr id="92180" name="Oval 20"/>
          <p:cNvSpPr>
            <a:spLocks noChangeArrowheads="1"/>
          </p:cNvSpPr>
          <p:nvPr/>
        </p:nvSpPr>
        <p:spPr bwMode="auto">
          <a:xfrm>
            <a:off x="6915151" y="3541717"/>
            <a:ext cx="990600" cy="725487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1" name="Text Box 21"/>
          <p:cNvSpPr txBox="1">
            <a:spLocks noChangeArrowheads="1"/>
          </p:cNvSpPr>
          <p:nvPr/>
        </p:nvSpPr>
        <p:spPr bwMode="auto">
          <a:xfrm>
            <a:off x="3638551" y="4953001"/>
            <a:ext cx="377190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Trinidad &amp; Tobago</a:t>
            </a:r>
          </a:p>
        </p:txBody>
      </p:sp>
      <p:sp>
        <p:nvSpPr>
          <p:cNvPr id="92182" name="Oval 22"/>
          <p:cNvSpPr>
            <a:spLocks noChangeArrowheads="1"/>
          </p:cNvSpPr>
          <p:nvPr/>
        </p:nvSpPr>
        <p:spPr bwMode="auto">
          <a:xfrm>
            <a:off x="7467600" y="4953000"/>
            <a:ext cx="609600" cy="51593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6" name="Text Box 26"/>
          <p:cNvSpPr txBox="1">
            <a:spLocks noChangeArrowheads="1"/>
          </p:cNvSpPr>
          <p:nvPr/>
        </p:nvSpPr>
        <p:spPr bwMode="auto">
          <a:xfrm>
            <a:off x="3887790" y="4410075"/>
            <a:ext cx="3579813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  <a:latin typeface="Arial Black" pitchFamily="34" charset="0"/>
              </a:rPr>
              <a:t>Winward</a:t>
            </a:r>
            <a:r>
              <a:rPr lang="en-US" sz="2800" dirty="0">
                <a:solidFill>
                  <a:srgbClr val="0000FF"/>
                </a:solidFill>
                <a:latin typeface="Arial Black" pitchFamily="34" charset="0"/>
              </a:rPr>
              <a:t> Islands</a:t>
            </a:r>
          </a:p>
        </p:txBody>
      </p:sp>
      <p:sp>
        <p:nvSpPr>
          <p:cNvPr id="92187" name="Oval 27"/>
          <p:cNvSpPr>
            <a:spLocks noChangeArrowheads="1"/>
          </p:cNvSpPr>
          <p:nvPr/>
        </p:nvSpPr>
        <p:spPr bwMode="auto">
          <a:xfrm>
            <a:off x="7334251" y="4419600"/>
            <a:ext cx="571500" cy="533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2" name="Text Box 17"/>
          <p:cNvSpPr txBox="1">
            <a:spLocks noChangeArrowheads="1"/>
          </p:cNvSpPr>
          <p:nvPr/>
        </p:nvSpPr>
        <p:spPr bwMode="auto">
          <a:xfrm>
            <a:off x="914400" y="2433639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1350306913"/>
      </p:ext>
    </p:extLst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2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/>
      <p:bldP spid="92172" grpId="0" animBg="1"/>
      <p:bldP spid="92177" grpId="0" build="p"/>
      <p:bldP spid="92179" grpId="0"/>
      <p:bldP spid="92180" grpId="0" animBg="1"/>
      <p:bldP spid="92181" grpId="0"/>
      <p:bldP spid="92182" grpId="0" animBg="1"/>
      <p:bldP spid="92186" grpId="0"/>
      <p:bldP spid="9218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monte\Pictures\MAR photos\Jamaica\jamaica-ocho-rios-boats_12041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4876800" y="90489"/>
            <a:ext cx="3276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/>
              <a:t>Jamaica</a:t>
            </a:r>
          </a:p>
        </p:txBody>
      </p:sp>
    </p:spTree>
    <p:extLst>
      <p:ext uri="{BB962C8B-B14F-4D97-AF65-F5344CB8AC3E}">
        <p14:creationId xmlns:p14="http://schemas.microsoft.com/office/powerpoint/2010/main" val="1105295"/>
      </p:ext>
    </p:extLst>
  </p:cSld>
  <p:clrMapOvr>
    <a:masterClrMapping/>
  </p:clrMapOvr>
  <p:transition advClick="0" advTm="1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monte\Pictures\MAR photos\Jamaica\jamaican_animal_green_an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4" y="19052"/>
            <a:ext cx="8937407" cy="68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23889"/>
      </p:ext>
    </p:extLst>
  </p:cSld>
  <p:clrMapOvr>
    <a:masterClrMapping/>
  </p:clrMapOvr>
  <p:transition advClick="0" advTm="1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onte\Pictures\MAR photos\Jamaica\Jamaic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00" b="-332"/>
          <a:stretch/>
        </p:blipFill>
        <p:spPr bwMode="auto">
          <a:xfrm>
            <a:off x="0" y="794"/>
            <a:ext cx="9829800" cy="68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73419"/>
      </p:ext>
    </p:extLst>
  </p:cSld>
  <p:clrMapOvr>
    <a:masterClrMapping/>
  </p:clrMapOvr>
  <p:transition advClick="0" advTm="1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monte\Pictures\MAR photos\Jamaica\header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76265"/>
            <a:ext cx="3703639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C:\Users\monte\Pictures\MAR photos\Jamaica\2774468612_c5316baa37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27000"/>
            <a:ext cx="5080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C:\Users\monte\Pictures\MAR photos\Jamaica\jamaica_relay1_wideweb__470x296,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3625853"/>
            <a:ext cx="49276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906133"/>
      </p:ext>
    </p:extLst>
  </p:cSld>
  <p:clrMapOvr>
    <a:masterClrMapping/>
  </p:clrMapOvr>
  <p:transition advClick="0" advTm="1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C:\Users\Monte Cyr\Documents\Discipleship\MAR Region stuff\Mesoamerica Reg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884237"/>
            <a:ext cx="9123363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4" y="0"/>
            <a:ext cx="8910637" cy="685800"/>
          </a:xfrm>
        </p:spPr>
        <p:txBody>
          <a:bodyPr/>
          <a:lstStyle/>
          <a:p>
            <a:pPr eaLnBrk="1" hangingPunct="1"/>
            <a:r>
              <a:rPr lang="fr-FR" sz="4800" b="1" dirty="0">
                <a:solidFill>
                  <a:schemeClr val="bg1"/>
                </a:solidFill>
                <a:latin typeface="Arial Black" pitchFamily="34" charset="0"/>
              </a:rPr>
              <a:t>HAITI  FIELD</a:t>
            </a:r>
          </a:p>
        </p:txBody>
      </p:sp>
      <p:sp>
        <p:nvSpPr>
          <p:cNvPr id="66564" name="Oval 4"/>
          <p:cNvSpPr>
            <a:spLocks noChangeArrowheads="1"/>
          </p:cNvSpPr>
          <p:nvPr/>
        </p:nvSpPr>
        <p:spPr bwMode="auto">
          <a:xfrm>
            <a:off x="5562600" y="3505203"/>
            <a:ext cx="685800" cy="715963"/>
          </a:xfrm>
          <a:prstGeom prst="ellips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2514600" y="3336927"/>
            <a:ext cx="26670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>
                <a:solidFill>
                  <a:srgbClr val="660066"/>
                </a:solidFill>
                <a:latin typeface="Arial Black" pitchFamily="34" charset="0"/>
              </a:rPr>
              <a:t>HAITI</a:t>
            </a:r>
          </a:p>
        </p:txBody>
      </p:sp>
      <p:sp>
        <p:nvSpPr>
          <p:cNvPr id="6154" name="Text Box 17"/>
          <p:cNvSpPr txBox="1">
            <a:spLocks noChangeArrowheads="1"/>
          </p:cNvSpPr>
          <p:nvPr/>
        </p:nvSpPr>
        <p:spPr bwMode="auto">
          <a:xfrm>
            <a:off x="5562600" y="5334003"/>
            <a:ext cx="19050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SOUTH AMERICA</a:t>
            </a:r>
          </a:p>
        </p:txBody>
      </p:sp>
      <p:sp>
        <p:nvSpPr>
          <p:cNvPr id="6155" name="Text Box 17"/>
          <p:cNvSpPr txBox="1">
            <a:spLocks noChangeArrowheads="1"/>
          </p:cNvSpPr>
          <p:nvPr/>
        </p:nvSpPr>
        <p:spPr bwMode="auto">
          <a:xfrm>
            <a:off x="3657600" y="1892303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FLORIDA</a:t>
            </a:r>
          </a:p>
        </p:txBody>
      </p:sp>
      <p:sp>
        <p:nvSpPr>
          <p:cNvPr id="6156" name="Text Box 17"/>
          <p:cNvSpPr txBox="1">
            <a:spLocks noChangeArrowheads="1"/>
          </p:cNvSpPr>
          <p:nvPr/>
        </p:nvSpPr>
        <p:spPr bwMode="auto">
          <a:xfrm>
            <a:off x="914400" y="2433639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752401716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  <p:bldP spid="66564" grpId="0" animBg="1"/>
      <p:bldP spid="66567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te\Pictures\MAR photos\Trinidad\Port_of_Sp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9144001" cy="695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10"/>
          <p:cNvSpPr txBox="1">
            <a:spLocks noChangeArrowheads="1"/>
          </p:cNvSpPr>
          <p:nvPr/>
        </p:nvSpPr>
        <p:spPr bwMode="auto">
          <a:xfrm>
            <a:off x="6248401" y="228600"/>
            <a:ext cx="27051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</a:rPr>
              <a:t>Trinidad</a:t>
            </a:r>
          </a:p>
        </p:txBody>
      </p:sp>
    </p:spTree>
    <p:extLst>
      <p:ext uri="{BB962C8B-B14F-4D97-AF65-F5344CB8AC3E}">
        <p14:creationId xmlns:p14="http://schemas.microsoft.com/office/powerpoint/2010/main" val="1498007989"/>
      </p:ext>
    </p:extLst>
  </p:cSld>
  <p:clrMapOvr>
    <a:masterClrMapping/>
  </p:clrMapOvr>
  <p:transition advClick="0" advTm="1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nte\Pictures\MAR photos\Trinidad\NM%20Races%20All%20Star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6200" y="19050"/>
            <a:ext cx="9220200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477342"/>
      </p:ext>
    </p:extLst>
  </p:cSld>
  <p:clrMapOvr>
    <a:masterClrMapping/>
  </p:clrMapOvr>
  <p:transition advClick="0" advTm="1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onte\Pictures\MAR photos\Trinidad\_45152362_ramdin416x300getty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2286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Cricket</a:t>
            </a:r>
          </a:p>
        </p:txBody>
      </p:sp>
    </p:spTree>
    <p:extLst>
      <p:ext uri="{BB962C8B-B14F-4D97-AF65-F5344CB8AC3E}">
        <p14:creationId xmlns:p14="http://schemas.microsoft.com/office/powerpoint/2010/main" val="1060540182"/>
      </p:ext>
    </p:extLst>
  </p:cSld>
  <p:clrMapOvr>
    <a:masterClrMapping/>
  </p:clrMapOvr>
  <p:transition advClick="0" advTm="1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onte\Pictures\MAR photos\Trinidad\trinidad-divin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4568774"/>
      </p:ext>
    </p:extLst>
  </p:cSld>
  <p:clrMapOvr>
    <a:masterClrMapping/>
  </p:clrMapOvr>
  <p:transition advClick="0" advTm="1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onte\Pictures\MAR photos\Trinidad\trinidad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69090795"/>
      </p:ext>
    </p:extLst>
  </p:cSld>
  <p:clrMapOvr>
    <a:masterClrMapping/>
  </p:clrMapOvr>
  <p:transition advClick="0" advTm="1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onte\Pictures\MAR photos\US Virgin Islands\user840241_pic68471_1296452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4953000" y="152402"/>
            <a:ext cx="434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</a:rPr>
              <a:t>U.S. Virgin Islands</a:t>
            </a:r>
          </a:p>
        </p:txBody>
      </p:sp>
    </p:spTree>
    <p:extLst>
      <p:ext uri="{BB962C8B-B14F-4D97-AF65-F5344CB8AC3E}">
        <p14:creationId xmlns:p14="http://schemas.microsoft.com/office/powerpoint/2010/main" val="1977594451"/>
      </p:ext>
    </p:extLst>
  </p:cSld>
  <p:clrMapOvr>
    <a:masterClrMapping/>
  </p:clrMapOvr>
  <p:transition advClick="0" advTm="1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nte\Pictures\MAR photos\US Virgin Islands\Screen-Shot-2012-10-17-at-3_26_35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4" y="0"/>
            <a:ext cx="734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533338"/>
      </p:ext>
    </p:extLst>
  </p:cSld>
  <p:clrMapOvr>
    <a:masterClrMapping/>
  </p:clrMapOvr>
  <p:transition advClick="0" advTm="1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onte\Pictures\MAR photos\US Virgin Islands\smallest-animals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94452146"/>
      </p:ext>
    </p:extLst>
  </p:cSld>
  <p:clrMapOvr>
    <a:masterClrMapping/>
  </p:clrMapOvr>
  <p:transition advClick="0" advTm="1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Virgin Islands National Park - National Geographic">
            <a:extLst>
              <a:ext uri="{FF2B5EF4-FFF2-40B4-BE49-F238E27FC236}">
                <a16:creationId xmlns:a16="http://schemas.microsoft.com/office/drawing/2014/main" id="{D1FAEBA7-DB5E-0543-9555-90A8075B2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84971799"/>
      </p:ext>
    </p:extLst>
  </p:cSld>
  <p:clrMapOvr>
    <a:masterClrMapping/>
  </p:clrMapOvr>
  <p:transition advClick="0" advTm="1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6"/>
          <p:cNvSpPr txBox="1">
            <a:spLocks noChangeArrowheads="1"/>
          </p:cNvSpPr>
          <p:nvPr/>
        </p:nvSpPr>
        <p:spPr bwMode="auto">
          <a:xfrm>
            <a:off x="74613" y="152401"/>
            <a:ext cx="90693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</a:rPr>
              <a:t>Windward Islands</a:t>
            </a:r>
          </a:p>
        </p:txBody>
      </p:sp>
      <p:pic>
        <p:nvPicPr>
          <p:cNvPr id="10242" name="Picture 2" descr="C:\Users\monte\Pictures\MAR photos\Windward Islands\windwards isl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067800" cy="31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77873"/>
      </p:ext>
    </p:extLst>
  </p:cSld>
  <p:clrMapOvr>
    <a:masterClrMapping/>
  </p:clrMapOvr>
  <p:transition advClick="0" advTm="1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onte\Pictures\MAR photos\Haiti\pastorp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887005"/>
      </p:ext>
    </p:extLst>
  </p:cSld>
  <p:clrMapOvr>
    <a:masterClrMapping/>
  </p:clrMapOvr>
  <p:transition advClick="0" advTm="1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nte\Pictures\MAR photos\Windward Islands\banana%20ma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988226"/>
      </p:ext>
    </p:extLst>
  </p:cSld>
  <p:clrMapOvr>
    <a:masterClrMapping/>
  </p:clrMapOvr>
  <p:transition advClick="0" advTm="1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onte\Pictures\MAR photos\Windward Islands\Canouan%20Lobster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85289935"/>
      </p:ext>
    </p:extLst>
  </p:cSld>
  <p:clrMapOvr>
    <a:masterClrMapping/>
  </p:clrMapOvr>
  <p:transition advClick="0" advTm="1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onte\Pictures\MAR photos\Windward Islands\windward_islands_colorful_boat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94209707"/>
      </p:ext>
    </p:extLst>
  </p:cSld>
  <p:clrMapOvr>
    <a:masterClrMapping/>
  </p:clrMapOvr>
  <p:transition advClick="0" advTm="1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C:\Users\Monte Cyr\Documents\Discipleship\MAR Region stuff\Mesoamerica Reg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884237"/>
            <a:ext cx="9123363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4" y="0"/>
            <a:ext cx="8910637" cy="685800"/>
          </a:xfrm>
        </p:spPr>
        <p:txBody>
          <a:bodyPr/>
          <a:lstStyle/>
          <a:p>
            <a:pPr eaLnBrk="1" hangingPunct="1"/>
            <a:r>
              <a:rPr lang="fr-FR" sz="4800" b="1" dirty="0">
                <a:solidFill>
                  <a:schemeClr val="bg1"/>
                </a:solidFill>
                <a:latin typeface="Arial Black" pitchFamily="34" charset="0"/>
              </a:rPr>
              <a:t>Caribbean Field - Part 3</a:t>
            </a: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5410200" y="1570040"/>
            <a:ext cx="4038600" cy="156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 Black" pitchFamily="34" charset="0"/>
              </a:rPr>
              <a:t>ST. MARTIN, GUADELOUPE, MARTINIQUE</a:t>
            </a:r>
          </a:p>
        </p:txBody>
      </p:sp>
      <p:sp>
        <p:nvSpPr>
          <p:cNvPr id="66573" name="Oval 13"/>
          <p:cNvSpPr>
            <a:spLocks noChangeArrowheads="1"/>
          </p:cNvSpPr>
          <p:nvPr/>
        </p:nvSpPr>
        <p:spPr bwMode="auto">
          <a:xfrm>
            <a:off x="7162800" y="3733800"/>
            <a:ext cx="838200" cy="838200"/>
          </a:xfrm>
          <a:prstGeom prst="ellips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Oval 14"/>
          <p:cNvSpPr>
            <a:spLocks noChangeArrowheads="1"/>
          </p:cNvSpPr>
          <p:nvPr/>
        </p:nvSpPr>
        <p:spPr bwMode="auto">
          <a:xfrm>
            <a:off x="8458200" y="5859463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7010400" y="4572000"/>
            <a:ext cx="2286000" cy="107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  <a:latin typeface="Arial Black" pitchFamily="34" charset="0"/>
              </a:rPr>
              <a:t>FRENCH GUIANA</a:t>
            </a:r>
          </a:p>
        </p:txBody>
      </p:sp>
      <p:sp>
        <p:nvSpPr>
          <p:cNvPr id="6154" name="Text Box 17"/>
          <p:cNvSpPr txBox="1">
            <a:spLocks noChangeArrowheads="1"/>
          </p:cNvSpPr>
          <p:nvPr/>
        </p:nvSpPr>
        <p:spPr bwMode="auto">
          <a:xfrm>
            <a:off x="5562600" y="5334003"/>
            <a:ext cx="19050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SOUTH AMERICA</a:t>
            </a:r>
          </a:p>
        </p:txBody>
      </p:sp>
      <p:sp>
        <p:nvSpPr>
          <p:cNvPr id="6155" name="Text Box 17"/>
          <p:cNvSpPr txBox="1">
            <a:spLocks noChangeArrowheads="1"/>
          </p:cNvSpPr>
          <p:nvPr/>
        </p:nvSpPr>
        <p:spPr bwMode="auto">
          <a:xfrm>
            <a:off x="3657600" y="1892303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FLORIDA</a:t>
            </a:r>
          </a:p>
        </p:txBody>
      </p:sp>
      <p:sp>
        <p:nvSpPr>
          <p:cNvPr id="6156" name="Text Box 17"/>
          <p:cNvSpPr txBox="1">
            <a:spLocks noChangeArrowheads="1"/>
          </p:cNvSpPr>
          <p:nvPr/>
        </p:nvSpPr>
        <p:spPr bwMode="auto">
          <a:xfrm>
            <a:off x="914400" y="2433639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MEXICO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5562600" y="6096002"/>
            <a:ext cx="22098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33CC"/>
                </a:solidFill>
                <a:latin typeface="Arial Black" pitchFamily="34" charset="0"/>
              </a:rPr>
              <a:t>Guyana</a:t>
            </a:r>
          </a:p>
        </p:txBody>
      </p:sp>
      <p:sp>
        <p:nvSpPr>
          <p:cNvPr id="14" name="Oval 24"/>
          <p:cNvSpPr>
            <a:spLocks noChangeArrowheads="1"/>
          </p:cNvSpPr>
          <p:nvPr/>
        </p:nvSpPr>
        <p:spPr bwMode="auto">
          <a:xfrm>
            <a:off x="7620000" y="5562600"/>
            <a:ext cx="914400" cy="1219200"/>
          </a:xfrm>
          <a:prstGeom prst="ellips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33CC"/>
              </a:solidFill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6324600" y="4343400"/>
            <a:ext cx="838200" cy="838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4114800" y="4419604"/>
            <a:ext cx="24384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Arial Black" pitchFamily="34" charset="0"/>
              </a:rPr>
              <a:t>Curacao</a:t>
            </a:r>
          </a:p>
        </p:txBody>
      </p:sp>
    </p:spTree>
    <p:extLst>
      <p:ext uri="{BB962C8B-B14F-4D97-AF65-F5344CB8AC3E}">
        <p14:creationId xmlns:p14="http://schemas.microsoft.com/office/powerpoint/2010/main" val="12557121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  <p:bldP spid="66572" grpId="0"/>
      <p:bldP spid="66573" grpId="0" animBg="1"/>
      <p:bldP spid="66574" grpId="0" animBg="1"/>
      <p:bldP spid="66575" grpId="0"/>
      <p:bldP spid="13" grpId="0"/>
      <p:bldP spid="14" grpId="0" animBg="1"/>
      <p:bldP spid="15" grpId="0" animBg="1"/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onte\Pictures\MAR photos\Martinique\climbing_cocon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5301855" y="7223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dirty="0">
                <a:solidFill>
                  <a:schemeClr val="bg1"/>
                </a:solidFill>
              </a:rPr>
              <a:t>Martinique</a:t>
            </a:r>
          </a:p>
        </p:txBody>
      </p:sp>
    </p:spTree>
    <p:extLst>
      <p:ext uri="{BB962C8B-B14F-4D97-AF65-F5344CB8AC3E}">
        <p14:creationId xmlns:p14="http://schemas.microsoft.com/office/powerpoint/2010/main" val="862646611"/>
      </p:ext>
    </p:extLst>
  </p:cSld>
  <p:clrMapOvr>
    <a:masterClrMapping/>
  </p:clrMapOvr>
  <p:transition advClick="0" advTm="1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745532-910D-2F46-9CBA-7DE34063A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490180"/>
      </p:ext>
    </p:extLst>
  </p:cSld>
  <p:clrMapOvr>
    <a:masterClrMapping/>
  </p:clrMapOvr>
  <p:transition advClick="0" advTm="1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onte\Pictures\MAR photos\Martinique\martinique-island-vacation-0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0"/>
          <a:stretch/>
        </p:blipFill>
        <p:spPr bwMode="auto">
          <a:xfrm>
            <a:off x="0" y="0"/>
            <a:ext cx="912495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4470"/>
      </p:ext>
    </p:extLst>
  </p:cSld>
  <p:clrMapOvr>
    <a:masterClrMapping/>
  </p:clrMapOvr>
  <p:transition advClick="0" advTm="1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nte\Pictures\MAR photos\Martinique\tumblr_ljik7vdwAP1qgdkbmo1_50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24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863213"/>
      </p:ext>
    </p:extLst>
  </p:cSld>
  <p:clrMapOvr>
    <a:masterClrMapping/>
  </p:clrMapOvr>
  <p:transition advClick="0" advTm="1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onte\Pictures\MAR photos\Martinique\martinique-plag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41" y="0"/>
            <a:ext cx="9115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69633"/>
      </p:ext>
    </p:extLst>
  </p:cSld>
  <p:clrMapOvr>
    <a:masterClrMapping/>
  </p:clrMapOvr>
  <p:transition advClick="0" advTm="1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onte\Pictures\MAR photos\French Guiana\French-Guian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4" y="0"/>
            <a:ext cx="9137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3672" y="1"/>
            <a:ext cx="91376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dirty="0"/>
              <a:t>French Guiana</a:t>
            </a:r>
          </a:p>
        </p:txBody>
      </p:sp>
    </p:spTree>
    <p:extLst>
      <p:ext uri="{BB962C8B-B14F-4D97-AF65-F5344CB8AC3E}">
        <p14:creationId xmlns:p14="http://schemas.microsoft.com/office/powerpoint/2010/main" val="71392392"/>
      </p:ext>
    </p:extLst>
  </p:cSld>
  <p:clrMapOvr>
    <a:masterClrMapping/>
  </p:clrMapOvr>
  <p:transition advClick="0" advTm="1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9"/>
          <p:cNvSpPr txBox="1">
            <a:spLocks noChangeArrowheads="1"/>
          </p:cNvSpPr>
          <p:nvPr/>
        </p:nvSpPr>
        <p:spPr bwMode="auto">
          <a:xfrm>
            <a:off x="762000" y="219076"/>
            <a:ext cx="2362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/>
              <a:t>Haiti</a:t>
            </a:r>
          </a:p>
        </p:txBody>
      </p:sp>
      <p:pic>
        <p:nvPicPr>
          <p:cNvPr id="1026" name="Picture 2" descr="C:\Users\monte\Pictures\MAR photos\Haiti\100_016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9144000" cy="68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96841"/>
      </p:ext>
    </p:extLst>
  </p:cSld>
  <p:clrMapOvr>
    <a:masterClrMapping/>
  </p:clrMapOvr>
  <p:transition advClick="0" advTm="1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nte\Pictures\MAR photos\French Guiana\the-Toucan-is-traditional-bird-in-French-Gui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57318"/>
      </p:ext>
    </p:extLst>
  </p:cSld>
  <p:clrMapOvr>
    <a:masterClrMapping/>
  </p:clrMapOvr>
  <p:transition advClick="0" advTm="1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onte\Pictures\MAR photos\French Guiana\french-guiana-vis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08949"/>
      </p:ext>
    </p:extLst>
  </p:cSld>
  <p:clrMapOvr>
    <a:masterClrMapping/>
  </p:clrMapOvr>
  <p:transition advClick="0" advTm="1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0"/>
          <p:cNvSpPr txBox="1">
            <a:spLocks noChangeArrowheads="1"/>
          </p:cNvSpPr>
          <p:nvPr/>
        </p:nvSpPr>
        <p:spPr bwMode="auto">
          <a:xfrm>
            <a:off x="304800" y="304801"/>
            <a:ext cx="426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Guyana</a:t>
            </a:r>
          </a:p>
        </p:txBody>
      </p:sp>
      <p:pic>
        <p:nvPicPr>
          <p:cNvPr id="13314" name="Picture 2" descr="C:\Users\monte\Pictures\MAR photos\Guyana\Kaiteur-Fall-Guyan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6200" y="1143000"/>
            <a:ext cx="918460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878879"/>
      </p:ext>
    </p:extLst>
  </p:cSld>
  <p:clrMapOvr>
    <a:masterClrMapping/>
  </p:clrMapOvr>
  <p:transition advClick="0" advTm="1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monte\Pictures\MAR photos\Guyana\jaguar-mother-and-ba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099551" cy="68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7826"/>
      </p:ext>
    </p:extLst>
  </p:cSld>
  <p:clrMapOvr>
    <a:masterClrMapping/>
  </p:clrMapOvr>
  <p:transition advClick="0" advTm="100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onte\Pictures\MAR photos\Guyana\Guyana 02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29"/>
          <a:stretch/>
        </p:blipFill>
        <p:spPr bwMode="auto">
          <a:xfrm>
            <a:off x="0" y="0"/>
            <a:ext cx="9144000" cy="69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33591"/>
      </p:ext>
    </p:extLst>
  </p:cSld>
  <p:clrMapOvr>
    <a:masterClrMapping/>
  </p:clrMapOvr>
  <p:transition advClick="0" advTm="100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monte\Pictures\MAR photos\Guyana\The-Hamilton-Pool-Nature-Preserve-in-Texas-U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5684"/>
      </p:ext>
    </p:extLst>
  </p:cSld>
  <p:clrMapOvr>
    <a:masterClrMapping/>
  </p:clrMapOvr>
  <p:transition advClick="0" advTm="1000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4613" y="152401"/>
            <a:ext cx="90693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</a:rPr>
              <a:t>Curacao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0" y="922337"/>
            <a:ext cx="9006871" cy="525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72579"/>
      </p:ext>
    </p:extLst>
  </p:cSld>
  <p:clrMapOvr>
    <a:masterClrMapping/>
  </p:clrMapOvr>
  <p:transition advClick="0" advTm="100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038751"/>
      </p:ext>
    </p:extLst>
  </p:cSld>
  <p:clrMapOvr>
    <a:masterClrMapping/>
  </p:clrMapOvr>
  <p:transition advClick="0" advTm="100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ventud Antigüeña - Guatemala traditional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318" y="5777705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" y="1981200"/>
            <a:ext cx="907288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79851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2" descr="C:\Users\Monte Cyr\Documents\Discipleship\MAR Region stuff\Mesoamerica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fr-FR" sz="4000" b="1" dirty="0" err="1">
                <a:solidFill>
                  <a:schemeClr val="bg1"/>
                </a:solidFill>
                <a:latin typeface="Arial Black" pitchFamily="34" charset="0"/>
              </a:rPr>
              <a:t>North</a:t>
            </a:r>
            <a:r>
              <a:rPr lang="fr-FR" sz="4000" b="1" dirty="0">
                <a:solidFill>
                  <a:schemeClr val="bg1"/>
                </a:solidFill>
                <a:latin typeface="Arial Black" pitchFamily="34" charset="0"/>
              </a:rPr>
              <a:t> Central </a:t>
            </a:r>
            <a:r>
              <a:rPr lang="fr-FR" sz="4000" b="1" dirty="0" err="1">
                <a:solidFill>
                  <a:schemeClr val="bg1"/>
                </a:solidFill>
                <a:latin typeface="Arial Black" pitchFamily="34" charset="0"/>
              </a:rPr>
              <a:t>America</a:t>
            </a:r>
            <a:r>
              <a:rPr lang="fr-FR" sz="4000" b="1" dirty="0">
                <a:solidFill>
                  <a:schemeClr val="bg1"/>
                </a:solidFill>
                <a:latin typeface="Arial Black" pitchFamily="34" charset="0"/>
              </a:rPr>
              <a:t> FIELD</a:t>
            </a:r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3162301" y="4038600"/>
            <a:ext cx="876300" cy="1066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828800" y="3590927"/>
            <a:ext cx="236220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Guatemala</a:t>
            </a:r>
          </a:p>
        </p:txBody>
      </p:sp>
      <p:sp>
        <p:nvSpPr>
          <p:cNvPr id="77832" name="Text Box 15"/>
          <p:cNvSpPr txBox="1">
            <a:spLocks noChangeArrowheads="1"/>
          </p:cNvSpPr>
          <p:nvPr/>
        </p:nvSpPr>
        <p:spPr bwMode="auto">
          <a:xfrm>
            <a:off x="4038600" y="1905001"/>
            <a:ext cx="18288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FLORIDA</a:t>
            </a:r>
          </a:p>
        </p:txBody>
      </p:sp>
      <p:sp>
        <p:nvSpPr>
          <p:cNvPr id="77833" name="Text Box 16"/>
          <p:cNvSpPr txBox="1">
            <a:spLocks noChangeArrowheads="1"/>
          </p:cNvSpPr>
          <p:nvPr/>
        </p:nvSpPr>
        <p:spPr bwMode="auto">
          <a:xfrm>
            <a:off x="5867400" y="5440365"/>
            <a:ext cx="19050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SOUTH AMERICA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552829" y="4876800"/>
            <a:ext cx="485775" cy="381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143000" y="5324478"/>
            <a:ext cx="243840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latin typeface="Arial Black" pitchFamily="34" charset="0"/>
              </a:rPr>
              <a:t>El Salvador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86300" y="4491040"/>
            <a:ext cx="213360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6600"/>
                </a:solidFill>
                <a:latin typeface="Arial Black" pitchFamily="34" charset="0"/>
              </a:rPr>
              <a:t>Honduras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795717" y="4430714"/>
            <a:ext cx="776287" cy="641351"/>
          </a:xfrm>
          <a:prstGeom prst="ellips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8" name="Text Box 17"/>
          <p:cNvSpPr txBox="1">
            <a:spLocks noChangeArrowheads="1"/>
          </p:cNvSpPr>
          <p:nvPr/>
        </p:nvSpPr>
        <p:spPr bwMode="auto">
          <a:xfrm>
            <a:off x="914400" y="2433639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MEXICO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3324225" y="4449130"/>
            <a:ext cx="457200" cy="442913"/>
          </a:xfrm>
          <a:prstGeom prst="star5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066800" y="4419601"/>
            <a:ext cx="236220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7030A0"/>
                </a:solidFill>
                <a:latin typeface="Arial Black" pitchFamily="34" charset="0"/>
              </a:rPr>
              <a:t>Cyr Home</a:t>
            </a:r>
          </a:p>
        </p:txBody>
      </p:sp>
    </p:spTree>
    <p:extLst>
      <p:ext uri="{BB962C8B-B14F-4D97-AF65-F5344CB8AC3E}">
        <p14:creationId xmlns:p14="http://schemas.microsoft.com/office/powerpoint/2010/main" val="134566216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  <p:bldP spid="56325" grpId="0" animBg="1"/>
      <p:bldP spid="56328" grpId="0"/>
      <p:bldP spid="14" grpId="0" animBg="1"/>
      <p:bldP spid="15" grpId="0"/>
      <p:bldP spid="17" grpId="0"/>
      <p:bldP spid="18" grpId="0" animBg="1"/>
      <p:bldP spid="2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onte\Pictures\MAR photos\Haiti\dsc_0561taptapcpd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960879"/>
      </p:ext>
    </p:extLst>
  </p:cSld>
  <p:clrMapOvr>
    <a:masterClrMapping/>
  </p:clrMapOvr>
  <p:transition advClick="0" advTm="100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onte\Pictures\MAR photos\Guatemala\Guatemala-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82442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Box 2"/>
          <p:cNvSpPr txBox="1">
            <a:spLocks noChangeArrowheads="1"/>
          </p:cNvSpPr>
          <p:nvPr/>
        </p:nvSpPr>
        <p:spPr bwMode="auto">
          <a:xfrm>
            <a:off x="0" y="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chemeClr val="bg1"/>
                </a:solidFill>
              </a:rPr>
              <a:t>Guatemala</a:t>
            </a:r>
          </a:p>
        </p:txBody>
      </p:sp>
    </p:spTree>
    <p:extLst>
      <p:ext uri="{BB962C8B-B14F-4D97-AF65-F5344CB8AC3E}">
        <p14:creationId xmlns:p14="http://schemas.microsoft.com/office/powerpoint/2010/main" val="1393653370"/>
      </p:ext>
    </p:extLst>
  </p:cSld>
  <p:clrMapOvr>
    <a:masterClrMapping/>
  </p:clrMapOvr>
  <p:transition advClick="0" advTm="10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onte\Pictures\MAR photos\Guatemala\volunteer-in-guatema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051761"/>
      </p:ext>
    </p:extLst>
  </p:cSld>
  <p:clrMapOvr>
    <a:masterClrMapping/>
  </p:clrMapOvr>
  <p:transition advClick="0" advTm="100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monte\Pictures\MAR photos\Guatemala\GUATEMALA - THE WEAVERS SAN ANTON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050"/>
            <a:ext cx="9144000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517723"/>
      </p:ext>
    </p:extLst>
  </p:cSld>
  <p:clrMapOvr>
    <a:masterClrMapping/>
  </p:clrMapOvr>
  <p:transition advClick="0" advTm="1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onte\Pictures\MAR photos\Guatemala\Tikal_mayan_ruins_200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53" y="0"/>
            <a:ext cx="9124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65769"/>
      </p:ext>
    </p:extLst>
  </p:cSld>
  <p:clrMapOvr>
    <a:masterClrMapping/>
  </p:clrMapOvr>
  <p:transition advClick="0" advTm="1000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Box 3"/>
          <p:cNvSpPr txBox="1">
            <a:spLocks noChangeArrowheads="1"/>
          </p:cNvSpPr>
          <p:nvPr/>
        </p:nvSpPr>
        <p:spPr bwMode="auto">
          <a:xfrm>
            <a:off x="0" y="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>
                <a:solidFill>
                  <a:schemeClr val="bg1"/>
                </a:solidFill>
              </a:rPr>
              <a:t>El Salvador</a:t>
            </a:r>
            <a:endParaRPr lang="en-US" sz="4800"/>
          </a:p>
        </p:txBody>
      </p:sp>
      <p:pic>
        <p:nvPicPr>
          <p:cNvPr id="43011" name="Picture 3" descr="C:\Users\monte\Pictures\MAR photos\El Salvador\El-Salvador_DX-News_YS3C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6744"/>
            <a:ext cx="9144000" cy="57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3066"/>
      </p:ext>
    </p:extLst>
  </p:cSld>
  <p:clrMapOvr>
    <a:masterClrMapping/>
  </p:clrMapOvr>
  <p:transition advClick="0" advTm="1000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onte\Pictures\MAR photos\El Salvador\Price_El-Salvador_Pulitzer_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51915"/>
      </p:ext>
    </p:extLst>
  </p:cSld>
  <p:clrMapOvr>
    <a:masterClrMapping/>
  </p:clrMapOvr>
  <p:transition advClick="0" advTm="1000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onte\Pictures\MAR photos\El Salvador\bird-national-bird-of-El-Salvador-patriotic-symbol-natinal-symb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-1"/>
            <a:ext cx="4953000" cy="684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680711"/>
      </p:ext>
    </p:extLst>
  </p:cSld>
  <p:clrMapOvr>
    <a:masterClrMapping/>
  </p:clrMapOvr>
  <p:transition advClick="0" advTm="100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way Salvador people Dress like? | Traditional outfits, El salvador  culture, Honduran clothing">
            <a:extLst>
              <a:ext uri="{FF2B5EF4-FFF2-40B4-BE49-F238E27FC236}">
                <a16:creationId xmlns:a16="http://schemas.microsoft.com/office/drawing/2014/main" id="{C23B8E05-11FB-434A-B598-8CB3C9904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0"/>
            <a:ext cx="9143980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92167391"/>
      </p:ext>
    </p:extLst>
  </p:cSld>
  <p:clrMapOvr>
    <a:masterClrMapping/>
  </p:clrMapOvr>
  <p:transition advClick="0" advTm="100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C:\Users\monte\Pictures\MAR photos\Honduras\honduras_fishingvillag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9213" y="0"/>
            <a:ext cx="9193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Box 2"/>
          <p:cNvSpPr txBox="1">
            <a:spLocks noChangeArrowheads="1"/>
          </p:cNvSpPr>
          <p:nvPr/>
        </p:nvSpPr>
        <p:spPr bwMode="auto">
          <a:xfrm>
            <a:off x="4732340" y="304802"/>
            <a:ext cx="4724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chemeClr val="bg1"/>
                </a:solidFill>
              </a:rPr>
              <a:t>Honduras</a:t>
            </a:r>
          </a:p>
        </p:txBody>
      </p:sp>
    </p:spTree>
    <p:extLst>
      <p:ext uri="{BB962C8B-B14F-4D97-AF65-F5344CB8AC3E}">
        <p14:creationId xmlns:p14="http://schemas.microsoft.com/office/powerpoint/2010/main" val="939800160"/>
      </p:ext>
    </p:extLst>
  </p:cSld>
  <p:clrMapOvr>
    <a:masterClrMapping/>
  </p:clrMapOvr>
  <p:transition advClick="0" advTm="100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eography - BUSA- 215 Web Site- Honduras by Joe Bu">
            <a:extLst>
              <a:ext uri="{FF2B5EF4-FFF2-40B4-BE49-F238E27FC236}">
                <a16:creationId xmlns:a16="http://schemas.microsoft.com/office/drawing/2014/main" id="{6239E6B9-9D35-1F47-BC7A-A35393A84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79065435"/>
      </p:ext>
    </p:extLst>
  </p:cSld>
  <p:clrMapOvr>
    <a:masterClrMapping/>
  </p:clrMapOvr>
  <p:transition advClick="0" advTm="1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onte\Pictures\MAR photos\Haiti\100_819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96001"/>
      </p:ext>
    </p:extLst>
  </p:cSld>
  <p:clrMapOvr>
    <a:masterClrMapping/>
  </p:clrMapOvr>
  <p:transition advClick="0" advTm="1000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C:\Users\monte\Pictures\MAR photos\Honduras\Peru-Sacred-Valley-Pisac-Market-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573442"/>
      </p:ext>
    </p:extLst>
  </p:cSld>
  <p:clrMapOvr>
    <a:masterClrMapping/>
  </p:clrMapOvr>
  <p:transition advClick="0" advTm="1000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monte\Pictures\MAR photos\Honduras\Honduras parr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5977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98386"/>
      </p:ext>
    </p:extLst>
  </p:cSld>
  <p:clrMapOvr>
    <a:masterClrMapping/>
  </p:clrMapOvr>
  <p:transition advClick="0" advTm="1000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2" descr="C:\Users\Monte Cyr\Documents\Discipleship\MAR Region stuff\Mesoamerica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fr-FR" sz="4000" b="1" dirty="0">
                <a:solidFill>
                  <a:schemeClr val="bg1"/>
                </a:solidFill>
                <a:latin typeface="Arial Black" pitchFamily="34" charset="0"/>
              </a:rPr>
              <a:t>MEXICO FIELD</a:t>
            </a:r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0" y="1371603"/>
            <a:ext cx="4495800" cy="40687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838200" y="5902326"/>
            <a:ext cx="220980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Arial Black" pitchFamily="34" charset="0"/>
              </a:rPr>
              <a:t>MEXICO</a:t>
            </a:r>
          </a:p>
        </p:txBody>
      </p:sp>
      <p:sp>
        <p:nvSpPr>
          <p:cNvPr id="95238" name="Text Box 15"/>
          <p:cNvSpPr txBox="1">
            <a:spLocks noChangeArrowheads="1"/>
          </p:cNvSpPr>
          <p:nvPr/>
        </p:nvSpPr>
        <p:spPr bwMode="auto">
          <a:xfrm>
            <a:off x="4038600" y="1905001"/>
            <a:ext cx="18288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FLORIDA</a:t>
            </a:r>
          </a:p>
        </p:txBody>
      </p:sp>
      <p:sp>
        <p:nvSpPr>
          <p:cNvPr id="95239" name="Text Box 16"/>
          <p:cNvSpPr txBox="1">
            <a:spLocks noChangeArrowheads="1"/>
          </p:cNvSpPr>
          <p:nvPr/>
        </p:nvSpPr>
        <p:spPr bwMode="auto">
          <a:xfrm>
            <a:off x="5867400" y="5440365"/>
            <a:ext cx="19050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SOUTH AMERICA</a:t>
            </a:r>
          </a:p>
        </p:txBody>
      </p:sp>
      <p:sp>
        <p:nvSpPr>
          <p:cNvPr id="95240" name="Text Box 17"/>
          <p:cNvSpPr txBox="1">
            <a:spLocks noChangeArrowheads="1"/>
          </p:cNvSpPr>
          <p:nvPr/>
        </p:nvSpPr>
        <p:spPr bwMode="auto">
          <a:xfrm>
            <a:off x="914400" y="2433639"/>
            <a:ext cx="19050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 Black" pitchFamily="34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1140745137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  <p:bldP spid="56325" grpId="0" animBg="1"/>
      <p:bldP spid="5632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onte\Pictures\MAR photos\Mexico\mexico30f-11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000790"/>
      </p:ext>
    </p:extLst>
  </p:cSld>
  <p:clrMapOvr>
    <a:masterClrMapping/>
  </p:clrMapOvr>
  <p:transition advClick="0" advTm="1000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monte\Pictures\MAR photos\Mexico\colonial-guanajuato-mexico_6834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21589"/>
      </p:ext>
    </p:extLst>
  </p:cSld>
  <p:clrMapOvr>
    <a:masterClrMapping/>
  </p:clrMapOvr>
  <p:transition advClick="0" advTm="100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monte\Pictures\MAR photos\Mexico\peperoncini-v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23889"/>
      </p:ext>
    </p:extLst>
  </p:cSld>
  <p:clrMapOvr>
    <a:masterClrMapping/>
  </p:clrMapOvr>
  <p:transition advClick="0" advTm="1000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riking Pictures of Mexico&amp;#39;s Wildlife for Cinco de Mayo">
            <a:extLst>
              <a:ext uri="{FF2B5EF4-FFF2-40B4-BE49-F238E27FC236}">
                <a16:creationId xmlns:a16="http://schemas.microsoft.com/office/drawing/2014/main" id="{61ACF822-F996-1B46-ABE8-386A744D7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37129317"/>
      </p:ext>
    </p:extLst>
  </p:cSld>
  <p:clrMapOvr>
    <a:masterClrMapping/>
  </p:clrMapOvr>
  <p:transition advClick="0" advTm="1000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iding horses in a field with a herd of cattle&#10;&#10;Description automatically generated with medium confidence">
            <a:extLst>
              <a:ext uri="{FF2B5EF4-FFF2-40B4-BE49-F238E27FC236}">
                <a16:creationId xmlns:a16="http://schemas.microsoft.com/office/drawing/2014/main" id="{96F930C5-E8FD-F549-9301-8D80EEBEE6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760565"/>
      </p:ext>
    </p:extLst>
  </p:cSld>
  <p:clrMapOvr>
    <a:masterClrMapping/>
  </p:clrMapOvr>
  <p:transition advClick="0" advTm="1000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monte\Pictures\MAR photos\Mexico\bullfigh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543" y="-152400"/>
            <a:ext cx="9475131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5595"/>
      </p:ext>
    </p:extLst>
  </p:cSld>
  <p:clrMapOvr>
    <a:masterClrMapping/>
  </p:clrMapOvr>
  <p:transition advClick="0" advTm="1000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 bondad de Jeho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2600" y="6303983"/>
            <a:ext cx="487363" cy="487363"/>
          </a:xfrm>
          <a:prstGeom prst="rect">
            <a:avLst/>
          </a:prstGeom>
        </p:spPr>
      </p:pic>
      <p:pic>
        <p:nvPicPr>
          <p:cNvPr id="65538" name="Picture 2" descr="C:\Users\monte\Pictures\MAR photos\Mexico\people-blog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325419"/>
            <a:ext cx="9146231" cy="62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7 7 La bondad de Jehova" descr="07 7 La bondad de Jehova">
            <a:hlinkClick r:id="" action="ppaction://media"/>
            <a:extLst>
              <a:ext uri="{FF2B5EF4-FFF2-40B4-BE49-F238E27FC236}">
                <a16:creationId xmlns:a16="http://schemas.microsoft.com/office/drawing/2014/main" id="{F4648EF0-6838-7496-F280-CC5486194C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7495" y="6051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4229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3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32">
                <p:cTn id="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19518</TotalTime>
  <Words>214</Words>
  <Application>Microsoft Macintosh PowerPoint</Application>
  <PresentationFormat>On-screen Show (4:3)</PresentationFormat>
  <Paragraphs>122</Paragraphs>
  <Slides>201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201</vt:i4>
      </vt:variant>
    </vt:vector>
  </HeadingPairs>
  <TitlesOfParts>
    <vt:vector size="205" baseType="lpstr">
      <vt:lpstr>Arial</vt:lpstr>
      <vt:lpstr>Arial Black</vt:lpstr>
      <vt:lpstr>Impact</vt:lpstr>
      <vt:lpstr>Modèle par défaut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 Cyr</dc:creator>
  <cp:lastModifiedBy>Monte Cyr</cp:lastModifiedBy>
  <cp:revision>49</cp:revision>
  <dcterms:created xsi:type="dcterms:W3CDTF">2020-08-14T15:31:40Z</dcterms:created>
  <dcterms:modified xsi:type="dcterms:W3CDTF">2022-09-26T17:43:52Z</dcterms:modified>
</cp:coreProperties>
</file>